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96" r:id="rId14"/>
    <p:sldId id="29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9" r:id="rId23"/>
    <p:sldId id="300" r:id="rId24"/>
    <p:sldId id="302" r:id="rId25"/>
    <p:sldId id="297" r:id="rId26"/>
    <p:sldId id="298" r:id="rId27"/>
    <p:sldId id="303" r:id="rId28"/>
    <p:sldId id="304" r:id="rId29"/>
    <p:sldId id="305" r:id="rId30"/>
    <p:sldId id="307" r:id="rId31"/>
    <p:sldId id="306" r:id="rId32"/>
    <p:sldId id="274" r:id="rId33"/>
    <p:sldId id="275" r:id="rId34"/>
    <p:sldId id="308" r:id="rId35"/>
    <p:sldId id="309" r:id="rId36"/>
    <p:sldId id="310" r:id="rId37"/>
    <p:sldId id="311" r:id="rId38"/>
    <p:sldId id="279" r:id="rId39"/>
    <p:sldId id="280" r:id="rId40"/>
    <p:sldId id="281" r:id="rId41"/>
    <p:sldId id="282" r:id="rId42"/>
    <p:sldId id="276" r:id="rId43"/>
    <p:sldId id="277" r:id="rId44"/>
    <p:sldId id="278" r:id="rId45"/>
    <p:sldId id="313" r:id="rId46"/>
    <p:sldId id="283" r:id="rId47"/>
    <p:sldId id="312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8810D5-4916-4391-BE3D-224076327F60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3321F4-794C-47C7-99A6-897BAB84EE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827E76-AC59-4D6A-90A1-17A467A0DD3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D04D-39E9-482E-923C-C7748BCC098F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2C66-27C3-48FA-AFAC-DFFBE3B352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A371-38ED-4663-8D69-9917BB20D29F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C08F-4DA4-47FC-BC80-2B8E317946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7AF1-3065-4501-94A9-C31409BFC49F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7293-67EE-46F5-8A0A-35ED2BAABA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45EC-7038-46E7-9C68-E8A7A74CBD01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C033-574E-40D6-B401-73A854F8E3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C310-B64C-4D44-AD6B-6B4DC9E50F97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0FB3-8E74-495E-8290-4F9B20E10D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6854-0230-45B8-A1FD-201C2661F3FE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237D-1373-4461-AF32-EE813A620B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A20B-CA92-4B3E-A801-FF74D6B9AD68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1153-CE6F-434F-8478-B0CD2F1128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BD9E-F67E-406A-8F85-B5623B6076E9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3700-FA75-404C-B0BC-E8333D7543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6E58-CA2F-4E52-ACA8-4867298D8CFC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3BCF9-56E9-4681-99AF-157879BC1C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58CB-0E8B-4AF2-AA00-DAD00F5D86C7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E047-DE7C-49C3-8525-E1CE7802E9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3FE3D-6514-489D-BD17-7B7F24E2F871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22D9-ED28-436F-AF6E-7A72DA86E1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8DCDD1-A203-47AF-BA7F-49DF28031C3A}" type="datetimeFigureOut">
              <a:rPr lang="cs-CZ"/>
              <a:pPr>
                <a:defRPr/>
              </a:pPr>
              <a:t>1. 10. 2015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932448-386A-4258-ADEF-C78851A1A3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Výživa a hojení ran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43063" y="5143500"/>
            <a:ext cx="5792787" cy="14890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Ing. Bc. Gabriela Janíčková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PEK KOD FN Brno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err="1" smtClean="0">
                <a:solidFill>
                  <a:schemeClr val="bg2">
                    <a:lumMod val="25000"/>
                  </a:schemeClr>
                </a:solidFill>
              </a:rPr>
              <a:t>o.s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. DEBRA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Gabriela.janickova@debra-cz.org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Proliferace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smtClean="0"/>
              <a:t>Fáze:</a:t>
            </a:r>
          </a:p>
          <a:p>
            <a:pPr algn="just"/>
            <a:r>
              <a:rPr lang="cs-CZ" sz="2400" smtClean="0"/>
              <a:t>angiogeneze, epitelizace, granulace, vytvoření  tkáně a  ukládání kolagenu.</a:t>
            </a:r>
          </a:p>
          <a:p>
            <a:pPr algn="just"/>
            <a:r>
              <a:rPr lang="cs-CZ" sz="2400" smtClean="0"/>
              <a:t>vznikají nová cévní řečiště, která zásobují krví buňky granulační tkáně. Fibroblasty produkují glykosaminoglykany, které se usazují na vlákna kolagenu. Nově vytvořený kolagen se stahuje a uzavírá okraje rány. </a:t>
            </a:r>
          </a:p>
          <a:p>
            <a:pPr algn="just"/>
            <a:r>
              <a:rPr lang="cs-CZ" sz="2400" smtClean="0"/>
              <a:t>Proces za podpory růstových faktorů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Remodelace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Tato fáze může začínat první týden po zranění nebo dokonce i po roce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Hlavní bílkovinou – kolagen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Kolagen – </a:t>
            </a:r>
            <a:r>
              <a:rPr lang="cs-CZ" dirty="0" err="1" smtClean="0"/>
              <a:t>fce</a:t>
            </a:r>
            <a:r>
              <a:rPr lang="cs-CZ" dirty="0" smtClean="0"/>
              <a:t> zpevnění rány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Pevnost rány zvyšuje z 20 % na 70 % až 80 %.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Syntéza a degradace kolagenu = </a:t>
            </a:r>
            <a:r>
              <a:rPr lang="cs-CZ" dirty="0" err="1" smtClean="0"/>
              <a:t>kolagenáza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Pokud nedochází k odstranění příčiny zánětu, hojení rány se prodlužuje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zvýšení teploty, produkce laktátu (uzavření cév a ↓kyslíku.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Uvolněné oxidanty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poškození vlastních buněk organismu a leukocytů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nekrózy tkáně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Shrnutí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57313"/>
            <a:ext cx="7773987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Faktory ovlivňující hojení ran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Lokální faktory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dobré prokrvení s dodávkou substrátů a kyslíku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trofika tkáně (žilní insuficience)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vyřazení místního tlaku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kontrola infekce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Systémové faktory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Věk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Pohlaví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Hormony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Ischemie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DM, Obezita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Medikamentózní léčba: glukokortikoidy, chemoterapie, protizánětlivé léky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Poruchy imunity: rakovina, HIV, radioterapie, imunodeficience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Stres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Výživa a výživový stav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Nutriční podpora při hojení ran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smtClean="0"/>
              <a:t>Proces hojení ran zkomplikován při malnutrici nebo při překrmení overfeeding sy.</a:t>
            </a:r>
          </a:p>
          <a:p>
            <a:r>
              <a:rPr lang="cs-CZ" sz="2800" smtClean="0"/>
              <a:t>Pacienti s chronickou nebo neléčitelnou ranou často nedostatečná výživa, nedostatek speciálních nutrientů </a:t>
            </a:r>
          </a:p>
          <a:p>
            <a:r>
              <a:rPr lang="cs-CZ" sz="2800" smtClean="0"/>
              <a:t>Pokud zdravotní stav pacienta nedovolí přijímat nic per os nebo jen omezeně </a:t>
            </a:r>
            <a:r>
              <a:rPr lang="cs-CZ" sz="2800" smtClean="0">
                <a:sym typeface="Wingdings" pitchFamily="2" charset="2"/>
              </a:rPr>
              <a:t> zahajujeme</a:t>
            </a:r>
            <a:r>
              <a:rPr lang="cs-CZ" sz="2800" smtClean="0"/>
              <a:t> EV nebo PV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Tekutiny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algn="just"/>
            <a:r>
              <a:rPr lang="cs-CZ" sz="2400" smtClean="0"/>
              <a:t>Častá dehydratace pacienta (zvláště senioři)</a:t>
            </a:r>
          </a:p>
          <a:p>
            <a:pPr algn="just"/>
            <a:r>
              <a:rPr lang="cs-CZ" sz="2400" smtClean="0"/>
              <a:t>Hospodaření s tekutinami ovlivněno zdravotním stavem pacienta (např. chronická onemocnění ledvin a jater )</a:t>
            </a:r>
          </a:p>
          <a:p>
            <a:pPr algn="just"/>
            <a:r>
              <a:rPr lang="cs-CZ" sz="2400" smtClean="0"/>
              <a:t>Negativně ovlivňují hojení ran kvůli nedostatečnému hospodaření tekutin a nedostatečné tvorbě koagulačních faktorů. </a:t>
            </a:r>
          </a:p>
          <a:p>
            <a:pPr algn="just"/>
            <a:r>
              <a:rPr lang="cs-CZ" sz="2400" smtClean="0"/>
              <a:t>Ztráty tekutin: průjmy, drenáž rány, diuretika, diabetická ketoacidóza nebo otevřené rány (popáleniny, dekubity)</a:t>
            </a:r>
          </a:p>
          <a:p>
            <a:pPr algn="just"/>
            <a:r>
              <a:rPr lang="cs-CZ" sz="2400" smtClean="0"/>
              <a:t>Dehydratace organizmu ohrožuje hojení ran </a:t>
            </a:r>
            <a:r>
              <a:rPr lang="cs-CZ" sz="2400" smtClean="0">
                <a:sym typeface="Wingdings" pitchFamily="2" charset="2"/>
              </a:rPr>
              <a:t></a:t>
            </a:r>
            <a:r>
              <a:rPr lang="cs-CZ" sz="2400" smtClean="0"/>
              <a:t> výrazně klesá krevní objem a okysličení rány a doprava živin do místa potřeby.</a:t>
            </a:r>
          </a:p>
          <a:p>
            <a:pPr algn="just"/>
            <a:r>
              <a:rPr lang="cs-CZ" sz="2400" smtClean="0"/>
              <a:t>Potřeba tekutin pro dospělého člověka by se měla pohybovat od 30 do 35 ml/kg/d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Malnutrice – stresové hladovění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Vzniká u akutní infekce, zranění nebo kombinace katabolických stavů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Charakteristické -pokles </a:t>
            </a:r>
            <a:r>
              <a:rPr lang="cs-CZ" dirty="0" err="1" smtClean="0"/>
              <a:t>prealb</a:t>
            </a:r>
            <a:r>
              <a:rPr lang="cs-CZ" dirty="0" smtClean="0"/>
              <a:t>, </a:t>
            </a:r>
            <a:r>
              <a:rPr lang="cs-CZ" dirty="0" err="1" smtClean="0"/>
              <a:t>transf</a:t>
            </a:r>
            <a:r>
              <a:rPr lang="cs-CZ" dirty="0" smtClean="0"/>
              <a:t>, alb, TAG a </a:t>
            </a:r>
            <a:r>
              <a:rPr lang="cs-CZ" dirty="0" err="1" smtClean="0"/>
              <a:t>chol</a:t>
            </a:r>
            <a:r>
              <a:rPr lang="cs-CZ" dirty="0" smtClean="0"/>
              <a:t>, RBP, </a:t>
            </a:r>
            <a:r>
              <a:rPr lang="cs-CZ" dirty="0" err="1" smtClean="0"/>
              <a:t>cholinesteráza</a:t>
            </a:r>
            <a:r>
              <a:rPr lang="cs-CZ" dirty="0" smtClean="0"/>
              <a:t> a rozvoj edému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Postižení permeability kapilární stěny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přechod proteinů a Na do </a:t>
            </a:r>
            <a:r>
              <a:rPr lang="cs-CZ" dirty="0" err="1" smtClean="0"/>
              <a:t>intersticia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↑ katecholaminů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stimulace lipolýzy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vzniká glukózová intolerance (stresový DM)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Glukoneogeneze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katabolizmus tělesných bílkovin (sval, vazivo, viscerální tkáň)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  ↑ tvorba PAF v játrech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Vzniká hyperglykemie (kortizol)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Při malnutrici dochází k prodloužení zánětlivé fáze, ke snížení proliferace fibroblastů a tvorbě kolagenu.  Dochází k útlumu </a:t>
            </a:r>
            <a:r>
              <a:rPr lang="cs-CZ" dirty="0" err="1" smtClean="0"/>
              <a:t>fkcí</a:t>
            </a:r>
            <a:r>
              <a:rPr lang="cs-CZ" dirty="0" smtClean="0"/>
              <a:t> T- buněk a fagocytů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 komplikace hojení pooperačních ran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80073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785813" y="6143625"/>
            <a:ext cx="7200900" cy="500063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</a:rPr>
              <a:t>SIRS = systémová zánětová odpověď organismu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</a:rPr>
              <a:t>MODS = multiple organ </a:t>
            </a:r>
            <a:r>
              <a:rPr lang="cs-CZ" b="1" i="1" dirty="0" err="1" smtClean="0">
                <a:solidFill>
                  <a:schemeClr val="bg2">
                    <a:lumMod val="25000"/>
                  </a:schemeClr>
                </a:solidFill>
              </a:rPr>
              <a:t>dysfunction</a:t>
            </a:r>
            <a:r>
              <a:rPr lang="cs-CZ" b="1" i="1" dirty="0" smtClean="0">
                <a:solidFill>
                  <a:schemeClr val="bg2">
                    <a:lumMod val="25000"/>
                  </a:schemeClr>
                </a:solidFill>
              </a:rPr>
              <a:t> syndrome</a:t>
            </a:r>
            <a:endParaRPr lang="cs-CZ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Overfeeding 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Většinou spojeno s PV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Absolutní </a:t>
            </a:r>
            <a:r>
              <a:rPr lang="cs-CZ" dirty="0" err="1" smtClean="0"/>
              <a:t>overfeeding</a:t>
            </a:r>
            <a:r>
              <a:rPr lang="cs-CZ" dirty="0" smtClean="0"/>
              <a:t> se vyznačuje nadměrným přívodem živin a je častý u katabolických pacientů, kteří však nemají výrazné projevy malnutrice.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Relativní </a:t>
            </a:r>
            <a:r>
              <a:rPr lang="cs-CZ" dirty="0" err="1" smtClean="0"/>
              <a:t>overfeeding</a:t>
            </a:r>
            <a:r>
              <a:rPr lang="cs-CZ" dirty="0" smtClean="0"/>
              <a:t> je typický pro malnutriční pacienty, kteří nedostávali živiny po delší dobu.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Rizika: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zvýšená produkce CO2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zvýšená ventilace hyperglykemie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</a:t>
            </a:r>
            <a:r>
              <a:rPr lang="cs-CZ" dirty="0" err="1" smtClean="0"/>
              <a:t>hypertriglyceridemie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jaterní steatóza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metabolická acidóza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Určení energetického výdeje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900" i="1" dirty="0" smtClean="0"/>
              <a:t>Energetická potřeba pacienta se řídí celkovým energetickým výdejem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900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Nepřímá kalorimetrie – přesná metoda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V praxi funguje tak, že se sbírají plyny do tzv. kanopy (plastiková komora) ve které má pacient hlavu. V průběhu měření nesmí být pacient nijak stresován a před samotným měřením se doporučuje 30 minutový klid. Získané hodnoty se odečítají z monitoru. Jde o hodnoty respiračního kvocientu a KEV.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Harris</a:t>
            </a:r>
            <a:r>
              <a:rPr lang="cs-CZ" dirty="0" smtClean="0"/>
              <a:t> – Benediktova rovnice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i="1" dirty="0" smtClean="0"/>
              <a:t>		Muž: 66,47 + 13,75 x hmotnost (kg) + 5 x výška (cm) – 6,75 x věk (roky)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i="1" dirty="0" smtClean="0"/>
              <a:t>		Žena: 655,09 + 9,6 x hmotnost (kg) + 1,86 x výška (cm) – 4,86 x věk (roky)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Definice rány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porušení </a:t>
            </a:r>
            <a:r>
              <a:rPr lang="cs-CZ" dirty="0"/>
              <a:t>kožní integrity, ke které může dojít z mnoha </a:t>
            </a:r>
            <a:r>
              <a:rPr lang="cs-CZ" dirty="0" smtClean="0"/>
              <a:t>příčin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Akutní rána x chronická rána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Akutní =  působení </a:t>
            </a:r>
            <a:r>
              <a:rPr lang="cs-CZ" dirty="0"/>
              <a:t>zevního </a:t>
            </a:r>
            <a:r>
              <a:rPr lang="cs-CZ" dirty="0" smtClean="0"/>
              <a:t>činitele  </a:t>
            </a:r>
            <a:r>
              <a:rPr lang="cs-CZ" dirty="0"/>
              <a:t>	</a:t>
            </a:r>
            <a:endParaRPr lang="cs-CZ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Rozdělení: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1.mechanické (traumatické rány), </a:t>
            </a:r>
            <a:r>
              <a:rPr lang="cs-CZ" dirty="0"/>
              <a:t>které </a:t>
            </a:r>
            <a:r>
              <a:rPr lang="cs-CZ" dirty="0" smtClean="0"/>
              <a:t>mohou </a:t>
            </a:r>
            <a:r>
              <a:rPr lang="cs-CZ" dirty="0"/>
              <a:t>být zavřené, </a:t>
            </a:r>
            <a:r>
              <a:rPr lang="cs-CZ" dirty="0" smtClean="0"/>
              <a:t>	povrchové</a:t>
            </a:r>
            <a:r>
              <a:rPr lang="cs-CZ" dirty="0"/>
              <a:t>, perforující </a:t>
            </a:r>
            <a:r>
              <a:rPr lang="cs-CZ" dirty="0" smtClean="0"/>
              <a:t>	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2.termické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3.chemické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4.radiační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Ulcerace = stav</a:t>
            </a:r>
            <a:r>
              <a:rPr lang="cs-CZ" dirty="0"/>
              <a:t>, kdy dochází k místní poruše trofiky tkání například </a:t>
            </a:r>
            <a:r>
              <a:rPr lang="cs-CZ" dirty="0" err="1"/>
              <a:t>angiopatie</a:t>
            </a:r>
            <a:r>
              <a:rPr lang="cs-CZ" dirty="0"/>
              <a:t>, neuropatie, působení tlaku nebo rozpadem zánětlivého ložiska. </a:t>
            </a:r>
            <a:endParaRPr lang="cs-CZ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Chronická rána = dochází k </a:t>
            </a:r>
            <a:r>
              <a:rPr lang="cs-CZ" dirty="0"/>
              <a:t>poruše reparativního </a:t>
            </a:r>
            <a:r>
              <a:rPr lang="cs-CZ" dirty="0" smtClean="0"/>
              <a:t>procesu. </a:t>
            </a:r>
            <a:r>
              <a:rPr lang="cs-CZ" dirty="0"/>
              <a:t>Chronická rána se vyznačuje také tím, že při adekvátní terapii nedochází ke zlepšení po dobu 6-9 </a:t>
            </a:r>
            <a:r>
              <a:rPr lang="cs-CZ" dirty="0" smtClean="0"/>
              <a:t>týdnů. Chronické rány vznikají vždy s dalším přidruženým onemocněním. 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Nejčastěji užívané</a:t>
            </a:r>
          </a:p>
        </p:txBody>
      </p:sp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sběr moči </a:t>
            </a:r>
            <a:r>
              <a:rPr lang="cs-CZ" smtClean="0">
                <a:sym typeface="Wingdings" pitchFamily="2" charset="2"/>
              </a:rPr>
              <a:t> </a:t>
            </a:r>
            <a:r>
              <a:rPr lang="cs-CZ" smtClean="0"/>
              <a:t>vypočítat odpady N</a:t>
            </a:r>
          </a:p>
          <a:p>
            <a:pPr>
              <a:buFont typeface="Arial" charset="0"/>
              <a:buNone/>
            </a:pPr>
            <a:r>
              <a:rPr lang="cs-CZ" smtClean="0"/>
              <a:t>	</a:t>
            </a:r>
          </a:p>
          <a:p>
            <a:pPr algn="ctr">
              <a:buFont typeface="Arial" charset="0"/>
              <a:buNone/>
            </a:pPr>
            <a:r>
              <a:rPr lang="cs-CZ" smtClean="0"/>
              <a:t>	</a:t>
            </a:r>
            <a:r>
              <a:rPr lang="cs-CZ" smtClean="0">
                <a:solidFill>
                  <a:srgbClr val="FF0000"/>
                </a:solidFill>
              </a:rPr>
              <a:t>Když zjistíme, že pacient má denně odpad cca 5 g N – Kolik denně ztrácí bílkoviny resp. svalu?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PAMATOVAT!!!</a:t>
            </a:r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Bílkoviny obsahují průměrně 16 % N</a:t>
            </a:r>
          </a:p>
          <a:p>
            <a:r>
              <a:rPr lang="cs-CZ" smtClean="0"/>
              <a:t>Množství bílkovin a svalu spočítáme: </a:t>
            </a:r>
          </a:p>
          <a:p>
            <a:pPr algn="ctr">
              <a:buFont typeface="Arial" charset="0"/>
              <a:buNone/>
            </a:pPr>
            <a:r>
              <a:rPr lang="cs-CZ" b="1" smtClean="0"/>
              <a:t>	</a:t>
            </a:r>
          </a:p>
          <a:p>
            <a:pPr algn="ctr">
              <a:buFont typeface="Arial" charset="0"/>
              <a:buNone/>
            </a:pPr>
            <a:r>
              <a:rPr lang="cs-CZ" b="1" u="sng" smtClean="0"/>
              <a:t>1 g N = 6,25 g bílkovin = 25 g svalu</a:t>
            </a:r>
          </a:p>
          <a:p>
            <a:pPr algn="ctr">
              <a:buFont typeface="Arial" charset="0"/>
              <a:buNone/>
            </a:pPr>
            <a:r>
              <a:rPr lang="cs-CZ" smtClean="0"/>
              <a:t>Př.: Odpad 5 g N = 31,25 g bílkovin = 125 g svalu</a:t>
            </a:r>
          </a:p>
          <a:p>
            <a:pPr>
              <a:buFont typeface="Arial" charset="0"/>
              <a:buNone/>
            </a:pPr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Bilance dusíku</a:t>
            </a:r>
            <a:endParaRPr lang="cs-CZ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Rozdíl mezi enterálně a parenterálně přijatými aminokyselinami a bílkovinami a dusíkem vyloučeným močí, stolicí a dalšími sekrety</a:t>
            </a:r>
          </a:p>
          <a:p>
            <a:endParaRPr lang="cs-CZ" smtClean="0"/>
          </a:p>
          <a:p>
            <a:r>
              <a:rPr lang="cs-CZ" smtClean="0"/>
              <a:t>Močovina (urea) je hlavním katabolitem bílkovin a její množství vyloučené za 24 hod. je ekvivalentem ztrát dusíku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Ztráty dusíku</a:t>
            </a:r>
            <a:endParaRPr lang="cs-CZ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/>
              <a:buNone/>
            </a:pPr>
            <a:r>
              <a:rPr lang="cs-CZ" smtClean="0"/>
              <a:t>Ztráty dusíku (g/24 hod.) = dU-urea (mmol/24 hod.) * 0,028 + 4g</a:t>
            </a:r>
          </a:p>
          <a:p>
            <a:pPr>
              <a:buFont typeface="Monotype Sorts"/>
              <a:buNone/>
            </a:pPr>
            <a:r>
              <a:rPr lang="cs-CZ" u="sng" smtClean="0"/>
              <a:t>Norma:</a:t>
            </a:r>
            <a:r>
              <a:rPr lang="cs-CZ" smtClean="0"/>
              <a:t> 10 g / den</a:t>
            </a:r>
          </a:p>
          <a:p>
            <a:r>
              <a:rPr lang="cs-CZ" sz="3000" smtClean="0"/>
              <a:t>1g dusíku = cca 6,25 g bílkovin</a:t>
            </a:r>
          </a:p>
          <a:p>
            <a:r>
              <a:rPr lang="cs-CZ" sz="3000" smtClean="0"/>
              <a:t>0,028 = přepočet z mmol urey na g dusíku urey</a:t>
            </a:r>
          </a:p>
          <a:p>
            <a:r>
              <a:rPr lang="cs-CZ" sz="3000" smtClean="0"/>
              <a:t>4g = předpokládané neměřené ztráty dusíku (kreatinin a KM v moči, dusík v potu, vlasech, kůži, stolici)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Dusíková bilance</a:t>
            </a:r>
            <a:endParaRPr lang="cs-CZ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cs-CZ" sz="3000" smtClean="0"/>
              <a:t>Příjem dusíku (g/24 hod) = přijaté množství bílkovin nebo aminokyselin (g/24 hod) : 6,25</a:t>
            </a:r>
          </a:p>
          <a:p>
            <a:pPr>
              <a:buFont typeface="Monotype Sorts"/>
              <a:buNone/>
            </a:pPr>
            <a:endParaRPr lang="cs-CZ" sz="3000" smtClean="0"/>
          </a:p>
          <a:p>
            <a:pPr>
              <a:buFont typeface="Monotype Sorts"/>
              <a:buNone/>
            </a:pPr>
            <a:r>
              <a:rPr lang="cs-CZ" sz="3000" smtClean="0"/>
              <a:t>Ztráty dusíku (g/24 hod) - viz. výše</a:t>
            </a:r>
          </a:p>
          <a:p>
            <a:endParaRPr lang="cs-CZ" smtClean="0"/>
          </a:p>
          <a:p>
            <a:r>
              <a:rPr lang="cs-CZ" i="1" u="sng" smtClean="0"/>
              <a:t>Dusíková bilance = příjem - ztráty</a:t>
            </a:r>
            <a:endParaRPr lang="cs-CZ" smtClean="0"/>
          </a:p>
          <a:p>
            <a:r>
              <a:rPr lang="cs-CZ" smtClean="0"/>
              <a:t>Výpočet není spolehlivý při renální insuficienci, průjmech, GI píštělích apod.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Index kreatinin-výška (KVI)</a:t>
            </a:r>
            <a:endParaRPr lang="cs-CZ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Močová exkrece kreatininu za 24 hod. je přímo úměrná objemu svalové hmoty jedince</a:t>
            </a:r>
          </a:p>
          <a:p>
            <a:r>
              <a:rPr lang="cs-CZ" smtClean="0"/>
              <a:t>Očekávané hodnoty pro zdravého člověka:</a:t>
            </a:r>
          </a:p>
          <a:p>
            <a:pPr>
              <a:buFont typeface="Monotype Sorts"/>
              <a:buNone/>
            </a:pPr>
            <a:r>
              <a:rPr lang="cs-CZ" smtClean="0"/>
              <a:t>			MUŽI			ŽENY</a:t>
            </a:r>
          </a:p>
          <a:p>
            <a:pPr>
              <a:buFont typeface="Monotype Sorts"/>
              <a:buNone/>
            </a:pPr>
            <a:r>
              <a:rPr lang="cs-CZ" smtClean="0"/>
              <a:t>160 cm	11,7 mmol		8,4  mmol</a:t>
            </a:r>
          </a:p>
          <a:p>
            <a:pPr>
              <a:buFont typeface="Monotype Sorts"/>
              <a:buNone/>
            </a:pPr>
            <a:r>
              <a:rPr lang="cs-CZ" smtClean="0"/>
              <a:t>170 cm	13,0 mmol		9,5  mmol</a:t>
            </a:r>
          </a:p>
          <a:p>
            <a:pPr>
              <a:buFont typeface="Monotype Sorts"/>
              <a:buNone/>
            </a:pPr>
            <a:r>
              <a:rPr lang="cs-CZ" smtClean="0"/>
              <a:t>180 cm	14,5 mmol		10,7 mmol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Hodnocení KVI</a:t>
            </a:r>
            <a:endParaRPr lang="cs-CZ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&gt; </a:t>
            </a:r>
            <a:r>
              <a:rPr lang="cs-CZ" smtClean="0"/>
              <a:t>80% normy ...adekvátní svalová hmota</a:t>
            </a:r>
          </a:p>
          <a:p>
            <a:r>
              <a:rPr lang="cs-CZ" smtClean="0"/>
              <a:t>60-80 %  ...nedostatečná svalová hmota</a:t>
            </a:r>
          </a:p>
          <a:p>
            <a:r>
              <a:rPr lang="en-US" smtClean="0"/>
              <a:t>&lt;</a:t>
            </a:r>
            <a:r>
              <a:rPr lang="cs-CZ" smtClean="0"/>
              <a:t> 60% ...závažný deficit svaloviny</a:t>
            </a:r>
          </a:p>
          <a:p>
            <a:r>
              <a:rPr lang="cs-CZ" u="sng" smtClean="0"/>
              <a:t>Faktory ovlivňující KVI:</a:t>
            </a:r>
            <a:endParaRPr lang="cs-CZ" smtClean="0"/>
          </a:p>
          <a:p>
            <a:pPr lvl="1"/>
            <a:r>
              <a:rPr lang="cs-CZ" smtClean="0"/>
              <a:t>přesnost 24 hod sběru moči</a:t>
            </a:r>
          </a:p>
          <a:p>
            <a:pPr lvl="1"/>
            <a:r>
              <a:rPr lang="cs-CZ" smtClean="0"/>
              <a:t>hmotnost pacienta a tělesná konstituce</a:t>
            </a:r>
          </a:p>
          <a:p>
            <a:pPr lvl="1"/>
            <a:r>
              <a:rPr lang="cs-CZ" smtClean="0"/>
              <a:t>konzum masa</a:t>
            </a:r>
          </a:p>
          <a:p>
            <a:pPr lvl="1"/>
            <a:r>
              <a:rPr lang="cs-CZ" smtClean="0"/>
              <a:t>těžká renální insuficience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Imunitní systém</a:t>
            </a:r>
            <a:endParaRPr lang="cs-CZ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Monotype Sorts"/>
              <a:buNone/>
            </a:pPr>
            <a:r>
              <a:rPr lang="cs-CZ" sz="4000" smtClean="0"/>
              <a:t>Při malnutrici klesá počet cirkulujících T-lymfocytů</a:t>
            </a:r>
          </a:p>
          <a:p>
            <a:pPr algn="ctr">
              <a:buFont typeface="Monotype Sorts"/>
              <a:buNone/>
            </a:pPr>
            <a:endParaRPr lang="cs-CZ" sz="4000" u="sng" smtClean="0"/>
          </a:p>
          <a:p>
            <a:pPr algn="ctr">
              <a:buFont typeface="Monotype Sorts"/>
              <a:buNone/>
            </a:pPr>
            <a:r>
              <a:rPr lang="cs-CZ" sz="4000" u="sng" smtClean="0"/>
              <a:t>Norma:</a:t>
            </a:r>
            <a:r>
              <a:rPr lang="cs-CZ" sz="4000" smtClean="0"/>
              <a:t> 1500-5000/mm</a:t>
            </a:r>
            <a:r>
              <a:rPr lang="cs-CZ" sz="4000" baseline="30000" smtClean="0"/>
              <a:t>3</a:t>
            </a:r>
          </a:p>
          <a:p>
            <a:pPr algn="ctr">
              <a:buFont typeface="Monotype Sorts"/>
              <a:buNone/>
            </a:pPr>
            <a:r>
              <a:rPr lang="cs-CZ" sz="4000" u="sng" smtClean="0"/>
              <a:t>Suspektní proteinový deficit:</a:t>
            </a:r>
          </a:p>
          <a:p>
            <a:pPr algn="ctr">
              <a:buFont typeface="Monotype Sorts"/>
              <a:buNone/>
            </a:pPr>
            <a:r>
              <a:rPr lang="en-US" sz="4000" smtClean="0"/>
              <a:t>&lt;</a:t>
            </a:r>
            <a:r>
              <a:rPr lang="cs-CZ" sz="4000" smtClean="0"/>
              <a:t> 1500/mm</a:t>
            </a:r>
            <a:r>
              <a:rPr lang="cs-CZ" sz="4000" baseline="30000" smtClean="0"/>
              <a:t>3</a:t>
            </a:r>
            <a:endParaRPr lang="cs-CZ" sz="4000" b="1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Prognostické nutriční indexy</a:t>
            </a:r>
            <a:endParaRPr lang="cs-CZ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u="sng" dirty="0"/>
              <a:t>Index dle </a:t>
            </a:r>
            <a:r>
              <a:rPr lang="cs-CZ" u="sng" dirty="0" err="1"/>
              <a:t>Mullena</a:t>
            </a:r>
            <a:r>
              <a:rPr lang="cs-CZ" u="sng" dirty="0"/>
              <a:t> (PNI)</a:t>
            </a:r>
            <a:endParaRPr lang="cs-CZ" dirty="0"/>
          </a:p>
          <a:p>
            <a:pPr lvl="1" algn="just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dirty="0"/>
              <a:t>Vysoká hodnota znamená pravděpodobnost vysokého procenta komplikací v pozdějším průběhu </a:t>
            </a:r>
            <a:r>
              <a:rPr lang="cs-CZ" dirty="0" smtClean="0"/>
              <a:t>onemocnění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cs-CZ" dirty="0"/>
          </a:p>
          <a:p>
            <a:pPr lvl="1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PNI = </a:t>
            </a:r>
            <a:r>
              <a:rPr lang="cs-CZ" dirty="0" smtClean="0">
                <a:solidFill>
                  <a:srgbClr val="FF0000"/>
                </a:solidFill>
              </a:rPr>
              <a:t>158-1,66*ALB-0,78*KŘT-20*TF-5,8*</a:t>
            </a:r>
            <a:r>
              <a:rPr lang="cs-CZ" dirty="0" err="1" smtClean="0">
                <a:solidFill>
                  <a:srgbClr val="FF0000"/>
                </a:solidFill>
              </a:rPr>
              <a:t>Kr</a:t>
            </a:r>
            <a:endParaRPr lang="cs-CZ" dirty="0" smtClean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buFont typeface="Monotype Sorts" pitchFamily="2" charset="2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ALB = plazmatická hladina albuminu (g/l)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KŘT = kožní řasa nad tricepsem v mm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TF = plazmatická hladina transferinu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KR = kožní reakce při kožních testech:</a:t>
            </a:r>
          </a:p>
          <a:p>
            <a:pPr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sz="2000" dirty="0"/>
              <a:t>	</a:t>
            </a:r>
            <a:r>
              <a:rPr lang="cs-CZ" sz="2000" b="1" dirty="0"/>
              <a:t>0-non </a:t>
            </a:r>
            <a:r>
              <a:rPr lang="cs-CZ" sz="2000" b="1" dirty="0" err="1"/>
              <a:t>reaktoři</a:t>
            </a:r>
            <a:r>
              <a:rPr lang="cs-CZ" sz="2000" b="1" dirty="0"/>
              <a:t>;   1-indurace &lt; 5 mm;   2-indurace </a:t>
            </a:r>
            <a:r>
              <a:rPr lang="en-US" sz="2000" b="1" dirty="0"/>
              <a:t>&gt;</a:t>
            </a:r>
            <a:r>
              <a:rPr lang="cs-CZ" sz="2000" b="1" dirty="0"/>
              <a:t> 5 mm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Prognostické nutriční indexy</a:t>
            </a:r>
            <a:endParaRPr lang="cs-CZ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u="sng" dirty="0"/>
              <a:t>PINI index (</a:t>
            </a:r>
            <a:r>
              <a:rPr lang="cs-CZ" u="sng" dirty="0" err="1"/>
              <a:t>prognostic</a:t>
            </a:r>
            <a:r>
              <a:rPr lang="cs-CZ" u="sng" dirty="0"/>
              <a:t> </a:t>
            </a:r>
            <a:r>
              <a:rPr lang="cs-CZ" u="sng" dirty="0" err="1"/>
              <a:t>inflammatory</a:t>
            </a:r>
            <a:r>
              <a:rPr lang="cs-CZ" u="sng" dirty="0"/>
              <a:t> </a:t>
            </a:r>
            <a:r>
              <a:rPr lang="cs-CZ" u="sng" dirty="0" err="1"/>
              <a:t>and</a:t>
            </a:r>
            <a:r>
              <a:rPr lang="cs-CZ" u="sng" dirty="0"/>
              <a:t> </a:t>
            </a:r>
            <a:r>
              <a:rPr lang="cs-CZ" u="sng" dirty="0" err="1"/>
              <a:t>nutritional</a:t>
            </a:r>
            <a:r>
              <a:rPr lang="cs-CZ" u="sng" dirty="0"/>
              <a:t> index)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Při stresu a zánětu jsou: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dirty="0" err="1"/>
              <a:t>orosomukoid</a:t>
            </a:r>
            <a:r>
              <a:rPr lang="cs-CZ" dirty="0"/>
              <a:t> (ORO) a CRP produkovány ve větší míře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dirty="0"/>
              <a:t>albumin (ALB) a </a:t>
            </a:r>
            <a:r>
              <a:rPr lang="cs-CZ" dirty="0" err="1"/>
              <a:t>prealbumin</a:t>
            </a:r>
            <a:r>
              <a:rPr lang="cs-CZ" dirty="0"/>
              <a:t> (PREALB) méně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600" dirty="0"/>
          </a:p>
          <a:p>
            <a:pPr algn="ctr" fontAlgn="auto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sz="2800" dirty="0">
                <a:solidFill>
                  <a:srgbClr val="FF0000"/>
                </a:solidFill>
              </a:rPr>
              <a:t>PINI =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cs-CZ" sz="2800" dirty="0">
                <a:solidFill>
                  <a:srgbClr val="FF0000"/>
                </a:solidFill>
              </a:rPr>
              <a:t>ORO * CRP] (mg/l) / [ALB * PREALB] (g/l</a:t>
            </a:r>
            <a:r>
              <a:rPr lang="cs-CZ" sz="2800" dirty="0" smtClean="0">
                <a:solidFill>
                  <a:srgbClr val="FF0000"/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Monotype Sorts" pitchFamily="2" charset="2"/>
              <a:buNone/>
              <a:defRPr/>
            </a:pPr>
            <a:endParaRPr lang="cs-CZ" sz="28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pod 1 bez známek akutního onemocnění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1- 10 nízké riziko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11 - 20 střední riziko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21 - 30 vysoké riziko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nad 30 ohrožení života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Chronická rána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smtClean="0"/>
              <a:t>Delší zánětlivá fáze </a:t>
            </a:r>
          </a:p>
          <a:p>
            <a:r>
              <a:rPr lang="cs-CZ" sz="2800" smtClean="0"/>
              <a:t>Opakované traumatu nebo ischemie </a:t>
            </a:r>
            <a:r>
              <a:rPr lang="cs-CZ" sz="2800" smtClean="0">
                <a:sym typeface="Wingdings" pitchFamily="2" charset="2"/>
              </a:rPr>
              <a:t> </a:t>
            </a:r>
            <a:r>
              <a:rPr lang="cs-CZ" sz="2800" smtClean="0"/>
              <a:t>zmnožení neutrofilů, makrofágů a mastocytů </a:t>
            </a:r>
            <a:r>
              <a:rPr lang="cs-CZ" sz="2800" smtClean="0">
                <a:sym typeface="Wingdings" pitchFamily="2" charset="2"/>
              </a:rPr>
              <a:t></a:t>
            </a:r>
            <a:r>
              <a:rPr lang="cs-CZ" sz="2800" smtClean="0"/>
              <a:t> IL-1 a TNF-</a:t>
            </a:r>
            <a:r>
              <a:rPr lang="el-GR" sz="2800" smtClean="0"/>
              <a:t>α</a:t>
            </a:r>
            <a:r>
              <a:rPr lang="cs-CZ" sz="2800" smtClean="0"/>
              <a:t> (udržují zánět)</a:t>
            </a:r>
          </a:p>
          <a:p>
            <a:r>
              <a:rPr lang="cs-CZ" sz="2800" smtClean="0"/>
              <a:t>↑ produkci proteáz </a:t>
            </a:r>
            <a:r>
              <a:rPr lang="cs-CZ" sz="2800" smtClean="0">
                <a:sym typeface="Wingdings" pitchFamily="2" charset="2"/>
              </a:rPr>
              <a:t> </a:t>
            </a:r>
            <a:r>
              <a:rPr lang="cs-CZ" sz="2800" smtClean="0"/>
              <a:t>poškozují extracelulární matrix </a:t>
            </a:r>
          </a:p>
          <a:p>
            <a:r>
              <a:rPr lang="cs-CZ" sz="2800" smtClean="0"/>
              <a:t>Nedostatek růstových faktorů </a:t>
            </a:r>
            <a:r>
              <a:rPr lang="cs-CZ" sz="2800" smtClean="0">
                <a:sym typeface="Wingdings" pitchFamily="2" charset="2"/>
              </a:rPr>
              <a:t></a:t>
            </a:r>
            <a:r>
              <a:rPr lang="cs-CZ" sz="2800" smtClean="0"/>
              <a:t>zhoršení hojení rány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je to orosomukoid? </a:t>
            </a:r>
            <a:r>
              <a:rPr lang="cs-CZ" smtClean="0">
                <a:sym typeface="Wingdings" pitchFamily="2" charset="2"/>
              </a:rPr>
              <a:t></a:t>
            </a:r>
            <a:endParaRPr lang="cs-CZ" smtClean="0"/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Orosomukoid </a:t>
            </a:r>
            <a:r>
              <a:rPr lang="cs-CZ" smtClean="0"/>
              <a:t>= </a:t>
            </a:r>
            <a:r>
              <a:rPr lang="el-GR" b="1" smtClean="0"/>
              <a:t>α</a:t>
            </a:r>
            <a:r>
              <a:rPr lang="el-GR" b="1" baseline="-25000" smtClean="0"/>
              <a:t>1</a:t>
            </a:r>
            <a:r>
              <a:rPr lang="el-GR" b="1" smtClean="0"/>
              <a:t>-</a:t>
            </a:r>
            <a:r>
              <a:rPr lang="cs-CZ" b="1" smtClean="0"/>
              <a:t> kyselý glykoprotein</a:t>
            </a:r>
            <a:r>
              <a:rPr lang="cs-CZ" smtClean="0"/>
              <a:t> (</a:t>
            </a:r>
            <a:r>
              <a:rPr lang="cs-CZ" b="1" smtClean="0"/>
              <a:t>AGP</a:t>
            </a:r>
            <a:r>
              <a:rPr lang="cs-CZ" smtClean="0"/>
              <a:t>), je glykoprotein krevní plazmy</a:t>
            </a:r>
          </a:p>
          <a:p>
            <a:r>
              <a:rPr lang="cs-CZ" smtClean="0"/>
              <a:t>protein akutní fáze</a:t>
            </a:r>
          </a:p>
          <a:p>
            <a:r>
              <a:rPr lang="cs-CZ" smtClean="0"/>
              <a:t>nejintenzivněji studovaná bílkovina krevního séra</a:t>
            </a:r>
          </a:p>
          <a:p>
            <a:r>
              <a:rPr lang="cs-CZ" smtClean="0"/>
              <a:t>koncentrace vzrůstá při patologických stavech </a:t>
            </a:r>
            <a:r>
              <a:rPr lang="cs-CZ" smtClean="0">
                <a:sym typeface="Wingdings" pitchFamily="2" charset="2"/>
              </a:rPr>
              <a:t> </a:t>
            </a:r>
            <a:r>
              <a:rPr lang="cs-CZ" smtClean="0"/>
              <a:t>indikátor potenciálních patologických stavů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Hodnocení PINI</a:t>
            </a:r>
            <a:endParaRPr lang="cs-CZ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mtClean="0"/>
              <a:t>PINI </a:t>
            </a:r>
            <a:r>
              <a:rPr lang="en-US" smtClean="0"/>
              <a:t>&lt;</a:t>
            </a:r>
            <a:r>
              <a:rPr lang="cs-CZ" smtClean="0"/>
              <a:t> 1 </a:t>
            </a:r>
            <a:r>
              <a:rPr lang="cs-CZ" sz="2800" smtClean="0"/>
              <a:t>...pacient bez známek akutního zánětu či onemocnění, s dobrým nutričním stavem, bez známek probíhajícího bílkovinného katabolismu, s nulovým rizikem vitálního ohrožení a dobrou prognózou</a:t>
            </a:r>
          </a:p>
          <a:p>
            <a:pPr algn="just"/>
            <a:r>
              <a:rPr lang="cs-CZ" smtClean="0"/>
              <a:t>PINI 1-10; 11-20; 21-30</a:t>
            </a:r>
          </a:p>
          <a:p>
            <a:pPr algn="just"/>
            <a:r>
              <a:rPr lang="cs-CZ" smtClean="0"/>
              <a:t>PINI </a:t>
            </a:r>
            <a:r>
              <a:rPr lang="en-US" smtClean="0"/>
              <a:t>&gt;</a:t>
            </a:r>
            <a:r>
              <a:rPr lang="cs-CZ" smtClean="0"/>
              <a:t> 30 </a:t>
            </a:r>
            <a:r>
              <a:rPr lang="cs-CZ" sz="2800" smtClean="0"/>
              <a:t>...těžké, akutně probíhající zánětlivé onemocnění, těžká malnutrice s funkčními projevy, bezprostřední ohrožení života</a:t>
            </a:r>
            <a:endParaRPr lang="cs-CZ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Energetické substráty - 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hlavní zdroje energie pro vytvoření ATP, který poskytuje energii pro </a:t>
            </a:r>
            <a:r>
              <a:rPr lang="cs-CZ" dirty="0" err="1" smtClean="0"/>
              <a:t>angiogenezi</a:t>
            </a:r>
            <a:r>
              <a:rPr lang="cs-CZ" dirty="0" smtClean="0"/>
              <a:t> a syntézu kolagenu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S poskytují buňkám energii potřebnou pro proliferaci a fagocytární aktivitu.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Denní potřeba sacharidů je 3 – 6 g/kg/</a:t>
            </a:r>
            <a:r>
              <a:rPr lang="cs-CZ" dirty="0" err="1" smtClean="0"/>
              <a:t>d</a:t>
            </a:r>
            <a:r>
              <a:rPr lang="cs-CZ" dirty="0" smtClean="0"/>
              <a:t>. Nižší dávky sacharidů snižují lipolýzu tukové tkáně a katabolismus bílkovin ve svalech.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rychlost podání S v umělé výživě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u stabilizovaných pacientů je rychlost 3 – 5 mg/kg/min a u pacientů ve stresu je rychlost 1,5 – 2,0 mg/kg/min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EMK - V rámci hojení ran mají EMK vliv na modulaci zánětu a imunitní odpověď.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 mnohých zdrojích se uvádí protichůdné údaje o dávkách a účincích ω-3 a  ω-6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 </a:t>
            </a:r>
            <a:r>
              <a:rPr lang="cs-CZ" u="sng" dirty="0" smtClean="0"/>
              <a:t>raných fázích </a:t>
            </a:r>
            <a:r>
              <a:rPr lang="cs-CZ" dirty="0" smtClean="0"/>
              <a:t>hojení ran mohou protizánětlivé účinky ω-3 a jiných směsích lipidů hojení oddálit.</a:t>
            </a:r>
            <a:r>
              <a:rPr lang="cs-CZ" b="1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U popálených pacientů byla naměřena nižší hladina kyseliny arachidonové a ω-3 MK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u pacientů v </a:t>
            </a:r>
            <a:r>
              <a:rPr lang="cs-CZ" dirty="0" err="1" smtClean="0"/>
              <a:t>hypermetabolickém</a:t>
            </a:r>
            <a:r>
              <a:rPr lang="cs-CZ" dirty="0" smtClean="0"/>
              <a:t> stavu velkým přínosem </a:t>
            </a:r>
            <a:r>
              <a:rPr lang="cs-CZ" dirty="0" err="1" smtClean="0"/>
              <a:t>suplementace</a:t>
            </a:r>
            <a:r>
              <a:rPr lang="cs-CZ" dirty="0" smtClean="0"/>
              <a:t> ω-3 mastných kyselin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Nedostatek x nadbytek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Nedostatek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negativní energetické bilance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zhoršení hojení ran, </a:t>
            </a:r>
            <a:r>
              <a:rPr lang="cs-CZ" dirty="0" err="1" smtClean="0"/>
              <a:t>imunosupresi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podvýživě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0" smtClean="0"/>
              <a:t>	Další možností nedostatečného příjmu tuků je parenterální výživa bez tuku. V těchto případech glukóza podána parenterální výživou inhibuje uvolňování MK z tukové tkáně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Nadbytek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</a:t>
            </a:r>
            <a:r>
              <a:rPr lang="cs-CZ" sz="2300" dirty="0" smtClean="0"/>
              <a:t>Při nadbytečném příjmu sacharidů a tuků </a:t>
            </a:r>
            <a:r>
              <a:rPr lang="cs-CZ" sz="2300" dirty="0" smtClean="0">
                <a:sym typeface="Wingdings" pitchFamily="2" charset="2"/>
              </a:rPr>
              <a:t></a:t>
            </a:r>
            <a:r>
              <a:rPr lang="cs-CZ" sz="2300" dirty="0" smtClean="0"/>
              <a:t> </a:t>
            </a:r>
            <a:r>
              <a:rPr lang="cs-CZ" sz="2300" dirty="0" err="1" smtClean="0"/>
              <a:t>ztukovatění</a:t>
            </a:r>
            <a:r>
              <a:rPr lang="cs-CZ" sz="2300" dirty="0" smtClean="0"/>
              <a:t> jater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300" dirty="0" smtClean="0"/>
              <a:t>	Dieta s vysokým obsahem tuků a nízkým obsahem sacharidů </a:t>
            </a:r>
            <a:r>
              <a:rPr lang="cs-CZ" sz="2300" dirty="0" smtClean="0">
                <a:sym typeface="Wingdings" pitchFamily="2" charset="2"/>
              </a:rPr>
              <a:t> ↑ </a:t>
            </a:r>
            <a:r>
              <a:rPr lang="cs-CZ" sz="2300" dirty="0" err="1" smtClean="0"/>
              <a:t>ketogenních</a:t>
            </a:r>
            <a:r>
              <a:rPr lang="cs-CZ" sz="2300" dirty="0" smtClean="0"/>
              <a:t> látek ( CAVE! -  onemocnění ledvin a jater)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300" dirty="0" smtClean="0"/>
              <a:t>	Zvýšený příjem ω-3 NMK - protizánětlivé účinky </a:t>
            </a:r>
            <a:r>
              <a:rPr lang="cs-CZ" sz="2300" dirty="0" smtClean="0">
                <a:sym typeface="Wingdings" pitchFamily="2" charset="2"/>
              </a:rPr>
              <a:t> </a:t>
            </a:r>
            <a:r>
              <a:rPr lang="cs-CZ" sz="2300" dirty="0" err="1" smtClean="0"/>
              <a:t>účinky</a:t>
            </a:r>
            <a:r>
              <a:rPr lang="cs-CZ" sz="2300" dirty="0" smtClean="0"/>
              <a:t> potlačující imunitu. Tento fakt je komplikací u pacientů, kteří bojují s lokální nebo systémovou infekcí nebo také u  popálených jedinců.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300" dirty="0" smtClean="0"/>
              <a:t>	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300" dirty="0" smtClean="0"/>
              <a:t>	Přebytek ω-6  MK mohou zhoršit zánět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300" dirty="0" smtClean="0"/>
              <a:t>	Nicméně přebytek nebo nerovnováha MK mají značný vliv na imunitní systém a hojení ran</a:t>
            </a:r>
            <a:endParaRPr lang="cs-CZ" sz="23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Příjem tuků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Hodnoty pro muže a ženy se liší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Optimální poměr ω-6: ω-3 pro hojení ran zatím není přesné znám.  Závisí na povaze zranění, fázi hojení a přítomnosti různých chorob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Na základě doporučených množství byl stanoven poměr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ω-6: ω-3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</a:t>
            </a:r>
            <a:r>
              <a:rPr lang="cs-CZ" u="sng" dirty="0" smtClean="0"/>
              <a:t>pro muže </a:t>
            </a:r>
            <a:r>
              <a:rPr lang="cs-CZ" dirty="0" smtClean="0"/>
              <a:t>do 50 let je poměr 10,6:1  ( 17 g/ D ω-6)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nad 50 let 8,75:1 (14 g/D ω-6 ) a  1,3 g/D ω-3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</a:t>
            </a:r>
            <a:r>
              <a:rPr lang="cs-CZ" u="sng" dirty="0" smtClean="0"/>
              <a:t>Pro ženy </a:t>
            </a:r>
            <a:r>
              <a:rPr lang="cs-CZ" dirty="0" smtClean="0"/>
              <a:t>do 50 let je poměr 10,9:1 ( 12 g/ D ω-6)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ženy nad 50 let je poměr 10:1 ( 11 g/ D ω-6) a 1,1 g/D ω-3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Doporučená dávka v umělé výživě je 0,5 – 2,0 g/kg/d a rychlost podání by neměla přesáhnout 0,15 g/kg/hod. Poměr tukových emulzí ω-3/ω-6 je 1:2 nebo 1:4. Podávání tuků je nutné kontrolovat, aby nedocházelo ke komplikacím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Bílkoviny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dirty="0" smtClean="0"/>
              <a:t>Nízké hladiny bílkovin </a:t>
            </a:r>
            <a:r>
              <a:rPr lang="cs-CZ" sz="3000" dirty="0" smtClean="0">
                <a:sym typeface="Wingdings" pitchFamily="2" charset="2"/>
              </a:rPr>
              <a:t></a:t>
            </a:r>
            <a:r>
              <a:rPr lang="cs-CZ" sz="3000" dirty="0" smtClean="0"/>
              <a:t> prodloužení zánětlivé a </a:t>
            </a:r>
            <a:r>
              <a:rPr lang="cs-CZ" sz="3000" dirty="0" err="1" smtClean="0"/>
              <a:t>remodelační</a:t>
            </a:r>
            <a:r>
              <a:rPr lang="cs-CZ" sz="3000" dirty="0" smtClean="0"/>
              <a:t> fáze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dirty="0" smtClean="0"/>
              <a:t>Osoby s nízkou bílkovinou v séru (&lt; 65 g/l) nebo s nízkou hladinou albuminu (&lt; 35 g/l) měly „křehčí“ a slabší ránu než osoby s vyšší hladinou bílkovin v séru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000" dirty="0" err="1" smtClean="0"/>
              <a:t>Vysokobílkovinná</a:t>
            </a:r>
            <a:r>
              <a:rPr lang="cs-CZ" sz="3000" dirty="0" smtClean="0"/>
              <a:t> dieta se pojí s hojením chronických ran (př. dekubity). </a:t>
            </a:r>
            <a:r>
              <a:rPr lang="cs-CZ" sz="2200" dirty="0" smtClean="0"/>
              <a:t>Vysoké dávky bílkovin (2,1 ± 0,9 g / kg) po dobu 8 týdnů </a:t>
            </a:r>
            <a:r>
              <a:rPr lang="cs-CZ" sz="2200" dirty="0" smtClean="0">
                <a:sym typeface="Wingdings" pitchFamily="2" charset="2"/>
              </a:rPr>
              <a:t> </a:t>
            </a:r>
            <a:r>
              <a:rPr lang="cs-CZ" sz="2200" dirty="0" smtClean="0"/>
              <a:t>zmenšení povrchu rány ve srovnání s těmi, kteří dostávali nízké dávky bílkovin (1,4 ± 0,5 g / kg)</a:t>
            </a:r>
            <a:endParaRPr lang="cs-CZ" sz="2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Doporučený příjem proteinů pro hojení ran je zaměřen k dosažení pozitivní dusíkové bilance nebo na udržení rovnováhy dusíku</a:t>
            </a:r>
          </a:p>
          <a:p>
            <a:r>
              <a:rPr lang="cs-CZ" smtClean="0"/>
              <a:t>Různá onemocnění nebo zranění vyžadují odlišná množství bílkovin </a:t>
            </a:r>
          </a:p>
          <a:p>
            <a:r>
              <a:rPr lang="cs-CZ" smtClean="0"/>
              <a:t>např. chirurgický zákrok může zvýšit požadavky bílkovin až o 10 % x u dekubitů o 56 až 88 %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Nadbytek bílkovin – pozor!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Při nesprávném dávkování bílkovin může dojít k závažným metabolickým komplikacím, které ohrožují pacienta na životě.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Zvýšené nároky na vyšší dávky bílkovin mají pacienti s </a:t>
            </a:r>
            <a:r>
              <a:rPr lang="cs-CZ" dirty="0" err="1" smtClean="0"/>
              <a:t>polytraumaty</a:t>
            </a:r>
            <a:r>
              <a:rPr lang="cs-CZ" dirty="0" smtClean="0"/>
              <a:t>, popáleninami a dekubity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Pokud je dávka vyšší než 1,5 g/kg/den dochází ve zvýšení koncentrace močoviny a amoniaku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Přebytek bílkovin může ohrozit také metabolismus kostí zvýšenou </a:t>
            </a:r>
            <a:r>
              <a:rPr lang="cs-CZ" dirty="0" err="1" smtClean="0"/>
              <a:t>hyperkalciurií</a:t>
            </a:r>
            <a:r>
              <a:rPr lang="cs-CZ" dirty="0" smtClean="0"/>
              <a:t>, což je důsledek nedostatečné resorpce vápníku v tubulech ledvin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Hlavní komplikací je vznik acidózy a </a:t>
            </a:r>
            <a:r>
              <a:rPr lang="cs-CZ" dirty="0" err="1" smtClean="0"/>
              <a:t>azotémie</a:t>
            </a:r>
            <a:r>
              <a:rPr lang="cs-CZ" dirty="0" smtClean="0"/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Značná produkce močoviny s čímž se pojí také zvýšené vylučování vody.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Aminokyseliny</a:t>
            </a:r>
          </a:p>
        </p:txBody>
      </p:sp>
      <p:sp>
        <p:nvSpPr>
          <p:cNvPr id="542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smtClean="0"/>
              <a:t>Methionin</a:t>
            </a:r>
            <a:r>
              <a:rPr lang="cs-CZ" sz="2800" smtClean="0"/>
              <a:t> - proliferaci fibroblastů a syntéza kolagenu. </a:t>
            </a:r>
          </a:p>
          <a:p>
            <a:r>
              <a:rPr lang="cs-CZ" sz="2800" b="1" smtClean="0"/>
              <a:t>Cystein</a:t>
            </a:r>
            <a:r>
              <a:rPr lang="cs-CZ" sz="2800" smtClean="0"/>
              <a:t> - syntéza kolagenu - kofaktor. </a:t>
            </a:r>
          </a:p>
          <a:p>
            <a:r>
              <a:rPr lang="cs-CZ" sz="2800" b="1" smtClean="0"/>
              <a:t>VLI </a:t>
            </a:r>
            <a:r>
              <a:rPr lang="cs-CZ" sz="2800" smtClean="0"/>
              <a:t>- traumata a popáleniny. Jsou hlavním zdrojem dusíku pro syntézu glutaminu a alaninu ve svalech.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07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Klasifikace chronických ran dle </a:t>
            </a:r>
            <a:r>
              <a:rPr lang="cs-CZ" b="1" dirty="0" err="1" smtClean="0"/>
              <a:t>Knightona</a:t>
            </a:r>
            <a:r>
              <a:rPr lang="cs-CZ" b="1" dirty="0" smtClean="0"/>
              <a:t> 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I. Stadium: povrchová rána (epidermis, dermis)</a:t>
            </a:r>
          </a:p>
          <a:p>
            <a:r>
              <a:rPr lang="cs-CZ" sz="2400" smtClean="0"/>
              <a:t>II. Stadium: hluboká rána (zasahuje do subcutis)</a:t>
            </a:r>
          </a:p>
          <a:p>
            <a:r>
              <a:rPr lang="cs-CZ" sz="2400" smtClean="0"/>
              <a:t>III. Stadium: postižení fascií</a:t>
            </a:r>
          </a:p>
          <a:p>
            <a:r>
              <a:rPr lang="cs-CZ" sz="2400" smtClean="0"/>
              <a:t>IV. Stadium: postižení svalstva</a:t>
            </a:r>
          </a:p>
          <a:p>
            <a:r>
              <a:rPr lang="cs-CZ" sz="2400" smtClean="0"/>
              <a:t>V. Stadium: postižení šlach, vazů, kostí</a:t>
            </a:r>
          </a:p>
          <a:p>
            <a:r>
              <a:rPr lang="cs-CZ" sz="2400" smtClean="0"/>
              <a:t>VI. Stadium: postižení velkých dutin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Glutamin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Energie pro dělící se buňky - </a:t>
            </a:r>
            <a:r>
              <a:rPr lang="cs-CZ" dirty="0" err="1" smtClean="0"/>
              <a:t>enterocyty</a:t>
            </a:r>
            <a:r>
              <a:rPr lang="cs-CZ" dirty="0" smtClean="0"/>
              <a:t>, </a:t>
            </a:r>
            <a:r>
              <a:rPr lang="cs-CZ" dirty="0" err="1" smtClean="0"/>
              <a:t>hepatocyty</a:t>
            </a:r>
            <a:r>
              <a:rPr lang="cs-CZ" dirty="0" smtClean="0"/>
              <a:t> a buňky imunitního systému.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Ochrana před toxickými účinky amoniaku </a:t>
            </a:r>
            <a:r>
              <a:rPr lang="cs-CZ" dirty="0" smtClean="0">
                <a:sym typeface="Wingdings" pitchFamily="2" charset="2"/>
              </a:rPr>
              <a:t> odvádí amoniak do jater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Prekurzor</a:t>
            </a:r>
            <a:r>
              <a:rPr lang="cs-CZ" dirty="0" smtClean="0"/>
              <a:t> </a:t>
            </a:r>
            <a:r>
              <a:rPr lang="cs-CZ" dirty="0" err="1" smtClean="0"/>
              <a:t>glutathionu</a:t>
            </a:r>
            <a:r>
              <a:rPr lang="cs-CZ" dirty="0" smtClean="0"/>
              <a:t>, argininu, </a:t>
            </a:r>
            <a:r>
              <a:rPr lang="cs-CZ" dirty="0" err="1" smtClean="0"/>
              <a:t>taurinu</a:t>
            </a:r>
            <a:r>
              <a:rPr lang="cs-CZ" dirty="0" smtClean="0"/>
              <a:t> a je stavebním kamenem DNA a RNA.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Potřeba vyšších dávek </a:t>
            </a:r>
            <a:r>
              <a:rPr lang="cs-CZ" dirty="0" err="1" smtClean="0"/>
              <a:t>glutaminu</a:t>
            </a:r>
            <a:r>
              <a:rPr lang="cs-CZ" dirty="0" smtClean="0"/>
              <a:t> je za podmínek zahrnující trauma, sepsi, velký chirurgický výkon, popáleniny, transplantace kostní dřeně a u pacientů v katabolickém stavu.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Při výrazném snížení hladiny </a:t>
            </a:r>
            <a:r>
              <a:rPr lang="cs-CZ" dirty="0" err="1" smtClean="0"/>
              <a:t>glutaminu</a:t>
            </a:r>
            <a:r>
              <a:rPr lang="cs-CZ" dirty="0" smtClean="0"/>
              <a:t> dochází ke snížení buněčné proliferace, poruše imunitního systému a snížení integrity střevní sliznice.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X  Vysoké dávky </a:t>
            </a:r>
            <a:r>
              <a:rPr lang="cs-CZ" dirty="0" err="1" smtClean="0"/>
              <a:t>glutaminu</a:t>
            </a:r>
            <a:r>
              <a:rPr lang="cs-CZ" dirty="0" smtClean="0"/>
              <a:t> mohou být nebezpečné pro pacienty s onemocněním jater nebo ledvin!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Dávky 0,3 g/kg per os nebo 0,57 g/kg/d intravenózně po dobu 30 dnů jsou bezpečné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Arginin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Množství argininu v běžné stravě je obvykle dostatečné k udržení svalové hmoty a pojivové tkáně. Nicméně v období stresu je endogenní syntéza nedostačující.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je zdrojem oxidu dusnatého (NO), který způsobuje </a:t>
            </a:r>
            <a:r>
              <a:rPr lang="cs-CZ" dirty="0" err="1" smtClean="0"/>
              <a:t>vazodilataci</a:t>
            </a:r>
            <a:r>
              <a:rPr lang="cs-CZ" dirty="0" smtClean="0"/>
              <a:t> působením na hladkou svalovinu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nezbytný pro usmrcení fagocytovaných bakterií v makrofázích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Je </a:t>
            </a:r>
            <a:r>
              <a:rPr lang="cs-CZ" dirty="0" err="1" smtClean="0"/>
              <a:t>prekurzorem</a:t>
            </a:r>
            <a:r>
              <a:rPr lang="cs-CZ" dirty="0" smtClean="0"/>
              <a:t> </a:t>
            </a:r>
            <a:r>
              <a:rPr lang="cs-CZ" dirty="0" err="1" smtClean="0"/>
              <a:t>polyaminů</a:t>
            </a:r>
            <a:r>
              <a:rPr lang="cs-CZ" dirty="0" smtClean="0"/>
              <a:t>, látek důležitých pro proliferaci imunitních buněk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Denní dávka argininu byla stanovena na cca 5 – 6 g/</a:t>
            </a:r>
            <a:r>
              <a:rPr lang="cs-CZ" b="1" dirty="0" err="1" smtClean="0"/>
              <a:t>d</a:t>
            </a:r>
            <a:r>
              <a:rPr lang="cs-CZ" b="1" dirty="0" smtClean="0"/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Ostatní doporučení závisí na momentálním stavu pacienta. 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 zamyšlení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potřeba určitého substrátu pro zhojení nemusí vyhovovat každé ráně!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Existují totiž akutní rány (např. chirurgické, trauma a popáleniny), které vyžadují jiný léčebný režim než rány chronické.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pacienti s chronickou ránou mají většinou přidružená onemocnění jako diabetes, obezita a  nebo jde o geriatrické pacienty.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Chronické rány jsou charakteristické zvýšeným poměrem alantoinu a kyseliny močové, což je významný </a:t>
            </a:r>
            <a:r>
              <a:rPr lang="cs-CZ" dirty="0" err="1" smtClean="0"/>
              <a:t>marker</a:t>
            </a:r>
            <a:r>
              <a:rPr lang="cs-CZ" dirty="0" smtClean="0"/>
              <a:t> oxidativního stresu 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Obézní pacient a hojení ran</a:t>
            </a:r>
          </a:p>
        </p:txBody>
      </p:sp>
      <p:sp>
        <p:nvSpPr>
          <p:cNvPr id="583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↓ trofika a prokrvení tkáně</a:t>
            </a:r>
          </a:p>
          <a:p>
            <a:r>
              <a:rPr lang="cs-CZ" smtClean="0"/>
              <a:t>Častý výskyt infekcí</a:t>
            </a:r>
          </a:p>
          <a:p>
            <a:r>
              <a:rPr lang="cs-CZ" smtClean="0"/>
              <a:t>Protrahované hojení rány (častý rozpad ran)</a:t>
            </a:r>
          </a:p>
          <a:p>
            <a:r>
              <a:rPr lang="cs-CZ" smtClean="0"/>
              <a:t>Tuková tkáň = zdroj protizánětlivých cytokinů, (TNF-alfa, IL-6, leptin a adiponektin)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DM a hojení ran</a:t>
            </a:r>
          </a:p>
        </p:txBody>
      </p:sp>
      <p:sp>
        <p:nvSpPr>
          <p:cNvPr id="593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Perzistentní hyperglykémie bývá spojena s špatně se hojící ranou a imunitou</a:t>
            </a:r>
          </a:p>
          <a:p>
            <a:r>
              <a:rPr lang="cs-CZ" smtClean="0"/>
              <a:t>Nadměrné množství glukózy pozitivně koreluje se zvýšenou produkcí CO2 a jaterní cirhózou u traumatizovaných a septických pacientů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604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4800" smtClean="0"/>
              <a:t>Vitamíny a minerální látky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Vitaminy skupiny B</a:t>
            </a:r>
          </a:p>
        </p:txBody>
      </p:sp>
      <p:sp>
        <p:nvSpPr>
          <p:cNvPr id="614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Vitaminy sk. B, hrají důležitou roli během zánětlivé fáze a při odstraňování poškozené tkáně</a:t>
            </a:r>
          </a:p>
          <a:p>
            <a:r>
              <a:rPr lang="cs-CZ" smtClean="0"/>
              <a:t>proliferace a remodelace tkáně</a:t>
            </a:r>
          </a:p>
          <a:p>
            <a:r>
              <a:rPr lang="cs-CZ" smtClean="0"/>
              <a:t>účast na syntéze kolagenu a tvorbě cév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Riboflavin - výrazný vliv na pevnost rány a obsah kolagenu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Kyselina </a:t>
            </a:r>
            <a:r>
              <a:rPr lang="cs-CZ" dirty="0" err="1" smtClean="0"/>
              <a:t>pantothenová</a:t>
            </a:r>
            <a:r>
              <a:rPr lang="cs-CZ" dirty="0" smtClean="0"/>
              <a:t> - růst tkání a udržování rezistence slizničních membrán proti infekci, regenerační schopnost hojení ran a epitelizace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Pyridoxin - nedostatek způsobí nežádoucí rozšíření zánětu v ráně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Folát</a:t>
            </a:r>
            <a:r>
              <a:rPr lang="cs-CZ" dirty="0" smtClean="0"/>
              <a:t> – dělení buněk, </a:t>
            </a:r>
            <a:r>
              <a:rPr lang="cs-CZ" dirty="0" err="1" smtClean="0"/>
              <a:t>sy</a:t>
            </a:r>
            <a:r>
              <a:rPr lang="cs-CZ" dirty="0" smtClean="0"/>
              <a:t> DNA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Bohužel některé z těchto vitaminů (niacin, kyselina listová a biotin) nebyly dostatečně prozkoumány v oblasti hojení ran.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Obecně lze říci, že všechny vitaminy B spolu spolupracují a navzájem se ovlivňují během reparace rány 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214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smtClean="0"/>
              <a:t>Příjem vitaminů B pro kriticky nemocné ve srovnání se zdravým mužem a ženou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866900" y="2354263"/>
          <a:ext cx="5410200" cy="3017837"/>
        </p:xfrm>
        <a:graphic>
          <a:graphicData uri="http://schemas.openxmlformats.org/drawingml/2006/table">
            <a:tbl>
              <a:tblPr/>
              <a:tblGrid>
                <a:gridCol w="1352550"/>
                <a:gridCol w="1352550"/>
                <a:gridCol w="1353185"/>
                <a:gridCol w="13531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Vitamín</a:t>
                      </a:r>
                      <a:endParaRPr lang="cs-CZ" sz="1200" dirty="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Kriticky nemocný pacient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Zdravý muž (RDA)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Zdravá žena (RDA)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Vitamín B</a:t>
                      </a:r>
                      <a:r>
                        <a:rPr lang="cs-CZ" sz="1200" baseline="-250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10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1,5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1,1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Vitamín B</a:t>
                      </a:r>
                      <a:r>
                        <a:rPr lang="cs-CZ" sz="1200" baseline="-250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2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10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1,7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1,3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Niacin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200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19,0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15,0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Vitamín B</a:t>
                      </a:r>
                      <a:r>
                        <a:rPr lang="cs-CZ" sz="1200" baseline="-250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6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20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2,0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1,6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Kyselina pantotenová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100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5,0 – 7,0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5,0 – 7,0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Vitamín B</a:t>
                      </a:r>
                      <a:r>
                        <a:rPr lang="cs-CZ" sz="1200" baseline="-250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12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20 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Symbol"/>
                          <a:ea typeface="Cambria"/>
                          <a:cs typeface="Symbol"/>
                        </a:rPr>
                        <a:t>m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Symbol"/>
                        </a:rPr>
                        <a:t>g/d</a:t>
                      </a:r>
                      <a:endParaRPr lang="cs-CZ" sz="1200" dirty="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2,0 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Symbol"/>
                          <a:ea typeface="Cambria"/>
                          <a:cs typeface="Symbol"/>
                        </a:rPr>
                        <a:t>m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Symbol"/>
                        </a:rPr>
                        <a:t>g/d</a:t>
                      </a:r>
                      <a:endParaRPr lang="cs-CZ" sz="1200" dirty="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2,0 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Symbol"/>
                          <a:ea typeface="Cambria"/>
                          <a:cs typeface="Symbol"/>
                        </a:rPr>
                        <a:t>m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Symbol"/>
                        </a:rPr>
                        <a:t>g/d</a:t>
                      </a:r>
                      <a:endParaRPr lang="cs-CZ" sz="1200" dirty="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Biotin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5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30,0 – 100,0 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Symbol"/>
                          <a:ea typeface="Cambria"/>
                          <a:cs typeface="Symbol"/>
                        </a:rPr>
                        <a:t>m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Symbol"/>
                        </a:rPr>
                        <a:t>g/d</a:t>
                      </a:r>
                      <a:endParaRPr lang="cs-CZ" sz="1200" dirty="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30,0 – 100,0 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Symbol"/>
                          <a:ea typeface="Cambria"/>
                          <a:cs typeface="Symbol"/>
                        </a:rPr>
                        <a:t>m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Symbol"/>
                        </a:rPr>
                        <a:t>g/d</a:t>
                      </a:r>
                      <a:endParaRPr lang="cs-CZ" sz="1200" dirty="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Kyselina listová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2 mg/d</a:t>
                      </a:r>
                      <a:endParaRPr lang="cs-CZ" sz="120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200 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Symbol"/>
                          <a:ea typeface="Cambria"/>
                          <a:cs typeface="Symbol"/>
                        </a:rPr>
                        <a:t>m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Symbol"/>
                        </a:rPr>
                        <a:t>g/d</a:t>
                      </a:r>
                      <a:endParaRPr lang="cs-CZ" sz="1200" dirty="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Times"/>
                        </a:rPr>
                        <a:t>180 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Symbol"/>
                          <a:ea typeface="Cambria"/>
                          <a:cs typeface="Symbol"/>
                        </a:rPr>
                        <a:t>m</a:t>
                      </a:r>
                      <a:r>
                        <a:rPr lang="cs-CZ" sz="1200" dirty="0" smtClean="0">
                          <a:solidFill>
                            <a:srgbClr val="000000"/>
                          </a:solidFill>
                          <a:latin typeface="Times New Roman"/>
                          <a:ea typeface="Cambria"/>
                          <a:cs typeface="Symbol"/>
                        </a:rPr>
                        <a:t>g/d</a:t>
                      </a:r>
                      <a:endParaRPr lang="cs-CZ" sz="1200" dirty="0"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Vitamin 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 enzymatických reakcích funguje jako </a:t>
            </a:r>
            <a:r>
              <a:rPr lang="cs-CZ" dirty="0" err="1" smtClean="0"/>
              <a:t>kofaktor</a:t>
            </a:r>
            <a:r>
              <a:rPr lang="cs-CZ" dirty="0" smtClean="0"/>
              <a:t>, kde se stává elektronovým donorem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redukční činidlo - metabolismus volných kyslíkových radikálů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Kofaktor</a:t>
            </a:r>
            <a:r>
              <a:rPr lang="cs-CZ" dirty="0" smtClean="0"/>
              <a:t> syntézy kolagenu, proteoglykanu a dalších organických složek intracelulární matrix tkání jako jsou kosti, kůže a kapilární stěny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Při syntéze kolagenu je důležitá pro hydroxylaci prolinu a lysinu.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Deficit vitaminu C se projevuje pomalým hojením ran a zlomenin, fragilitou cév, kurdějemi a sníženou imunitou. Nízké hladiny vitaminu C v séru se často manifestují u kriticky nemocných pacientů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Doporučená dávka pro zdravé jedince nebo lehce zraněné osoby je od 500 – 1000 mg. Velké popáleniny a </a:t>
            </a:r>
            <a:r>
              <a:rPr lang="cs-CZ" dirty="0" err="1" smtClean="0"/>
              <a:t>polytraumata</a:t>
            </a:r>
            <a:r>
              <a:rPr lang="cs-CZ" dirty="0" smtClean="0"/>
              <a:t> by měla být </a:t>
            </a:r>
            <a:r>
              <a:rPr lang="cs-CZ" dirty="0" err="1" smtClean="0"/>
              <a:t>suplementována</a:t>
            </a:r>
            <a:r>
              <a:rPr lang="cs-CZ" dirty="0" smtClean="0"/>
              <a:t> dávkou od 1000 -  2000 mg/</a:t>
            </a:r>
            <a:r>
              <a:rPr lang="cs-CZ" dirty="0" err="1" smtClean="0"/>
              <a:t>d</a:t>
            </a:r>
            <a:r>
              <a:rPr lang="cs-CZ" dirty="0" smtClean="0"/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Nathens</a:t>
            </a:r>
            <a:r>
              <a:rPr lang="cs-CZ" dirty="0" smtClean="0"/>
              <a:t>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 doporučuje pro mnohočetná poranění dávku 1000 mg/d rozdělenou do třech dávek stejně jako vitamin 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Nejčastější chronické rány: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r>
              <a:rPr lang="cs-CZ" smtClean="0"/>
              <a:t>bércové vředy (projev chronické žilní insuficience)</a:t>
            </a:r>
          </a:p>
          <a:p>
            <a:r>
              <a:rPr lang="cs-CZ" smtClean="0"/>
              <a:t>arteriální kožní vředy (projev ICHDK)</a:t>
            </a:r>
          </a:p>
          <a:p>
            <a:r>
              <a:rPr lang="cs-CZ" smtClean="0"/>
              <a:t>dekubity</a:t>
            </a:r>
          </a:p>
          <a:p>
            <a:r>
              <a:rPr lang="cs-CZ" smtClean="0"/>
              <a:t>neuropatické kožní vředy (důsledek DM)</a:t>
            </a:r>
          </a:p>
          <a:p>
            <a:r>
              <a:rPr lang="cs-CZ" smtClean="0"/>
              <a:t>kožní vředy u lymfedému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Retinol (A)</a:t>
            </a:r>
          </a:p>
        </p:txBody>
      </p:sp>
      <p:sp>
        <p:nvSpPr>
          <p:cNvPr id="655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 důležitý pro epiteliální růst, syntézu glykoproteinů, proteoglykanů a buněčnou imunitu, hojení otevřených ran</a:t>
            </a:r>
          </a:p>
          <a:p>
            <a:r>
              <a:rPr lang="cs-CZ" smtClean="0"/>
              <a:t>Pro dospělého člověka je určena dávka 900 – 1000 ug/d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Cholekalciferol (D3)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Velké kožní rány jako jsou popáleniny nebo jizvy mohou narušit proces epidermální syntézy vitamínu D.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Takto porušená tkáň má pětinásobně sníženou schopnost transformovat 7 – </a:t>
            </a:r>
            <a:r>
              <a:rPr lang="cs-CZ" dirty="0" err="1" smtClean="0"/>
              <a:t>dehydrocholesterol</a:t>
            </a:r>
            <a:r>
              <a:rPr lang="cs-CZ" dirty="0" smtClean="0"/>
              <a:t> na vitamin D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schopnost regulovat růst a diferenciaci jiných typů buněk včetně nádorových, B a T lymfocytů, melanocytů, fibroblastů a makrofágů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1,25 – </a:t>
            </a:r>
            <a:r>
              <a:rPr lang="cs-CZ" dirty="0" err="1" smtClean="0"/>
              <a:t>dihydroxykalciferol</a:t>
            </a:r>
            <a:r>
              <a:rPr lang="cs-CZ" dirty="0" smtClean="0"/>
              <a:t> D</a:t>
            </a:r>
            <a:r>
              <a:rPr lang="cs-CZ" baseline="-25000" dirty="0" smtClean="0"/>
              <a:t>3</a:t>
            </a:r>
            <a:r>
              <a:rPr lang="cs-CZ" dirty="0" smtClean="0"/>
              <a:t> inhibuje atrofii epidermis způsobenou účinky kortikosteroidů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Nedostatek vitaminu D má za následek nedostatečnou střevní absorpci a renální </a:t>
            </a:r>
            <a:r>
              <a:rPr lang="cs-CZ" dirty="0" err="1" smtClean="0"/>
              <a:t>reabsorpci</a:t>
            </a:r>
            <a:r>
              <a:rPr lang="cs-CZ" dirty="0" smtClean="0"/>
              <a:t> vápníku a fosforu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/>
              <a:t>snížení sérové koncentrace vápníku a fosfátu a dále ke zvýšení alkalické fosfatázy. Jako odpověď na nízkou hladinu vápníku v séru může dojít k </a:t>
            </a:r>
            <a:r>
              <a:rPr lang="cs-CZ" dirty="0" err="1" smtClean="0"/>
              <a:t>hyperparatyreóze</a:t>
            </a:r>
            <a:r>
              <a:rPr lang="cs-CZ" dirty="0" smtClean="0"/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Nízké hladiny vitaminu D jsou spojovány s nepříznivými účinky na kosterní, neuromuskulární, endokrinní a imunitní systémy. 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Vitamin 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Termínem vitamin E se označuje skupina osmi sloučenin α-, β-, γ- a δ- tokoferolů a α-, β-, γ- a δ- </a:t>
            </a:r>
            <a:r>
              <a:rPr lang="cs-CZ" dirty="0" err="1" smtClean="0"/>
              <a:t>tokotrienolů</a:t>
            </a:r>
            <a:r>
              <a:rPr lang="cs-CZ" dirty="0" smtClean="0"/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nejvyšší biologickou aktivitu má α-tokoferol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 požití vitaminu E se absorbuje pouze 20 až 40 %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Absorpce se zvyšuje v přítomnosti lipidů.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Vitamin E je významným antioxidantem, brání </a:t>
            </a:r>
            <a:r>
              <a:rPr lang="cs-CZ" dirty="0" err="1" smtClean="0"/>
              <a:t>peroxidaci</a:t>
            </a:r>
            <a:r>
              <a:rPr lang="cs-CZ" dirty="0" smtClean="0"/>
              <a:t> lipidů, ke kterému dochází např. v období nemoci při úraze a zánětu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Hodnoty doporučených dávek se v každé zemi liší.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 ČR dávka vitaminu E činí 12, 5 mg/</a:t>
            </a:r>
            <a:r>
              <a:rPr lang="cs-CZ" dirty="0" err="1" smtClean="0"/>
              <a:t>d</a:t>
            </a:r>
            <a:r>
              <a:rPr lang="cs-CZ" dirty="0" smtClean="0"/>
              <a:t>. Ovšem vyšší dávky od 100 – 200 mg se používají při malabsorpci, atrofii sliznic nebo onemocnění kůže 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Vitamin K</a:t>
            </a:r>
          </a:p>
        </p:txBody>
      </p:sp>
      <p:sp>
        <p:nvSpPr>
          <p:cNvPr id="686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Význam vitaminu K při hojení ran spočívá v jeho funkci srážení krve, která je předpokladem pro správné hojení ran. </a:t>
            </a:r>
          </a:p>
          <a:p>
            <a:r>
              <a:rPr lang="cs-CZ" smtClean="0"/>
              <a:t>denní příjem pro všechny věkové skupiny by se měl pohybovat kolem 1 </a:t>
            </a:r>
            <a:r>
              <a:rPr lang="cs-CZ" smtClean="0">
                <a:sym typeface="Symbol" pitchFamily="18" charset="2"/>
              </a:rPr>
              <a:t></a:t>
            </a:r>
            <a:r>
              <a:rPr lang="cs-CZ" smtClean="0"/>
              <a:t>g/kg, což by u muže vážícího 80 kg bylo 80 </a:t>
            </a:r>
            <a:r>
              <a:rPr lang="cs-CZ" smtClean="0">
                <a:sym typeface="Symbol" pitchFamily="18" charset="2"/>
              </a:rPr>
              <a:t></a:t>
            </a:r>
            <a:r>
              <a:rPr lang="cs-CZ" smtClean="0"/>
              <a:t>g/d </a:t>
            </a:r>
          </a:p>
          <a:p>
            <a:r>
              <a:rPr lang="cs-CZ" smtClean="0"/>
              <a:t>Pozor na terapii warfarinem!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Zinek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Nedostatek zinku může narušit proces hojení ran. Pokud je absence zinku velká, naruší se proliferace fibroblastů a syntéza kolagenu, což vede ke snížení pevnosti rány a opoždění epitelizace rány.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Dále je postižena buněčná a humorální </a:t>
            </a:r>
            <a:r>
              <a:rPr lang="cs-CZ" dirty="0" err="1" smtClean="0"/>
              <a:t>imunita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cs-CZ" dirty="0" smtClean="0"/>
              <a:t>zvýšená náchylnosti vůči infekcím v ráně.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 průběhu akutní fáze je vhodné podávání zinku přerušit kvůli horečce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Suplementace</a:t>
            </a:r>
            <a:r>
              <a:rPr lang="cs-CZ" dirty="0" smtClean="0"/>
              <a:t> zinkem je vhodná u pacientů s protein-energetickou malnutricí, průjmy, malabsorpcí a při </a:t>
            </a:r>
            <a:r>
              <a:rPr lang="cs-CZ" dirty="0" err="1" smtClean="0"/>
              <a:t>hypermetabolických</a:t>
            </a:r>
            <a:r>
              <a:rPr lang="cs-CZ" dirty="0" smtClean="0"/>
              <a:t> stavech (stres, sepse, popáleniny a jiná poranění).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Doporučená množství zinku v době hojení ran je 40 mg (176 mg síranu zinečnatého) po dobu 10 dnů.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Doporučená denní dávka zinku pro zdravého člověka je 10 – 15 mg/</a:t>
            </a:r>
            <a:r>
              <a:rPr lang="cs-CZ" dirty="0" err="1" smtClean="0"/>
              <a:t>d</a:t>
            </a:r>
            <a:r>
              <a:rPr lang="cs-CZ" dirty="0" smtClean="0"/>
              <a:t>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Podávání dlouhodobě vysokých dávek zinku, zasahuje do vstřebávání železa a mědi</a:t>
            </a: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Železo 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Železo spolu s mědí je důležité v průběhu hydroxylace prolinu a lysinu. </a:t>
            </a:r>
          </a:p>
          <a:p>
            <a:r>
              <a:rPr lang="cs-CZ" smtClean="0"/>
              <a:t>Nedostatek obou prvků může vyústit v nedokonalou tvorbu kolagenu. </a:t>
            </a:r>
          </a:p>
          <a:p>
            <a:r>
              <a:rPr lang="cs-CZ" smtClean="0"/>
              <a:t>Nedostatek železa může být také spojen s nadměrnou ztrátou krve nebo s malabsorpcí. </a:t>
            </a:r>
          </a:p>
          <a:p>
            <a:r>
              <a:rPr lang="cs-CZ" smtClean="0"/>
              <a:t>Doporučená dávka je 10 – 18 mg/d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Měď</a:t>
            </a:r>
          </a:p>
        </p:txBody>
      </p:sp>
      <p:sp>
        <p:nvSpPr>
          <p:cNvPr id="716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začlenění železa do hemoglobinu </a:t>
            </a:r>
          </a:p>
          <a:p>
            <a:r>
              <a:rPr lang="cs-CZ" smtClean="0"/>
              <a:t>Je součástí metabolismu kolagenu a elastinu. </a:t>
            </a:r>
          </a:p>
          <a:p>
            <a:r>
              <a:rPr lang="cs-CZ" smtClean="0"/>
              <a:t>Měď je kofaktorem cytochromoxidázy a superoxiddismutázy, která katalyzuje spojování kolagenu. Pokud je tento enzym nějakým způsobem omezen, dojde k porušení tvorby kolagenu, což se projeví na kvalitě rány. </a:t>
            </a:r>
          </a:p>
          <a:p>
            <a:r>
              <a:rPr lang="cs-CZ" smtClean="0"/>
              <a:t>Doporučená dávka je 2 – 5 mg/d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727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7200" smtClean="0"/>
              <a:t>Děkuji za pozornost!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Fáze hojení 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4 základní fáze hojení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Jakékoli narušení má za následek špatné hojení ran (hojení per </a:t>
            </a:r>
            <a:r>
              <a:rPr lang="cs-CZ" sz="2400" dirty="0" err="1" smtClean="0"/>
              <a:t>secundam</a:t>
            </a:r>
            <a:r>
              <a:rPr lang="cs-CZ" sz="2400" dirty="0" smtClean="0"/>
              <a:t>) nebo prodloužení léčby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 smtClean="0"/>
              <a:t>	Hemostáza </a:t>
            </a:r>
            <a:r>
              <a:rPr lang="cs-CZ" sz="2400" dirty="0" smtClean="0">
                <a:sym typeface="Wingdings" panose="05000000000000000000" pitchFamily="2" charset="2"/>
              </a:rPr>
              <a:t></a:t>
            </a:r>
            <a:r>
              <a:rPr lang="cs-CZ" sz="2400" dirty="0" smtClean="0"/>
              <a:t> zánět </a:t>
            </a:r>
            <a:r>
              <a:rPr lang="cs-CZ" sz="2400" dirty="0" smtClean="0">
                <a:sym typeface="Wingdings" panose="05000000000000000000" pitchFamily="2" charset="2"/>
              </a:rPr>
              <a:t> </a:t>
            </a:r>
            <a:r>
              <a:rPr lang="cs-CZ" sz="2400" dirty="0" smtClean="0"/>
              <a:t>proliferace (granulace) </a:t>
            </a:r>
            <a:r>
              <a:rPr lang="cs-CZ" sz="2400" dirty="0" smtClean="0">
                <a:sym typeface="Wingdings" panose="05000000000000000000" pitchFamily="2" charset="2"/>
              </a:rPr>
              <a:t> 	</a:t>
            </a:r>
            <a:r>
              <a:rPr lang="cs-CZ" sz="2400" dirty="0" err="1" smtClean="0"/>
              <a:t>remodelace</a:t>
            </a:r>
            <a:r>
              <a:rPr lang="cs-CZ" sz="2400" dirty="0" smtClean="0"/>
              <a:t> (epitelizace) tkáně</a:t>
            </a:r>
            <a:endParaRPr lang="cs-CZ" sz="2400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825" y="4149725"/>
            <a:ext cx="69484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4813"/>
            <a:ext cx="61690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Hemostáza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smtClean="0"/>
              <a:t>kontrakci endotelu cév</a:t>
            </a:r>
          </a:p>
          <a:p>
            <a:pPr algn="just"/>
            <a:r>
              <a:rPr lang="cs-CZ" sz="2800" smtClean="0"/>
              <a:t>trombocyty a koagulační systém </a:t>
            </a:r>
            <a:r>
              <a:rPr lang="cs-CZ" sz="2800" smtClean="0">
                <a:sym typeface="Wingdings" pitchFamily="2" charset="2"/>
              </a:rPr>
              <a:t> </a:t>
            </a:r>
            <a:r>
              <a:rPr lang="cs-CZ" sz="2800" smtClean="0"/>
              <a:t>fibrinová sraženina</a:t>
            </a:r>
          </a:p>
          <a:p>
            <a:pPr algn="just"/>
            <a:r>
              <a:rPr lang="cs-CZ" sz="2800" smtClean="0"/>
              <a:t>leukocyty adherují na cévní stěnu. Jelikož dochází k rozvolňování spojů mezi endotelovými buňkami pronikají leu do extravaskulárního prostoru. </a:t>
            </a:r>
          </a:p>
          <a:p>
            <a:pPr algn="just"/>
            <a:r>
              <a:rPr lang="cs-CZ" sz="2800" smtClean="0"/>
              <a:t>do intersticia proniká tekutina bohatá na bílkovinu tzv. </a:t>
            </a:r>
            <a:r>
              <a:rPr lang="cs-CZ" sz="2800" u="sng" smtClean="0"/>
              <a:t>zánětlivý exsudát</a:t>
            </a:r>
            <a:r>
              <a:rPr lang="cs-CZ" sz="2800" smtClean="0"/>
              <a:t> </a:t>
            </a:r>
            <a:r>
              <a:rPr lang="cs-CZ" sz="2800" smtClean="0">
                <a:sym typeface="Wingdings" pitchFamily="2" charset="2"/>
              </a:rPr>
              <a:t> </a:t>
            </a:r>
            <a:r>
              <a:rPr lang="cs-CZ" sz="2800" smtClean="0"/>
              <a:t>edém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Zánětlivá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Významný podíl imunitního systému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Krevní zátka  je složena </a:t>
            </a:r>
            <a:r>
              <a:rPr lang="cs-CZ" dirty="0"/>
              <a:t>z kolagenu, destiček, trombinu a </a:t>
            </a:r>
            <a:r>
              <a:rPr lang="cs-CZ" dirty="0" err="1" smtClean="0"/>
              <a:t>fibronektinu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u</a:t>
            </a:r>
            <a:r>
              <a:rPr lang="cs-CZ" dirty="0" smtClean="0"/>
              <a:t>volňování mediátorů zánětu (</a:t>
            </a:r>
            <a:r>
              <a:rPr lang="cs-CZ" dirty="0" err="1" smtClean="0"/>
              <a:t>cytokinů</a:t>
            </a:r>
            <a:r>
              <a:rPr lang="cs-CZ" dirty="0"/>
              <a:t>, růstových </a:t>
            </a:r>
            <a:r>
              <a:rPr lang="cs-CZ" dirty="0" smtClean="0"/>
              <a:t>faktorů…) </a:t>
            </a:r>
            <a:r>
              <a:rPr lang="cs-CZ" dirty="0" smtClean="0">
                <a:sym typeface="Wingdings" panose="05000000000000000000" pitchFamily="2" charset="2"/>
              </a:rPr>
              <a:t> vyšší koncentrace mediátorů zánětu přitahuje do rány </a:t>
            </a:r>
            <a:r>
              <a:rPr lang="cs-CZ" dirty="0" err="1" smtClean="0">
                <a:sym typeface="Wingdings" panose="05000000000000000000" pitchFamily="2" charset="2"/>
              </a:rPr>
              <a:t>neutrofily</a:t>
            </a:r>
            <a:r>
              <a:rPr lang="cs-CZ" dirty="0" smtClean="0">
                <a:sym typeface="Wingdings" panose="05000000000000000000" pitchFamily="2" charset="2"/>
              </a:rPr>
              <a:t> = zahájení zánětlivé odpovědi</a:t>
            </a:r>
            <a:r>
              <a:rPr lang="cs-CZ" dirty="0" smtClean="0"/>
              <a:t>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 smtClean="0"/>
              <a:t>Neutrofily</a:t>
            </a:r>
            <a:r>
              <a:rPr lang="cs-CZ" dirty="0" smtClean="0"/>
              <a:t> </a:t>
            </a:r>
            <a:r>
              <a:rPr lang="cs-CZ" dirty="0"/>
              <a:t>jsou stimulovány produkty bakterií k migraci do rány dále </a:t>
            </a:r>
            <a:r>
              <a:rPr lang="cs-CZ" dirty="0" err="1"/>
              <a:t>interleukinem</a:t>
            </a:r>
            <a:r>
              <a:rPr lang="cs-CZ" dirty="0"/>
              <a:t> IL-1, TNF-</a:t>
            </a:r>
            <a:r>
              <a:rPr lang="cs-CZ" dirty="0">
                <a:sym typeface="Symbol"/>
              </a:rPr>
              <a:t></a:t>
            </a:r>
            <a:r>
              <a:rPr lang="cs-CZ" dirty="0"/>
              <a:t>, TGF-</a:t>
            </a:r>
            <a:r>
              <a:rPr lang="cs-CZ" dirty="0">
                <a:sym typeface="Symbol"/>
              </a:rPr>
              <a:t></a:t>
            </a:r>
            <a:r>
              <a:rPr lang="cs-CZ" dirty="0"/>
              <a:t>. </a:t>
            </a:r>
            <a:endParaRPr lang="cs-CZ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Během </a:t>
            </a:r>
            <a:r>
              <a:rPr lang="cs-CZ" dirty="0"/>
              <a:t>24-48 hodin </a:t>
            </a:r>
            <a:r>
              <a:rPr lang="cs-CZ" dirty="0" err="1" smtClean="0"/>
              <a:t>neutrofily</a:t>
            </a:r>
            <a:r>
              <a:rPr lang="cs-CZ" dirty="0" smtClean="0"/>
              <a:t> </a:t>
            </a:r>
            <a:r>
              <a:rPr lang="cs-CZ" dirty="0"/>
              <a:t>vyčistí ránu od bakteriálních a buněčných pozůstatků. </a:t>
            </a:r>
            <a:endParaRPr lang="cs-CZ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Makrofágy (48-96 </a:t>
            </a:r>
            <a:r>
              <a:rPr lang="cs-CZ" dirty="0"/>
              <a:t>hodin po </a:t>
            </a:r>
            <a:r>
              <a:rPr lang="cs-CZ" dirty="0" smtClean="0"/>
              <a:t>zranění) se výrazně podílejí angiogenezi, syntéze NO a </a:t>
            </a:r>
            <a:r>
              <a:rPr lang="cs-CZ" dirty="0"/>
              <a:t>vytvoření fibrózní </a:t>
            </a:r>
            <a:r>
              <a:rPr lang="cs-CZ" dirty="0" smtClean="0"/>
              <a:t>tkáně, produkci enzymů </a:t>
            </a:r>
            <a:r>
              <a:rPr lang="cs-CZ" dirty="0" err="1" smtClean="0"/>
              <a:t>kolagenáz</a:t>
            </a:r>
            <a:r>
              <a:rPr lang="cs-CZ" dirty="0" smtClean="0"/>
              <a:t>, </a:t>
            </a:r>
            <a:r>
              <a:rPr lang="cs-CZ" dirty="0"/>
              <a:t>které čistí ránu od odumřelých buněk. </a:t>
            </a:r>
            <a:endParaRPr lang="cs-CZ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Dále </a:t>
            </a:r>
            <a:r>
              <a:rPr lang="cs-CZ" dirty="0"/>
              <a:t>produkují </a:t>
            </a:r>
            <a:r>
              <a:rPr lang="cs-CZ" dirty="0" err="1"/>
              <a:t>interleukiny</a:t>
            </a:r>
            <a:r>
              <a:rPr lang="cs-CZ" dirty="0"/>
              <a:t>, TNF-</a:t>
            </a:r>
            <a:r>
              <a:rPr lang="cs-CZ" dirty="0">
                <a:sym typeface="Symbol"/>
              </a:rPr>
              <a:t></a:t>
            </a:r>
            <a:r>
              <a:rPr lang="cs-CZ" dirty="0"/>
              <a:t>, který stimuluje fibroblasty a podněcuje angiogenezi, TNF-</a:t>
            </a:r>
            <a:r>
              <a:rPr lang="cs-CZ" dirty="0">
                <a:sym typeface="Symbol"/>
              </a:rPr>
              <a:t></a:t>
            </a:r>
            <a:r>
              <a:rPr lang="cs-CZ" dirty="0"/>
              <a:t>, který stimuluje </a:t>
            </a:r>
            <a:r>
              <a:rPr lang="cs-CZ" dirty="0" err="1"/>
              <a:t>keratinocyty</a:t>
            </a:r>
            <a:r>
              <a:rPr lang="cs-CZ" dirty="0"/>
              <a:t>. Růstové faktory jsou zodpovědné za vznik nové </a:t>
            </a:r>
            <a:r>
              <a:rPr lang="cs-CZ" dirty="0" smtClean="0"/>
              <a:t>tkáně.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2659</Words>
  <Application>Microsoft Office PowerPoint</Application>
  <PresentationFormat>Předvádění na obrazovce (4:3)</PresentationFormat>
  <Paragraphs>384</Paragraphs>
  <Slides>57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Motiv systému Office</vt:lpstr>
      <vt:lpstr>Výživa a hojení ran</vt:lpstr>
      <vt:lpstr>Definice rány</vt:lpstr>
      <vt:lpstr>Chronická rána</vt:lpstr>
      <vt:lpstr>Klasifikace chronických ran dle Knightona  </vt:lpstr>
      <vt:lpstr>Nejčastější chronické rány:</vt:lpstr>
      <vt:lpstr>Fáze hojení ran</vt:lpstr>
      <vt:lpstr>Snímek 7</vt:lpstr>
      <vt:lpstr>Hemostáza</vt:lpstr>
      <vt:lpstr>Zánětlivá fáze</vt:lpstr>
      <vt:lpstr>Proliferace</vt:lpstr>
      <vt:lpstr>Remodelace</vt:lpstr>
      <vt:lpstr>Shrnutí</vt:lpstr>
      <vt:lpstr>Faktory ovlivňující hojení ran</vt:lpstr>
      <vt:lpstr>Nutriční podpora při hojení ran</vt:lpstr>
      <vt:lpstr>Tekutiny</vt:lpstr>
      <vt:lpstr>Malnutrice – stresové hladovění</vt:lpstr>
      <vt:lpstr>Snímek 17</vt:lpstr>
      <vt:lpstr>Overfeeding sy</vt:lpstr>
      <vt:lpstr>Určení energetického výdeje</vt:lpstr>
      <vt:lpstr>Nejčastěji užívané</vt:lpstr>
      <vt:lpstr>PAMATOVAT!!!</vt:lpstr>
      <vt:lpstr>Bilance dusíku</vt:lpstr>
      <vt:lpstr>Ztráty dusíku</vt:lpstr>
      <vt:lpstr>Dusíková bilance</vt:lpstr>
      <vt:lpstr>Index kreatinin-výška (KVI)</vt:lpstr>
      <vt:lpstr>Hodnocení KVI</vt:lpstr>
      <vt:lpstr>Imunitní systém</vt:lpstr>
      <vt:lpstr>Prognostické nutriční indexy</vt:lpstr>
      <vt:lpstr>Prognostické nutriční indexy</vt:lpstr>
      <vt:lpstr>Co je to orosomukoid? </vt:lpstr>
      <vt:lpstr>Hodnocení PINI</vt:lpstr>
      <vt:lpstr>Energetické substráty - sacharidy</vt:lpstr>
      <vt:lpstr>Tuky</vt:lpstr>
      <vt:lpstr>Nedostatek x nadbytek</vt:lpstr>
      <vt:lpstr>Příjem tuků</vt:lpstr>
      <vt:lpstr>Bílkoviny</vt:lpstr>
      <vt:lpstr>Snímek 37</vt:lpstr>
      <vt:lpstr>Nadbytek bílkovin – pozor! </vt:lpstr>
      <vt:lpstr>Aminokyseliny</vt:lpstr>
      <vt:lpstr>Glutamin</vt:lpstr>
      <vt:lpstr>Arginin</vt:lpstr>
      <vt:lpstr>K zamyšlení</vt:lpstr>
      <vt:lpstr>Obézní pacient a hojení ran</vt:lpstr>
      <vt:lpstr>DM a hojení ran</vt:lpstr>
      <vt:lpstr>Snímek 45</vt:lpstr>
      <vt:lpstr>Vitaminy skupiny B</vt:lpstr>
      <vt:lpstr>Snímek 47</vt:lpstr>
      <vt:lpstr>Příjem vitaminů B pro kriticky nemocné ve srovnání se zdravým mužem a ženou </vt:lpstr>
      <vt:lpstr>Vitamin C</vt:lpstr>
      <vt:lpstr>Retinol (A)</vt:lpstr>
      <vt:lpstr>Cholekalciferol (D3)</vt:lpstr>
      <vt:lpstr>Vitamin E</vt:lpstr>
      <vt:lpstr>Vitamin K</vt:lpstr>
      <vt:lpstr>Zinek</vt:lpstr>
      <vt:lpstr>Železo </vt:lpstr>
      <vt:lpstr>Měď</vt:lpstr>
      <vt:lpstr>Snímek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a hojení ran</dc:title>
  <dc:creator>Acer</dc:creator>
  <cp:lastModifiedBy>debra nutri</cp:lastModifiedBy>
  <cp:revision>19</cp:revision>
  <dcterms:created xsi:type="dcterms:W3CDTF">2013-10-31T07:07:24Z</dcterms:created>
  <dcterms:modified xsi:type="dcterms:W3CDTF">2015-10-01T09:20:16Z</dcterms:modified>
</cp:coreProperties>
</file>