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3" r:id="rId1"/>
  </p:sldMasterIdLst>
  <p:notesMasterIdLst>
    <p:notesMasterId r:id="rId39"/>
  </p:notesMasterIdLst>
  <p:handoutMasterIdLst>
    <p:handoutMasterId r:id="rId40"/>
  </p:handoutMasterIdLst>
  <p:sldIdLst>
    <p:sldId id="452" r:id="rId2"/>
    <p:sldId id="517" r:id="rId3"/>
    <p:sldId id="516" r:id="rId4"/>
    <p:sldId id="515" r:id="rId5"/>
    <p:sldId id="505" r:id="rId6"/>
    <p:sldId id="523" r:id="rId7"/>
    <p:sldId id="525" r:id="rId8"/>
    <p:sldId id="595" r:id="rId9"/>
    <p:sldId id="476" r:id="rId10"/>
    <p:sldId id="612" r:id="rId11"/>
    <p:sldId id="477" r:id="rId12"/>
    <p:sldId id="604" r:id="rId13"/>
    <p:sldId id="530" r:id="rId14"/>
    <p:sldId id="478" r:id="rId15"/>
    <p:sldId id="532" r:id="rId16"/>
    <p:sldId id="480" r:id="rId17"/>
    <p:sldId id="533" r:id="rId18"/>
    <p:sldId id="534" r:id="rId19"/>
    <p:sldId id="590" r:id="rId20"/>
    <p:sldId id="535" r:id="rId21"/>
    <p:sldId id="620" r:id="rId22"/>
    <p:sldId id="587" r:id="rId23"/>
    <p:sldId id="582" r:id="rId24"/>
    <p:sldId id="588" r:id="rId25"/>
    <p:sldId id="539" r:id="rId26"/>
    <p:sldId id="543" r:id="rId27"/>
    <p:sldId id="618" r:id="rId28"/>
    <p:sldId id="583" r:id="rId29"/>
    <p:sldId id="584" r:id="rId30"/>
    <p:sldId id="591" r:id="rId31"/>
    <p:sldId id="491" r:id="rId32"/>
    <p:sldId id="558" r:id="rId33"/>
    <p:sldId id="560" r:id="rId34"/>
    <p:sldId id="594" r:id="rId35"/>
    <p:sldId id="619" r:id="rId36"/>
    <p:sldId id="524" r:id="rId37"/>
    <p:sldId id="472" r:id="rId38"/>
  </p:sldIdLst>
  <p:sldSz cx="9144000" cy="6858000" type="screen4x3"/>
  <p:notesSz cx="666273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DE00"/>
    <a:srgbClr val="F1FFC9"/>
    <a:srgbClr val="CCFF33"/>
    <a:srgbClr val="FF33CC"/>
    <a:srgbClr val="C1FF11"/>
    <a:srgbClr val="00D1CC"/>
    <a:srgbClr val="E9F5D3"/>
    <a:srgbClr val="FFE8D1"/>
    <a:srgbClr val="FFDBB7"/>
    <a:srgbClr val="E0F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94660"/>
  </p:normalViewPr>
  <p:slideViewPr>
    <p:cSldViewPr>
      <p:cViewPr varScale="1">
        <p:scale>
          <a:sx n="117" d="100"/>
          <a:sy n="117" d="100"/>
        </p:scale>
        <p:origin x="-17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7655A9-3BC1-4002-93EC-BB04D19FBCAA}" type="doc">
      <dgm:prSet loTypeId="urn:microsoft.com/office/officeart/2005/8/layout/hierarchy6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62C3DF4-43E8-4795-8681-2BB71FC45A8A}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altLang="cs-CZ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Zdravotní tvrzení specifická</a:t>
          </a:r>
          <a:endParaRPr lang="en-US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806CEB-998F-44E2-ADF1-E68992F56285}" type="parTrans" cxnId="{325A42D3-463A-4C08-807E-5FF9B260EDBB}">
      <dgm:prSet/>
      <dgm:spPr/>
      <dgm:t>
        <a:bodyPr/>
        <a:lstStyle/>
        <a:p>
          <a:endParaRPr lang="en-US"/>
        </a:p>
      </dgm:t>
    </dgm:pt>
    <dgm:pt modelId="{B4B2DEF7-133D-4814-B4EE-AD46B6276E55}" type="sibTrans" cxnId="{325A42D3-463A-4C08-807E-5FF9B260EDBB}">
      <dgm:prSet/>
      <dgm:spPr/>
      <dgm:t>
        <a:bodyPr/>
        <a:lstStyle/>
        <a:p>
          <a:endParaRPr lang="en-US"/>
        </a:p>
      </dgm:t>
    </dgm:pt>
    <dgm:pt modelId="{C145C610-D017-48BC-8FE7-0C3496C54859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cs-CZ" altLang="cs-CZ" sz="1200" b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Tvrzení podle čl.13 </a:t>
          </a:r>
        </a:p>
        <a:p>
          <a:r>
            <a:rPr lang="cs-CZ" altLang="cs-CZ" sz="1200" b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týká se normálních tělesných funkcí</a:t>
          </a:r>
          <a:endParaRPr lang="en-US" sz="1200" b="0" dirty="0">
            <a:solidFill>
              <a:schemeClr val="tx1"/>
            </a:solidFill>
          </a:endParaRPr>
        </a:p>
      </dgm:t>
    </dgm:pt>
    <dgm:pt modelId="{4E560C14-5DE7-4FA0-8C2B-FC9C4E7DCE93}" type="parTrans" cxnId="{204F3550-4CEE-4371-A2B3-2A5C0859943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6B4D9FC-492E-4892-AF27-E5755554C7BA}" type="sibTrans" cxnId="{204F3550-4CEE-4371-A2B3-2A5C0859943D}">
      <dgm:prSet/>
      <dgm:spPr/>
      <dgm:t>
        <a:bodyPr/>
        <a:lstStyle/>
        <a:p>
          <a:endParaRPr lang="en-US"/>
        </a:p>
      </dgm:t>
    </dgm:pt>
    <dgm:pt modelId="{C4F9479F-E758-4E53-98E5-7DF81B9B61E3}">
      <dgm:prSet phldrT="[Text]" custT="1"/>
      <dgm:spPr>
        <a:solidFill>
          <a:srgbClr val="D8EDB1"/>
        </a:solidFill>
      </dgm:spPr>
      <dgm:t>
        <a:bodyPr/>
        <a:lstStyle/>
        <a:p>
          <a:r>
            <a:rPr lang="cs-CZ" altLang="cs-CZ" sz="1000" b="1" u="sng" dirty="0" smtClean="0">
              <a:solidFill>
                <a:schemeClr val="tx1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rPr>
            <a:t>podle čl. 13 .1 </a:t>
          </a:r>
        </a:p>
        <a:p>
          <a:r>
            <a:rPr lang="cs-CZ" sz="1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podložená obecně </a:t>
          </a:r>
        </a:p>
        <a:p>
          <a:r>
            <a:rPr lang="cs-CZ" sz="1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uznávanými </a:t>
          </a:r>
        </a:p>
        <a:p>
          <a:r>
            <a:rPr lang="cs-CZ" sz="1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vědeckými daty</a:t>
          </a:r>
        </a:p>
        <a:p>
          <a:r>
            <a:rPr lang="cs-CZ" sz="1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en-US" sz="10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4429DE6-48F9-4289-AD5E-A1A46C6B5D47}" type="parTrans" cxnId="{4A23649B-C8F5-4CE2-B907-FE7C45F1B15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F52611A-A690-4148-8C7F-E4ACD71D06A2}" type="sibTrans" cxnId="{4A23649B-C8F5-4CE2-B907-FE7C45F1B155}">
      <dgm:prSet/>
      <dgm:spPr/>
      <dgm:t>
        <a:bodyPr/>
        <a:lstStyle/>
        <a:p>
          <a:endParaRPr lang="en-US"/>
        </a:p>
      </dgm:t>
    </dgm:pt>
    <dgm:pt modelId="{BF4D685D-59E4-4725-90DB-B8028C0C84EF}">
      <dgm:prSet phldrT="[Text]"/>
      <dgm:spPr>
        <a:solidFill>
          <a:srgbClr val="E9F5D3"/>
        </a:solidFill>
      </dgm:spPr>
      <dgm:t>
        <a:bodyPr/>
        <a:lstStyle/>
        <a:p>
          <a:r>
            <a:rPr lang="cs-CZ" altLang="cs-CZ" b="1" u="sng" dirty="0" smtClean="0">
              <a:solidFill>
                <a:schemeClr val="tx1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rPr>
            <a:t>podle čl. 13 .5 </a:t>
          </a:r>
        </a:p>
        <a:p>
          <a:r>
            <a:rPr lang="cs-CZ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založená na  </a:t>
          </a:r>
        </a:p>
        <a:p>
          <a:r>
            <a:rPr lang="cs-CZ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nových vědeckých </a:t>
          </a:r>
        </a:p>
        <a:p>
          <a:r>
            <a:rPr lang="cs-CZ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poznatcích a tvrzení </a:t>
          </a:r>
        </a:p>
        <a:p>
          <a:r>
            <a:rPr lang="cs-CZ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patentově chráněná</a:t>
          </a:r>
          <a:endParaRPr lang="en-US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28A4EFF-0655-4194-B485-ED069F9BEA1B}" type="parTrans" cxnId="{42EE8B61-447F-42AD-8F13-80E3050E85C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CC475AD-0D6B-4528-90BB-C23ED76B3F70}" type="sibTrans" cxnId="{42EE8B61-447F-42AD-8F13-80E3050E85C7}">
      <dgm:prSet/>
      <dgm:spPr/>
      <dgm:t>
        <a:bodyPr/>
        <a:lstStyle/>
        <a:p>
          <a:endParaRPr lang="en-US"/>
        </a:p>
      </dgm:t>
    </dgm:pt>
    <dgm:pt modelId="{BD426769-2ECD-40DB-9DC9-5A7FFCA13EA1}">
      <dgm:prSet phldrT="[Text]" custT="1"/>
      <dgm:spPr>
        <a:solidFill>
          <a:srgbClr val="FFC58B"/>
        </a:solidFill>
      </dgm:spPr>
      <dgm:t>
        <a:bodyPr/>
        <a:lstStyle/>
        <a:p>
          <a:r>
            <a:rPr lang="cs-CZ" altLang="cs-CZ" sz="1200" b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Tvrzení podle čl. 14 týká se snižování rizikového faktoru onemocnění</a:t>
          </a:r>
          <a:endParaRPr lang="en-US" sz="1200" b="0" dirty="0">
            <a:solidFill>
              <a:schemeClr val="tx1"/>
            </a:solidFill>
          </a:endParaRPr>
        </a:p>
      </dgm:t>
    </dgm:pt>
    <dgm:pt modelId="{0C614C35-5985-4B8B-A6D3-517F5658529D}" type="parTrans" cxnId="{EB8D0300-6685-4E9A-BE65-314C1EB6710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ln>
              <a:solidFill>
                <a:sysClr val="windowText" lastClr="000000"/>
              </a:solidFill>
            </a:ln>
          </a:endParaRPr>
        </a:p>
      </dgm:t>
    </dgm:pt>
    <dgm:pt modelId="{79C818C3-A562-451E-9A7A-56D027A98B01}" type="sibTrans" cxnId="{EB8D0300-6685-4E9A-BE65-314C1EB67102}">
      <dgm:prSet/>
      <dgm:spPr/>
      <dgm:t>
        <a:bodyPr/>
        <a:lstStyle/>
        <a:p>
          <a:endParaRPr lang="en-US"/>
        </a:p>
      </dgm:t>
    </dgm:pt>
    <dgm:pt modelId="{CD440583-A6B5-4691-A06A-F77824BEE5A2}">
      <dgm:prSet phldrT="[Text]"/>
      <dgm:spPr>
        <a:solidFill>
          <a:srgbClr val="FFDBB7"/>
        </a:solidFill>
      </dgm:spPr>
      <dgm:t>
        <a:bodyPr/>
        <a:lstStyle/>
        <a:p>
          <a:r>
            <a:rPr lang="cs-CZ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podle čl. 14.1 a)</a:t>
          </a:r>
        </a:p>
        <a:p>
          <a:r>
            <a:rPr lang="cs-CZ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tvrzení o snížení</a:t>
          </a:r>
        </a:p>
        <a:p>
          <a:r>
            <a:rPr lang="cs-CZ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rizika vzniku </a:t>
          </a:r>
        </a:p>
        <a:p>
          <a:r>
            <a:rPr lang="cs-CZ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onemocnění </a:t>
          </a:r>
          <a:endParaRPr lang="en-US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165DDCD-35EB-4860-A309-01B68AD91EFD}" type="parTrans" cxnId="{F9EB157C-5C95-41B7-9658-D93D3FACA83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689EDD2-6014-4610-A729-D5B17268E270}" type="sibTrans" cxnId="{F9EB157C-5C95-41B7-9658-D93D3FACA831}">
      <dgm:prSet/>
      <dgm:spPr/>
      <dgm:t>
        <a:bodyPr/>
        <a:lstStyle/>
        <a:p>
          <a:endParaRPr lang="en-US"/>
        </a:p>
      </dgm:t>
    </dgm:pt>
    <dgm:pt modelId="{E97A906C-6F2D-481B-95D1-7AB2EFAC6181}">
      <dgm:prSet/>
      <dgm:spPr>
        <a:solidFill>
          <a:srgbClr val="FFE8D1"/>
        </a:solidFill>
      </dgm:spPr>
      <dgm:t>
        <a:bodyPr/>
        <a:lstStyle/>
        <a:p>
          <a:r>
            <a:rPr lang="cs-CZ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podle čl. 14.1.b)</a:t>
          </a:r>
        </a:p>
        <a:p>
          <a:r>
            <a:rPr lang="cs-CZ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tvrzení týkající se vývoje a zdraví dětí </a:t>
          </a:r>
        </a:p>
        <a:p>
          <a:endParaRPr lang="en-US" dirty="0">
            <a:solidFill>
              <a:schemeClr val="tx1"/>
            </a:solidFill>
          </a:endParaRPr>
        </a:p>
      </dgm:t>
    </dgm:pt>
    <dgm:pt modelId="{EAFB175E-D3AC-46BC-B9D9-9846079C7F1D}" type="parTrans" cxnId="{351F246A-C7DA-4474-ADF3-126AF5B1FFB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F7140E8-F3DC-4DD5-974A-4B6188147F9E}" type="sibTrans" cxnId="{351F246A-C7DA-4474-ADF3-126AF5B1FFBC}">
      <dgm:prSet/>
      <dgm:spPr/>
      <dgm:t>
        <a:bodyPr/>
        <a:lstStyle/>
        <a:p>
          <a:endParaRPr lang="en-US"/>
        </a:p>
      </dgm:t>
    </dgm:pt>
    <dgm:pt modelId="{1694028D-8121-412C-A197-E00AC96EC6F5}" type="pres">
      <dgm:prSet presAssocID="{5F7655A9-3BC1-4002-93EC-BB04D19FBCA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59C665-9799-4FAD-9025-7D1FDB166488}" type="pres">
      <dgm:prSet presAssocID="{5F7655A9-3BC1-4002-93EC-BB04D19FBCAA}" presName="hierFlow" presStyleCnt="0"/>
      <dgm:spPr/>
      <dgm:t>
        <a:bodyPr/>
        <a:lstStyle/>
        <a:p>
          <a:endParaRPr lang="en-US"/>
        </a:p>
      </dgm:t>
    </dgm:pt>
    <dgm:pt modelId="{90C60652-8A6E-4C3D-90BB-2DC7A351ADE3}" type="pres">
      <dgm:prSet presAssocID="{5F7655A9-3BC1-4002-93EC-BB04D19FBCA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AC40695-A7E0-4FE8-B8F0-DF9DD6F7FF99}" type="pres">
      <dgm:prSet presAssocID="{B62C3DF4-43E8-4795-8681-2BB71FC45A8A}" presName="Name14" presStyleCnt="0"/>
      <dgm:spPr/>
      <dgm:t>
        <a:bodyPr/>
        <a:lstStyle/>
        <a:p>
          <a:endParaRPr lang="en-US"/>
        </a:p>
      </dgm:t>
    </dgm:pt>
    <dgm:pt modelId="{45513396-A0CF-4444-9F29-3F1DA517E4E1}" type="pres">
      <dgm:prSet presAssocID="{B62C3DF4-43E8-4795-8681-2BB71FC45A8A}" presName="level1Shape" presStyleLbl="node0" presStyleIdx="0" presStyleCnt="1" custScaleX="153445" custScaleY="108479" custLinFactNeighborX="946" custLinFactNeighborY="-583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A1D74A-AE56-44FD-B473-203C8C7012FB}" type="pres">
      <dgm:prSet presAssocID="{B62C3DF4-43E8-4795-8681-2BB71FC45A8A}" presName="hierChild2" presStyleCnt="0"/>
      <dgm:spPr/>
      <dgm:t>
        <a:bodyPr/>
        <a:lstStyle/>
        <a:p>
          <a:endParaRPr lang="en-US"/>
        </a:p>
      </dgm:t>
    </dgm:pt>
    <dgm:pt modelId="{2F335999-ECE9-4022-A65D-3047C41DFDB1}" type="pres">
      <dgm:prSet presAssocID="{4E560C14-5DE7-4FA0-8C2B-FC9C4E7DCE93}" presName="Name19" presStyleLbl="parChTrans1D2" presStyleIdx="0" presStyleCnt="2"/>
      <dgm:spPr/>
      <dgm:t>
        <a:bodyPr/>
        <a:lstStyle/>
        <a:p>
          <a:endParaRPr lang="en-US"/>
        </a:p>
      </dgm:t>
    </dgm:pt>
    <dgm:pt modelId="{6F09F45F-36C1-4870-B5BB-EBA810FA79AB}" type="pres">
      <dgm:prSet presAssocID="{C145C610-D017-48BC-8FE7-0C3496C54859}" presName="Name21" presStyleCnt="0"/>
      <dgm:spPr/>
      <dgm:t>
        <a:bodyPr/>
        <a:lstStyle/>
        <a:p>
          <a:endParaRPr lang="en-US"/>
        </a:p>
      </dgm:t>
    </dgm:pt>
    <dgm:pt modelId="{A700E48A-F8D3-4B3D-B943-2AAAC75F529C}" type="pres">
      <dgm:prSet presAssocID="{C145C610-D017-48BC-8FE7-0C3496C54859}" presName="level2Shape" presStyleLbl="node2" presStyleIdx="0" presStyleCnt="2" custLinFactNeighborX="136" custLinFactNeighborY="-26647"/>
      <dgm:spPr/>
      <dgm:t>
        <a:bodyPr/>
        <a:lstStyle/>
        <a:p>
          <a:endParaRPr lang="en-US"/>
        </a:p>
      </dgm:t>
    </dgm:pt>
    <dgm:pt modelId="{B41D6296-762D-4117-A4B8-8AF7B52865CB}" type="pres">
      <dgm:prSet presAssocID="{C145C610-D017-48BC-8FE7-0C3496C54859}" presName="hierChild3" presStyleCnt="0"/>
      <dgm:spPr/>
      <dgm:t>
        <a:bodyPr/>
        <a:lstStyle/>
        <a:p>
          <a:endParaRPr lang="en-US"/>
        </a:p>
      </dgm:t>
    </dgm:pt>
    <dgm:pt modelId="{E99DF8B0-CFAD-48B4-8996-A607348D1998}" type="pres">
      <dgm:prSet presAssocID="{54429DE6-48F9-4289-AD5E-A1A46C6B5D47}" presName="Name19" presStyleLbl="parChTrans1D3" presStyleIdx="0" presStyleCnt="4"/>
      <dgm:spPr/>
      <dgm:t>
        <a:bodyPr/>
        <a:lstStyle/>
        <a:p>
          <a:endParaRPr lang="en-US"/>
        </a:p>
      </dgm:t>
    </dgm:pt>
    <dgm:pt modelId="{6EEEA2DF-4A93-40EF-9C22-276C37EC5CD1}" type="pres">
      <dgm:prSet presAssocID="{C4F9479F-E758-4E53-98E5-7DF81B9B61E3}" presName="Name21" presStyleCnt="0"/>
      <dgm:spPr/>
      <dgm:t>
        <a:bodyPr/>
        <a:lstStyle/>
        <a:p>
          <a:endParaRPr lang="en-US"/>
        </a:p>
      </dgm:t>
    </dgm:pt>
    <dgm:pt modelId="{67F6EF36-AEC6-4626-9386-2D7544A51188}" type="pres">
      <dgm:prSet presAssocID="{C4F9479F-E758-4E53-98E5-7DF81B9B61E3}" presName="level2Shape" presStyleLbl="node3" presStyleIdx="0" presStyleCnt="4" custLinFactNeighborX="3818" custLinFactNeighborY="-13353"/>
      <dgm:spPr/>
      <dgm:t>
        <a:bodyPr/>
        <a:lstStyle/>
        <a:p>
          <a:endParaRPr lang="en-US"/>
        </a:p>
      </dgm:t>
    </dgm:pt>
    <dgm:pt modelId="{04CDE663-0B79-462A-866A-75511A21C1C4}" type="pres">
      <dgm:prSet presAssocID="{C4F9479F-E758-4E53-98E5-7DF81B9B61E3}" presName="hierChild3" presStyleCnt="0"/>
      <dgm:spPr/>
      <dgm:t>
        <a:bodyPr/>
        <a:lstStyle/>
        <a:p>
          <a:endParaRPr lang="en-US"/>
        </a:p>
      </dgm:t>
    </dgm:pt>
    <dgm:pt modelId="{DF2A96B2-849E-4BCA-A1E2-6FBC4B50BAC0}" type="pres">
      <dgm:prSet presAssocID="{A28A4EFF-0655-4194-B485-ED069F9BEA1B}" presName="Name19" presStyleLbl="parChTrans1D3" presStyleIdx="1" presStyleCnt="4"/>
      <dgm:spPr/>
      <dgm:t>
        <a:bodyPr/>
        <a:lstStyle/>
        <a:p>
          <a:endParaRPr lang="en-US"/>
        </a:p>
      </dgm:t>
    </dgm:pt>
    <dgm:pt modelId="{46DF981E-CCC0-41DD-B977-843EEBCCC4CA}" type="pres">
      <dgm:prSet presAssocID="{BF4D685D-59E4-4725-90DB-B8028C0C84EF}" presName="Name21" presStyleCnt="0"/>
      <dgm:spPr/>
      <dgm:t>
        <a:bodyPr/>
        <a:lstStyle/>
        <a:p>
          <a:endParaRPr lang="en-US"/>
        </a:p>
      </dgm:t>
    </dgm:pt>
    <dgm:pt modelId="{BE3EC0B9-B600-4D40-841E-DB85033F71A7}" type="pres">
      <dgm:prSet presAssocID="{BF4D685D-59E4-4725-90DB-B8028C0C84EF}" presName="level2Shape" presStyleLbl="node3" presStyleIdx="1" presStyleCnt="4" custLinFactNeighborX="541" custLinFactNeighborY="-13353"/>
      <dgm:spPr/>
      <dgm:t>
        <a:bodyPr/>
        <a:lstStyle/>
        <a:p>
          <a:endParaRPr lang="en-US"/>
        </a:p>
      </dgm:t>
    </dgm:pt>
    <dgm:pt modelId="{E55901F2-4F9E-4C34-83DC-A215D9C2D74E}" type="pres">
      <dgm:prSet presAssocID="{BF4D685D-59E4-4725-90DB-B8028C0C84EF}" presName="hierChild3" presStyleCnt="0"/>
      <dgm:spPr/>
      <dgm:t>
        <a:bodyPr/>
        <a:lstStyle/>
        <a:p>
          <a:endParaRPr lang="en-US"/>
        </a:p>
      </dgm:t>
    </dgm:pt>
    <dgm:pt modelId="{CC035852-7E74-4DFD-9D8D-3FE1DCAC3AB6}" type="pres">
      <dgm:prSet presAssocID="{0C614C35-5985-4B8B-A6D3-517F5658529D}" presName="Name19" presStyleLbl="parChTrans1D2" presStyleIdx="1" presStyleCnt="2"/>
      <dgm:spPr/>
      <dgm:t>
        <a:bodyPr/>
        <a:lstStyle/>
        <a:p>
          <a:endParaRPr lang="en-US"/>
        </a:p>
      </dgm:t>
    </dgm:pt>
    <dgm:pt modelId="{D7968504-EE54-4228-84A2-3DB43CEAEA35}" type="pres">
      <dgm:prSet presAssocID="{BD426769-2ECD-40DB-9DC9-5A7FFCA13EA1}" presName="Name21" presStyleCnt="0"/>
      <dgm:spPr/>
      <dgm:t>
        <a:bodyPr/>
        <a:lstStyle/>
        <a:p>
          <a:endParaRPr lang="en-US"/>
        </a:p>
      </dgm:t>
    </dgm:pt>
    <dgm:pt modelId="{0FAECBDD-DE01-4CCD-B795-80B323FB101C}" type="pres">
      <dgm:prSet presAssocID="{BD426769-2ECD-40DB-9DC9-5A7FFCA13EA1}" presName="level2Shape" presStyleLbl="node2" presStyleIdx="1" presStyleCnt="2" custLinFactNeighborX="-2331" custLinFactNeighborY="16276"/>
      <dgm:spPr/>
      <dgm:t>
        <a:bodyPr/>
        <a:lstStyle/>
        <a:p>
          <a:endParaRPr lang="en-US"/>
        </a:p>
      </dgm:t>
    </dgm:pt>
    <dgm:pt modelId="{E4341943-5CE1-45B3-936C-33960BDCD76E}" type="pres">
      <dgm:prSet presAssocID="{BD426769-2ECD-40DB-9DC9-5A7FFCA13EA1}" presName="hierChild3" presStyleCnt="0"/>
      <dgm:spPr/>
      <dgm:t>
        <a:bodyPr/>
        <a:lstStyle/>
        <a:p>
          <a:endParaRPr lang="en-US"/>
        </a:p>
      </dgm:t>
    </dgm:pt>
    <dgm:pt modelId="{BB6B4CD2-9331-4C76-85AC-3828356A5D08}" type="pres">
      <dgm:prSet presAssocID="{9165DDCD-35EB-4860-A309-01B68AD91EFD}" presName="Name19" presStyleLbl="parChTrans1D3" presStyleIdx="2" presStyleCnt="4"/>
      <dgm:spPr/>
      <dgm:t>
        <a:bodyPr/>
        <a:lstStyle/>
        <a:p>
          <a:endParaRPr lang="en-US"/>
        </a:p>
      </dgm:t>
    </dgm:pt>
    <dgm:pt modelId="{ACDD0977-F2B6-48E5-8C6E-D261EA64696E}" type="pres">
      <dgm:prSet presAssocID="{CD440583-A6B5-4691-A06A-F77824BEE5A2}" presName="Name21" presStyleCnt="0"/>
      <dgm:spPr/>
      <dgm:t>
        <a:bodyPr/>
        <a:lstStyle/>
        <a:p>
          <a:endParaRPr lang="en-US"/>
        </a:p>
      </dgm:t>
    </dgm:pt>
    <dgm:pt modelId="{306853F8-2778-4BE6-9DC7-4604B2DEE433}" type="pres">
      <dgm:prSet presAssocID="{CD440583-A6B5-4691-A06A-F77824BEE5A2}" presName="level2Shape" presStyleLbl="node3" presStyleIdx="2" presStyleCnt="4" custLinFactNeighborX="9527" custLinFactNeighborY="47964"/>
      <dgm:spPr/>
      <dgm:t>
        <a:bodyPr/>
        <a:lstStyle/>
        <a:p>
          <a:endParaRPr lang="en-US"/>
        </a:p>
      </dgm:t>
    </dgm:pt>
    <dgm:pt modelId="{B6BF6278-A4D0-4FDB-8DFC-70CCF8D97068}" type="pres">
      <dgm:prSet presAssocID="{CD440583-A6B5-4691-A06A-F77824BEE5A2}" presName="hierChild3" presStyleCnt="0"/>
      <dgm:spPr/>
      <dgm:t>
        <a:bodyPr/>
        <a:lstStyle/>
        <a:p>
          <a:endParaRPr lang="en-US"/>
        </a:p>
      </dgm:t>
    </dgm:pt>
    <dgm:pt modelId="{621E1E82-0FCB-4ED4-B7C2-AA5F03DFD056}" type="pres">
      <dgm:prSet presAssocID="{EAFB175E-D3AC-46BC-B9D9-9846079C7F1D}" presName="Name19" presStyleLbl="parChTrans1D3" presStyleIdx="3" presStyleCnt="4"/>
      <dgm:spPr/>
      <dgm:t>
        <a:bodyPr/>
        <a:lstStyle/>
        <a:p>
          <a:endParaRPr lang="en-US"/>
        </a:p>
      </dgm:t>
    </dgm:pt>
    <dgm:pt modelId="{75F156F7-4C4D-448D-ADC0-BCE7F02557B5}" type="pres">
      <dgm:prSet presAssocID="{E97A906C-6F2D-481B-95D1-7AB2EFAC6181}" presName="Name21" presStyleCnt="0"/>
      <dgm:spPr/>
      <dgm:t>
        <a:bodyPr/>
        <a:lstStyle/>
        <a:p>
          <a:endParaRPr lang="en-US"/>
        </a:p>
      </dgm:t>
    </dgm:pt>
    <dgm:pt modelId="{9D43E58F-D017-4B26-9874-30A83E1385A1}" type="pres">
      <dgm:prSet presAssocID="{E97A906C-6F2D-481B-95D1-7AB2EFAC6181}" presName="level2Shape" presStyleLbl="node3" presStyleIdx="3" presStyleCnt="4" custLinFactNeighborX="2162" custLinFactNeighborY="47964"/>
      <dgm:spPr/>
      <dgm:t>
        <a:bodyPr/>
        <a:lstStyle/>
        <a:p>
          <a:endParaRPr lang="en-US"/>
        </a:p>
      </dgm:t>
    </dgm:pt>
    <dgm:pt modelId="{EEA9E179-8931-4BCD-9DC6-7AB1EEF86855}" type="pres">
      <dgm:prSet presAssocID="{E97A906C-6F2D-481B-95D1-7AB2EFAC6181}" presName="hierChild3" presStyleCnt="0"/>
      <dgm:spPr/>
      <dgm:t>
        <a:bodyPr/>
        <a:lstStyle/>
        <a:p>
          <a:endParaRPr lang="en-US"/>
        </a:p>
      </dgm:t>
    </dgm:pt>
    <dgm:pt modelId="{AC7F6B0B-0B52-4525-81BC-F2BBBD611505}" type="pres">
      <dgm:prSet presAssocID="{5F7655A9-3BC1-4002-93EC-BB04D19FBCAA}" presName="bgShapesFlow" presStyleCnt="0"/>
      <dgm:spPr/>
      <dgm:t>
        <a:bodyPr/>
        <a:lstStyle/>
        <a:p>
          <a:endParaRPr lang="en-US"/>
        </a:p>
      </dgm:t>
    </dgm:pt>
  </dgm:ptLst>
  <dgm:cxnLst>
    <dgm:cxn modelId="{A1404B1B-97C1-43DE-936D-F7520F7B575D}" type="presOf" srcId="{54429DE6-48F9-4289-AD5E-A1A46C6B5D47}" destId="{E99DF8B0-CFAD-48B4-8996-A607348D1998}" srcOrd="0" destOrd="0" presId="urn:microsoft.com/office/officeart/2005/8/layout/hierarchy6"/>
    <dgm:cxn modelId="{5CDFB353-4FBA-4C6D-84A9-571240BE468E}" type="presOf" srcId="{0C614C35-5985-4B8B-A6D3-517F5658529D}" destId="{CC035852-7E74-4DFD-9D8D-3FE1DCAC3AB6}" srcOrd="0" destOrd="0" presId="urn:microsoft.com/office/officeart/2005/8/layout/hierarchy6"/>
    <dgm:cxn modelId="{ACDF673F-151D-4ACF-B819-4EB22D6BEAC5}" type="presOf" srcId="{C145C610-D017-48BC-8FE7-0C3496C54859}" destId="{A700E48A-F8D3-4B3D-B943-2AAAC75F529C}" srcOrd="0" destOrd="0" presId="urn:microsoft.com/office/officeart/2005/8/layout/hierarchy6"/>
    <dgm:cxn modelId="{BF38ED1A-02D6-459B-868A-18D8B6F98906}" type="presOf" srcId="{9165DDCD-35EB-4860-A309-01B68AD91EFD}" destId="{BB6B4CD2-9331-4C76-85AC-3828356A5D08}" srcOrd="0" destOrd="0" presId="urn:microsoft.com/office/officeart/2005/8/layout/hierarchy6"/>
    <dgm:cxn modelId="{F44ABED0-EC1B-45EF-9F83-590CF2222EC7}" type="presOf" srcId="{4E560C14-5DE7-4FA0-8C2B-FC9C4E7DCE93}" destId="{2F335999-ECE9-4022-A65D-3047C41DFDB1}" srcOrd="0" destOrd="0" presId="urn:microsoft.com/office/officeart/2005/8/layout/hierarchy6"/>
    <dgm:cxn modelId="{0CC47C5C-547F-4D24-AA13-62C5BBF77632}" type="presOf" srcId="{E97A906C-6F2D-481B-95D1-7AB2EFAC6181}" destId="{9D43E58F-D017-4B26-9874-30A83E1385A1}" srcOrd="0" destOrd="0" presId="urn:microsoft.com/office/officeart/2005/8/layout/hierarchy6"/>
    <dgm:cxn modelId="{42EE8B61-447F-42AD-8F13-80E3050E85C7}" srcId="{C145C610-D017-48BC-8FE7-0C3496C54859}" destId="{BF4D685D-59E4-4725-90DB-B8028C0C84EF}" srcOrd="1" destOrd="0" parTransId="{A28A4EFF-0655-4194-B485-ED069F9BEA1B}" sibTransId="{2CC475AD-0D6B-4528-90BB-C23ED76B3F70}"/>
    <dgm:cxn modelId="{8CF5116C-8431-4226-A820-9699377BE639}" type="presOf" srcId="{BD426769-2ECD-40DB-9DC9-5A7FFCA13EA1}" destId="{0FAECBDD-DE01-4CCD-B795-80B323FB101C}" srcOrd="0" destOrd="0" presId="urn:microsoft.com/office/officeart/2005/8/layout/hierarchy6"/>
    <dgm:cxn modelId="{325A42D3-463A-4C08-807E-5FF9B260EDBB}" srcId="{5F7655A9-3BC1-4002-93EC-BB04D19FBCAA}" destId="{B62C3DF4-43E8-4795-8681-2BB71FC45A8A}" srcOrd="0" destOrd="0" parTransId="{23806CEB-998F-44E2-ADF1-E68992F56285}" sibTransId="{B4B2DEF7-133D-4814-B4EE-AD46B6276E55}"/>
    <dgm:cxn modelId="{75A7F1DB-791F-4672-898F-BCC6ACFE84D3}" type="presOf" srcId="{EAFB175E-D3AC-46BC-B9D9-9846079C7F1D}" destId="{621E1E82-0FCB-4ED4-B7C2-AA5F03DFD056}" srcOrd="0" destOrd="0" presId="urn:microsoft.com/office/officeart/2005/8/layout/hierarchy6"/>
    <dgm:cxn modelId="{4A23649B-C8F5-4CE2-B907-FE7C45F1B155}" srcId="{C145C610-D017-48BC-8FE7-0C3496C54859}" destId="{C4F9479F-E758-4E53-98E5-7DF81B9B61E3}" srcOrd="0" destOrd="0" parTransId="{54429DE6-48F9-4289-AD5E-A1A46C6B5D47}" sibTransId="{EF52611A-A690-4148-8C7F-E4ACD71D06A2}"/>
    <dgm:cxn modelId="{204F3550-4CEE-4371-A2B3-2A5C0859943D}" srcId="{B62C3DF4-43E8-4795-8681-2BB71FC45A8A}" destId="{C145C610-D017-48BC-8FE7-0C3496C54859}" srcOrd="0" destOrd="0" parTransId="{4E560C14-5DE7-4FA0-8C2B-FC9C4E7DCE93}" sibTransId="{96B4D9FC-492E-4892-AF27-E5755554C7BA}"/>
    <dgm:cxn modelId="{13CD3185-D63A-467B-8461-156D1B5ACAF2}" type="presOf" srcId="{5F7655A9-3BC1-4002-93EC-BB04D19FBCAA}" destId="{1694028D-8121-412C-A197-E00AC96EC6F5}" srcOrd="0" destOrd="0" presId="urn:microsoft.com/office/officeart/2005/8/layout/hierarchy6"/>
    <dgm:cxn modelId="{EB8D0300-6685-4E9A-BE65-314C1EB67102}" srcId="{B62C3DF4-43E8-4795-8681-2BB71FC45A8A}" destId="{BD426769-2ECD-40DB-9DC9-5A7FFCA13EA1}" srcOrd="1" destOrd="0" parTransId="{0C614C35-5985-4B8B-A6D3-517F5658529D}" sibTransId="{79C818C3-A562-451E-9A7A-56D027A98B01}"/>
    <dgm:cxn modelId="{60B46B44-C7E1-49D2-8B3A-D1C57B83CA76}" type="presOf" srcId="{CD440583-A6B5-4691-A06A-F77824BEE5A2}" destId="{306853F8-2778-4BE6-9DC7-4604B2DEE433}" srcOrd="0" destOrd="0" presId="urn:microsoft.com/office/officeart/2005/8/layout/hierarchy6"/>
    <dgm:cxn modelId="{F9EB157C-5C95-41B7-9658-D93D3FACA831}" srcId="{BD426769-2ECD-40DB-9DC9-5A7FFCA13EA1}" destId="{CD440583-A6B5-4691-A06A-F77824BEE5A2}" srcOrd="0" destOrd="0" parTransId="{9165DDCD-35EB-4860-A309-01B68AD91EFD}" sibTransId="{7689EDD2-6014-4610-A729-D5B17268E270}"/>
    <dgm:cxn modelId="{92523F88-DAFE-4662-8F08-4333972A9B22}" type="presOf" srcId="{BF4D685D-59E4-4725-90DB-B8028C0C84EF}" destId="{BE3EC0B9-B600-4D40-841E-DB85033F71A7}" srcOrd="0" destOrd="0" presId="urn:microsoft.com/office/officeart/2005/8/layout/hierarchy6"/>
    <dgm:cxn modelId="{8F85909A-71CD-4F70-8E64-8B165499BE3A}" type="presOf" srcId="{A28A4EFF-0655-4194-B485-ED069F9BEA1B}" destId="{DF2A96B2-849E-4BCA-A1E2-6FBC4B50BAC0}" srcOrd="0" destOrd="0" presId="urn:microsoft.com/office/officeart/2005/8/layout/hierarchy6"/>
    <dgm:cxn modelId="{351F246A-C7DA-4474-ADF3-126AF5B1FFBC}" srcId="{BD426769-2ECD-40DB-9DC9-5A7FFCA13EA1}" destId="{E97A906C-6F2D-481B-95D1-7AB2EFAC6181}" srcOrd="1" destOrd="0" parTransId="{EAFB175E-D3AC-46BC-B9D9-9846079C7F1D}" sibTransId="{FF7140E8-F3DC-4DD5-974A-4B6188147F9E}"/>
    <dgm:cxn modelId="{600FF830-BFFB-492D-B85B-9C1319618416}" type="presOf" srcId="{B62C3DF4-43E8-4795-8681-2BB71FC45A8A}" destId="{45513396-A0CF-4444-9F29-3F1DA517E4E1}" srcOrd="0" destOrd="0" presId="urn:microsoft.com/office/officeart/2005/8/layout/hierarchy6"/>
    <dgm:cxn modelId="{8050BB38-02E8-4207-A0E8-D7342CC01A5E}" type="presOf" srcId="{C4F9479F-E758-4E53-98E5-7DF81B9B61E3}" destId="{67F6EF36-AEC6-4626-9386-2D7544A51188}" srcOrd="0" destOrd="0" presId="urn:microsoft.com/office/officeart/2005/8/layout/hierarchy6"/>
    <dgm:cxn modelId="{4D6DFD8A-B425-4F9D-A6F0-C559BF80ABD2}" type="presParOf" srcId="{1694028D-8121-412C-A197-E00AC96EC6F5}" destId="{DA59C665-9799-4FAD-9025-7D1FDB166488}" srcOrd="0" destOrd="0" presId="urn:microsoft.com/office/officeart/2005/8/layout/hierarchy6"/>
    <dgm:cxn modelId="{BEF467B3-3042-42F7-9502-7F4DBAE8A7EF}" type="presParOf" srcId="{DA59C665-9799-4FAD-9025-7D1FDB166488}" destId="{90C60652-8A6E-4C3D-90BB-2DC7A351ADE3}" srcOrd="0" destOrd="0" presId="urn:microsoft.com/office/officeart/2005/8/layout/hierarchy6"/>
    <dgm:cxn modelId="{5034A15A-F874-4970-B5CD-AAAE92444B3B}" type="presParOf" srcId="{90C60652-8A6E-4C3D-90BB-2DC7A351ADE3}" destId="{2AC40695-A7E0-4FE8-B8F0-DF9DD6F7FF99}" srcOrd="0" destOrd="0" presId="urn:microsoft.com/office/officeart/2005/8/layout/hierarchy6"/>
    <dgm:cxn modelId="{09EE3833-2C83-4CEF-ADC5-61D19464A1C2}" type="presParOf" srcId="{2AC40695-A7E0-4FE8-B8F0-DF9DD6F7FF99}" destId="{45513396-A0CF-4444-9F29-3F1DA517E4E1}" srcOrd="0" destOrd="0" presId="urn:microsoft.com/office/officeart/2005/8/layout/hierarchy6"/>
    <dgm:cxn modelId="{C21C59A0-CD7A-43C8-8764-037B3B2334F3}" type="presParOf" srcId="{2AC40695-A7E0-4FE8-B8F0-DF9DD6F7FF99}" destId="{9DA1D74A-AE56-44FD-B473-203C8C7012FB}" srcOrd="1" destOrd="0" presId="urn:microsoft.com/office/officeart/2005/8/layout/hierarchy6"/>
    <dgm:cxn modelId="{14C9672E-0A8B-4DFE-8AEA-B8EFE9A886A7}" type="presParOf" srcId="{9DA1D74A-AE56-44FD-B473-203C8C7012FB}" destId="{2F335999-ECE9-4022-A65D-3047C41DFDB1}" srcOrd="0" destOrd="0" presId="urn:microsoft.com/office/officeart/2005/8/layout/hierarchy6"/>
    <dgm:cxn modelId="{628B91AE-0A78-4997-B12E-C1D611591B10}" type="presParOf" srcId="{9DA1D74A-AE56-44FD-B473-203C8C7012FB}" destId="{6F09F45F-36C1-4870-B5BB-EBA810FA79AB}" srcOrd="1" destOrd="0" presId="urn:microsoft.com/office/officeart/2005/8/layout/hierarchy6"/>
    <dgm:cxn modelId="{6680778F-55AF-4E42-9D5B-AFCB82234AC0}" type="presParOf" srcId="{6F09F45F-36C1-4870-B5BB-EBA810FA79AB}" destId="{A700E48A-F8D3-4B3D-B943-2AAAC75F529C}" srcOrd="0" destOrd="0" presId="urn:microsoft.com/office/officeart/2005/8/layout/hierarchy6"/>
    <dgm:cxn modelId="{0E8AB3ED-B213-4771-B8E4-8BD6C9E6FFBD}" type="presParOf" srcId="{6F09F45F-36C1-4870-B5BB-EBA810FA79AB}" destId="{B41D6296-762D-4117-A4B8-8AF7B52865CB}" srcOrd="1" destOrd="0" presId="urn:microsoft.com/office/officeart/2005/8/layout/hierarchy6"/>
    <dgm:cxn modelId="{4B58F0A8-636D-446D-B632-6297540AB94B}" type="presParOf" srcId="{B41D6296-762D-4117-A4B8-8AF7B52865CB}" destId="{E99DF8B0-CFAD-48B4-8996-A607348D1998}" srcOrd="0" destOrd="0" presId="urn:microsoft.com/office/officeart/2005/8/layout/hierarchy6"/>
    <dgm:cxn modelId="{7F6A6399-CE4D-485A-8D95-15E749631DF2}" type="presParOf" srcId="{B41D6296-762D-4117-A4B8-8AF7B52865CB}" destId="{6EEEA2DF-4A93-40EF-9C22-276C37EC5CD1}" srcOrd="1" destOrd="0" presId="urn:microsoft.com/office/officeart/2005/8/layout/hierarchy6"/>
    <dgm:cxn modelId="{930BA897-3982-4E39-9137-9FF5C9D63494}" type="presParOf" srcId="{6EEEA2DF-4A93-40EF-9C22-276C37EC5CD1}" destId="{67F6EF36-AEC6-4626-9386-2D7544A51188}" srcOrd="0" destOrd="0" presId="urn:microsoft.com/office/officeart/2005/8/layout/hierarchy6"/>
    <dgm:cxn modelId="{E7D5EEC5-A3B3-45E8-A51A-5C400FEE0169}" type="presParOf" srcId="{6EEEA2DF-4A93-40EF-9C22-276C37EC5CD1}" destId="{04CDE663-0B79-462A-866A-75511A21C1C4}" srcOrd="1" destOrd="0" presId="urn:microsoft.com/office/officeart/2005/8/layout/hierarchy6"/>
    <dgm:cxn modelId="{4D3A554C-A0EE-401C-9FA1-22CC4D4A4FDB}" type="presParOf" srcId="{B41D6296-762D-4117-A4B8-8AF7B52865CB}" destId="{DF2A96B2-849E-4BCA-A1E2-6FBC4B50BAC0}" srcOrd="2" destOrd="0" presId="urn:microsoft.com/office/officeart/2005/8/layout/hierarchy6"/>
    <dgm:cxn modelId="{5F19A659-0D99-41BB-B923-E79FC26DDFAF}" type="presParOf" srcId="{B41D6296-762D-4117-A4B8-8AF7B52865CB}" destId="{46DF981E-CCC0-41DD-B977-843EEBCCC4CA}" srcOrd="3" destOrd="0" presId="urn:microsoft.com/office/officeart/2005/8/layout/hierarchy6"/>
    <dgm:cxn modelId="{7E3B20B3-5113-4227-9E5E-4F479E5FB2B1}" type="presParOf" srcId="{46DF981E-CCC0-41DD-B977-843EEBCCC4CA}" destId="{BE3EC0B9-B600-4D40-841E-DB85033F71A7}" srcOrd="0" destOrd="0" presId="urn:microsoft.com/office/officeart/2005/8/layout/hierarchy6"/>
    <dgm:cxn modelId="{2BECD261-FADB-4962-9E88-AAA5AA66D72F}" type="presParOf" srcId="{46DF981E-CCC0-41DD-B977-843EEBCCC4CA}" destId="{E55901F2-4F9E-4C34-83DC-A215D9C2D74E}" srcOrd="1" destOrd="0" presId="urn:microsoft.com/office/officeart/2005/8/layout/hierarchy6"/>
    <dgm:cxn modelId="{C4B7EF98-8A7D-45DF-9956-2E777A40A798}" type="presParOf" srcId="{9DA1D74A-AE56-44FD-B473-203C8C7012FB}" destId="{CC035852-7E74-4DFD-9D8D-3FE1DCAC3AB6}" srcOrd="2" destOrd="0" presId="urn:microsoft.com/office/officeart/2005/8/layout/hierarchy6"/>
    <dgm:cxn modelId="{0722C002-028C-4572-A5A9-D3B721D35979}" type="presParOf" srcId="{9DA1D74A-AE56-44FD-B473-203C8C7012FB}" destId="{D7968504-EE54-4228-84A2-3DB43CEAEA35}" srcOrd="3" destOrd="0" presId="urn:microsoft.com/office/officeart/2005/8/layout/hierarchy6"/>
    <dgm:cxn modelId="{CE8A9990-65F6-4815-A624-560427568087}" type="presParOf" srcId="{D7968504-EE54-4228-84A2-3DB43CEAEA35}" destId="{0FAECBDD-DE01-4CCD-B795-80B323FB101C}" srcOrd="0" destOrd="0" presId="urn:microsoft.com/office/officeart/2005/8/layout/hierarchy6"/>
    <dgm:cxn modelId="{11C38068-B462-4214-829C-9D8D9BFC6D65}" type="presParOf" srcId="{D7968504-EE54-4228-84A2-3DB43CEAEA35}" destId="{E4341943-5CE1-45B3-936C-33960BDCD76E}" srcOrd="1" destOrd="0" presId="urn:microsoft.com/office/officeart/2005/8/layout/hierarchy6"/>
    <dgm:cxn modelId="{5B59E317-BE8A-42C3-A407-464482D23BDA}" type="presParOf" srcId="{E4341943-5CE1-45B3-936C-33960BDCD76E}" destId="{BB6B4CD2-9331-4C76-85AC-3828356A5D08}" srcOrd="0" destOrd="0" presId="urn:microsoft.com/office/officeart/2005/8/layout/hierarchy6"/>
    <dgm:cxn modelId="{16AC5069-4165-4FC0-96FA-BDD83AA71C73}" type="presParOf" srcId="{E4341943-5CE1-45B3-936C-33960BDCD76E}" destId="{ACDD0977-F2B6-48E5-8C6E-D261EA64696E}" srcOrd="1" destOrd="0" presId="urn:microsoft.com/office/officeart/2005/8/layout/hierarchy6"/>
    <dgm:cxn modelId="{B1244D61-32F6-48CB-999B-5C6203F8995E}" type="presParOf" srcId="{ACDD0977-F2B6-48E5-8C6E-D261EA64696E}" destId="{306853F8-2778-4BE6-9DC7-4604B2DEE433}" srcOrd="0" destOrd="0" presId="urn:microsoft.com/office/officeart/2005/8/layout/hierarchy6"/>
    <dgm:cxn modelId="{496E887A-BF44-42F2-AECB-0505BDB76EB4}" type="presParOf" srcId="{ACDD0977-F2B6-48E5-8C6E-D261EA64696E}" destId="{B6BF6278-A4D0-4FDB-8DFC-70CCF8D97068}" srcOrd="1" destOrd="0" presId="urn:microsoft.com/office/officeart/2005/8/layout/hierarchy6"/>
    <dgm:cxn modelId="{6279ADDA-65A0-45AE-A3A9-467055B520A3}" type="presParOf" srcId="{E4341943-5CE1-45B3-936C-33960BDCD76E}" destId="{621E1E82-0FCB-4ED4-B7C2-AA5F03DFD056}" srcOrd="2" destOrd="0" presId="urn:microsoft.com/office/officeart/2005/8/layout/hierarchy6"/>
    <dgm:cxn modelId="{EBD286CB-7BC7-421E-A6BE-184C5029E9EF}" type="presParOf" srcId="{E4341943-5CE1-45B3-936C-33960BDCD76E}" destId="{75F156F7-4C4D-448D-ADC0-BCE7F02557B5}" srcOrd="3" destOrd="0" presId="urn:microsoft.com/office/officeart/2005/8/layout/hierarchy6"/>
    <dgm:cxn modelId="{A2FBF498-40BC-4214-A886-3A87A8A25096}" type="presParOf" srcId="{75F156F7-4C4D-448D-ADC0-BCE7F02557B5}" destId="{9D43E58F-D017-4B26-9874-30A83E1385A1}" srcOrd="0" destOrd="0" presId="urn:microsoft.com/office/officeart/2005/8/layout/hierarchy6"/>
    <dgm:cxn modelId="{BA581C63-9407-46BB-B25A-9017FDB0B42C}" type="presParOf" srcId="{75F156F7-4C4D-448D-ADC0-BCE7F02557B5}" destId="{EEA9E179-8931-4BCD-9DC6-7AB1EEF86855}" srcOrd="1" destOrd="0" presId="urn:microsoft.com/office/officeart/2005/8/layout/hierarchy6"/>
    <dgm:cxn modelId="{1E86AEA7-CB0E-42C1-A47C-B679E9C859F0}" type="presParOf" srcId="{1694028D-8121-412C-A197-E00AC96EC6F5}" destId="{AC7F6B0B-0B52-4525-81BC-F2BBBD61150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13396-A0CF-4444-9F29-3F1DA517E4E1}">
      <dsp:nvSpPr>
        <dsp:cNvPr id="0" name=""/>
        <dsp:cNvSpPr/>
      </dsp:nvSpPr>
      <dsp:spPr>
        <a:xfrm>
          <a:off x="2985658" y="382265"/>
          <a:ext cx="2702970" cy="1273922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4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Zdravotní tvrzení specifická</a:t>
          </a:r>
          <a:endParaRPr lang="en-US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022970" y="419577"/>
        <a:ext cx="2628346" cy="1199298"/>
      </dsp:txXfrm>
    </dsp:sp>
    <dsp:sp modelId="{2F335999-ECE9-4022-A65D-3047C41DFDB1}">
      <dsp:nvSpPr>
        <dsp:cNvPr id="0" name=""/>
        <dsp:cNvSpPr/>
      </dsp:nvSpPr>
      <dsp:spPr>
        <a:xfrm>
          <a:off x="2032894" y="1656187"/>
          <a:ext cx="2304249" cy="841867"/>
        </a:xfrm>
        <a:custGeom>
          <a:avLst/>
          <a:gdLst/>
          <a:ahLst/>
          <a:cxnLst/>
          <a:rect l="0" t="0" r="0" b="0"/>
          <a:pathLst>
            <a:path>
              <a:moveTo>
                <a:pt x="2304249" y="0"/>
              </a:moveTo>
              <a:lnTo>
                <a:pt x="2304249" y="420933"/>
              </a:lnTo>
              <a:lnTo>
                <a:pt x="0" y="420933"/>
              </a:lnTo>
              <a:lnTo>
                <a:pt x="0" y="84186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0E48A-F8D3-4B3D-B943-2AAAC75F529C}">
      <dsp:nvSpPr>
        <dsp:cNvPr id="0" name=""/>
        <dsp:cNvSpPr/>
      </dsp:nvSpPr>
      <dsp:spPr>
        <a:xfrm>
          <a:off x="1152132" y="2498055"/>
          <a:ext cx="1761523" cy="117434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200" b="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Tvrzení podle čl.13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200" b="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týká se normálních tělesných funkcí</a:t>
          </a:r>
          <a:endParaRPr lang="en-US" sz="1200" b="0" kern="1200" dirty="0">
            <a:solidFill>
              <a:schemeClr val="tx1"/>
            </a:solidFill>
          </a:endParaRPr>
        </a:p>
      </dsp:txBody>
      <dsp:txXfrm>
        <a:off x="1186528" y="2532451"/>
        <a:ext cx="1692731" cy="1105557"/>
      </dsp:txXfrm>
    </dsp:sp>
    <dsp:sp modelId="{E99DF8B0-CFAD-48B4-8996-A607348D1998}">
      <dsp:nvSpPr>
        <dsp:cNvPr id="0" name=""/>
        <dsp:cNvSpPr/>
      </dsp:nvSpPr>
      <dsp:spPr>
        <a:xfrm>
          <a:off x="952763" y="3672404"/>
          <a:ext cx="1080131" cy="625857"/>
        </a:xfrm>
        <a:custGeom>
          <a:avLst/>
          <a:gdLst/>
          <a:ahLst/>
          <a:cxnLst/>
          <a:rect l="0" t="0" r="0" b="0"/>
          <a:pathLst>
            <a:path>
              <a:moveTo>
                <a:pt x="1080131" y="0"/>
              </a:moveTo>
              <a:lnTo>
                <a:pt x="1080131" y="312928"/>
              </a:lnTo>
              <a:lnTo>
                <a:pt x="0" y="312928"/>
              </a:lnTo>
              <a:lnTo>
                <a:pt x="0" y="62585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6EF36-AEC6-4626-9386-2D7544A51188}">
      <dsp:nvSpPr>
        <dsp:cNvPr id="0" name=""/>
        <dsp:cNvSpPr/>
      </dsp:nvSpPr>
      <dsp:spPr>
        <a:xfrm>
          <a:off x="72001" y="4298261"/>
          <a:ext cx="1761523" cy="1174349"/>
        </a:xfrm>
        <a:prstGeom prst="roundRect">
          <a:avLst>
            <a:gd name="adj" fmla="val 10000"/>
          </a:avLst>
        </a:prstGeom>
        <a:solidFill>
          <a:srgbClr val="D8EDB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000" b="1" u="sng" kern="1200" dirty="0" smtClean="0">
              <a:solidFill>
                <a:schemeClr val="tx1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rPr>
            <a:t>podle čl. 13 .1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podložená obecně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uznávanými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vědeckými daty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en-US" sz="10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6397" y="4332657"/>
        <a:ext cx="1692731" cy="1105557"/>
      </dsp:txXfrm>
    </dsp:sp>
    <dsp:sp modelId="{DF2A96B2-849E-4BCA-A1E2-6FBC4B50BAC0}">
      <dsp:nvSpPr>
        <dsp:cNvPr id="0" name=""/>
        <dsp:cNvSpPr/>
      </dsp:nvSpPr>
      <dsp:spPr>
        <a:xfrm>
          <a:off x="2032894" y="3672404"/>
          <a:ext cx="1152124" cy="625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928"/>
              </a:lnTo>
              <a:lnTo>
                <a:pt x="1152124" y="312928"/>
              </a:lnTo>
              <a:lnTo>
                <a:pt x="1152124" y="62585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EC0B9-B600-4D40-841E-DB85033F71A7}">
      <dsp:nvSpPr>
        <dsp:cNvPr id="0" name=""/>
        <dsp:cNvSpPr/>
      </dsp:nvSpPr>
      <dsp:spPr>
        <a:xfrm>
          <a:off x="2304257" y="4298261"/>
          <a:ext cx="1761523" cy="1174349"/>
        </a:xfrm>
        <a:prstGeom prst="roundRect">
          <a:avLst>
            <a:gd name="adj" fmla="val 10000"/>
          </a:avLst>
        </a:prstGeom>
        <a:solidFill>
          <a:srgbClr val="E9F5D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100" b="1" u="sng" kern="1200" dirty="0" smtClean="0">
              <a:solidFill>
                <a:schemeClr val="tx1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rPr>
            <a:t>podle čl. 13 .5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založená na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nových vědeckých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poznatcích a tvrzení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patentově chráněná</a:t>
          </a:r>
          <a:endParaRPr lang="en-US" sz="11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8653" y="4332657"/>
        <a:ext cx="1692731" cy="1105557"/>
      </dsp:txXfrm>
    </dsp:sp>
    <dsp:sp modelId="{CC035852-7E74-4DFD-9D8D-3FE1DCAC3AB6}">
      <dsp:nvSpPr>
        <dsp:cNvPr id="0" name=""/>
        <dsp:cNvSpPr/>
      </dsp:nvSpPr>
      <dsp:spPr>
        <a:xfrm>
          <a:off x="4337144" y="1656187"/>
          <a:ext cx="2232255" cy="1345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2966"/>
              </a:lnTo>
              <a:lnTo>
                <a:pt x="2232255" y="672966"/>
              </a:lnTo>
              <a:lnTo>
                <a:pt x="2232255" y="13459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ECBDD-DE01-4CCD-B795-80B323FB101C}">
      <dsp:nvSpPr>
        <dsp:cNvPr id="0" name=""/>
        <dsp:cNvSpPr/>
      </dsp:nvSpPr>
      <dsp:spPr>
        <a:xfrm>
          <a:off x="5688637" y="3002121"/>
          <a:ext cx="1761523" cy="1174349"/>
        </a:xfrm>
        <a:prstGeom prst="roundRect">
          <a:avLst>
            <a:gd name="adj" fmla="val 10000"/>
          </a:avLst>
        </a:prstGeom>
        <a:solidFill>
          <a:srgbClr val="FFC58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200" b="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Tvrzení podle čl. 14 týká se snižování rizikového faktoru onemocnění</a:t>
          </a:r>
          <a:endParaRPr lang="en-US" sz="1200" b="0" kern="1200" dirty="0">
            <a:solidFill>
              <a:schemeClr val="tx1"/>
            </a:solidFill>
          </a:endParaRPr>
        </a:p>
      </dsp:txBody>
      <dsp:txXfrm>
        <a:off x="5723033" y="3036517"/>
        <a:ext cx="1692731" cy="1105557"/>
      </dsp:txXfrm>
    </dsp:sp>
    <dsp:sp modelId="{BB6B4CD2-9331-4C76-85AC-3828356A5D08}">
      <dsp:nvSpPr>
        <dsp:cNvPr id="0" name=""/>
        <dsp:cNvSpPr/>
      </dsp:nvSpPr>
      <dsp:spPr>
        <a:xfrm>
          <a:off x="5633290" y="4176470"/>
          <a:ext cx="936108" cy="841867"/>
        </a:xfrm>
        <a:custGeom>
          <a:avLst/>
          <a:gdLst/>
          <a:ahLst/>
          <a:cxnLst/>
          <a:rect l="0" t="0" r="0" b="0"/>
          <a:pathLst>
            <a:path>
              <a:moveTo>
                <a:pt x="936108" y="0"/>
              </a:moveTo>
              <a:lnTo>
                <a:pt x="936108" y="420933"/>
              </a:lnTo>
              <a:lnTo>
                <a:pt x="0" y="420933"/>
              </a:lnTo>
              <a:lnTo>
                <a:pt x="0" y="84186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853F8-2778-4BE6-9DC7-4604B2DEE433}">
      <dsp:nvSpPr>
        <dsp:cNvPr id="0" name=""/>
        <dsp:cNvSpPr/>
      </dsp:nvSpPr>
      <dsp:spPr>
        <a:xfrm>
          <a:off x="4752528" y="5018337"/>
          <a:ext cx="1761523" cy="1174349"/>
        </a:xfrm>
        <a:prstGeom prst="roundRect">
          <a:avLst>
            <a:gd name="adj" fmla="val 10000"/>
          </a:avLst>
        </a:prstGeom>
        <a:solidFill>
          <a:srgbClr val="FFDBB7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podle čl. 14.1 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tvrzení o snížení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rizika vzniku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onemocnění </a:t>
          </a:r>
          <a:endParaRPr lang="en-US" sz="11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86924" y="5052733"/>
        <a:ext cx="1692731" cy="1105557"/>
      </dsp:txXfrm>
    </dsp:sp>
    <dsp:sp modelId="{621E1E82-0FCB-4ED4-B7C2-AA5F03DFD056}">
      <dsp:nvSpPr>
        <dsp:cNvPr id="0" name=""/>
        <dsp:cNvSpPr/>
      </dsp:nvSpPr>
      <dsp:spPr>
        <a:xfrm>
          <a:off x="6569399" y="4176470"/>
          <a:ext cx="1190798" cy="841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933"/>
              </a:lnTo>
              <a:lnTo>
                <a:pt x="1190798" y="420933"/>
              </a:lnTo>
              <a:lnTo>
                <a:pt x="1190798" y="84186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3E58F-D017-4B26-9874-30A83E1385A1}">
      <dsp:nvSpPr>
        <dsp:cNvPr id="0" name=""/>
        <dsp:cNvSpPr/>
      </dsp:nvSpPr>
      <dsp:spPr>
        <a:xfrm>
          <a:off x="6879436" y="5018337"/>
          <a:ext cx="1761523" cy="1174349"/>
        </a:xfrm>
        <a:prstGeom prst="roundRect">
          <a:avLst>
            <a:gd name="adj" fmla="val 10000"/>
          </a:avLst>
        </a:prstGeom>
        <a:solidFill>
          <a:srgbClr val="FFE8D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podle čl. 14.1.b)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tvrzení týkající se vývoje a zdraví dětí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solidFill>
              <a:schemeClr val="tx1"/>
            </a:solidFill>
          </a:endParaRPr>
        </a:p>
      </dsp:txBody>
      <dsp:txXfrm>
        <a:off x="6913832" y="5052733"/>
        <a:ext cx="1692731" cy="1105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9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270" y="0"/>
            <a:ext cx="28879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8879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270" y="9428164"/>
            <a:ext cx="28879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62F731A-1884-4AE4-904D-06CDA72B31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31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327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7847012-2F66-4CEF-88E0-AF637520F958}" type="datetimeFigureOut">
              <a:rPr lang="cs-CZ"/>
              <a:pPr>
                <a:defRPr/>
              </a:pPr>
              <a:t>7.12.2015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5963" y="4716464"/>
            <a:ext cx="5330813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879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3270" y="9428164"/>
            <a:ext cx="28879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F6AA6E3-A560-4657-87D1-72CB99172E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054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6AA6E3-A560-4657-87D1-72CB99172ECE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027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2623510-370D-4644-9556-99DA4CA516D2}" type="slidenum">
              <a:rPr lang="en-GB" altLang="cs-CZ" smtClean="0">
                <a:latin typeface="Times New Roman" pitchFamily="18" charset="0"/>
              </a:rPr>
              <a:pPr>
                <a:spcBef>
                  <a:spcPct val="0"/>
                </a:spcBef>
              </a:pPr>
              <a:t>14</a:t>
            </a:fld>
            <a:endParaRPr lang="en-GB" altLang="cs-CZ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6E733-BDA7-48D8-B352-68256139DAEF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pic>
        <p:nvPicPr>
          <p:cNvPr id="7" name="Picture 23" descr="pozadi_zelene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6" descr="CITRUS2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1713" y="6102350"/>
            <a:ext cx="17922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8" descr="Clipboard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84438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9"/>
          <p:cNvSpPr>
            <a:spLocks noChangeArrowheads="1"/>
          </p:cNvSpPr>
          <p:nvPr userDrawn="1"/>
        </p:nvSpPr>
        <p:spPr bwMode="auto">
          <a:xfrm>
            <a:off x="0" y="0"/>
            <a:ext cx="3203575" cy="1268413"/>
          </a:xfrm>
          <a:prstGeom prst="rect">
            <a:avLst/>
          </a:prstGeom>
          <a:gradFill rotWithShape="1">
            <a:gsLst>
              <a:gs pos="0">
                <a:srgbClr val="669950">
                  <a:alpha val="0"/>
                </a:srgbClr>
              </a:gs>
              <a:gs pos="100000">
                <a:srgbClr val="669950">
                  <a:gamma/>
                  <a:shade val="90980"/>
                  <a:invGamma/>
                  <a:alpha val="95000"/>
                </a:srgbClr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cs-CZ"/>
          </a:p>
        </p:txBody>
      </p:sp>
      <p:sp>
        <p:nvSpPr>
          <p:cNvPr id="11" name="AutoShape 30"/>
          <p:cNvSpPr>
            <a:spLocks noChangeArrowheads="1"/>
          </p:cNvSpPr>
          <p:nvPr userDrawn="1"/>
        </p:nvSpPr>
        <p:spPr bwMode="auto">
          <a:xfrm>
            <a:off x="114300" y="1268413"/>
            <a:ext cx="8915400" cy="73025"/>
          </a:xfrm>
          <a:prstGeom prst="chevron">
            <a:avLst>
              <a:gd name="adj" fmla="val 3052174"/>
            </a:avLst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92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80FA0-246A-448C-8E0A-056E0EADFB45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71308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C435A-1732-4CC5-B8D4-17B4AE0123C5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301398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13.6.2012</a:t>
            </a:r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Workshop ČASP pro výrobce doplňků stravy</a:t>
            </a:r>
            <a:endParaRPr lang="cs-CZ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8B7C-F9C5-4ACE-B9B4-18F0B8510DAF}" type="slidenum">
              <a:rPr lang="cs-CZ"/>
              <a:pPr>
                <a:defRPr/>
              </a:pPr>
              <a:t>‹#›</a:t>
            </a:fld>
            <a:r>
              <a:rPr lang="cs-CZ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5790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60F36-2A08-40F7-9E56-A6B3526DF4A5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670895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D097-0446-45FB-B414-2B7F9974CA87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141985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69089-A2C3-4F4E-84A7-62238028E54B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808343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E3F9A-21DB-4DDD-A78F-D1E1497DD114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78518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6DD3C-A0BE-48B1-92B9-4357CAAAF2ED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884003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C7010-0D42-4841-816A-C050CC503AA6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927280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FD869-921A-4601-ACBA-3F58AB84B9A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299516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B9C2F-21D0-4884-BCE6-91DC4E447D08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311692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45D2E1-9700-4928-B587-6061ACF06EB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861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</p:sldLayoutIdLst>
  <p:transition spd="med">
    <p:circl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www.gov.uk/government/uploads/system/uploads/attachment_data/file/217005/health-claims-flexibility-of-wording-principles-UK-19-Dec-2012.pdf" TargetMode="External"/><Relationship Id="rId7" Type="http://schemas.openxmlformats.org/officeDocument/2006/relationships/image" Target="../media/image35.png"/><Relationship Id="rId2" Type="http://schemas.openxmlformats.org/officeDocument/2006/relationships/hyperlink" Target="http://ec.europa.eu/food/food/labellingnutrition/claims/index_en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zpi.gov.cz/clanek/voditka-k-problematice-zdravotnich-a-vyzivovych-tvrzeni.aspx" TargetMode="External"/><Relationship Id="rId5" Type="http://schemas.openxmlformats.org/officeDocument/2006/relationships/hyperlink" Target="http://eagri.cz/public/web/file/288575/Narodni_doporuceni_pristupu_k_nekterym_oznacenim_potravin_zejmena_ve_vztahu_k_narizeni__ES__c._1924_2006.pdf" TargetMode="External"/><Relationship Id="rId4" Type="http://schemas.openxmlformats.org/officeDocument/2006/relationships/hyperlink" Target="http://www.foodsupplementseurope.org/sites/0023/uploads/content/publications/beautyclaims-forfoodsupplements.pdf?1395411850" TargetMode="External"/><Relationship Id="rId9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ec.europa.eu/nuhclaim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hdphoto" Target="../media/hdphoto3.wdp"/><Relationship Id="rId7" Type="http://schemas.openxmlformats.org/officeDocument/2006/relationships/image" Target="../media/image44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g"/><Relationship Id="rId9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ec.europa.eu/nuhclaims/CLAIMSresources/doc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hyperlink" Target="http://eagri.cz/public/web/mze/potraviny/oznacovani-potravin-a-obaly/vyzivova-tvrzen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204864"/>
            <a:ext cx="7974632" cy="4032448"/>
          </a:xfrm>
        </p:spPr>
        <p:txBody>
          <a:bodyPr>
            <a:normAutofit lnSpcReduction="10000"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4000" dirty="0" smtClean="0">
              <a:solidFill>
                <a:srgbClr val="2674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4000" dirty="0" smtClean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Zdravotní </a:t>
            </a:r>
            <a:r>
              <a:rPr lang="cs-CZ" sz="4000" dirty="0" smtClean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výživová </a:t>
            </a:r>
            <a:r>
              <a:rPr lang="cs-CZ" sz="4000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tvrzení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40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40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000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0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Miriam </a:t>
            </a:r>
            <a:r>
              <a:rPr lang="cs-CZ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Bellofattová</a:t>
            </a:r>
            <a:endParaRPr lang="cs-CZ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8.12.2015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67" y="200758"/>
            <a:ext cx="4145249" cy="9646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Obdélník 15"/>
          <p:cNvSpPr/>
          <p:nvPr/>
        </p:nvSpPr>
        <p:spPr>
          <a:xfrm>
            <a:off x="2051720" y="1165394"/>
            <a:ext cx="5608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800" b="1" dirty="0">
                <a:latin typeface="Gill Sans MT"/>
              </a:rPr>
              <a:t>Státní zemědělská a potravinářská inspekce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Omezení používání zdravotních a výživových tvrzení pro některé kategorie potravin</a:t>
            </a:r>
            <a:endParaRPr lang="en-US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čl. 4 </a:t>
            </a:r>
            <a:r>
              <a:rPr lang="cs-CZ" sz="1800" dirty="0" smtClean="0"/>
              <a:t>odst</a:t>
            </a:r>
            <a:r>
              <a:rPr lang="cs-CZ" sz="1800" dirty="0"/>
              <a:t>. 3 nařízení (ES) č. </a:t>
            </a:r>
            <a:r>
              <a:rPr lang="cs-CZ" sz="1800" dirty="0" smtClean="0"/>
              <a:t>1924/2006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čl. 4 odst. </a:t>
            </a:r>
            <a:r>
              <a:rPr lang="cs-CZ" sz="1800" dirty="0" smtClean="0"/>
              <a:t>1 </a:t>
            </a:r>
            <a:r>
              <a:rPr lang="cs-CZ" sz="1800" dirty="0"/>
              <a:t>nařízení (ES) č. 1924/2006</a:t>
            </a:r>
          </a:p>
          <a:p>
            <a:pPr marL="0" indent="0">
              <a:buNone/>
            </a:pPr>
            <a:endParaRPr lang="cs-CZ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4392488" cy="184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24504"/>
            <a:ext cx="4104456" cy="256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95" y="2780928"/>
            <a:ext cx="1733074" cy="1080120"/>
          </a:xfrm>
          <a:prstGeom prst="rect">
            <a:avLst/>
          </a:prstGeom>
        </p:spPr>
      </p:pic>
      <p:sp>
        <p:nvSpPr>
          <p:cNvPr id="8" name="Zaoblený obdélník 7"/>
          <p:cNvSpPr/>
          <p:nvPr/>
        </p:nvSpPr>
        <p:spPr>
          <a:xfrm>
            <a:off x="1403648" y="2080625"/>
            <a:ext cx="1512168" cy="457200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>
                  <a:solidFill>
                    <a:srgbClr val="FFC000"/>
                  </a:solidFill>
                </a:ln>
                <a:solidFill>
                  <a:srgbClr val="CC0000"/>
                </a:solidFill>
              </a:rPr>
              <a:t>Alkohol</a:t>
            </a:r>
            <a:endParaRPr lang="en-US" b="1" dirty="0">
              <a:ln>
                <a:solidFill>
                  <a:srgbClr val="FFC000"/>
                </a:solidFill>
              </a:ln>
              <a:solidFill>
                <a:srgbClr val="CC000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1259632" y="4706990"/>
            <a:ext cx="1800200" cy="792088"/>
          </a:xfrm>
          <a:prstGeom prst="round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>
                  <a:solidFill>
                    <a:srgbClr val="FFFF00"/>
                  </a:solidFill>
                </a:ln>
                <a:solidFill>
                  <a:srgbClr val="92D050"/>
                </a:solidFill>
              </a:rPr>
              <a:t>Výživové profily</a:t>
            </a:r>
            <a:endParaRPr lang="en-US" b="1" dirty="0">
              <a:ln>
                <a:solidFill>
                  <a:srgbClr val="FFFF00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34" y="5648655"/>
            <a:ext cx="1565395" cy="1209345"/>
          </a:xfrm>
          <a:prstGeom prst="rect">
            <a:avLst/>
          </a:prstGeom>
        </p:spPr>
      </p:pic>
      <p:sp>
        <p:nvSpPr>
          <p:cNvPr id="10" name="Dvojitá vlna 9"/>
          <p:cNvSpPr/>
          <p:nvPr/>
        </p:nvSpPr>
        <p:spPr>
          <a:xfrm>
            <a:off x="334844" y="940743"/>
            <a:ext cx="1008112" cy="368002"/>
          </a:xfrm>
          <a:prstGeom prst="doubleWave">
            <a:avLst/>
          </a:prstGeom>
          <a:solidFill>
            <a:srgbClr val="FFEEB7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FF9900"/>
                </a:solidFill>
              </a:rPr>
              <a:t>Článek 4</a:t>
            </a:r>
            <a:endParaRPr lang="en-US" sz="1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9728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Zástupný symbol pro obsah 5"/>
          <p:cNvSpPr>
            <a:spLocks noGrp="1"/>
          </p:cNvSpPr>
          <p:nvPr>
            <p:ph idx="1"/>
          </p:nvPr>
        </p:nvSpPr>
        <p:spPr>
          <a:xfrm>
            <a:off x="683568" y="1340768"/>
            <a:ext cx="7992887" cy="5255294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Výživová a zdravotní tvrzení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jsou přípustná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pokud: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32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bylo prokázáno, že látka, ke které se tvrzení vztahuje má příznivý </a:t>
            </a:r>
            <a:r>
              <a:rPr lang="cs-CZ" altLang="cs-CZ" sz="2000" b="1" dirty="0" smtClean="0">
                <a:solidFill>
                  <a:srgbClr val="00A249"/>
                </a:solidFill>
                <a:latin typeface="Calibri" pitchFamily="34" charset="0"/>
                <a:cs typeface="Calibri" pitchFamily="34" charset="0"/>
              </a:rPr>
              <a:t>výživový</a:t>
            </a:r>
            <a:r>
              <a:rPr lang="cs-CZ" altLang="cs-CZ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nebo </a:t>
            </a:r>
            <a:r>
              <a:rPr lang="cs-CZ" altLang="cs-CZ" sz="2000" b="1" dirty="0" smtClean="0">
                <a:solidFill>
                  <a:srgbClr val="00A249"/>
                </a:solidFill>
                <a:latin typeface="Calibri" pitchFamily="34" charset="0"/>
                <a:cs typeface="Calibri" pitchFamily="34" charset="0"/>
              </a:rPr>
              <a:t>fyziologický</a:t>
            </a:r>
            <a:r>
              <a:rPr lang="cs-CZ" altLang="cs-CZ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z="2000" b="1" dirty="0" smtClean="0">
                <a:solidFill>
                  <a:srgbClr val="00A249"/>
                </a:solidFill>
                <a:latin typeface="Calibri" pitchFamily="34" charset="0"/>
                <a:cs typeface="Calibri" pitchFamily="34" charset="0"/>
              </a:rPr>
              <a:t>účinek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tato látka je v produktu obsažena </a:t>
            </a:r>
            <a:r>
              <a:rPr lang="cs-CZ" altLang="cs-CZ" sz="2000" b="1" dirty="0" smtClean="0">
                <a:solidFill>
                  <a:srgbClr val="00A249"/>
                </a:solidFill>
                <a:latin typeface="Calibri" pitchFamily="34" charset="0"/>
                <a:cs typeface="Calibri" pitchFamily="34" charset="0"/>
              </a:rPr>
              <a:t>v množství</a:t>
            </a:r>
            <a:r>
              <a:rPr lang="cs-CZ" altLang="cs-CZ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které vyvolává uváděný účinek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látka se vyskytuje ve formě, kterou lidský organismus může využít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množství produktu, o němž lze oprávněně předpokládat, že bude konzumováno, obsahuje množství látky, které vyvolává uváděný účinek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lze předpokládat, že jim porozumí průměrný spotřebitel</a:t>
            </a:r>
          </a:p>
        </p:txBody>
      </p:sp>
      <p:sp>
        <p:nvSpPr>
          <p:cNvPr id="3" name="Obdélník 2"/>
          <p:cNvSpPr/>
          <p:nvPr/>
        </p:nvSpPr>
        <p:spPr>
          <a:xfrm>
            <a:off x="1619672" y="404664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>
                <a:latin typeface="Calibri" pitchFamily="34" charset="0"/>
                <a:cs typeface="Calibri" pitchFamily="34" charset="0"/>
              </a:rPr>
              <a:t>Obecné </a:t>
            </a:r>
            <a:r>
              <a:rPr lang="cs-CZ" sz="4000" b="1" dirty="0" smtClean="0">
                <a:latin typeface="Calibri" pitchFamily="34" charset="0"/>
                <a:cs typeface="Calibri" pitchFamily="34" charset="0"/>
              </a:rPr>
              <a:t>podmínky</a:t>
            </a:r>
            <a:endParaRPr lang="en-US" sz="4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92696"/>
            <a:ext cx="1584176" cy="1508411"/>
          </a:xfrm>
          <a:prstGeom prst="rect">
            <a:avLst/>
          </a:prstGeom>
        </p:spPr>
      </p:pic>
      <p:sp>
        <p:nvSpPr>
          <p:cNvPr id="5" name="Dvojitá vlna 4"/>
          <p:cNvSpPr/>
          <p:nvPr/>
        </p:nvSpPr>
        <p:spPr>
          <a:xfrm>
            <a:off x="107504" y="794990"/>
            <a:ext cx="1008112" cy="368002"/>
          </a:xfrm>
          <a:prstGeom prst="doubleWave">
            <a:avLst/>
          </a:prstGeom>
          <a:solidFill>
            <a:srgbClr val="FFEEB7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FF9900"/>
                </a:solidFill>
              </a:rPr>
              <a:t>Článek 5</a:t>
            </a:r>
            <a:endParaRPr lang="en-US" sz="1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7713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920" y="375558"/>
            <a:ext cx="5184576" cy="792088"/>
          </a:xfrm>
          <a:solidFill>
            <a:schemeClr val="bg1"/>
          </a:solidFill>
          <a:ln w="12700">
            <a:noFill/>
          </a:ln>
        </p:spPr>
        <p:txBody>
          <a:bodyPr>
            <a:noAutofit/>
          </a:bodyPr>
          <a:lstStyle/>
          <a:p>
            <a:r>
              <a:rPr lang="cs-CZ" sz="2800" dirty="0" smtClean="0"/>
              <a:t>Poskytování údajů o výživové hodnotě</a:t>
            </a:r>
            <a:endParaRPr 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1092"/>
            <a:ext cx="3383412" cy="2953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27" y="4581128"/>
            <a:ext cx="6192688" cy="21890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0" y="596547"/>
            <a:ext cx="3529356" cy="35743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6204942" cy="39606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5278805" y="1988840"/>
            <a:ext cx="3181627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 smtClean="0">
                <a:solidFill>
                  <a:srgbClr val="9933FF"/>
                </a:solidFill>
              </a:rPr>
              <a:t>čl. 49 nařízení (EU) č. 1169/2011 - </a:t>
            </a:r>
          </a:p>
          <a:p>
            <a:r>
              <a:rPr lang="cs-CZ" sz="1400" b="1" dirty="0" smtClean="0">
                <a:solidFill>
                  <a:schemeClr val="tx1"/>
                </a:solidFill>
              </a:rPr>
              <a:t>povinnost uvádět výživové údaje je vztažena  </a:t>
            </a:r>
            <a:r>
              <a:rPr lang="cs-CZ" sz="1400" b="1" dirty="0" smtClean="0">
                <a:solidFill>
                  <a:srgbClr val="9933FF"/>
                </a:solidFill>
              </a:rPr>
              <a:t>jak k výživovým tvrzením, tak i ke zdravotním tvrzením</a:t>
            </a:r>
            <a:endParaRPr lang="cs-CZ" sz="1400" dirty="0">
              <a:solidFill>
                <a:srgbClr val="9933FF"/>
              </a:solidFill>
            </a:endParaRPr>
          </a:p>
        </p:txBody>
      </p:sp>
      <p:sp>
        <p:nvSpPr>
          <p:cNvPr id="17" name="Zahnutá šipka dolů 16"/>
          <p:cNvSpPr/>
          <p:nvPr/>
        </p:nvSpPr>
        <p:spPr>
          <a:xfrm rot="3557501">
            <a:off x="3832181" y="2776216"/>
            <a:ext cx="1660303" cy="731520"/>
          </a:xfrm>
          <a:prstGeom prst="curvedDownArrow">
            <a:avLst/>
          </a:prstGeom>
          <a:solidFill>
            <a:srgbClr val="00A2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ál 18"/>
          <p:cNvSpPr/>
          <p:nvPr/>
        </p:nvSpPr>
        <p:spPr>
          <a:xfrm>
            <a:off x="179512" y="3257195"/>
            <a:ext cx="3383412" cy="9144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bdélník 26"/>
          <p:cNvSpPr/>
          <p:nvPr/>
        </p:nvSpPr>
        <p:spPr>
          <a:xfrm>
            <a:off x="106540" y="4725144"/>
            <a:ext cx="2521244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9933FF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239197" y="4437112"/>
            <a:ext cx="2255929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i="1" dirty="0">
              <a:solidFill>
                <a:schemeClr val="tx1"/>
              </a:solidFill>
            </a:endParaRPr>
          </a:p>
          <a:p>
            <a:r>
              <a:rPr lang="cs-CZ" sz="1400" b="1" i="1" dirty="0" smtClean="0">
                <a:solidFill>
                  <a:schemeClr val="tx1"/>
                </a:solidFill>
              </a:rPr>
              <a:t>čl. 49 nařízení (EU) č. 1169/2011 mění pouze první dva pododstavce čl. 7 nařízení (ES) č. 1924/2006,</a:t>
            </a:r>
          </a:p>
          <a:p>
            <a:r>
              <a:rPr lang="cs-CZ" sz="1400" b="1" i="1" dirty="0" smtClean="0">
                <a:solidFill>
                  <a:srgbClr val="C00000"/>
                </a:solidFill>
              </a:rPr>
              <a:t>takže výjimka pro doplňky stravy pro uvádění výživových údajů zůstává zachována !!!</a:t>
            </a:r>
            <a:endParaRPr lang="cs-CZ" sz="1400" i="1" dirty="0" smtClean="0">
              <a:solidFill>
                <a:srgbClr val="C00000"/>
              </a:solidFill>
            </a:endParaRPr>
          </a:p>
          <a:p>
            <a:endParaRPr lang="cs-CZ" sz="1400" dirty="0">
              <a:solidFill>
                <a:srgbClr val="9933FF"/>
              </a:solidFill>
            </a:endParaRPr>
          </a:p>
        </p:txBody>
      </p:sp>
      <p:cxnSp>
        <p:nvCxnSpPr>
          <p:cNvPr id="21" name="Přímá spojnice se šipkou 20"/>
          <p:cNvCxnSpPr/>
          <p:nvPr/>
        </p:nvCxnSpPr>
        <p:spPr>
          <a:xfrm flipH="1">
            <a:off x="2123728" y="4329085"/>
            <a:ext cx="144016" cy="3960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Dvojitá vlna 12"/>
          <p:cNvSpPr/>
          <p:nvPr/>
        </p:nvSpPr>
        <p:spPr>
          <a:xfrm>
            <a:off x="1991070" y="129913"/>
            <a:ext cx="1008112" cy="368002"/>
          </a:xfrm>
          <a:prstGeom prst="doubleWave">
            <a:avLst/>
          </a:prstGeom>
          <a:solidFill>
            <a:srgbClr val="FFEEB7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FF9900"/>
                </a:solidFill>
              </a:rPr>
              <a:t>Článek 7</a:t>
            </a:r>
            <a:endParaRPr lang="en-US" sz="1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0252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ja-JP" b="1" dirty="0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Výživové tvrzení</a:t>
            </a:r>
            <a:r>
              <a:rPr lang="en-US" altLang="ja-JP" b="1" dirty="0">
                <a:solidFill>
                  <a:schemeClr val="tx2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/>
            </a:r>
            <a:br>
              <a:rPr lang="en-US" altLang="ja-JP" b="1" dirty="0">
                <a:solidFill>
                  <a:schemeClr val="tx2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472608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ct val="0"/>
              </a:spcAft>
              <a:buNone/>
            </a:pPr>
            <a:r>
              <a:rPr lang="cs-CZ" altLang="cs-CZ" sz="2000" dirty="0">
                <a:latin typeface="Tahoma" pitchFamily="34" charset="0"/>
                <a:cs typeface="Tahoma" pitchFamily="34" charset="0"/>
              </a:rPr>
              <a:t>je j</a:t>
            </a:r>
            <a:r>
              <a:rPr lang="en-GB" altLang="cs-CZ" sz="2000" dirty="0" err="1">
                <a:latin typeface="Tahoma" pitchFamily="34" charset="0"/>
                <a:cs typeface="Tahoma" pitchFamily="34" charset="0"/>
              </a:rPr>
              <a:t>akékoliv</a:t>
            </a:r>
            <a:r>
              <a:rPr lang="en-GB" altLang="cs-CZ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cs-CZ" sz="2000" dirty="0" err="1">
                <a:latin typeface="Tahoma" pitchFamily="34" charset="0"/>
                <a:cs typeface="Tahoma" pitchFamily="34" charset="0"/>
              </a:rPr>
              <a:t>tvrzení</a:t>
            </a:r>
            <a:r>
              <a:rPr lang="en-GB" altLang="cs-CZ" sz="2000" dirty="0" smtClean="0">
                <a:latin typeface="Tahoma" pitchFamily="34" charset="0"/>
                <a:cs typeface="Tahoma" pitchFamily="34" charset="0"/>
              </a:rPr>
              <a:t>,</a:t>
            </a: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800"/>
              </a:spcBef>
              <a:spcAft>
                <a:spcPct val="0"/>
              </a:spcAft>
              <a:buNone/>
            </a:pPr>
            <a:r>
              <a:rPr lang="en-GB" altLang="cs-CZ" sz="2000" dirty="0" err="1" smtClean="0">
                <a:latin typeface="Tahoma" pitchFamily="34" charset="0"/>
                <a:cs typeface="Tahoma" pitchFamily="34" charset="0"/>
              </a:rPr>
              <a:t>které</a:t>
            </a:r>
            <a:r>
              <a:rPr lang="en-GB" altLang="cs-CZ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cs-CZ" sz="2000" dirty="0" err="1">
                <a:latin typeface="Tahoma" pitchFamily="34" charset="0"/>
                <a:cs typeface="Tahoma" pitchFamily="34" charset="0"/>
              </a:rPr>
              <a:t>uvádí</a:t>
            </a:r>
            <a:r>
              <a:rPr lang="en-GB" altLang="cs-CZ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en-GB" altLang="cs-CZ" sz="2000" dirty="0" err="1">
                <a:latin typeface="Tahoma" pitchFamily="34" charset="0"/>
                <a:cs typeface="Tahoma" pitchFamily="34" charset="0"/>
              </a:rPr>
              <a:t>naznačuje</a:t>
            </a:r>
            <a:r>
              <a:rPr lang="en-GB" altLang="cs-CZ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cs-CZ" sz="2000" dirty="0" err="1">
                <a:latin typeface="Tahoma" pitchFamily="34" charset="0"/>
                <a:cs typeface="Tahoma" pitchFamily="34" charset="0"/>
              </a:rPr>
              <a:t>nebo</a:t>
            </a:r>
            <a:r>
              <a:rPr lang="en-GB" altLang="cs-CZ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cs-CZ" sz="2000" dirty="0" err="1">
                <a:latin typeface="Tahoma" pitchFamily="34" charset="0"/>
                <a:cs typeface="Tahoma" pitchFamily="34" charset="0"/>
              </a:rPr>
              <a:t>ze</a:t>
            </a:r>
            <a:r>
              <a:rPr lang="en-GB" altLang="cs-CZ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cs-CZ" sz="2000" dirty="0" err="1">
                <a:latin typeface="Tahoma" pitchFamily="34" charset="0"/>
                <a:cs typeface="Tahoma" pitchFamily="34" charset="0"/>
              </a:rPr>
              <a:t>kterého</a:t>
            </a:r>
            <a:r>
              <a:rPr lang="en-GB" altLang="cs-CZ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cs-CZ" sz="2000" dirty="0" err="1">
                <a:latin typeface="Tahoma" pitchFamily="34" charset="0"/>
                <a:cs typeface="Tahoma" pitchFamily="34" charset="0"/>
              </a:rPr>
              <a:t>vyplývá</a:t>
            </a:r>
            <a:r>
              <a:rPr lang="en-GB" altLang="cs-CZ" sz="2000" dirty="0">
                <a:latin typeface="Tahoma" pitchFamily="34" charset="0"/>
                <a:cs typeface="Tahoma" pitchFamily="34" charset="0"/>
              </a:rPr>
              <a:t>,</a:t>
            </a:r>
            <a:r>
              <a:rPr lang="cs-CZ" altLang="cs-CZ" sz="2000" dirty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ts val="800"/>
              </a:spcBef>
              <a:spcAft>
                <a:spcPct val="0"/>
              </a:spcAft>
              <a:buNone/>
            </a:pPr>
            <a:r>
              <a:rPr lang="en-GB" altLang="cs-CZ" sz="2000" dirty="0" err="1">
                <a:latin typeface="Tahoma" pitchFamily="34" charset="0"/>
                <a:cs typeface="Tahoma" pitchFamily="34" charset="0"/>
              </a:rPr>
              <a:t>že</a:t>
            </a:r>
            <a:r>
              <a:rPr lang="en-GB" altLang="cs-CZ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cs-CZ" altLang="cs-CZ" sz="2000" dirty="0">
                <a:latin typeface="Tahoma" pitchFamily="34" charset="0"/>
                <a:cs typeface="Tahoma" pitchFamily="34" charset="0"/>
              </a:rPr>
              <a:t> potravina má určité </a:t>
            </a:r>
            <a:r>
              <a:rPr lang="cs-CZ" altLang="cs-CZ" sz="2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prospěšné výživové vlastnosti </a:t>
            </a:r>
            <a:r>
              <a:rPr lang="cs-CZ" altLang="cs-CZ" sz="2000" dirty="0">
                <a:latin typeface="Tahoma" pitchFamily="34" charset="0"/>
                <a:cs typeface="Tahoma" pitchFamily="34" charset="0"/>
              </a:rPr>
              <a:t>v </a:t>
            </a: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důsledku:</a:t>
            </a:r>
          </a:p>
          <a:p>
            <a:pPr>
              <a:spcBef>
                <a:spcPts val="800"/>
              </a:spcBef>
              <a:spcAft>
                <a:spcPct val="0"/>
              </a:spcAft>
              <a:buNone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800"/>
              </a:spcBef>
              <a:spcAft>
                <a:spcPct val="0"/>
              </a:spcAft>
              <a:buNone/>
            </a:pPr>
            <a:r>
              <a:rPr lang="en-US" sz="2000" dirty="0" smtClean="0"/>
              <a:t> </a:t>
            </a:r>
            <a:r>
              <a:rPr lang="cs-CZ" sz="2000" dirty="0" smtClean="0"/>
              <a:t>	 </a:t>
            </a:r>
            <a:r>
              <a:rPr lang="en-US" sz="2000" dirty="0" err="1" smtClean="0">
                <a:solidFill>
                  <a:srgbClr val="C00000"/>
                </a:solidFill>
              </a:rPr>
              <a:t>energetické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kalorické</a:t>
            </a:r>
            <a:r>
              <a:rPr lang="en-US" sz="2000" dirty="0"/>
              <a:t>) </a:t>
            </a:r>
            <a:r>
              <a:rPr lang="en-US" sz="2000" dirty="0" err="1">
                <a:solidFill>
                  <a:srgbClr val="C00000"/>
                </a:solidFill>
              </a:rPr>
              <a:t>hodnoty</a:t>
            </a:r>
            <a:r>
              <a:rPr lang="en-US" sz="2000" dirty="0"/>
              <a:t>, </a:t>
            </a:r>
            <a:r>
              <a:rPr lang="en-US" sz="2000" dirty="0" err="1"/>
              <a:t>kterou</a:t>
            </a:r>
            <a:endParaRPr lang="en-US" sz="2000" dirty="0"/>
          </a:p>
          <a:p>
            <a:pPr lvl="1">
              <a:buFont typeface="Calibri" panose="020F0502020204030204" pitchFamily="34" charset="0"/>
              <a:buChar char="*"/>
            </a:pPr>
            <a:r>
              <a:rPr lang="cs-CZ" sz="1600" dirty="0"/>
              <a:t> </a:t>
            </a:r>
            <a:r>
              <a:rPr lang="en-US" sz="1600" dirty="0" err="1" smtClean="0"/>
              <a:t>Poskytuje</a:t>
            </a: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9933FF"/>
                </a:solidFill>
              </a:rPr>
              <a:t>(</a:t>
            </a:r>
            <a:r>
              <a:rPr lang="it-IT" sz="1600" dirty="0" smtClean="0">
                <a:solidFill>
                  <a:srgbClr val="9933FF"/>
                </a:solidFill>
              </a:rPr>
              <a:t>10 kcal</a:t>
            </a:r>
            <a:r>
              <a:rPr lang="cs-CZ" sz="1600" dirty="0" smtClean="0">
                <a:solidFill>
                  <a:srgbClr val="9933FF"/>
                </a:solidFill>
              </a:rPr>
              <a:t>/</a:t>
            </a:r>
            <a:r>
              <a:rPr lang="it-IT" sz="1600" dirty="0" smtClean="0">
                <a:solidFill>
                  <a:srgbClr val="9933FF"/>
                </a:solidFill>
              </a:rPr>
              <a:t>100 </a:t>
            </a:r>
            <a:r>
              <a:rPr lang="it-IT" sz="1600" dirty="0">
                <a:solidFill>
                  <a:srgbClr val="9933FF"/>
                </a:solidFill>
              </a:rPr>
              <a:t>g)</a:t>
            </a:r>
            <a:endParaRPr lang="en-US" sz="1600" dirty="0">
              <a:solidFill>
                <a:srgbClr val="9933FF"/>
              </a:solidFill>
            </a:endParaRPr>
          </a:p>
          <a:p>
            <a:pPr lvl="1">
              <a:buFont typeface="Calibri" panose="020F0502020204030204" pitchFamily="34" charset="0"/>
              <a:buChar char="*"/>
            </a:pPr>
            <a:r>
              <a:rPr lang="en-US" sz="1600" dirty="0" smtClean="0"/>
              <a:t> </a:t>
            </a:r>
            <a:r>
              <a:rPr lang="en-US" sz="1600" dirty="0" err="1"/>
              <a:t>poskytuje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snížené</a:t>
            </a:r>
            <a:r>
              <a:rPr lang="en-US" sz="1600" dirty="0"/>
              <a:t> </a:t>
            </a:r>
            <a:r>
              <a:rPr lang="en-US" sz="1600" dirty="0" err="1"/>
              <a:t>či</a:t>
            </a:r>
            <a:r>
              <a:rPr lang="en-US" sz="1600" dirty="0"/>
              <a:t> </a:t>
            </a:r>
            <a:r>
              <a:rPr lang="en-US" sz="1600" dirty="0" err="1"/>
              <a:t>zvýšené</a:t>
            </a:r>
            <a:r>
              <a:rPr lang="en-US" sz="1600" dirty="0"/>
              <a:t> </a:t>
            </a:r>
            <a:r>
              <a:rPr lang="en-US" sz="1600" dirty="0" err="1"/>
              <a:t>míře</a:t>
            </a:r>
            <a:r>
              <a:rPr lang="en-US" sz="1600" dirty="0"/>
              <a:t> </a:t>
            </a:r>
            <a:r>
              <a:rPr lang="cs-CZ" sz="1600" dirty="0" smtClean="0">
                <a:solidFill>
                  <a:srgbClr val="9933FF"/>
                </a:solidFill>
              </a:rPr>
              <a:t>(nízkoenergetický)</a:t>
            </a:r>
          </a:p>
          <a:p>
            <a:pPr lvl="1">
              <a:buFont typeface="Calibri" panose="020F0502020204030204" pitchFamily="34" charset="0"/>
              <a:buChar char="*"/>
            </a:pPr>
            <a:r>
              <a:rPr lang="cs-CZ" sz="1600" dirty="0"/>
              <a:t> </a:t>
            </a:r>
            <a:r>
              <a:rPr lang="cs-CZ" sz="1600" dirty="0" smtClean="0"/>
              <a:t>n</a:t>
            </a:r>
            <a:r>
              <a:rPr lang="en-US" sz="1600" dirty="0" err="1" smtClean="0"/>
              <a:t>eposkytuj</a:t>
            </a:r>
            <a:r>
              <a:rPr lang="cs-CZ" sz="1600" dirty="0" smtClean="0"/>
              <a:t>e </a:t>
            </a:r>
            <a:r>
              <a:rPr lang="cs-CZ" sz="1600" dirty="0" smtClean="0">
                <a:solidFill>
                  <a:srgbClr val="9933FF"/>
                </a:solidFill>
              </a:rPr>
              <a:t>(bez energetické hodnoty</a:t>
            </a:r>
            <a:r>
              <a:rPr lang="cs-CZ" sz="1600" dirty="0" smtClean="0"/>
              <a:t>)</a:t>
            </a:r>
          </a:p>
          <a:p>
            <a:pPr marL="457200" lvl="1" indent="0">
              <a:buNone/>
            </a:pPr>
            <a:endParaRPr lang="cs-CZ" sz="1600" dirty="0" smtClean="0"/>
          </a:p>
          <a:p>
            <a:pPr marL="457200" lvl="1" indent="0">
              <a:buNone/>
            </a:pPr>
            <a:r>
              <a:rPr lang="cs-CZ" sz="1600" dirty="0"/>
              <a:t>n</a:t>
            </a:r>
            <a:r>
              <a:rPr lang="cs-CZ" sz="1600" dirty="0" smtClean="0"/>
              <a:t>ebo </a:t>
            </a:r>
          </a:p>
          <a:p>
            <a:pPr marL="457200" lvl="1" indent="0">
              <a:buNone/>
            </a:pPr>
            <a:endParaRPr lang="cs-CZ" sz="1600" dirty="0" smtClean="0"/>
          </a:p>
          <a:p>
            <a:pPr marL="457200" lvl="1" indent="0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živin</a:t>
            </a:r>
            <a:r>
              <a:rPr lang="en-US" sz="2000" dirty="0" smtClean="0"/>
              <a:t> </a:t>
            </a:r>
            <a:r>
              <a:rPr lang="en-US" sz="2000" dirty="0" err="1"/>
              <a:t>či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C00000"/>
                </a:solidFill>
              </a:rPr>
              <a:t>jiných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látek</a:t>
            </a:r>
            <a:r>
              <a:rPr lang="en-US" sz="2000" dirty="0"/>
              <a:t>, </a:t>
            </a:r>
            <a:r>
              <a:rPr lang="en-US" sz="2000" dirty="0" err="1" smtClean="0"/>
              <a:t>které</a:t>
            </a:r>
            <a:r>
              <a:rPr lang="cs-CZ" sz="2000" dirty="0" smtClean="0"/>
              <a:t> </a:t>
            </a:r>
          </a:p>
          <a:p>
            <a:pPr marL="457200" lvl="1" indent="0">
              <a:buNone/>
            </a:pPr>
            <a:r>
              <a:rPr lang="cs-CZ" sz="1600" dirty="0" smtClean="0"/>
              <a:t>o</a:t>
            </a:r>
            <a:r>
              <a:rPr lang="en-US" sz="1600" dirty="0" err="1" smtClean="0"/>
              <a:t>bsahuje</a:t>
            </a: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9933FF"/>
                </a:solidFill>
              </a:rPr>
              <a:t>(zdroj vápníku)</a:t>
            </a:r>
            <a:endParaRPr lang="en-US" sz="1600" dirty="0">
              <a:solidFill>
                <a:srgbClr val="9933FF"/>
              </a:solidFill>
            </a:endParaRPr>
          </a:p>
          <a:p>
            <a:pPr marL="457200" lvl="1" indent="0">
              <a:buNone/>
            </a:pPr>
            <a:r>
              <a:rPr lang="en-US" sz="1600" dirty="0" err="1" smtClean="0"/>
              <a:t>obsahuje</a:t>
            </a:r>
            <a:r>
              <a:rPr lang="en-US" sz="1600" dirty="0" smtClean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snížené</a:t>
            </a:r>
            <a:r>
              <a:rPr lang="en-US" sz="1600" dirty="0"/>
              <a:t> </a:t>
            </a:r>
            <a:r>
              <a:rPr lang="en-US" sz="1600" dirty="0" err="1"/>
              <a:t>či</a:t>
            </a:r>
            <a:r>
              <a:rPr lang="en-US" sz="1600" dirty="0"/>
              <a:t> </a:t>
            </a:r>
            <a:r>
              <a:rPr lang="en-US" sz="1600" dirty="0" err="1"/>
              <a:t>zvýšené</a:t>
            </a:r>
            <a:r>
              <a:rPr lang="en-US" sz="1600" dirty="0"/>
              <a:t> </a:t>
            </a:r>
            <a:r>
              <a:rPr lang="en-US" sz="1600" dirty="0" err="1"/>
              <a:t>míře</a:t>
            </a:r>
            <a:r>
              <a:rPr lang="en-US" sz="1600" dirty="0"/>
              <a:t> </a:t>
            </a:r>
            <a:r>
              <a:rPr lang="cs-CZ" sz="1600" dirty="0" smtClean="0">
                <a:solidFill>
                  <a:srgbClr val="9933FF"/>
                </a:solidFill>
              </a:rPr>
              <a:t>(</a:t>
            </a:r>
            <a:r>
              <a:rPr lang="cs-CZ" sz="1600" dirty="0" err="1" smtClean="0">
                <a:solidFill>
                  <a:srgbClr val="9933FF"/>
                </a:solidFill>
              </a:rPr>
              <a:t>light</a:t>
            </a:r>
            <a:r>
              <a:rPr lang="cs-CZ" sz="1600" dirty="0" smtClean="0">
                <a:solidFill>
                  <a:srgbClr val="9933FF"/>
                </a:solidFill>
              </a:rPr>
              <a:t>)</a:t>
            </a:r>
            <a:endParaRPr lang="en-US" sz="1600" dirty="0">
              <a:solidFill>
                <a:srgbClr val="9933FF"/>
              </a:solidFill>
            </a:endParaRPr>
          </a:p>
          <a:p>
            <a:pPr marL="457200" lvl="1" indent="0">
              <a:buNone/>
            </a:pPr>
            <a:r>
              <a:rPr lang="cs-CZ" sz="1600" dirty="0"/>
              <a:t>n</a:t>
            </a:r>
            <a:r>
              <a:rPr lang="en-US" sz="1600" dirty="0" err="1" smtClean="0"/>
              <a:t>eobsahuje</a:t>
            </a: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9933FF"/>
                </a:solidFill>
              </a:rPr>
              <a:t>(bez sodíku)</a:t>
            </a:r>
            <a:endParaRPr lang="cs-CZ" altLang="cs-CZ" sz="1600" i="1" dirty="0">
              <a:solidFill>
                <a:srgbClr val="9933FF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altLang="cs-CZ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cs-CZ" altLang="cs-CZ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cs-CZ" altLang="cs-CZ" sz="200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333875"/>
            <a:ext cx="2020267" cy="14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39438"/>
      </p:ext>
    </p:extLst>
  </p:cSld>
  <p:clrMapOvr>
    <a:masterClrMapping/>
  </p:clrMapOvr>
  <p:transition spd="med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9"/>
          <p:cNvSpPr txBox="1">
            <a:spLocks noChangeArrowheads="1"/>
          </p:cNvSpPr>
          <p:nvPr/>
        </p:nvSpPr>
        <p:spPr bwMode="auto">
          <a:xfrm>
            <a:off x="457200" y="381000"/>
            <a:ext cx="81200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endParaRPr lang="en-US" altLang="cs-CZ" sz="2600" b="1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3316" name="TextBox 13"/>
          <p:cNvSpPr txBox="1">
            <a:spLocks noChangeArrowheads="1"/>
          </p:cNvSpPr>
          <p:nvPr/>
        </p:nvSpPr>
        <p:spPr bwMode="auto">
          <a:xfrm>
            <a:off x="918710" y="1371297"/>
            <a:ext cx="45365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Výživové tvrzení musí:</a:t>
            </a:r>
            <a:endParaRPr lang="cs-CZ" sz="28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382623"/>
              </p:ext>
            </p:extLst>
          </p:nvPr>
        </p:nvGraphicFramePr>
        <p:xfrm>
          <a:off x="827584" y="3212976"/>
          <a:ext cx="7632848" cy="2736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2848"/>
              </a:tblGrid>
              <a:tr h="118394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…být uvedené v příloze nařízení (ES) č. 1924/2006</a:t>
                      </a:r>
                      <a:r>
                        <a:rPr lang="cs-CZ" sz="12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 splňovat s </a:t>
                      </a:r>
                      <a:r>
                        <a:rPr lang="cs-CZ" altLang="cs-CZ" sz="1200" dirty="0" smtClean="0">
                          <a:solidFill>
                            <a:schemeClr val="tx1"/>
                          </a:solidFill>
                          <a:latin typeface="+mj-lt"/>
                          <a:cs typeface="Calibri" pitchFamily="34" charset="0"/>
                        </a:rPr>
                        <a:t>obecné zásady podle kapitoly II a zvláštní podmínky podle kapitoly III </a:t>
                      </a:r>
                      <a:r>
                        <a:rPr lang="cs-CZ" sz="12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nařízení (ES) č. 1924/2006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1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(příloha 2</a:t>
                      </a:r>
                      <a:r>
                        <a:rPr lang="cs-CZ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vodítek obsahuje celkový seznam výživových tvrzení včetně dalších, později doplněných pozměňovacími nařízeními)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E7"/>
                    </a:solidFill>
                  </a:tcPr>
                </a:tc>
              </a:tr>
              <a:tr h="5342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…doprovázeno označením výživových údajů podle č. 30 odst. 1 nařízení (EU) č. 1169/2011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C1"/>
                    </a:solidFill>
                  </a:tcPr>
                </a:tc>
              </a:tr>
              <a:tr h="1018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…u alkoholických nápojů lze uvést pouze </a:t>
                      </a: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výživová tvrzení </a:t>
                      </a: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týkající se </a:t>
                      </a: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nízkého obsahu alkoholu nebo sníženého obsahu alkoholu či energetické hodnoty</a:t>
                      </a:r>
                      <a:endParaRPr lang="cs-CZ" sz="1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A7"/>
                    </a:solidFill>
                  </a:tcPr>
                </a:tc>
              </a:tr>
            </a:tbl>
          </a:graphicData>
        </a:graphic>
      </p:graphicFrame>
      <p:sp>
        <p:nvSpPr>
          <p:cNvPr id="11" name="Šipka dolů 10"/>
          <p:cNvSpPr/>
          <p:nvPr/>
        </p:nvSpPr>
        <p:spPr>
          <a:xfrm>
            <a:off x="5634038" y="12630150"/>
            <a:ext cx="173037" cy="43656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414" y="811063"/>
            <a:ext cx="2934423" cy="195272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Dvojitá vlna 6"/>
          <p:cNvSpPr/>
          <p:nvPr/>
        </p:nvSpPr>
        <p:spPr>
          <a:xfrm>
            <a:off x="323528" y="274935"/>
            <a:ext cx="1008112" cy="368002"/>
          </a:xfrm>
          <a:prstGeom prst="doubleWave">
            <a:avLst/>
          </a:prstGeom>
          <a:solidFill>
            <a:srgbClr val="FFEEB7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FF9900"/>
                </a:solidFill>
              </a:rPr>
              <a:t>Článek 8</a:t>
            </a:r>
            <a:endParaRPr lang="en-US" sz="1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0724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400" dirty="0" smtClean="0">
                <a:latin typeface="Calibri" pitchFamily="34" charset="0"/>
                <a:cs typeface="Calibri" pitchFamily="34" charset="0"/>
              </a:rPr>
              <a:t>Příklady výživových tvrzení</a:t>
            </a:r>
            <a:endParaRPr lang="cs-CZ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467545" y="1412875"/>
            <a:ext cx="3528392" cy="3240261"/>
          </a:xfrm>
        </p:spPr>
        <p:txBody>
          <a:bodyPr>
            <a:normAutofit/>
          </a:bodyPr>
          <a:lstStyle/>
          <a:p>
            <a:endParaRPr lang="cs-CZ" altLang="cs-CZ" sz="1200" dirty="0" smtClean="0">
              <a:latin typeface="Calibri" pitchFamily="34" charset="0"/>
              <a:cs typeface="Calibri" pitchFamily="34" charset="0"/>
            </a:endParaRPr>
          </a:p>
          <a:p>
            <a:endParaRPr lang="cs-CZ" altLang="cs-CZ" sz="1200" dirty="0">
              <a:latin typeface="Calibri" pitchFamily="34" charset="0"/>
              <a:cs typeface="Calibri" pitchFamily="34" charset="0"/>
            </a:endParaRPr>
          </a:p>
          <a:p>
            <a:r>
              <a:rPr lang="cs-CZ" altLang="cs-CZ" sz="12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 NÍZKOU ENERGETICKOU HODNOTOU</a:t>
            </a:r>
          </a:p>
          <a:p>
            <a:endParaRPr lang="cs-CZ" altLang="cs-CZ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altLang="cs-CZ" sz="1200" dirty="0" smtClean="0">
                <a:latin typeface="Calibri" pitchFamily="34" charset="0"/>
                <a:cs typeface="Calibri" pitchFamily="34" charset="0"/>
              </a:rPr>
              <a:t>BEZ TUKU</a:t>
            </a:r>
          </a:p>
          <a:p>
            <a:endParaRPr lang="cs-CZ" altLang="cs-CZ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altLang="cs-CZ" sz="12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 NÍZKÝM OBSAHEM CUKRŮ</a:t>
            </a:r>
          </a:p>
          <a:p>
            <a:endParaRPr lang="cs-CZ" altLang="cs-CZ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altLang="cs-CZ" sz="1200" dirty="0" smtClean="0">
                <a:latin typeface="Calibri" pitchFamily="34" charset="0"/>
                <a:cs typeface="Calibri" pitchFamily="34" charset="0"/>
              </a:rPr>
              <a:t>S VELMI NÍZKÝM OBSAHEM SODÍKU/SOLI</a:t>
            </a:r>
          </a:p>
          <a:p>
            <a:endParaRPr lang="cs-CZ" altLang="cs-CZ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altLang="cs-CZ" sz="12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ZDROJ VLÁKNINY</a:t>
            </a:r>
          </a:p>
          <a:p>
            <a:endParaRPr lang="cs-CZ" altLang="cs-CZ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altLang="cs-CZ" sz="1200" dirty="0" smtClean="0">
                <a:latin typeface="Calibri" pitchFamily="34" charset="0"/>
                <a:cs typeface="Calibri" pitchFamily="34" charset="0"/>
              </a:rPr>
              <a:t>S VYSOKÝM OBSAHEM BÍLKOVIN</a:t>
            </a:r>
          </a:p>
          <a:p>
            <a:endParaRPr lang="cs-CZ" altLang="cs-CZ" sz="1200" dirty="0">
              <a:latin typeface="Calibri" pitchFamily="34" charset="0"/>
              <a:cs typeface="Calibri" pitchFamily="34" charset="0"/>
            </a:endParaRPr>
          </a:p>
          <a:p>
            <a:endParaRPr lang="cs-CZ" altLang="cs-CZ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4283968" y="1268760"/>
            <a:ext cx="4391720" cy="329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cs-CZ" sz="1200" dirty="0">
              <a:latin typeface="Calibri" pitchFamily="34" charset="0"/>
              <a:cs typeface="Calibri" pitchFamily="34" charset="0"/>
            </a:endParaRP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cs-CZ" sz="1200" dirty="0" smtClean="0">
              <a:latin typeface="Calibri" pitchFamily="34" charset="0"/>
              <a:cs typeface="Calibri" pitchFamily="34" charset="0"/>
            </a:endParaRP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cs-CZ" sz="1200" dirty="0" smtClean="0">
              <a:latin typeface="Calibri" pitchFamily="34" charset="0"/>
              <a:cs typeface="Calibri" pitchFamily="34" charset="0"/>
            </a:endParaRP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cs-CZ" sz="1200" dirty="0" smtClean="0">
                <a:latin typeface="Calibri" pitchFamily="34" charset="0"/>
                <a:cs typeface="Calibri" pitchFamily="34" charset="0"/>
              </a:rPr>
              <a:t>ZDROJ (NÁZEV VITAMINU/VITAMINŮ) NEBO (NÁZEV MINERÁLNÍ LÁTKY/MINERÁLNÍCH LÁTEK)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cs-CZ" sz="1200" dirty="0">
              <a:latin typeface="Calibri" pitchFamily="34" charset="0"/>
              <a:cs typeface="Calibri" pitchFamily="34" charset="0"/>
            </a:endParaRP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cs-CZ" sz="12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 VYSOKÝM OBSAHEM (NÁZEV VITAMINU/VITAMINŮ) NEBO (NÁZEV MINERÁLNÍ LÁTKY/MINERÁLNÍCH LÁTEK</a:t>
            </a:r>
            <a:r>
              <a:rPr lang="cs-CZ" sz="12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cs-CZ" sz="1200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OBSAHUJE (NÁZEV ŽIVINY NEBO JINÉ LÁTKY</a:t>
            </a:r>
            <a:r>
              <a:rPr lang="cs-CZ" sz="1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82550" eaLnBrk="0" hangingPunct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cs-CZ" sz="1200" dirty="0">
              <a:latin typeface="Calibri" pitchFamily="34" charset="0"/>
              <a:cs typeface="Calibri" pitchFamily="34" charset="0"/>
            </a:endParaRP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cs-CZ" sz="12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SE ZVÝŠENÝM OBSAHEM (NÁZEV ŽIVINY)</a:t>
            </a:r>
          </a:p>
          <a:p>
            <a:pPr marL="82550" eaLnBrk="0" hangingPunct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cs-CZ" sz="1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43051" y="4869160"/>
            <a:ext cx="7992888" cy="1152128"/>
          </a:xfrm>
          <a:prstGeom prst="rect">
            <a:avLst/>
          </a:prstGeom>
          <a:solidFill>
            <a:schemeClr val="bg1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altLang="cs-CZ" sz="1400" dirty="0">
                <a:solidFill>
                  <a:srgbClr val="9900CC"/>
                </a:solidFill>
                <a:latin typeface="Verdana" pitchFamily="34" charset="0"/>
                <a:cs typeface="Arial" pitchFamily="34" charset="0"/>
              </a:rPr>
              <a:t>Pro každé tvrzení jsou stanoveny v příloze </a:t>
            </a:r>
            <a:r>
              <a:rPr lang="cs-CZ" altLang="cs-CZ" sz="1400" dirty="0" smtClean="0">
                <a:solidFill>
                  <a:srgbClr val="9900CC"/>
                </a:solidFill>
                <a:latin typeface="Verdana" pitchFamily="34" charset="0"/>
                <a:cs typeface="Arial" pitchFamily="34" charset="0"/>
              </a:rPr>
              <a:t>nařízení 1924/2006 přesné </a:t>
            </a:r>
            <a:r>
              <a:rPr lang="cs-CZ" altLang="cs-CZ" sz="1400" dirty="0">
                <a:solidFill>
                  <a:srgbClr val="9900CC"/>
                </a:solidFill>
                <a:latin typeface="Verdana" pitchFamily="34" charset="0"/>
                <a:cs typeface="Arial" pitchFamily="34" charset="0"/>
              </a:rPr>
              <a:t>podmínky použití, např.:</a:t>
            </a:r>
          </a:p>
          <a:p>
            <a:endParaRPr lang="cs-CZ" altLang="cs-CZ" sz="1400" i="1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  <a:p>
            <a:r>
              <a:rPr lang="cs-CZ" altLang="cs-CZ" sz="1400" i="1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S vysokým obsahem vlákniny</a:t>
            </a:r>
            <a:r>
              <a:rPr lang="en-GB" altLang="cs-CZ" sz="1400" i="1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: 6g/100g or 3g/100 kcal</a:t>
            </a:r>
          </a:p>
          <a:p>
            <a:r>
              <a:rPr lang="cs-CZ" altLang="cs-CZ" sz="1400" i="1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Zdroj vlákniny</a:t>
            </a:r>
            <a:r>
              <a:rPr lang="en-GB" altLang="cs-CZ" sz="1400" i="1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: </a:t>
            </a:r>
            <a:r>
              <a:rPr lang="cs-CZ" altLang="cs-CZ" sz="1400" i="1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poloviční než „s vysokým obsahem“</a:t>
            </a:r>
            <a:endParaRPr lang="en-GB" altLang="cs-CZ" sz="1400" i="1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6789"/>
      </p:ext>
    </p:extLst>
  </p:cSld>
  <p:clrMapOvr>
    <a:masterClrMapping/>
  </p:clrMapOvr>
  <p:transition spd="med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1"/>
          <p:cNvSpPr>
            <a:spLocks noGrp="1"/>
          </p:cNvSpPr>
          <p:nvPr>
            <p:ph type="title"/>
          </p:nvPr>
        </p:nvSpPr>
        <p:spPr bwMode="auto">
          <a:xfrm>
            <a:off x="2411413" y="260350"/>
            <a:ext cx="6513512" cy="12239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Georgia" pitchFamily="18" charset="0"/>
              <a:buNone/>
            </a:pPr>
            <a:r>
              <a:rPr lang="cs-CZ" altLang="cs-CZ" sz="4400" smtClean="0">
                <a:solidFill>
                  <a:srgbClr val="00B050"/>
                </a:solidFill>
                <a:effectLst/>
                <a:latin typeface="Calibri" pitchFamily="34" charset="0"/>
                <a:cs typeface="Calibri" pitchFamily="34" charset="0"/>
              </a:rPr>
              <a:t>Srovnávací tvrzení</a:t>
            </a:r>
            <a:endParaRPr lang="cs-CZ" altLang="cs-CZ" smtClean="0">
              <a:solidFill>
                <a:srgbClr val="00B050"/>
              </a:solidFill>
              <a:effectLst/>
            </a:endParaRPr>
          </a:p>
        </p:txBody>
      </p:sp>
      <p:sp>
        <p:nvSpPr>
          <p:cNvPr id="15365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80598" cy="46079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cs-CZ" altLang="cs-CZ" sz="1800" dirty="0" smtClean="0">
                <a:latin typeface="Calibri" pitchFamily="34" charset="0"/>
                <a:cs typeface="Calibri" pitchFamily="34" charset="0"/>
              </a:rPr>
              <a:t>Srovnávat se smějí pouze </a:t>
            </a:r>
            <a:r>
              <a:rPr lang="cs-CZ" altLang="cs-CZ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potraviny stejné kategorie</a:t>
            </a:r>
            <a:r>
              <a:rPr lang="cs-CZ" altLang="cs-CZ" sz="1800" dirty="0" smtClean="0">
                <a:latin typeface="Calibri" pitchFamily="34" charset="0"/>
                <a:cs typeface="Calibri" pitchFamily="34" charset="0"/>
              </a:rPr>
              <a:t>, s přihlédnutím k sortimentu potravin dané kategorie. V daném případě se uvede rozdíl v množství živiny nebo energetické hodnotě a srovnání se vztahuje na stejné množství potraviny. 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cs-CZ" altLang="cs-CZ" sz="1800" dirty="0" smtClean="0">
              <a:latin typeface="Calibri" pitchFamily="34" charset="0"/>
              <a:cs typeface="Calibri" pitchFamily="34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cs-CZ" altLang="cs-CZ" sz="1800" dirty="0" smtClean="0">
              <a:latin typeface="Calibri" pitchFamily="34" charset="0"/>
              <a:cs typeface="Calibri" pitchFamily="34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r>
              <a:rPr lang="cs-CZ" altLang="cs-CZ" sz="1800" dirty="0" smtClean="0">
                <a:latin typeface="Calibri" pitchFamily="34" charset="0"/>
                <a:cs typeface="Calibri" pitchFamily="34" charset="0"/>
              </a:rPr>
              <a:t>Příklad: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cs-CZ" altLang="cs-CZ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se zvýšeným obsahem </a:t>
            </a:r>
            <a:r>
              <a:rPr lang="cs-CZ" altLang="cs-CZ" sz="1800" dirty="0" smtClean="0">
                <a:latin typeface="Calibri" pitchFamily="34" charset="0"/>
                <a:cs typeface="Calibri" pitchFamily="34" charset="0"/>
              </a:rPr>
              <a:t>/název živin/,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cs-CZ" altLang="cs-CZ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se sníženým obsahem </a:t>
            </a:r>
            <a:r>
              <a:rPr lang="cs-CZ" altLang="cs-CZ" sz="1800" dirty="0" smtClean="0">
                <a:latin typeface="Calibri" pitchFamily="34" charset="0"/>
                <a:cs typeface="Calibri" pitchFamily="34" charset="0"/>
              </a:rPr>
              <a:t>/název živiny/,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cs-CZ" altLang="cs-CZ" sz="18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light</a:t>
            </a:r>
            <a:endParaRPr lang="cs-CZ" altLang="cs-CZ" sz="1800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marL="44450" indent="0" eaLnBrk="1" hangingPunct="1">
              <a:buFont typeface="Wingdings 2" pitchFamily="18" charset="2"/>
              <a:buNone/>
            </a:pPr>
            <a:endParaRPr lang="cs-CZ" altLang="cs-CZ" sz="1800" dirty="0" smtClean="0">
              <a:latin typeface="Calibri" pitchFamily="34" charset="0"/>
              <a:cs typeface="Calibri" pitchFamily="34" charset="0"/>
            </a:endParaRPr>
          </a:p>
          <a:p>
            <a:pPr marL="44450" indent="0" eaLnBrk="1" hangingPunct="1">
              <a:buFont typeface="Wingdings 2" pitchFamily="18" charset="2"/>
              <a:buNone/>
            </a:pPr>
            <a:endParaRPr lang="cs-CZ" altLang="cs-CZ" sz="1800" dirty="0" smtClean="0">
              <a:latin typeface="Calibri" pitchFamily="34" charset="0"/>
              <a:cs typeface="Calibri" pitchFamily="34" charset="0"/>
            </a:endParaRPr>
          </a:p>
          <a:p>
            <a:pPr marL="44450" indent="0" eaLnBrk="1" hangingPunct="1">
              <a:buNone/>
            </a:pPr>
            <a:r>
              <a:rPr lang="cs-CZ" altLang="cs-CZ" sz="1800" dirty="0" smtClean="0"/>
              <a:t>Jako srovnávací tvrzení nelze uvést např.</a:t>
            </a:r>
          </a:p>
          <a:p>
            <a:pPr marL="44450" indent="0" eaLnBrk="1" hangingPunct="1">
              <a:buNone/>
            </a:pPr>
            <a:r>
              <a:rPr lang="cs-CZ" altLang="cs-CZ" sz="1800" b="1" dirty="0" smtClean="0">
                <a:solidFill>
                  <a:srgbClr val="C00000"/>
                </a:solidFill>
              </a:rPr>
              <a:t>„stejně jako“ </a:t>
            </a:r>
          </a:p>
          <a:p>
            <a:pPr marL="44450" indent="0" eaLnBrk="1" hangingPunct="1">
              <a:buNone/>
            </a:pPr>
            <a:r>
              <a:rPr lang="cs-CZ" altLang="cs-CZ" sz="1800" b="1" dirty="0" smtClean="0">
                <a:solidFill>
                  <a:srgbClr val="C00000"/>
                </a:solidFill>
              </a:rPr>
              <a:t>„super </a:t>
            </a:r>
            <a:r>
              <a:rPr lang="cs-CZ" altLang="cs-CZ" sz="1800" b="1" dirty="0" err="1" smtClean="0">
                <a:solidFill>
                  <a:srgbClr val="C00000"/>
                </a:solidFill>
              </a:rPr>
              <a:t>light</a:t>
            </a:r>
            <a:r>
              <a:rPr lang="cs-CZ" altLang="cs-CZ" sz="1800" b="1" dirty="0" smtClean="0">
                <a:solidFill>
                  <a:srgbClr val="C00000"/>
                </a:solidFill>
              </a:rPr>
              <a:t>“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382" y="3212976"/>
            <a:ext cx="4273618" cy="244761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Dvojitá vlna 4"/>
          <p:cNvSpPr/>
          <p:nvPr/>
        </p:nvSpPr>
        <p:spPr>
          <a:xfrm>
            <a:off x="539552" y="836712"/>
            <a:ext cx="1008112" cy="368002"/>
          </a:xfrm>
          <a:prstGeom prst="doubleWave">
            <a:avLst/>
          </a:prstGeom>
          <a:solidFill>
            <a:srgbClr val="FFEEB7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FF9900"/>
                </a:solidFill>
              </a:rPr>
              <a:t>Článek 9</a:t>
            </a:r>
            <a:endParaRPr lang="en-US" sz="1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577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Nadpis 1"/>
          <p:cNvSpPr>
            <a:spLocks noGrp="1"/>
          </p:cNvSpPr>
          <p:nvPr>
            <p:ph type="title"/>
          </p:nvPr>
        </p:nvSpPr>
        <p:spPr bwMode="auto">
          <a:xfrm>
            <a:off x="1475656" y="92315"/>
            <a:ext cx="6120680" cy="599517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marL="0" indent="0" eaLnBrk="1" hangingPunct="1">
              <a:buFont typeface="Georgia" pitchFamily="18" charset="0"/>
              <a:buNone/>
            </a:pPr>
            <a:r>
              <a:rPr lang="cs-CZ" altLang="cs-CZ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Zdravotní tvrzení</a:t>
            </a:r>
          </a:p>
        </p:txBody>
      </p:sp>
      <p:sp>
        <p:nvSpPr>
          <p:cNvPr id="8196" name="Zástupný symbol pro obsah 2"/>
          <p:cNvSpPr>
            <a:spLocks noGrp="1"/>
          </p:cNvSpPr>
          <p:nvPr>
            <p:ph idx="1"/>
          </p:nvPr>
        </p:nvSpPr>
        <p:spPr>
          <a:xfrm rot="10800000" flipV="1">
            <a:off x="1115616" y="1844675"/>
            <a:ext cx="7920434" cy="151231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eaLnBrk="1" hangingPunct="1">
              <a:buFont typeface="Georgia" pitchFamily="18" charset="0"/>
              <a:buNone/>
              <a:defRPr/>
            </a:pPr>
            <a:endParaRPr lang="cs-CZ" altLang="cs-CZ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20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ClrTx/>
              <a:buFont typeface="Wingdings 2" pitchFamily="18" charset="2"/>
              <a:buNone/>
              <a:defRPr/>
            </a:pPr>
            <a:endParaRPr lang="cs-CZ" altLang="cs-CZ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cs-CZ" altLang="cs-CZ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cs-CZ" altLang="cs-CZ" sz="2000" dirty="0" smtClean="0">
                <a:latin typeface="Calibri" pitchFamily="34" charset="0"/>
                <a:cs typeface="Calibri" pitchFamily="34" charset="0"/>
              </a:rPr>
              <a:t>                   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107504" y="660241"/>
            <a:ext cx="8856984" cy="6009119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 hangingPunct="1">
              <a:buFont typeface="Georgia" pitchFamily="18" charset="0"/>
              <a:buNone/>
              <a:defRPr/>
            </a:pPr>
            <a:endParaRPr lang="cs-CZ" altLang="cs-CZ" sz="1200" b="1" dirty="0" smtClean="0">
              <a:solidFill>
                <a:srgbClr val="00B0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1200" b="1" dirty="0">
              <a:solidFill>
                <a:srgbClr val="00B0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1200" b="1" dirty="0" smtClean="0">
              <a:solidFill>
                <a:srgbClr val="00B0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1200" b="1" dirty="0">
              <a:solidFill>
                <a:srgbClr val="00B0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1200" b="1" dirty="0" smtClean="0">
              <a:solidFill>
                <a:srgbClr val="00B0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1200" b="1" dirty="0">
              <a:solidFill>
                <a:srgbClr val="00B0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r>
              <a:rPr lang="cs-CZ" sz="1400" dirty="0" smtClean="0">
                <a:solidFill>
                  <a:schemeClr val="tx1"/>
                </a:solidFill>
              </a:rPr>
              <a:t>Zdravotní tvrzení jsou vždy konkrétní:</a:t>
            </a:r>
          </a:p>
          <a:p>
            <a:pPr eaLnBrk="1" hangingPunct="1">
              <a:buFont typeface="Georgia" pitchFamily="18" charset="0"/>
              <a:buNone/>
              <a:defRPr/>
            </a:pPr>
            <a:endParaRPr lang="cs-CZ" sz="1400" dirty="0" smtClean="0">
              <a:solidFill>
                <a:schemeClr val="tx1"/>
              </a:solidFill>
            </a:endParaRPr>
          </a:p>
          <a:p>
            <a:pPr eaLnBrk="1" hangingPunct="1">
              <a:buFont typeface="Georgia" pitchFamily="18" charset="0"/>
              <a:buNone/>
              <a:defRPr/>
            </a:pPr>
            <a:r>
              <a:rPr lang="cs-CZ" sz="1400" b="1" dirty="0" smtClean="0">
                <a:solidFill>
                  <a:srgbClr val="990099"/>
                </a:solidFill>
              </a:rPr>
              <a:t>Vápník </a:t>
            </a:r>
            <a:r>
              <a:rPr lang="cs-CZ" sz="1400" b="1" dirty="0" smtClean="0">
                <a:solidFill>
                  <a:schemeClr val="tx1"/>
                </a:solidFill>
              </a:rPr>
              <a:t>je potřebný pro </a:t>
            </a:r>
            <a:r>
              <a:rPr lang="cs-CZ" sz="1400" b="1" dirty="0" smtClean="0">
                <a:solidFill>
                  <a:srgbClr val="00B050"/>
                </a:solidFill>
              </a:rPr>
              <a:t>udržení normálního stavu kostí </a:t>
            </a:r>
          </a:p>
          <a:p>
            <a:pPr eaLnBrk="1" hangingPunct="1">
              <a:buFont typeface="Georgia" pitchFamily="18" charset="0"/>
              <a:buNone/>
              <a:defRPr/>
            </a:pPr>
            <a:r>
              <a:rPr lang="cs-CZ" sz="1400" b="1" dirty="0" smtClean="0">
                <a:solidFill>
                  <a:srgbClr val="990099"/>
                </a:solidFill>
              </a:rPr>
              <a:t>Vlašské ořechy </a:t>
            </a:r>
            <a:r>
              <a:rPr lang="cs-CZ" sz="1400" b="1" dirty="0" smtClean="0">
                <a:solidFill>
                  <a:schemeClr val="tx1"/>
                </a:solidFill>
              </a:rPr>
              <a:t>přispívají </a:t>
            </a:r>
            <a:r>
              <a:rPr lang="cs-CZ" sz="1400" b="1" dirty="0" smtClean="0">
                <a:solidFill>
                  <a:srgbClr val="00B050"/>
                </a:solidFill>
              </a:rPr>
              <a:t>k lepší pružnosti krevních cév</a:t>
            </a:r>
          </a:p>
          <a:p>
            <a:pPr eaLnBrk="1" hangingPunct="1">
              <a:buFont typeface="Georgia" pitchFamily="18" charset="0"/>
              <a:buNone/>
              <a:defRPr/>
            </a:pPr>
            <a:r>
              <a:rPr lang="cs-CZ" sz="1400" b="1" dirty="0" smtClean="0">
                <a:solidFill>
                  <a:srgbClr val="990099"/>
                </a:solidFill>
              </a:rPr>
              <a:t>Maso nebo ryby </a:t>
            </a:r>
            <a:r>
              <a:rPr lang="cs-CZ" sz="1400" b="1" dirty="0" smtClean="0">
                <a:solidFill>
                  <a:schemeClr val="tx1"/>
                </a:solidFill>
              </a:rPr>
              <a:t>při </a:t>
            </a:r>
            <a:r>
              <a:rPr lang="cs-CZ" sz="1400" b="1" dirty="0">
                <a:solidFill>
                  <a:schemeClr val="tx1"/>
                </a:solidFill>
              </a:rPr>
              <a:t>konzumaci s jinými potravinami obsahujícími železo </a:t>
            </a:r>
            <a:r>
              <a:rPr lang="cs-CZ" sz="1400" b="1" dirty="0" smtClean="0">
                <a:solidFill>
                  <a:srgbClr val="00B050"/>
                </a:solidFill>
              </a:rPr>
              <a:t>přispívají </a:t>
            </a:r>
            <a:r>
              <a:rPr lang="cs-CZ" sz="1400" b="1" dirty="0">
                <a:solidFill>
                  <a:srgbClr val="00B050"/>
                </a:solidFill>
              </a:rPr>
              <a:t>k lepšímu vstřebávání železa</a:t>
            </a:r>
            <a:endParaRPr lang="cs-CZ" sz="1400" b="1" dirty="0" smtClean="0">
              <a:solidFill>
                <a:srgbClr val="00B050"/>
              </a:solidFill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sz="1400" dirty="0" smtClean="0">
              <a:solidFill>
                <a:schemeClr val="tx1"/>
              </a:solidFill>
            </a:endParaRPr>
          </a:p>
          <a:p>
            <a:pPr eaLnBrk="1" hangingPunct="1">
              <a:buFont typeface="Georgia" pitchFamily="18" charset="0"/>
              <a:buNone/>
              <a:defRPr/>
            </a:pPr>
            <a:r>
              <a:rPr lang="cs-CZ" sz="1400" dirty="0" smtClean="0">
                <a:solidFill>
                  <a:schemeClr val="tx1"/>
                </a:solidFill>
              </a:rPr>
              <a:t>Zdravotní tvrzení není například:</a:t>
            </a:r>
            <a:endParaRPr lang="cs-CZ" sz="1200" dirty="0" smtClean="0">
              <a:solidFill>
                <a:schemeClr val="tx1"/>
              </a:solidFill>
            </a:endParaRPr>
          </a:p>
          <a:p>
            <a:pPr eaLnBrk="1" hangingPunct="1">
              <a:buFont typeface="Georgia" pitchFamily="18" charset="0"/>
              <a:buNone/>
              <a:defRPr/>
            </a:pPr>
            <a:r>
              <a:rPr lang="cs-CZ" sz="1400" i="1" dirty="0" smtClean="0">
                <a:solidFill>
                  <a:schemeClr val="accent6">
                    <a:lumMod val="75000"/>
                  </a:schemeClr>
                </a:solidFill>
              </a:rPr>
              <a:t>Abyste byli zdraví, pijte hodně vody…</a:t>
            </a:r>
          </a:p>
          <a:p>
            <a:pPr eaLnBrk="1" hangingPunct="1">
              <a:buFont typeface="Georgia" pitchFamily="18" charset="0"/>
              <a:buNone/>
              <a:defRPr/>
            </a:pPr>
            <a:r>
              <a:rPr lang="cs-CZ" sz="1400" i="1" dirty="0" smtClean="0">
                <a:solidFill>
                  <a:schemeClr val="accent6">
                    <a:lumMod val="75000"/>
                  </a:schemeClr>
                </a:solidFill>
              </a:rPr>
              <a:t>Banány jsou syté</a:t>
            </a:r>
          </a:p>
          <a:p>
            <a:pPr eaLnBrk="1" hangingPunct="1">
              <a:buFont typeface="Georgia" pitchFamily="18" charset="0"/>
              <a:buNone/>
              <a:defRPr/>
            </a:pPr>
            <a:r>
              <a:rPr lang="cs-CZ" sz="1400" b="1" i="1" dirty="0" smtClean="0">
                <a:solidFill>
                  <a:schemeClr val="accent6">
                    <a:lumMod val="75000"/>
                  </a:schemeClr>
                </a:solidFill>
              </a:rPr>
              <a:t>Zelenina je zdravá</a:t>
            </a:r>
          </a:p>
          <a:p>
            <a:pPr eaLnBrk="1" hangingPunct="1">
              <a:buFont typeface="Georgia" pitchFamily="18" charset="0"/>
              <a:buNone/>
              <a:defRPr/>
            </a:pPr>
            <a:endParaRPr lang="cs-CZ" sz="1200" dirty="0" smtClean="0">
              <a:solidFill>
                <a:schemeClr val="tx1"/>
              </a:solidFill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sz="1200" dirty="0" smtClean="0">
              <a:solidFill>
                <a:schemeClr val="tx1"/>
              </a:solidFill>
            </a:endParaRPr>
          </a:p>
          <a:p>
            <a:pPr eaLnBrk="1" hangingPunct="1">
              <a:buFont typeface="Georgia" pitchFamily="18" charset="0"/>
              <a:buNone/>
              <a:defRPr/>
            </a:pPr>
            <a:r>
              <a:rPr lang="cs-CZ" sz="2000" b="1" u="sng" dirty="0" smtClean="0">
                <a:solidFill>
                  <a:srgbClr val="0070C0"/>
                </a:solidFill>
              </a:rPr>
              <a:t>Souvislost je třeba chápat velmi široce</a:t>
            </a:r>
          </a:p>
          <a:p>
            <a:pPr eaLnBrk="1" hangingPunct="1">
              <a:buFont typeface="Georgia" pitchFamily="18" charset="0"/>
              <a:buNone/>
              <a:defRPr/>
            </a:pPr>
            <a:endParaRPr lang="cs-CZ" sz="12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1200" b="1" i="1" u="sng" dirty="0" smtClean="0">
                <a:solidFill>
                  <a:srgbClr val="0070C0"/>
                </a:solidFill>
              </a:rPr>
              <a:t>Případ </a:t>
            </a:r>
            <a:r>
              <a:rPr lang="cs-CZ" sz="1200" dirty="0" smtClean="0">
                <a:solidFill>
                  <a:srgbClr val="0070C0"/>
                </a:solidFill>
              </a:rPr>
              <a:t>Soudního dvora </a:t>
            </a:r>
            <a:r>
              <a:rPr lang="cs-CZ" sz="1200" i="1" dirty="0" smtClean="0">
                <a:solidFill>
                  <a:srgbClr val="0070C0"/>
                </a:solidFill>
              </a:rPr>
              <a:t>Evropské</a:t>
            </a:r>
            <a:r>
              <a:rPr lang="cs-CZ" sz="1200" dirty="0" smtClean="0">
                <a:solidFill>
                  <a:srgbClr val="0070C0"/>
                </a:solidFill>
              </a:rPr>
              <a:t> unie </a:t>
            </a:r>
            <a:r>
              <a:rPr lang="cs-CZ" sz="1200" b="1" i="1" u="sng" dirty="0" smtClean="0">
                <a:solidFill>
                  <a:srgbClr val="0070C0"/>
                </a:solidFill>
              </a:rPr>
              <a:t>C-544/10  - Německé víno - Tvrzení na víně „dobře stravitelné“</a:t>
            </a:r>
          </a:p>
          <a:p>
            <a:pPr>
              <a:defRPr/>
            </a:pPr>
            <a:r>
              <a:rPr lang="cs-CZ" sz="1200" dirty="0" smtClean="0">
                <a:solidFill>
                  <a:srgbClr val="0070C0"/>
                </a:solidFill>
              </a:rPr>
              <a:t>SDEU rozhodl, že se jedná o zdravotní tvrzení protože:</a:t>
            </a:r>
          </a:p>
          <a:p>
            <a:pPr marL="228600" indent="-228600">
              <a:buAutoNum type="alphaLcParenR"/>
              <a:defRPr/>
            </a:pPr>
            <a:r>
              <a:rPr lang="cs-CZ" sz="1200" dirty="0" smtClean="0">
                <a:solidFill>
                  <a:srgbClr val="0070C0"/>
                </a:solidFill>
              </a:rPr>
              <a:t>Výše uvedená definice neinformuje o tom, zda souvislost má být přímá nebo nepřímá ani o délce jejího trvání či intenzitě</a:t>
            </a:r>
          </a:p>
          <a:p>
            <a:pPr marL="228600" indent="-228600">
              <a:buAutoNum type="alphaLcParenR"/>
              <a:defRPr/>
            </a:pPr>
            <a:r>
              <a:rPr lang="cs-CZ" sz="1200" dirty="0" smtClean="0">
                <a:solidFill>
                  <a:srgbClr val="0070C0"/>
                </a:solidFill>
              </a:rPr>
              <a:t>Pojem „zdravotní tvrzení“  nutně nevyžaduje, aby bylo naznačeno, že díky spotřebě dotyčné potraviny dojde ke zlepšení zdravotního stavu. Stačí, že je naznačeno prosté zachování dobrého zdravotního stavu</a:t>
            </a:r>
          </a:p>
          <a:p>
            <a:pPr marL="228600" indent="-228600">
              <a:buAutoNum type="alphaLcParenR"/>
              <a:defRPr/>
            </a:pPr>
            <a:r>
              <a:rPr lang="cs-CZ" sz="1200" dirty="0" smtClean="0">
                <a:solidFill>
                  <a:srgbClr val="0070C0"/>
                </a:solidFill>
              </a:rPr>
              <a:t>Je třeba zohlednit nejen dočasné a přechodné účinky nárazové spotřeby, nýbrž též kumulativní účinky opakované dlouhodobé spotřeby potraviny na tělesný stav. </a:t>
            </a:r>
          </a:p>
          <a:p>
            <a:endParaRPr lang="cs-CZ" altLang="cs-CZ" sz="1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04359" y="996752"/>
            <a:ext cx="8056073" cy="864096"/>
          </a:xfrm>
          <a:prstGeom prst="rect">
            <a:avLst/>
          </a:prstGeom>
          <a:noFill/>
          <a:ln w="12700">
            <a:solidFill>
              <a:srgbClr val="3B1FA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cs-CZ" altLang="cs-CZ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…je každé tvrzení, které uvádí, naznačuje nebo ze kterého vyplývá </a:t>
            </a:r>
            <a:r>
              <a:rPr lang="cs-CZ" altLang="cs-CZ" sz="2000" b="1" u="sng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souvislost</a:t>
            </a:r>
            <a:r>
              <a:rPr lang="cs-CZ" altLang="cs-CZ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mezi </a:t>
            </a:r>
            <a:r>
              <a:rPr lang="cs-CZ" altLang="cs-CZ" sz="2000" b="1" dirty="0">
                <a:solidFill>
                  <a:srgbClr val="99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kategorií potravin</a:t>
            </a:r>
            <a:r>
              <a:rPr lang="cs-CZ" altLang="cs-CZ" sz="2000" dirty="0">
                <a:solidFill>
                  <a:srgbClr val="99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2000" b="1" dirty="0">
                <a:solidFill>
                  <a:srgbClr val="99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potravinou</a:t>
            </a:r>
            <a:r>
              <a:rPr lang="cs-CZ" altLang="cs-CZ" sz="2000" dirty="0">
                <a:solidFill>
                  <a:srgbClr val="99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nebo některou z jejích </a:t>
            </a:r>
            <a:r>
              <a:rPr lang="cs-CZ" altLang="cs-CZ" sz="2000" b="1" dirty="0">
                <a:solidFill>
                  <a:srgbClr val="99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složek</a:t>
            </a:r>
            <a:r>
              <a:rPr lang="cs-CZ" altLang="cs-CZ" sz="2000" dirty="0">
                <a:solidFill>
                  <a:srgbClr val="99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altLang="cs-CZ" sz="20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zdravím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50" y="982807"/>
            <a:ext cx="625750" cy="87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8793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49006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Zdravotní tvrzení na principu zákazu</a:t>
            </a:r>
            <a:endParaRPr lang="en-US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97208" y="2636912"/>
            <a:ext cx="7579593" cy="322880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cs-CZ" alt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Princip zákazu (článek 10, odstavec 1 nařízení 1924/2006)</a:t>
            </a:r>
          </a:p>
          <a:p>
            <a:pPr>
              <a:buNone/>
            </a:pPr>
            <a:endParaRPr lang="cs-CZ" sz="2000" b="1" dirty="0" smtClean="0">
              <a:solidFill>
                <a:srgbClr val="ED517E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rgbClr val="ED517E"/>
                </a:solidFill>
              </a:rPr>
              <a:t>Z</a:t>
            </a:r>
            <a:r>
              <a:rPr lang="en-US" b="1" dirty="0" err="1">
                <a:solidFill>
                  <a:srgbClr val="ED517E"/>
                </a:solidFill>
              </a:rPr>
              <a:t>dravotní</a:t>
            </a:r>
            <a:r>
              <a:rPr lang="en-US" b="1" dirty="0">
                <a:solidFill>
                  <a:srgbClr val="ED517E"/>
                </a:solidFill>
              </a:rPr>
              <a:t> </a:t>
            </a:r>
            <a:r>
              <a:rPr lang="en-US" b="1" dirty="0" err="1">
                <a:solidFill>
                  <a:srgbClr val="ED517E"/>
                </a:solidFill>
              </a:rPr>
              <a:t>tvrzení</a:t>
            </a:r>
            <a:r>
              <a:rPr lang="en-US" b="1" dirty="0">
                <a:solidFill>
                  <a:srgbClr val="ED517E"/>
                </a:solidFill>
              </a:rPr>
              <a:t> </a:t>
            </a:r>
            <a:r>
              <a:rPr lang="en-US" b="1" dirty="0" err="1">
                <a:solidFill>
                  <a:srgbClr val="ED517E"/>
                </a:solidFill>
              </a:rPr>
              <a:t>jsou</a:t>
            </a:r>
            <a:r>
              <a:rPr lang="en-US" b="1" dirty="0">
                <a:solidFill>
                  <a:srgbClr val="ED517E"/>
                </a:solidFill>
              </a:rPr>
              <a:t> </a:t>
            </a:r>
            <a:r>
              <a:rPr lang="en-US" b="1" dirty="0" err="1">
                <a:solidFill>
                  <a:srgbClr val="ED517E"/>
                </a:solidFill>
              </a:rPr>
              <a:t>zakázána</a:t>
            </a:r>
            <a:r>
              <a:rPr lang="en-US" b="1" dirty="0" smtClean="0">
                <a:solidFill>
                  <a:srgbClr val="ED517E"/>
                </a:solidFill>
              </a:rPr>
              <a:t>,</a:t>
            </a:r>
            <a:endParaRPr lang="cs-CZ" b="1" dirty="0" smtClean="0">
              <a:solidFill>
                <a:srgbClr val="ED517E"/>
              </a:solidFill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pokud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neodpovídají</a:t>
            </a:r>
            <a:r>
              <a:rPr lang="cs-CZ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obecným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požadavkům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/>
              <a:t>v </a:t>
            </a:r>
            <a:r>
              <a:rPr lang="en-US" sz="1800" dirty="0" err="1"/>
              <a:t>kapitole</a:t>
            </a:r>
            <a:r>
              <a:rPr lang="en-US" sz="1800" dirty="0"/>
              <a:t> </a:t>
            </a:r>
            <a:r>
              <a:rPr lang="en-US" sz="1800" dirty="0" smtClean="0"/>
              <a:t>II</a:t>
            </a:r>
            <a:endParaRPr lang="cs-CZ" sz="1800" dirty="0" smtClean="0"/>
          </a:p>
          <a:p>
            <a:pPr>
              <a:buNone/>
            </a:pPr>
            <a:r>
              <a:rPr lang="en-US" sz="1800" dirty="0" smtClean="0"/>
              <a:t> a </a:t>
            </a:r>
            <a:r>
              <a:rPr lang="en-US" sz="1800" dirty="0" err="1">
                <a:solidFill>
                  <a:srgbClr val="00B050"/>
                </a:solidFill>
              </a:rPr>
              <a:t>zvláštním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požadavkům</a:t>
            </a:r>
            <a:r>
              <a:rPr lang="cs-CZ" sz="1800" dirty="0">
                <a:solidFill>
                  <a:srgbClr val="00B050"/>
                </a:solidFill>
              </a:rPr>
              <a:t> </a:t>
            </a:r>
            <a:r>
              <a:rPr lang="en-US" sz="1800" dirty="0"/>
              <a:t>v </a:t>
            </a:r>
            <a:r>
              <a:rPr lang="en-US" sz="1800" dirty="0" err="1"/>
              <a:t>této</a:t>
            </a:r>
            <a:r>
              <a:rPr lang="en-US" sz="1800" dirty="0"/>
              <a:t> </a:t>
            </a:r>
            <a:r>
              <a:rPr lang="en-US" sz="1800" dirty="0" err="1" smtClean="0"/>
              <a:t>kapitole</a:t>
            </a:r>
            <a:endParaRPr lang="cs-CZ" sz="1800" dirty="0" smtClean="0"/>
          </a:p>
          <a:p>
            <a:pPr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>
                <a:solidFill>
                  <a:srgbClr val="00B050"/>
                </a:solidFill>
              </a:rPr>
              <a:t>a</a:t>
            </a:r>
            <a:r>
              <a:rPr lang="en-US" sz="1800" dirty="0"/>
              <a:t> </a:t>
            </a:r>
            <a:r>
              <a:rPr lang="en-US" sz="1800" dirty="0" err="1"/>
              <a:t>pokud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nejsou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schválena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dirty="0"/>
              <a:t>v </a:t>
            </a:r>
            <a:r>
              <a:rPr lang="en-US" sz="1800" dirty="0" err="1"/>
              <a:t>souladu</a:t>
            </a:r>
            <a:r>
              <a:rPr lang="en-US" sz="1800" dirty="0"/>
              <a:t> s </a:t>
            </a:r>
            <a:r>
              <a:rPr lang="en-US" sz="1800" dirty="0" err="1"/>
              <a:t>tímto</a:t>
            </a:r>
            <a:r>
              <a:rPr lang="en-US" sz="1800" dirty="0"/>
              <a:t> </a:t>
            </a:r>
            <a:r>
              <a:rPr lang="en-US" sz="1800" dirty="0" err="1" smtClean="0"/>
              <a:t>nařízením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 </a:t>
            </a:r>
            <a:r>
              <a:rPr lang="en-US" sz="1800" dirty="0"/>
              <a:t>a </a:t>
            </a:r>
            <a:r>
              <a:rPr lang="en-US" sz="1800" dirty="0" err="1">
                <a:solidFill>
                  <a:srgbClr val="00B050"/>
                </a:solidFill>
              </a:rPr>
              <a:t>obsažena</a:t>
            </a:r>
            <a:r>
              <a:rPr lang="en-US" sz="1800" dirty="0">
                <a:solidFill>
                  <a:srgbClr val="00B050"/>
                </a:solidFill>
              </a:rPr>
              <a:t> v </a:t>
            </a:r>
            <a:r>
              <a:rPr lang="en-US" sz="1800" dirty="0" err="1">
                <a:solidFill>
                  <a:srgbClr val="00B050"/>
                </a:solidFill>
              </a:rPr>
              <a:t>seznamu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/>
              <a:t>schválených</a:t>
            </a:r>
            <a:r>
              <a:rPr lang="en-US" sz="1800" dirty="0"/>
              <a:t> </a:t>
            </a:r>
            <a:r>
              <a:rPr lang="en-US" sz="1800" dirty="0" err="1"/>
              <a:t>tvrzení</a:t>
            </a:r>
            <a:r>
              <a:rPr lang="en-US" sz="1800" dirty="0"/>
              <a:t> </a:t>
            </a:r>
            <a:r>
              <a:rPr lang="cs-CZ" sz="1800" dirty="0"/>
              <a:t>s</a:t>
            </a:r>
            <a:r>
              <a:rPr lang="en-US" sz="1800" dirty="0" err="1"/>
              <a:t>tanovených</a:t>
            </a:r>
            <a:r>
              <a:rPr lang="cs-CZ" sz="1800" dirty="0"/>
              <a:t> </a:t>
            </a:r>
            <a:r>
              <a:rPr lang="pt-BR" sz="1800" dirty="0"/>
              <a:t>v článcích 13 a 14.</a:t>
            </a:r>
            <a:endParaRPr lang="cs-CZ" sz="1800" dirty="0"/>
          </a:p>
          <a:p>
            <a:pPr>
              <a:defRPr/>
            </a:pPr>
            <a:endParaRPr lang="cs-CZ" alt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vojitá vlna 4"/>
          <p:cNvSpPr/>
          <p:nvPr/>
        </p:nvSpPr>
        <p:spPr>
          <a:xfrm>
            <a:off x="395536" y="1398070"/>
            <a:ext cx="1008112" cy="368002"/>
          </a:xfrm>
          <a:prstGeom prst="doubleWave">
            <a:avLst/>
          </a:prstGeom>
          <a:solidFill>
            <a:srgbClr val="FFEEB7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FF9900"/>
                </a:solidFill>
              </a:rPr>
              <a:t>Článek 10</a:t>
            </a:r>
            <a:endParaRPr lang="en-US" sz="1600" dirty="0">
              <a:solidFill>
                <a:srgbClr val="FF99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77" y="1268760"/>
            <a:ext cx="1224136" cy="113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03539"/>
      </p:ext>
    </p:extLst>
  </p:cSld>
  <p:clrMapOvr>
    <a:masterClrMapping/>
  </p:clrMapOvr>
  <p:transition spd="med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2696"/>
            <a:ext cx="7603452" cy="10559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800" dirty="0">
                <a:solidFill>
                  <a:srgbClr val="0070C0"/>
                </a:solidFill>
              </a:rPr>
              <a:t>Zvláštní podmínky pro uvádění zdravotních tvrzení </a:t>
            </a:r>
            <a:endParaRPr lang="cs-CZ" sz="2800" b="1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7513" y="1988840"/>
            <a:ext cx="8208640" cy="467918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cs-CZ" altLang="cs-CZ" sz="2000" dirty="0" smtClean="0"/>
              <a:t>Zdravotní tvrzení jsou přípustná pouze pokud je na jejich označení nebo v reklamě uvedeno:</a:t>
            </a:r>
          </a:p>
          <a:p>
            <a:pPr>
              <a:buFont typeface="Wingdings" pitchFamily="2" charset="2"/>
              <a:buNone/>
            </a:pPr>
            <a:endParaRPr lang="cs-CZ" altLang="cs-CZ" sz="2000" dirty="0" smtClean="0"/>
          </a:p>
          <a:p>
            <a:pPr>
              <a:buFont typeface="Calibri" panose="020F0502020204030204" pitchFamily="34" charset="0"/>
              <a:buChar char="!"/>
            </a:pPr>
            <a:r>
              <a:rPr lang="cs-CZ" altLang="cs-CZ" sz="2000" dirty="0" smtClean="0">
                <a:solidFill>
                  <a:srgbClr val="0070C0"/>
                </a:solidFill>
              </a:rPr>
              <a:t>sdělení o významu různorodé a vyvážené stravy a zdravého životního stylu</a:t>
            </a:r>
          </a:p>
          <a:p>
            <a:pPr>
              <a:buFont typeface="Calibri" panose="020F0502020204030204" pitchFamily="34" charset="0"/>
              <a:buChar char="!"/>
            </a:pPr>
            <a:r>
              <a:rPr lang="cs-CZ" altLang="cs-CZ" sz="2000" dirty="0" smtClean="0">
                <a:solidFill>
                  <a:srgbClr val="0070C0"/>
                </a:solidFill>
              </a:rPr>
              <a:t>množství potraviny a způsob konzumace potřebné k dosažení uváděného účinku</a:t>
            </a:r>
          </a:p>
          <a:p>
            <a:pPr>
              <a:buFont typeface="Calibri" panose="020F0502020204030204" pitchFamily="34" charset="0"/>
              <a:buChar char="!"/>
            </a:pPr>
            <a:r>
              <a:rPr lang="cs-CZ" altLang="cs-CZ" sz="2000" dirty="0" smtClean="0">
                <a:solidFill>
                  <a:srgbClr val="0070C0"/>
                </a:solidFill>
              </a:rPr>
              <a:t>upozornění pro osoby, které by se měly vyhnout konzumaci této potraviny</a:t>
            </a:r>
          </a:p>
          <a:p>
            <a:pPr>
              <a:buFont typeface="Calibri" panose="020F0502020204030204" pitchFamily="34" charset="0"/>
              <a:buChar char="!"/>
            </a:pPr>
            <a:r>
              <a:rPr lang="cs-CZ" altLang="cs-CZ" sz="2000" dirty="0" smtClean="0">
                <a:solidFill>
                  <a:srgbClr val="0070C0"/>
                </a:solidFill>
              </a:rPr>
              <a:t>vhodné varování, pokud nadměrná konzumace daného produktu může ohrozit zdraví</a:t>
            </a:r>
          </a:p>
          <a:p>
            <a:pPr marL="0" indent="0">
              <a:buNone/>
            </a:pPr>
            <a:endParaRPr lang="cs-CZ" altLang="cs-CZ" sz="2000" dirty="0" smtClean="0"/>
          </a:p>
          <a:p>
            <a:pPr marL="0" indent="0">
              <a:buNone/>
            </a:pPr>
            <a:r>
              <a:rPr lang="cs-CZ" altLang="cs-CZ" sz="2000" dirty="0" smtClean="0"/>
              <a:t>Informace </a:t>
            </a:r>
            <a:r>
              <a:rPr lang="cs-CZ" altLang="cs-CZ" sz="2000" dirty="0"/>
              <a:t>musí být uvedeny na označení, nebo pokud takové označení neexistuje, v obchodní úpravě </a:t>
            </a:r>
            <a:r>
              <a:rPr lang="pl-PL" altLang="cs-CZ" sz="2000" dirty="0"/>
              <a:t>a reklamě. </a:t>
            </a:r>
            <a:endParaRPr lang="cs-CZ" altLang="cs-CZ" sz="2000" dirty="0"/>
          </a:p>
          <a:p>
            <a:pPr>
              <a:buFont typeface="Wingdings" pitchFamily="2" charset="2"/>
              <a:buChar char="ü"/>
            </a:pPr>
            <a:endParaRPr lang="cs-CZ" altLang="cs-CZ" sz="2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5" y="836712"/>
            <a:ext cx="999555" cy="999555"/>
          </a:xfrm>
          <a:prstGeom prst="rect">
            <a:avLst/>
          </a:prstGeom>
        </p:spPr>
      </p:pic>
      <p:sp>
        <p:nvSpPr>
          <p:cNvPr id="5" name="Dvojitá vlna 4"/>
          <p:cNvSpPr/>
          <p:nvPr/>
        </p:nvSpPr>
        <p:spPr>
          <a:xfrm>
            <a:off x="467544" y="330136"/>
            <a:ext cx="1008112" cy="368002"/>
          </a:xfrm>
          <a:prstGeom prst="doubleWave">
            <a:avLst/>
          </a:prstGeom>
          <a:solidFill>
            <a:srgbClr val="FFEEB7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FF9900"/>
                </a:solidFill>
              </a:rPr>
              <a:t>Článek 10</a:t>
            </a:r>
            <a:endParaRPr lang="en-US" sz="1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5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63072" cy="1132858"/>
          </a:xfrm>
        </p:spPr>
        <p:txBody>
          <a:bodyPr/>
          <a:lstStyle/>
          <a:p>
            <a:r>
              <a:rPr lang="cs-CZ" dirty="0" smtClean="0"/>
              <a:t>Informace o potravinách</a:t>
            </a:r>
            <a:endParaRPr lang="en-US" dirty="0"/>
          </a:p>
        </p:txBody>
      </p:sp>
      <p:sp>
        <p:nvSpPr>
          <p:cNvPr id="4" name="Elipsa 9"/>
          <p:cNvSpPr>
            <a:spLocks noGrp="1"/>
          </p:cNvSpPr>
          <p:nvPr>
            <p:ph idx="1"/>
          </p:nvPr>
        </p:nvSpPr>
        <p:spPr>
          <a:xfrm>
            <a:off x="1763688" y="1916832"/>
            <a:ext cx="3970784" cy="1460376"/>
          </a:xfrm>
          <a:prstGeom prst="flowChartAlternateProcess">
            <a:avLst/>
          </a:prstGeom>
          <a:solidFill>
            <a:srgbClr val="FEDEF8"/>
          </a:solidFill>
          <a:ln>
            <a:solidFill>
              <a:srgbClr val="FF99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0" indent="0" algn="ctr">
              <a:buNone/>
              <a:defRPr/>
            </a:pPr>
            <a:r>
              <a:rPr 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Povinné 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informace</a:t>
            </a:r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lipsa 9"/>
          <p:cNvSpPr txBox="1">
            <a:spLocks/>
          </p:cNvSpPr>
          <p:nvPr/>
        </p:nvSpPr>
        <p:spPr>
          <a:xfrm>
            <a:off x="1907704" y="4221088"/>
            <a:ext cx="3888432" cy="1584176"/>
          </a:xfrm>
          <a:prstGeom prst="flowChartAlternateProcess">
            <a:avLst/>
          </a:prstGeom>
          <a:solidFill>
            <a:srgbClr val="C5D7FF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epovinné informace</a:t>
            </a:r>
            <a:endParaRPr lang="cs-CZ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051720" y="5085184"/>
            <a:ext cx="3672408" cy="720080"/>
          </a:xfrm>
          <a:prstGeom prst="roundRect">
            <a:avLst/>
          </a:prstGeom>
          <a:solidFill>
            <a:srgbClr val="91DDE7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</a:rPr>
              <a:t>Zdravotní a výživová tvrzení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Plus 6"/>
          <p:cNvSpPr/>
          <p:nvPr/>
        </p:nvSpPr>
        <p:spPr>
          <a:xfrm>
            <a:off x="3817183" y="3573016"/>
            <a:ext cx="457200" cy="360040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867946"/>
            <a:ext cx="1447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1410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4624"/>
            <a:ext cx="7386786" cy="648072"/>
          </a:xfrm>
        </p:spPr>
        <p:txBody>
          <a:bodyPr>
            <a:normAutofit fontScale="90000"/>
          </a:bodyPr>
          <a:lstStyle/>
          <a:p>
            <a:r>
              <a:rPr lang="cs-CZ" altLang="cs-CZ" sz="4000" b="1" dirty="0" smtClean="0">
                <a:solidFill>
                  <a:srgbClr val="C00000"/>
                </a:solidFill>
                <a:effectLst/>
              </a:rPr>
              <a:t>Co je zcela zakázáno?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20688"/>
            <a:ext cx="8915647" cy="5994765"/>
          </a:xfrm>
        </p:spPr>
        <p:txBody>
          <a:bodyPr>
            <a:normAutofit lnSpcReduction="10000"/>
          </a:bodyPr>
          <a:lstStyle/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b="1" dirty="0" smtClean="0"/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1400" b="1" dirty="0" smtClean="0">
                <a:solidFill>
                  <a:srgbClr val="C00000"/>
                </a:solidFill>
              </a:rPr>
              <a:t>„léčebná tvrzení“</a:t>
            </a:r>
          </a:p>
          <a:p>
            <a:pPr marL="357188" lvl="1" indent="0" eaLnBrk="1" hangingPunct="1">
              <a:lnSpc>
                <a:spcPct val="80000"/>
              </a:lnSpc>
              <a:buNone/>
            </a:pPr>
            <a:endParaRPr lang="cs-CZ" altLang="cs-CZ" sz="1400" b="1" dirty="0">
              <a:solidFill>
                <a:srgbClr val="D62900"/>
              </a:solidFill>
            </a:endParaRPr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1400" b="1" dirty="0" smtClean="0">
                <a:solidFill>
                  <a:srgbClr val="D62900"/>
                </a:solidFill>
              </a:rPr>
              <a:t>Uvádět zdravotní tvrzení na </a:t>
            </a:r>
            <a:r>
              <a:rPr lang="cs-CZ" altLang="cs-CZ" sz="1400" b="1" dirty="0">
                <a:solidFill>
                  <a:srgbClr val="D62900"/>
                </a:solidFill>
              </a:rPr>
              <a:t>nápojích s obsahem alkoholu vyšším </a:t>
            </a:r>
            <a:r>
              <a:rPr lang="cs-CZ" altLang="cs-CZ" sz="1400" b="1" dirty="0" smtClean="0">
                <a:solidFill>
                  <a:srgbClr val="D62900"/>
                </a:solidFill>
              </a:rPr>
              <a:t>než </a:t>
            </a:r>
            <a:r>
              <a:rPr lang="cs-CZ" altLang="cs-CZ" sz="1400" b="1" dirty="0">
                <a:solidFill>
                  <a:srgbClr val="D62900"/>
                </a:solidFill>
              </a:rPr>
              <a:t>1,2 % objemových </a:t>
            </a:r>
            <a:endParaRPr lang="cs-CZ" altLang="cs-CZ" sz="1400" b="1" dirty="0" smtClean="0">
              <a:solidFill>
                <a:srgbClr val="D62900"/>
              </a:solidFill>
            </a:endParaRPr>
          </a:p>
          <a:p>
            <a:pPr marL="357188" lvl="1" indent="0" eaLnBrk="1" hangingPunct="1">
              <a:lnSpc>
                <a:spcPct val="80000"/>
              </a:lnSpc>
              <a:buNone/>
            </a:pPr>
            <a:r>
              <a:rPr lang="cs-CZ" altLang="cs-CZ" sz="1200" i="1" dirty="0" smtClean="0">
                <a:solidFill>
                  <a:srgbClr val="D62900"/>
                </a:solidFill>
              </a:rPr>
              <a:t>(</a:t>
            </a:r>
            <a:r>
              <a:rPr lang="cs-CZ" altLang="cs-CZ" sz="1200" i="1" dirty="0">
                <a:solidFill>
                  <a:srgbClr val="D62900"/>
                </a:solidFill>
              </a:rPr>
              <a:t>doplňky stravy v kapalné formě </a:t>
            </a:r>
            <a:r>
              <a:rPr lang="cs-CZ" altLang="cs-CZ" sz="1200" i="1" dirty="0" smtClean="0">
                <a:solidFill>
                  <a:srgbClr val="D62900"/>
                </a:solidFill>
              </a:rPr>
              <a:t>s obsahem </a:t>
            </a:r>
            <a:r>
              <a:rPr lang="cs-CZ" altLang="cs-CZ" sz="1200" i="1" dirty="0">
                <a:solidFill>
                  <a:srgbClr val="D62900"/>
                </a:solidFill>
              </a:rPr>
              <a:t>alkoholu </a:t>
            </a:r>
            <a:r>
              <a:rPr lang="cs-CZ" altLang="cs-CZ" sz="1200" i="1" dirty="0">
                <a:solidFill>
                  <a:srgbClr val="D62900"/>
                </a:solidFill>
                <a:cs typeface="Calibri" pitchFamily="34" charset="0"/>
              </a:rPr>
              <a:t>&gt; 1,2 % </a:t>
            </a:r>
            <a:r>
              <a:rPr lang="cs-CZ" altLang="cs-CZ" sz="1200" i="1" dirty="0" smtClean="0">
                <a:solidFill>
                  <a:srgbClr val="D62900"/>
                </a:solidFill>
                <a:cs typeface="Calibri" pitchFamily="34" charset="0"/>
              </a:rPr>
              <a:t>se pro </a:t>
            </a:r>
            <a:r>
              <a:rPr lang="cs-CZ" altLang="cs-CZ" sz="1200" i="1" dirty="0">
                <a:solidFill>
                  <a:srgbClr val="D62900"/>
                </a:solidFill>
                <a:cs typeface="Calibri" pitchFamily="34" charset="0"/>
              </a:rPr>
              <a:t>účely tohoto nařízení nepovažují za nápoje</a:t>
            </a:r>
            <a:r>
              <a:rPr lang="cs-CZ" altLang="cs-CZ" sz="1200" i="1" dirty="0" smtClean="0">
                <a:solidFill>
                  <a:srgbClr val="D62900"/>
                </a:solidFill>
                <a:cs typeface="Calibri" pitchFamily="34" charset="0"/>
              </a:rPr>
              <a:t>)</a:t>
            </a:r>
          </a:p>
          <a:p>
            <a:pPr marL="357188" lvl="1" indent="0" eaLnBrk="1" hangingPunct="1">
              <a:lnSpc>
                <a:spcPct val="80000"/>
              </a:lnSpc>
              <a:buNone/>
            </a:pPr>
            <a:endParaRPr lang="cs-CZ" altLang="cs-CZ" sz="1200" i="1" dirty="0" smtClean="0">
              <a:solidFill>
                <a:srgbClr val="D62900"/>
              </a:solidFill>
              <a:cs typeface="Calibri" pitchFamily="34" charset="0"/>
            </a:endParaRPr>
          </a:p>
          <a:p>
            <a:pPr marL="357188" lvl="1" indent="0" eaLnBrk="1" hangingPunct="1">
              <a:lnSpc>
                <a:spcPct val="80000"/>
              </a:lnSpc>
              <a:buNone/>
            </a:pPr>
            <a:r>
              <a:rPr lang="cs-CZ" altLang="cs-CZ" sz="1200" i="1" dirty="0" smtClean="0"/>
              <a:t>…a dále</a:t>
            </a:r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dirty="0"/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 smtClean="0"/>
              <a:t>naznačovat</a:t>
            </a:r>
            <a:r>
              <a:rPr lang="cs-CZ" altLang="cs-CZ" sz="1400" b="1" dirty="0" smtClean="0"/>
              <a:t>, </a:t>
            </a:r>
            <a:r>
              <a:rPr lang="cs-CZ" altLang="cs-CZ" sz="1400" b="1" dirty="0"/>
              <a:t>že nekonzumováním </a:t>
            </a:r>
            <a:r>
              <a:rPr lang="cs-CZ" altLang="cs-CZ" sz="1400" b="1" dirty="0" smtClean="0"/>
              <a:t>dané </a:t>
            </a:r>
            <a:r>
              <a:rPr lang="cs-CZ" altLang="cs-CZ" sz="1400" b="1" dirty="0"/>
              <a:t>potraviny by mohlo být ohroženo </a:t>
            </a:r>
            <a:r>
              <a:rPr lang="cs-CZ" altLang="cs-CZ" sz="1400" b="1" dirty="0" smtClean="0"/>
              <a:t>zdraví</a:t>
            </a:r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b="1" dirty="0"/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b="1" dirty="0" smtClean="0"/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b="1" dirty="0"/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b="1" dirty="0"/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 smtClean="0"/>
              <a:t>Odkazovat </a:t>
            </a:r>
            <a:r>
              <a:rPr lang="cs-CZ" altLang="cs-CZ" sz="1400" b="1" dirty="0" smtClean="0"/>
              <a:t>na rychlost, míru nebo </a:t>
            </a:r>
            <a:r>
              <a:rPr lang="cs-CZ" altLang="cs-CZ" sz="1400" b="1" dirty="0"/>
              <a:t>množství úbytku hmotnosti </a:t>
            </a:r>
            <a:endParaRPr lang="cs-CZ" altLang="cs-CZ" sz="1400" b="1" dirty="0" smtClean="0"/>
          </a:p>
          <a:p>
            <a:pPr marL="357188" lvl="1" indent="0" eaLnBrk="1" hangingPunct="1">
              <a:lnSpc>
                <a:spcPct val="80000"/>
              </a:lnSpc>
              <a:buNone/>
            </a:pPr>
            <a:endParaRPr lang="cs-CZ" altLang="cs-CZ" sz="1400" b="1" dirty="0"/>
          </a:p>
          <a:p>
            <a:pPr marL="357188" lvl="1" indent="0" eaLnBrk="1" hangingPunct="1">
              <a:lnSpc>
                <a:spcPct val="80000"/>
              </a:lnSpc>
              <a:buNone/>
            </a:pPr>
            <a:endParaRPr lang="cs-CZ" altLang="cs-CZ" sz="1400" b="1" dirty="0"/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dirty="0"/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dirty="0"/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 smtClean="0"/>
              <a:t>Odkazovat se </a:t>
            </a:r>
            <a:r>
              <a:rPr lang="cs-CZ" altLang="cs-CZ" sz="1400" b="1" dirty="0" smtClean="0"/>
              <a:t>na </a:t>
            </a:r>
            <a:r>
              <a:rPr lang="cs-CZ" altLang="cs-CZ" sz="1400" b="1" dirty="0"/>
              <a:t>doporučení jednotlivých lékařů </a:t>
            </a:r>
            <a:r>
              <a:rPr lang="cs-CZ" altLang="cs-CZ" sz="1400" b="1" dirty="0" smtClean="0"/>
              <a:t>nebo </a:t>
            </a:r>
            <a:r>
              <a:rPr lang="cs-CZ" altLang="cs-CZ" sz="1400" b="1" dirty="0"/>
              <a:t>dalších odborníků ve zdravotnictví </a:t>
            </a:r>
            <a:r>
              <a:rPr lang="cs-CZ" altLang="cs-CZ" sz="1400" dirty="0"/>
              <a:t>a sdružení, </a:t>
            </a:r>
            <a:endParaRPr lang="cs-CZ" altLang="cs-CZ" sz="1400" dirty="0" smtClean="0"/>
          </a:p>
          <a:p>
            <a:pPr marL="357188" lvl="1" indent="0" eaLnBrk="1" hangingPunct="1">
              <a:lnSpc>
                <a:spcPct val="80000"/>
              </a:lnSpc>
              <a:buNone/>
            </a:pPr>
            <a:r>
              <a:rPr lang="cs-CZ" altLang="cs-CZ" sz="1400" dirty="0" smtClean="0"/>
              <a:t>která </a:t>
            </a:r>
            <a:r>
              <a:rPr lang="cs-CZ" altLang="cs-CZ" sz="1400" dirty="0"/>
              <a:t>nejsou uvedena   v čl. </a:t>
            </a:r>
            <a:r>
              <a:rPr lang="cs-CZ" altLang="cs-CZ" sz="1400" dirty="0" smtClean="0"/>
              <a:t>11</a:t>
            </a:r>
          </a:p>
          <a:p>
            <a:pPr marL="357188" lvl="1" indent="0" eaLnBrk="1" hangingPunct="1">
              <a:lnSpc>
                <a:spcPct val="80000"/>
              </a:lnSpc>
              <a:buNone/>
            </a:pPr>
            <a:r>
              <a:rPr lang="cs-CZ" altLang="cs-CZ" sz="1400" dirty="0" smtClean="0"/>
              <a:t>Kromě uvedených na českém národním seznamu :</a:t>
            </a:r>
          </a:p>
          <a:p>
            <a:pPr marL="357188" lvl="1" indent="0" eaLnBrk="1" hangingPunct="1">
              <a:lnSpc>
                <a:spcPct val="80000"/>
              </a:lnSpc>
              <a:buNone/>
            </a:pPr>
            <a:r>
              <a:rPr lang="cs-CZ" altLang="cs-CZ" sz="1400" i="1" dirty="0" smtClean="0">
                <a:solidFill>
                  <a:srgbClr val="0066FF"/>
                </a:solidFill>
              </a:rPr>
              <a:t>Česká lékařská komora,</a:t>
            </a:r>
          </a:p>
          <a:p>
            <a:pPr marL="357188" lvl="1" indent="0">
              <a:lnSpc>
                <a:spcPct val="80000"/>
              </a:lnSpc>
              <a:buNone/>
            </a:pPr>
            <a:r>
              <a:rPr lang="cs-CZ" altLang="cs-CZ" sz="1400" i="1" dirty="0">
                <a:solidFill>
                  <a:srgbClr val="0066FF"/>
                </a:solidFill>
              </a:rPr>
              <a:t>Česká </a:t>
            </a:r>
            <a:r>
              <a:rPr lang="cs-CZ" altLang="cs-CZ" sz="1400" i="1" dirty="0" smtClean="0">
                <a:solidFill>
                  <a:srgbClr val="0066FF"/>
                </a:solidFill>
              </a:rPr>
              <a:t>stomatologická komora </a:t>
            </a:r>
          </a:p>
          <a:p>
            <a:pPr marL="357188" lvl="1" indent="0">
              <a:lnSpc>
                <a:spcPct val="80000"/>
              </a:lnSpc>
              <a:buNone/>
            </a:pPr>
            <a:r>
              <a:rPr lang="cs-CZ" altLang="cs-CZ" sz="1400" i="1" dirty="0">
                <a:solidFill>
                  <a:srgbClr val="0066FF"/>
                </a:solidFill>
              </a:rPr>
              <a:t>Česká</a:t>
            </a:r>
            <a:r>
              <a:rPr lang="cs-CZ" altLang="cs-CZ" sz="1400" i="1" dirty="0" smtClean="0">
                <a:solidFill>
                  <a:srgbClr val="0066FF"/>
                </a:solidFill>
              </a:rPr>
              <a:t> </a:t>
            </a:r>
            <a:r>
              <a:rPr lang="cs-CZ" altLang="cs-CZ" sz="1400" i="1" dirty="0">
                <a:solidFill>
                  <a:srgbClr val="0066FF"/>
                </a:solidFill>
              </a:rPr>
              <a:t>lékárnická </a:t>
            </a:r>
            <a:r>
              <a:rPr lang="cs-CZ" altLang="cs-CZ" sz="1400" i="1" dirty="0" smtClean="0">
                <a:solidFill>
                  <a:srgbClr val="0066FF"/>
                </a:solidFill>
              </a:rPr>
              <a:t>komora</a:t>
            </a:r>
          </a:p>
          <a:p>
            <a:pPr marL="357188" lvl="1" indent="0">
              <a:lnSpc>
                <a:spcPct val="80000"/>
              </a:lnSpc>
              <a:buNone/>
            </a:pPr>
            <a:r>
              <a:rPr lang="cs-CZ" altLang="cs-CZ" sz="1400" i="1" dirty="0" smtClean="0">
                <a:solidFill>
                  <a:srgbClr val="0066FF"/>
                </a:solidFill>
              </a:rPr>
              <a:t>Česká </a:t>
            </a:r>
            <a:r>
              <a:rPr lang="cs-CZ" altLang="cs-CZ" sz="1400" i="1" dirty="0">
                <a:solidFill>
                  <a:srgbClr val="0066FF"/>
                </a:solidFill>
              </a:rPr>
              <a:t>lékařská společnost JEP a její odborné společnosti</a:t>
            </a:r>
            <a:r>
              <a:rPr lang="cs-CZ" altLang="cs-CZ" sz="1400" i="1" dirty="0" smtClean="0">
                <a:solidFill>
                  <a:srgbClr val="0066FF"/>
                </a:solidFill>
              </a:rPr>
              <a:t>,</a:t>
            </a:r>
          </a:p>
          <a:p>
            <a:pPr marL="357188" lvl="1" indent="0">
              <a:lnSpc>
                <a:spcPct val="80000"/>
              </a:lnSpc>
              <a:buNone/>
            </a:pPr>
            <a:r>
              <a:rPr lang="cs-CZ" altLang="cs-CZ" sz="1400" i="1" dirty="0" smtClean="0">
                <a:solidFill>
                  <a:srgbClr val="0066FF"/>
                </a:solidFill>
              </a:rPr>
              <a:t>Společnost </a:t>
            </a:r>
            <a:r>
              <a:rPr lang="cs-CZ" altLang="cs-CZ" sz="1400" i="1" dirty="0">
                <a:solidFill>
                  <a:srgbClr val="0066FF"/>
                </a:solidFill>
              </a:rPr>
              <a:t>pro výživu</a:t>
            </a:r>
            <a:r>
              <a:rPr lang="cs-CZ" altLang="cs-CZ" sz="1400" i="1" dirty="0" smtClean="0">
                <a:solidFill>
                  <a:srgbClr val="0066FF"/>
                </a:solidFill>
              </a:rPr>
              <a:t>,</a:t>
            </a:r>
          </a:p>
          <a:p>
            <a:pPr marL="357188" lvl="1" indent="0">
              <a:lnSpc>
                <a:spcPct val="80000"/>
              </a:lnSpc>
              <a:buNone/>
            </a:pPr>
            <a:r>
              <a:rPr lang="cs-CZ" altLang="cs-CZ" sz="1400" i="1" dirty="0" smtClean="0">
                <a:solidFill>
                  <a:srgbClr val="0066FF"/>
                </a:solidFill>
              </a:rPr>
              <a:t>Česká </a:t>
            </a:r>
            <a:r>
              <a:rPr lang="cs-CZ" altLang="cs-CZ" sz="1400" i="1" dirty="0">
                <a:solidFill>
                  <a:srgbClr val="0066FF"/>
                </a:solidFill>
              </a:rPr>
              <a:t>společnost pro jakost, </a:t>
            </a:r>
            <a:endParaRPr lang="cs-CZ" altLang="cs-CZ" sz="1400" i="1" dirty="0" smtClean="0">
              <a:solidFill>
                <a:srgbClr val="0066FF"/>
              </a:solidFill>
            </a:endParaRPr>
          </a:p>
          <a:p>
            <a:pPr marL="357188" lvl="1" indent="0">
              <a:lnSpc>
                <a:spcPct val="80000"/>
              </a:lnSpc>
              <a:buNone/>
            </a:pPr>
            <a:r>
              <a:rPr lang="cs-CZ" altLang="cs-CZ" sz="1400" i="1" dirty="0" smtClean="0">
                <a:solidFill>
                  <a:srgbClr val="0066FF"/>
                </a:solidFill>
              </a:rPr>
              <a:t>Společnost </a:t>
            </a:r>
            <a:r>
              <a:rPr lang="cs-CZ" altLang="cs-CZ" sz="1400" i="1" dirty="0">
                <a:solidFill>
                  <a:srgbClr val="0066FF"/>
                </a:solidFill>
              </a:rPr>
              <a:t>pro </a:t>
            </a:r>
            <a:r>
              <a:rPr lang="cs-CZ" altLang="cs-CZ" sz="1400" i="1" dirty="0" err="1">
                <a:solidFill>
                  <a:srgbClr val="0066FF"/>
                </a:solidFill>
              </a:rPr>
              <a:t>probiotika</a:t>
            </a:r>
            <a:r>
              <a:rPr lang="cs-CZ" altLang="cs-CZ" sz="1400" i="1" dirty="0">
                <a:solidFill>
                  <a:srgbClr val="0066FF"/>
                </a:solidFill>
              </a:rPr>
              <a:t> a </a:t>
            </a:r>
            <a:r>
              <a:rPr lang="cs-CZ" altLang="cs-CZ" sz="1400" i="1" dirty="0" err="1">
                <a:solidFill>
                  <a:srgbClr val="0066FF"/>
                </a:solidFill>
              </a:rPr>
              <a:t>prebiotika</a:t>
            </a:r>
            <a:r>
              <a:rPr lang="cs-CZ" altLang="cs-CZ" sz="1400" i="1" dirty="0">
                <a:solidFill>
                  <a:srgbClr val="0066FF"/>
                </a:solidFill>
              </a:rPr>
              <a:t>. </a:t>
            </a:r>
            <a:endParaRPr lang="cs-CZ" altLang="cs-CZ" sz="1400" i="1" dirty="0" smtClean="0">
              <a:solidFill>
                <a:srgbClr val="0066FF"/>
              </a:solidFill>
            </a:endParaRPr>
          </a:p>
          <a:p>
            <a:pPr marL="357188" lvl="1" indent="0">
              <a:lnSpc>
                <a:spcPct val="80000"/>
              </a:lnSpc>
              <a:buNone/>
            </a:pPr>
            <a:endParaRPr lang="cs-CZ" altLang="cs-CZ" sz="1400" i="1" dirty="0">
              <a:solidFill>
                <a:srgbClr val="0066FF"/>
              </a:solidFill>
            </a:endParaRPr>
          </a:p>
          <a:p>
            <a:pPr marL="357188" lvl="1" indent="0">
              <a:lnSpc>
                <a:spcPct val="80000"/>
              </a:lnSpc>
              <a:buNone/>
            </a:pPr>
            <a:r>
              <a:rPr lang="cs-CZ" altLang="cs-CZ" sz="1400" b="1" i="1" dirty="0" smtClean="0">
                <a:solidFill>
                  <a:srgbClr val="0000FF"/>
                </a:solidFill>
              </a:rPr>
              <a:t>+</a:t>
            </a:r>
          </a:p>
          <a:p>
            <a:pPr marL="357188" lvl="1" indent="0">
              <a:lnSpc>
                <a:spcPct val="80000"/>
              </a:lnSpc>
              <a:buNone/>
            </a:pPr>
            <a:r>
              <a:rPr lang="cs-CZ" altLang="cs-CZ" sz="1400" b="1" i="1" dirty="0" smtClean="0">
                <a:solidFill>
                  <a:srgbClr val="0000FF"/>
                </a:solidFill>
              </a:rPr>
              <a:t>WHO a jiné světově známé a uznávané organizace</a:t>
            </a:r>
            <a:endParaRPr lang="cs-CZ" altLang="cs-CZ" sz="1400" b="1" i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endParaRPr lang="en-US" altLang="cs-CZ" sz="2000" dirty="0">
              <a:latin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4824"/>
            <a:ext cx="792088" cy="7920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869160"/>
            <a:ext cx="1020114" cy="1224136"/>
          </a:xfrm>
          <a:prstGeom prst="rect">
            <a:avLst/>
          </a:prstGeom>
        </p:spPr>
      </p:pic>
      <p:sp>
        <p:nvSpPr>
          <p:cNvPr id="8" name="Dvojitá vlna 7"/>
          <p:cNvSpPr/>
          <p:nvPr/>
        </p:nvSpPr>
        <p:spPr>
          <a:xfrm>
            <a:off x="395536" y="162464"/>
            <a:ext cx="1008112" cy="368002"/>
          </a:xfrm>
          <a:prstGeom prst="doubleWave">
            <a:avLst/>
          </a:prstGeom>
          <a:solidFill>
            <a:srgbClr val="FFEEB7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FF9900"/>
                </a:solidFill>
              </a:rPr>
              <a:t>Článek 12</a:t>
            </a:r>
            <a:endParaRPr lang="en-US" sz="1600" dirty="0">
              <a:solidFill>
                <a:srgbClr val="FF99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08"/>
          <a:stretch/>
        </p:blipFill>
        <p:spPr bwMode="auto">
          <a:xfrm>
            <a:off x="5652120" y="2996952"/>
            <a:ext cx="3185160" cy="89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919817"/>
      </p:ext>
    </p:extLst>
  </p:cSld>
  <p:clrMapOvr>
    <a:masterClrMapping/>
  </p:clrMapOvr>
  <p:transition spd="med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15200" cy="1066130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r>
              <a:rPr lang="cs-CZ" dirty="0"/>
              <a:t>Rozdělení zdravotních tvrzení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352128" y="2267744"/>
            <a:ext cx="2664296" cy="4392488"/>
          </a:xfrm>
          <a:prstGeom prst="rect">
            <a:avLst/>
          </a:prstGeom>
          <a:solidFill>
            <a:srgbClr val="DDEE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4450"/>
            <a:r>
              <a:rPr lang="cs-CZ" sz="1400" b="1" dirty="0">
                <a:solidFill>
                  <a:srgbClr val="66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Specifická zdravotní tvrzení </a:t>
            </a:r>
            <a:endParaRPr lang="cs-CZ" sz="1400" b="1" dirty="0" smtClean="0">
              <a:solidFill>
                <a:srgbClr val="66C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/>
            <a:r>
              <a:rPr lang="cs-CZ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musí projít schvalovacím procesem</a:t>
            </a:r>
            <a:r>
              <a:rPr lang="cs-CZ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4450"/>
            <a:endParaRPr lang="cs-CZ" sz="1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/>
            <a:r>
              <a:rPr 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tvrzení, která svým </a:t>
            </a:r>
            <a:r>
              <a:rPr lang="cs-CZ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obsahem </a:t>
            </a:r>
            <a:r>
              <a:rPr 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předpokladu </a:t>
            </a:r>
            <a:r>
              <a:rPr lang="en-US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používání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en-US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souladu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</a:t>
            </a:r>
            <a:r>
              <a:rPr lang="cs-CZ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pravidly</a:t>
            </a:r>
            <a:r>
              <a:rPr lang="cs-CZ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</a:t>
            </a:r>
            <a:r>
              <a:rPr lang="en-US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tanovenými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cs-CZ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ařízení</a:t>
            </a:r>
            <a:r>
              <a:rPr lang="cs-CZ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1924/2006 </a:t>
            </a:r>
            <a:r>
              <a:rPr 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mohou být </a:t>
            </a:r>
            <a:r>
              <a:rPr lang="cs-CZ" altLang="cs-CZ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schválená</a:t>
            </a:r>
            <a:r>
              <a:rPr lang="cs-CZ" alt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podle čl. 13 nebo podle čl. 14 </a:t>
            </a:r>
          </a:p>
          <a:p>
            <a:pPr marL="44450"/>
            <a:endParaRPr lang="cs-CZ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477327" y="2267744"/>
            <a:ext cx="2592288" cy="4392488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4450"/>
            <a:r>
              <a:rPr lang="cs-CZ" sz="14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Nespecifická zdravotní tvrzení </a:t>
            </a:r>
            <a:endParaRPr lang="cs-CZ" sz="1400" b="1" dirty="0" smtClean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/>
            <a:r>
              <a:rPr lang="cs-CZ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nemusí být schvalována</a:t>
            </a:r>
            <a:r>
              <a:rPr lang="cs-CZ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4450"/>
            <a:endParaRPr lang="cs-CZ" sz="1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/>
            <a:r>
              <a:rPr lang="cs-CZ" alt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odkaz na obecné nespecifické příznivé účinky na celkové dobré zdraví a duševní a tělesnou </a:t>
            </a:r>
            <a:r>
              <a:rPr lang="cs-CZ" altLang="cs-CZ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pohodu</a:t>
            </a:r>
          </a:p>
          <a:p>
            <a:pPr marL="44450" lvl="1"/>
            <a:r>
              <a:rPr lang="cs-CZ" sz="1400" b="1" dirty="0">
                <a:solidFill>
                  <a:srgbClr val="99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Např. Pro vaše zdraví, Imunita…</a:t>
            </a:r>
          </a:p>
          <a:p>
            <a:pPr marL="44450"/>
            <a:endParaRPr lang="cs-CZ" altLang="cs-CZ" sz="1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/>
            <a:endParaRPr lang="cs-CZ" altLang="cs-CZ" sz="1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lvl="1"/>
            <a:r>
              <a:rPr lang="cs-CZ" alt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ochranné známky nebo obchodní značky, které lze považovat za zdravotní tvrzení </a:t>
            </a:r>
            <a:endParaRPr lang="cs-CZ" altLang="cs-CZ" sz="1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lvl="1"/>
            <a:r>
              <a:rPr lang="cs-CZ" sz="1400" b="1" dirty="0">
                <a:solidFill>
                  <a:srgbClr val="99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Např. </a:t>
            </a:r>
            <a:r>
              <a:rPr lang="cs-CZ" sz="1400" b="1" dirty="0" err="1" smtClean="0">
                <a:solidFill>
                  <a:srgbClr val="99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Imunitan</a:t>
            </a:r>
            <a:r>
              <a:rPr lang="cs-CZ" sz="1400" b="1" dirty="0" smtClean="0">
                <a:solidFill>
                  <a:srgbClr val="99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Zdravíčko</a:t>
            </a:r>
            <a:endParaRPr lang="cs-CZ" sz="1400" b="1" dirty="0">
              <a:solidFill>
                <a:srgbClr val="9933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lvl="1"/>
            <a:endParaRPr lang="cs-CZ" altLang="cs-CZ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/>
            <a:endParaRPr lang="cs-CZ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444208" y="2267744"/>
            <a:ext cx="2520280" cy="4392488"/>
          </a:xfrm>
          <a:prstGeom prst="rect">
            <a:avLst/>
          </a:prstGeom>
          <a:solidFill>
            <a:srgbClr val="FFFFD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4450"/>
            <a:r>
              <a:rPr lang="cs-CZ" sz="14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Druhové </a:t>
            </a:r>
            <a:r>
              <a:rPr lang="cs-CZ" sz="1400" b="1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popisky </a:t>
            </a:r>
          </a:p>
          <a:p>
            <a:pPr marL="44450"/>
            <a:r>
              <a:rPr lang="cs-CZ" sz="1400" b="1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altLang="cs-CZ" sz="1400" b="1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měly </a:t>
            </a:r>
            <a:r>
              <a:rPr lang="cs-CZ" altLang="cs-CZ" sz="1400" b="1" dirty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být vyňaty z </a:t>
            </a:r>
            <a:r>
              <a:rPr lang="cs-CZ" altLang="cs-CZ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působnosti nařízení 1924/2006 </a:t>
            </a:r>
            <a:r>
              <a:rPr lang="cs-CZ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44450"/>
            <a:endParaRPr lang="cs-CZ" sz="1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lvl="1"/>
            <a:r>
              <a:rPr lang="cs-CZ" alt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názvy, které se již tradičně používají k označení určité zvláštnosti skupiny potravin či nápojů, z níž by mohl vyplývat nějaký účinek na lidské zdraví </a:t>
            </a:r>
            <a:r>
              <a:rPr lang="cs-CZ" altLang="cs-CZ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</a:p>
          <a:p>
            <a:pPr marL="44450" lvl="1"/>
            <a:r>
              <a:rPr lang="cs-CZ" altLang="cs-CZ" sz="1400" b="1" dirty="0">
                <a:solidFill>
                  <a:srgbClr val="99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Např.  „zažívací“ likér nebo bonbon „proti kašli</a:t>
            </a:r>
            <a:r>
              <a:rPr lang="cs-CZ" altLang="cs-CZ" sz="1200" b="1" dirty="0">
                <a:solidFill>
                  <a:srgbClr val="99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</a:p>
          <a:p>
            <a:pPr marL="44450" lvl="1"/>
            <a:endParaRPr lang="cs-CZ" altLang="cs-CZ" sz="1400" dirty="0">
              <a:solidFill>
                <a:srgbClr val="9933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/>
            <a:endParaRPr lang="cs-CZ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6252368" y="1770290"/>
            <a:ext cx="36004" cy="4968552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sys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10692680" y="292494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716538"/>
      </p:ext>
    </p:extLst>
  </p:cSld>
  <p:clrMapOvr>
    <a:masterClrMapping/>
  </p:clrMapOvr>
  <p:transition spd="med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588614"/>
              </p:ext>
            </p:extLst>
          </p:nvPr>
        </p:nvGraphicFramePr>
        <p:xfrm>
          <a:off x="251520" y="44624"/>
          <a:ext cx="8640960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7249669"/>
      </p:ext>
    </p:extLst>
  </p:cSld>
  <p:clrMapOvr>
    <a:masterClrMapping/>
  </p:clrMapOvr>
  <p:transition spd="med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Zdravotní tvrzení podle čl. </a:t>
            </a:r>
            <a:r>
              <a:rPr lang="cs-CZ" b="1" dirty="0" smtClean="0"/>
              <a:t>13</a:t>
            </a:r>
            <a:br>
              <a:rPr lang="cs-CZ" b="1" dirty="0" smtClean="0"/>
            </a:br>
            <a:r>
              <a:rPr lang="cs-CZ" sz="4000" b="1" dirty="0" smtClean="0">
                <a:solidFill>
                  <a:srgbClr val="FFC000"/>
                </a:solidFill>
              </a:rPr>
              <a:t>„funkční </a:t>
            </a:r>
            <a:r>
              <a:rPr lang="cs-CZ" sz="4000" b="1" dirty="0">
                <a:solidFill>
                  <a:srgbClr val="FFC000"/>
                </a:solidFill>
              </a:rPr>
              <a:t>tvrzení“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cs-CZ" altLang="cs-CZ" sz="2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</a:t>
            </a:r>
            <a:r>
              <a:rPr lang="cs-CZ" altLang="cs-CZ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podle čl.13 - týká se normálních tělesných funkcí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9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Příklad: …udržuje [uvedení běžné životní funkce organismu] </a:t>
            </a:r>
            <a:r>
              <a:rPr lang="cs-CZ" altLang="cs-CZ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9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9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altLang="cs-CZ" sz="2900" b="1" u="sng" dirty="0">
                <a:solidFill>
                  <a:srgbClr val="C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funkční podle čl. 13 odst. 1 -  </a:t>
            </a:r>
            <a:r>
              <a:rPr lang="cs-CZ" altLang="cs-CZ" sz="29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popisují nebo odkazují na význam substance pro </a:t>
            </a:r>
            <a:endParaRPr lang="cs-CZ" altLang="cs-CZ" sz="2900" dirty="0" smtClean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cs-CZ" altLang="cs-CZ" sz="2900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altLang="cs-CZ" sz="29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	13.1. a) </a:t>
            </a:r>
            <a:r>
              <a:rPr lang="cs-CZ" altLang="cs-CZ" sz="29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růst </a:t>
            </a:r>
            <a:r>
              <a:rPr lang="cs-CZ" altLang="cs-CZ" sz="29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a vývoj organismu a jeho fyziologické funkce</a:t>
            </a:r>
          </a:p>
          <a:p>
            <a:pPr marL="0" indent="0">
              <a:buNone/>
            </a:pPr>
            <a:r>
              <a:rPr lang="cs-CZ" altLang="cs-CZ" sz="29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	13.1. b) psychologické a behaviorální funkce</a:t>
            </a:r>
          </a:p>
          <a:p>
            <a:pPr marL="0" indent="0">
              <a:buNone/>
            </a:pPr>
            <a:r>
              <a:rPr lang="cs-CZ" altLang="cs-CZ" sz="29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	13.1. c) snižování nebo kontrolu hmotnosti </a:t>
            </a:r>
            <a:endParaRPr lang="cs-CZ" altLang="cs-CZ" sz="2900" dirty="0" smtClean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altLang="cs-CZ" sz="29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cs-CZ" altLang="cs-CZ" sz="29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cs-CZ" altLang="cs-CZ" sz="29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Obecně </a:t>
            </a:r>
            <a:r>
              <a:rPr lang="cs-CZ" altLang="cs-CZ" sz="29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známá a používaná tvrzení → jejich EU seznam měl být podle Nařízení vytvořen </a:t>
            </a:r>
            <a:endParaRPr lang="cs-CZ" altLang="cs-CZ" sz="29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cs-CZ" altLang="cs-CZ" sz="29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cs-CZ" altLang="cs-CZ" sz="29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ledna 2010, proces stále </a:t>
            </a:r>
            <a:r>
              <a:rPr lang="cs-CZ" altLang="cs-CZ" sz="29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neukončen</a:t>
            </a:r>
          </a:p>
          <a:p>
            <a:pPr>
              <a:lnSpc>
                <a:spcPct val="80000"/>
              </a:lnSpc>
              <a:buNone/>
            </a:pPr>
            <a:endParaRPr lang="cs-CZ" altLang="cs-CZ" sz="29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cs-CZ" altLang="cs-CZ" sz="2900" b="1" u="sng" dirty="0" smtClean="0">
              <a:solidFill>
                <a:srgbClr val="C0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cs-CZ" altLang="cs-CZ" sz="2900" b="1" u="sng" dirty="0" smtClean="0">
              <a:solidFill>
                <a:srgbClr val="C0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cs-CZ" altLang="cs-CZ" sz="2900" b="1" u="sng" dirty="0" smtClean="0">
              <a:solidFill>
                <a:srgbClr val="C0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cs-CZ" altLang="cs-CZ" sz="2900" b="1" u="sng" dirty="0" smtClean="0">
                <a:solidFill>
                  <a:srgbClr val="C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</a:t>
            </a:r>
            <a:r>
              <a:rPr lang="cs-CZ" altLang="cs-CZ" sz="2900" b="1" u="sng" dirty="0">
                <a:solidFill>
                  <a:srgbClr val="C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funkční podle čl. 13 odst. 5 </a:t>
            </a:r>
          </a:p>
          <a:p>
            <a:pPr marL="0" indent="0">
              <a:buNone/>
              <a:defRPr/>
            </a:pPr>
            <a:r>
              <a:rPr lang="cs-CZ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založená na nových vědeckých poznatcích</a:t>
            </a:r>
          </a:p>
          <a:p>
            <a:pPr marL="0" indent="0">
              <a:buNone/>
              <a:defRPr/>
            </a:pPr>
            <a:r>
              <a:rPr lang="cs-CZ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Tvrzení s patentovou ochranou dat </a:t>
            </a:r>
            <a:r>
              <a:rPr lang="cs-CZ" sz="29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ochrana dat 5 let, pokud jiný žadatel nezíská dříve pro dané tvrzení </a:t>
            </a:r>
            <a: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schválení </a:t>
            </a:r>
            <a:r>
              <a:rPr lang="cs-CZ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 odkazu na údaje původního žadatele</a:t>
            </a:r>
          </a:p>
          <a:p>
            <a:pPr marL="0" indent="0">
              <a:buNone/>
              <a:defRPr/>
            </a:pPr>
            <a:endParaRPr lang="cs-CZ" sz="29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cs-CZ" sz="29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Lze </a:t>
            </a:r>
            <a:r>
              <a:rPr lang="cs-CZ" sz="29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používat pokud byla schválena v registračním procesu (podle čl. 18 – zjednodušený proces) </a:t>
            </a:r>
            <a:r>
              <a:rPr lang="cs-CZ" sz="29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zařazena </a:t>
            </a:r>
            <a:r>
              <a:rPr lang="cs-CZ" sz="29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EU seznam povolených tvrzení</a:t>
            </a:r>
          </a:p>
          <a:p>
            <a:pPr>
              <a:lnSpc>
                <a:spcPct val="80000"/>
              </a:lnSpc>
              <a:buNone/>
            </a:pPr>
            <a:endParaRPr lang="cs-CZ" altLang="cs-CZ" sz="29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altLang="cs-CZ" sz="29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6712"/>
            <a:ext cx="1847791" cy="1236340"/>
          </a:xfrm>
          <a:prstGeom prst="rect">
            <a:avLst/>
          </a:prstGeom>
        </p:spPr>
      </p:pic>
      <p:sp>
        <p:nvSpPr>
          <p:cNvPr id="5" name="Dvojitá vlna 4"/>
          <p:cNvSpPr/>
          <p:nvPr/>
        </p:nvSpPr>
        <p:spPr>
          <a:xfrm>
            <a:off x="379917" y="980728"/>
            <a:ext cx="1008112" cy="368002"/>
          </a:xfrm>
          <a:prstGeom prst="doubleWave">
            <a:avLst/>
          </a:prstGeom>
          <a:solidFill>
            <a:srgbClr val="FFEEB7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FF9900"/>
                </a:solidFill>
              </a:rPr>
              <a:t>Článek 13</a:t>
            </a:r>
            <a:endParaRPr lang="en-US" sz="1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51955"/>
      </p:ext>
    </p:extLst>
  </p:cSld>
  <p:clrMapOvr>
    <a:masterClrMapping/>
  </p:clrMapOvr>
  <p:transition spd="med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Zdravotní tvrzení podle čl. </a:t>
            </a:r>
            <a:r>
              <a:rPr lang="cs-CZ" b="1" dirty="0" smtClean="0"/>
              <a:t>14</a:t>
            </a:r>
            <a:r>
              <a:rPr lang="cs-CZ" b="1" dirty="0"/>
              <a:t/>
            </a:r>
            <a:br>
              <a:rPr lang="cs-CZ" b="1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268760"/>
            <a:ext cx="8712968" cy="4857403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cs-CZ" altLang="cs-CZ" sz="5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podle čl. 14 - týká se snižování rizikového faktoru onemocnění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5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Příklad: …snižuje [uvedení rizikového faktoru]  </a:t>
            </a:r>
          </a:p>
          <a:p>
            <a:pPr>
              <a:lnSpc>
                <a:spcPct val="90000"/>
              </a:lnSpc>
              <a:buNone/>
              <a:defRPr/>
            </a:pPr>
            <a:endParaRPr lang="cs-CZ" altLang="cs-CZ" sz="5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4800" b="1" dirty="0">
                <a:solidFill>
                  <a:srgbClr val="C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</a:t>
            </a:r>
            <a:r>
              <a:rPr lang="cs-CZ" altLang="cs-CZ" sz="4800" b="1" u="sng" dirty="0">
                <a:solidFill>
                  <a:srgbClr val="C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o snížení rizika onemocnění </a:t>
            </a:r>
            <a:r>
              <a:rPr lang="cs-CZ" altLang="cs-CZ" sz="4800" b="1" dirty="0">
                <a:solidFill>
                  <a:srgbClr val="C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podle čl. 14 odst. 1 písm. a)</a:t>
            </a:r>
          </a:p>
          <a:p>
            <a:pPr marL="365125" lvl="1" indent="0">
              <a:buNone/>
              <a:defRPr/>
            </a:pPr>
            <a:r>
              <a:rPr lang="cs-CZ" altLang="cs-CZ" sz="48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uvádí, naznačuje nebo ze kterého vyplývá, že spotřeba určité kategorie potravin, potraviny nebo některé z jejích složek významně snižuje riziko vzniku určitého lidského onemocnění</a:t>
            </a:r>
          </a:p>
          <a:p>
            <a:pPr marL="365125" lvl="1" indent="0">
              <a:buClrTx/>
              <a:buNone/>
              <a:defRPr/>
            </a:pPr>
            <a:r>
              <a:rPr lang="cs-CZ" sz="4800" dirty="0">
                <a:solidFill>
                  <a:srgbClr val="5A08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jejich označení (etiketě) nebo v reklamě musí být uvedeno, že na vzniku onemocnění se podílí více rizikových faktorů a že úprava jednoho rizikového faktoru může a nemusí mít příznivý účinek.   </a:t>
            </a:r>
          </a:p>
          <a:p>
            <a:pPr marL="365125" lvl="1" indent="0">
              <a:buNone/>
              <a:defRPr/>
            </a:pPr>
            <a:endParaRPr lang="cs-CZ" altLang="cs-CZ" sz="4800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lvl="1" indent="0">
              <a:buNone/>
              <a:defRPr/>
            </a:pPr>
            <a:endParaRPr lang="cs-CZ" altLang="cs-CZ" sz="4800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lvl="1" indent="0">
              <a:buNone/>
              <a:defRPr/>
            </a:pPr>
            <a:endParaRPr lang="cs-CZ" altLang="cs-CZ" sz="4800" b="1" u="sng" dirty="0" smtClean="0">
              <a:solidFill>
                <a:srgbClr val="C0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lvl="1" indent="0">
              <a:buNone/>
              <a:defRPr/>
            </a:pPr>
            <a:endParaRPr lang="cs-CZ" altLang="cs-CZ" sz="4800" b="1" u="sng" dirty="0">
              <a:solidFill>
                <a:srgbClr val="C0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lvl="1" indent="0">
              <a:buNone/>
              <a:defRPr/>
            </a:pPr>
            <a:r>
              <a:rPr lang="cs-CZ" altLang="cs-CZ" sz="4800" b="1" u="sng" dirty="0" smtClean="0">
                <a:solidFill>
                  <a:srgbClr val="C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</a:t>
            </a:r>
            <a:r>
              <a:rPr lang="cs-CZ" altLang="cs-CZ" sz="4800" b="1" u="sng" dirty="0">
                <a:solidFill>
                  <a:srgbClr val="C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týkající se vývoje a zdraví dětí</a:t>
            </a:r>
            <a:r>
              <a:rPr lang="cs-CZ" altLang="cs-CZ" sz="4800" b="1" dirty="0">
                <a:solidFill>
                  <a:srgbClr val="C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podle čl. 14 odst. 1 písm. b)</a:t>
            </a:r>
          </a:p>
          <a:p>
            <a:pPr marL="365125" lvl="1" indent="0">
              <a:buClrTx/>
              <a:buNone/>
              <a:defRPr/>
            </a:pPr>
            <a:r>
              <a:rPr lang="cs-CZ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Přechodné období pro tvrzení, která byla používána před platností Nařízení, </a:t>
            </a:r>
            <a:r>
              <a:rPr lang="cs-CZ" sz="4800" dirty="0">
                <a:solidFill>
                  <a:srgbClr val="5A08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pokud byla podána žádost na národní autoritu do 19.1.2008, až do vyřízení žádosti. </a:t>
            </a:r>
          </a:p>
          <a:p>
            <a:pPr marL="365125" lvl="1" indent="0">
              <a:buNone/>
              <a:defRPr/>
            </a:pPr>
            <a:endParaRPr lang="cs-CZ" altLang="cs-CZ" sz="4800" b="1" dirty="0">
              <a:solidFill>
                <a:srgbClr val="C0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229200"/>
            <a:ext cx="2971800" cy="15430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428999"/>
            <a:ext cx="1314449" cy="8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19827"/>
      </p:ext>
    </p:extLst>
  </p:cSld>
  <p:clrMapOvr>
    <a:masterClrMapping/>
  </p:clrMapOvr>
  <p:transition spd="med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35280" cy="850106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159BFF"/>
                </a:solidFill>
              </a:rPr>
              <a:t>Nespecifická tvrzení </a:t>
            </a:r>
            <a:br>
              <a:rPr lang="cs-CZ" sz="3200" b="1" dirty="0" smtClean="0">
                <a:solidFill>
                  <a:srgbClr val="159BFF"/>
                </a:solidFill>
              </a:rPr>
            </a:br>
            <a:r>
              <a:rPr lang="cs-CZ" sz="2000" b="1" dirty="0">
                <a:solidFill>
                  <a:srgbClr val="159BFF"/>
                </a:solidFill>
              </a:rPr>
              <a:t>(</a:t>
            </a:r>
            <a:r>
              <a:rPr lang="cs-CZ" sz="2000" b="1" dirty="0" smtClean="0">
                <a:solidFill>
                  <a:srgbClr val="159BFF"/>
                </a:solidFill>
              </a:rPr>
              <a:t>článek 10, odstavec 3 Nařízení 1924/2006)</a:t>
            </a:r>
            <a:endParaRPr lang="en-US" sz="2000" b="1" dirty="0">
              <a:solidFill>
                <a:srgbClr val="159BFF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en-US" sz="1400" dirty="0" err="1" smtClean="0"/>
              <a:t>Odkaz</a:t>
            </a:r>
            <a:r>
              <a:rPr lang="en-US" sz="1400" dirty="0" smtClean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obecné</a:t>
            </a:r>
            <a:r>
              <a:rPr lang="en-US" sz="1400" dirty="0"/>
              <a:t>, </a:t>
            </a:r>
            <a:r>
              <a:rPr lang="en-US" sz="1400" dirty="0" err="1"/>
              <a:t>nespecifické</a:t>
            </a:r>
            <a:r>
              <a:rPr lang="en-US" sz="1400" dirty="0"/>
              <a:t> </a:t>
            </a:r>
            <a:r>
              <a:rPr lang="en-US" sz="1400" dirty="0" err="1"/>
              <a:t>příznivé</a:t>
            </a:r>
            <a:r>
              <a:rPr lang="en-US" sz="1400" dirty="0"/>
              <a:t> </a:t>
            </a:r>
            <a:r>
              <a:rPr lang="en-US" sz="1400" dirty="0" err="1"/>
              <a:t>účinky</a:t>
            </a:r>
            <a:r>
              <a:rPr lang="en-US" sz="1400" dirty="0"/>
              <a:t> </a:t>
            </a:r>
            <a:r>
              <a:rPr lang="en-US" sz="1400" dirty="0" err="1" smtClean="0"/>
              <a:t>živiny</a:t>
            </a:r>
            <a:r>
              <a:rPr lang="cs-CZ" sz="1400" dirty="0" smtClean="0"/>
              <a:t> </a:t>
            </a:r>
            <a:r>
              <a:rPr lang="en-US" sz="1400" dirty="0" err="1" smtClean="0"/>
              <a:t>nebo</a:t>
            </a:r>
            <a:r>
              <a:rPr lang="en-US" sz="1400" dirty="0" smtClean="0"/>
              <a:t> </a:t>
            </a:r>
            <a:r>
              <a:rPr lang="en-US" sz="1400" dirty="0" err="1" smtClean="0"/>
              <a:t>potraviny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celkové</a:t>
            </a:r>
            <a:r>
              <a:rPr lang="en-US" sz="1400" dirty="0" smtClean="0"/>
              <a:t> </a:t>
            </a:r>
            <a:r>
              <a:rPr lang="en-US" sz="1400" dirty="0" err="1" smtClean="0"/>
              <a:t>dobré</a:t>
            </a:r>
            <a:r>
              <a:rPr lang="en-US" sz="1400" dirty="0" smtClean="0"/>
              <a:t> </a:t>
            </a:r>
            <a:r>
              <a:rPr lang="en-US" sz="1400" dirty="0" err="1" smtClean="0"/>
              <a:t>zdraví</a:t>
            </a:r>
            <a:r>
              <a:rPr lang="en-US" sz="1400" dirty="0" smtClean="0"/>
              <a:t> a </a:t>
            </a:r>
            <a:r>
              <a:rPr lang="en-US" sz="1400" dirty="0" err="1" smtClean="0"/>
              <a:t>duševní</a:t>
            </a:r>
            <a:r>
              <a:rPr lang="en-US" sz="1400" dirty="0" smtClean="0"/>
              <a:t> a </a:t>
            </a:r>
            <a:r>
              <a:rPr lang="en-US" sz="1400" dirty="0" err="1" smtClean="0"/>
              <a:t>tělesnou</a:t>
            </a:r>
            <a:r>
              <a:rPr lang="cs-CZ" sz="1400" dirty="0" smtClean="0"/>
              <a:t> </a:t>
            </a:r>
            <a:r>
              <a:rPr lang="en-US" sz="1400" dirty="0" err="1" smtClean="0"/>
              <a:t>pohodu</a:t>
            </a:r>
            <a:r>
              <a:rPr lang="en-US" sz="1400" dirty="0" smtClean="0"/>
              <a:t> </a:t>
            </a:r>
            <a:r>
              <a:rPr lang="en-US" sz="1400" dirty="0"/>
              <a:t>je </a:t>
            </a:r>
            <a:r>
              <a:rPr lang="en-US" sz="1400" dirty="0" err="1"/>
              <a:t>přípustný</a:t>
            </a:r>
            <a:r>
              <a:rPr lang="en-US" sz="1400" dirty="0"/>
              <a:t> </a:t>
            </a:r>
            <a:r>
              <a:rPr lang="en-US" sz="1400" dirty="0" err="1"/>
              <a:t>pouze</a:t>
            </a:r>
            <a:r>
              <a:rPr lang="en-US" sz="1400" dirty="0"/>
              <a:t> </a:t>
            </a:r>
            <a:r>
              <a:rPr lang="en-US" sz="1400" dirty="0" err="1"/>
              <a:t>tehdy</a:t>
            </a:r>
            <a:r>
              <a:rPr lang="en-US" sz="1400" dirty="0"/>
              <a:t>, </a:t>
            </a:r>
            <a:r>
              <a:rPr lang="en-US" sz="1400" dirty="0" err="1"/>
              <a:t>pokud</a:t>
            </a:r>
            <a:r>
              <a:rPr lang="en-US" sz="1400" dirty="0"/>
              <a:t> je </a:t>
            </a:r>
            <a:r>
              <a:rPr lang="en-US" sz="1400" dirty="0" err="1"/>
              <a:t>doplněn</a:t>
            </a:r>
            <a:r>
              <a:rPr lang="en-US" sz="1400" dirty="0"/>
              <a:t> </a:t>
            </a:r>
            <a:r>
              <a:rPr lang="en-US" sz="1400" dirty="0" err="1" smtClean="0"/>
              <a:t>zvláštním</a:t>
            </a:r>
            <a:r>
              <a:rPr lang="cs-CZ" sz="1400" dirty="0" smtClean="0"/>
              <a:t> </a:t>
            </a:r>
            <a:r>
              <a:rPr lang="en-US" sz="1400" dirty="0" err="1" smtClean="0"/>
              <a:t>zdravotním</a:t>
            </a:r>
            <a:r>
              <a:rPr lang="en-US" sz="1400" dirty="0" smtClean="0"/>
              <a:t> </a:t>
            </a:r>
            <a:r>
              <a:rPr lang="en-US" sz="1400" dirty="0" err="1"/>
              <a:t>tvrzením</a:t>
            </a:r>
            <a:r>
              <a:rPr lang="en-US" sz="1400" dirty="0"/>
              <a:t>, </a:t>
            </a:r>
            <a:r>
              <a:rPr lang="en-US" sz="1400" dirty="0" err="1"/>
              <a:t>které</a:t>
            </a:r>
            <a:r>
              <a:rPr lang="en-US" sz="1400" dirty="0"/>
              <a:t> je </a:t>
            </a:r>
            <a:r>
              <a:rPr lang="en-US" sz="1400" dirty="0" err="1"/>
              <a:t>uvedeno</a:t>
            </a:r>
            <a:r>
              <a:rPr lang="en-US" sz="1400" dirty="0"/>
              <a:t> v </a:t>
            </a:r>
            <a:r>
              <a:rPr lang="en-US" sz="1400" dirty="0" err="1"/>
              <a:t>seznamech</a:t>
            </a:r>
            <a:r>
              <a:rPr lang="en-US" sz="1400" dirty="0"/>
              <a:t> </a:t>
            </a:r>
            <a:r>
              <a:rPr lang="en-US" sz="1400" dirty="0" err="1" smtClean="0"/>
              <a:t>podle</a:t>
            </a:r>
            <a:r>
              <a:rPr lang="cs-CZ" sz="1400" dirty="0" smtClean="0"/>
              <a:t> </a:t>
            </a:r>
            <a:r>
              <a:rPr lang="en-US" sz="1400" dirty="0" err="1" smtClean="0"/>
              <a:t>článku</a:t>
            </a:r>
            <a:r>
              <a:rPr lang="en-US" sz="1400" dirty="0" smtClean="0"/>
              <a:t> </a:t>
            </a:r>
            <a:r>
              <a:rPr lang="en-US" sz="1400" dirty="0"/>
              <a:t>13 </a:t>
            </a:r>
            <a:r>
              <a:rPr lang="en-US" sz="1400" dirty="0" err="1"/>
              <a:t>nebo</a:t>
            </a:r>
            <a:r>
              <a:rPr lang="en-US" sz="1400" dirty="0"/>
              <a:t> 14</a:t>
            </a:r>
            <a:r>
              <a:rPr lang="en-US" sz="1400" dirty="0" smtClean="0"/>
              <a:t>.</a:t>
            </a:r>
            <a:endParaRPr lang="cs-CZ" sz="1400" dirty="0" smtClean="0"/>
          </a:p>
          <a:p>
            <a:endParaRPr lang="en-US" sz="1400" dirty="0"/>
          </a:p>
          <a:p>
            <a:pPr marL="0" indent="0">
              <a:buNone/>
            </a:pPr>
            <a:r>
              <a:rPr lang="en-US" sz="1400" dirty="0" err="1" smtClean="0"/>
              <a:t>Tato</a:t>
            </a:r>
            <a:r>
              <a:rPr lang="en-US" sz="1400" dirty="0" smtClean="0"/>
              <a:t> </a:t>
            </a:r>
            <a:r>
              <a:rPr lang="en-US" sz="1400" dirty="0" err="1"/>
              <a:t>zvláštní</a:t>
            </a:r>
            <a:r>
              <a:rPr lang="en-US" sz="1400" dirty="0"/>
              <a:t> </a:t>
            </a:r>
            <a:r>
              <a:rPr lang="en-US" sz="1400" dirty="0" err="1"/>
              <a:t>tvrzení</a:t>
            </a:r>
            <a:r>
              <a:rPr lang="en-US" sz="1400" dirty="0"/>
              <a:t> </a:t>
            </a:r>
            <a:r>
              <a:rPr lang="en-US" sz="1400" dirty="0" err="1"/>
              <a:t>ze</a:t>
            </a:r>
            <a:r>
              <a:rPr lang="en-US" sz="1400" dirty="0"/>
              <a:t> </a:t>
            </a:r>
            <a:r>
              <a:rPr lang="en-US" sz="1400" dirty="0" err="1"/>
              <a:t>seznamů</a:t>
            </a:r>
            <a:r>
              <a:rPr lang="en-US" sz="1400" dirty="0"/>
              <a:t> </a:t>
            </a:r>
            <a:r>
              <a:rPr lang="en-US" sz="1400" dirty="0" err="1"/>
              <a:t>schválených</a:t>
            </a:r>
            <a:r>
              <a:rPr lang="en-US" sz="1400" dirty="0"/>
              <a:t> </a:t>
            </a:r>
            <a:r>
              <a:rPr lang="en-US" sz="1400" dirty="0" err="1"/>
              <a:t>zdravotních</a:t>
            </a:r>
            <a:r>
              <a:rPr lang="en-US" sz="1400" dirty="0"/>
              <a:t> </a:t>
            </a:r>
            <a:r>
              <a:rPr lang="en-US" sz="1400" dirty="0" err="1"/>
              <a:t>tvrzení</a:t>
            </a:r>
            <a:r>
              <a:rPr lang="en-US" sz="1400" dirty="0"/>
              <a:t> by </a:t>
            </a:r>
            <a:r>
              <a:rPr lang="en-US" sz="1400" b="1" dirty="0" err="1">
                <a:solidFill>
                  <a:srgbClr val="ED517E"/>
                </a:solidFill>
              </a:rPr>
              <a:t>měla</a:t>
            </a:r>
            <a:r>
              <a:rPr lang="en-US" sz="1400" b="1" dirty="0">
                <a:solidFill>
                  <a:srgbClr val="ED517E"/>
                </a:solidFill>
              </a:rPr>
              <a:t> </a:t>
            </a:r>
            <a:r>
              <a:rPr lang="en-US" sz="1400" b="1" dirty="0" err="1">
                <a:solidFill>
                  <a:srgbClr val="ED517E"/>
                </a:solidFill>
              </a:rPr>
              <a:t>být</a:t>
            </a:r>
            <a:r>
              <a:rPr lang="en-US" sz="1400" b="1" dirty="0">
                <a:solidFill>
                  <a:srgbClr val="ED517E"/>
                </a:solidFill>
              </a:rPr>
              <a:t> pro </a:t>
            </a:r>
            <a:r>
              <a:rPr lang="en-US" sz="1400" b="1" dirty="0" err="1">
                <a:solidFill>
                  <a:srgbClr val="ED517E"/>
                </a:solidFill>
              </a:rPr>
              <a:t>daný</a:t>
            </a:r>
            <a:r>
              <a:rPr lang="en-US" sz="1400" b="1" dirty="0">
                <a:solidFill>
                  <a:srgbClr val="ED517E"/>
                </a:solidFill>
              </a:rPr>
              <a:t> </a:t>
            </a:r>
            <a:r>
              <a:rPr lang="en-US" sz="1400" b="1" dirty="0" err="1">
                <a:solidFill>
                  <a:srgbClr val="ED517E"/>
                </a:solidFill>
              </a:rPr>
              <a:t>obecný</a:t>
            </a:r>
            <a:r>
              <a:rPr lang="en-US" sz="1400" b="1" dirty="0">
                <a:solidFill>
                  <a:srgbClr val="ED517E"/>
                </a:solidFill>
              </a:rPr>
              <a:t> </a:t>
            </a:r>
            <a:r>
              <a:rPr lang="en-US" sz="1400" b="1" dirty="0" err="1">
                <a:solidFill>
                  <a:srgbClr val="ED517E"/>
                </a:solidFill>
              </a:rPr>
              <a:t>odkaz</a:t>
            </a:r>
            <a:r>
              <a:rPr lang="en-US" sz="1400" b="1" dirty="0">
                <a:solidFill>
                  <a:srgbClr val="ED517E"/>
                </a:solidFill>
              </a:rPr>
              <a:t> </a:t>
            </a:r>
            <a:r>
              <a:rPr lang="en-US" sz="1400" b="1" dirty="0" err="1">
                <a:solidFill>
                  <a:srgbClr val="ED517E"/>
                </a:solidFill>
              </a:rPr>
              <a:t>relevantní</a:t>
            </a:r>
            <a:r>
              <a:rPr lang="en-US" sz="1400" dirty="0"/>
              <a:t>. </a:t>
            </a:r>
            <a:r>
              <a:rPr lang="en-US" sz="1400" dirty="0" err="1"/>
              <a:t>Čím</a:t>
            </a:r>
            <a:r>
              <a:rPr lang="en-US" sz="1400" dirty="0"/>
              <a:t> je </a:t>
            </a:r>
            <a:r>
              <a:rPr lang="en-US" sz="1400" dirty="0" err="1"/>
              <a:t>tento</a:t>
            </a:r>
            <a:r>
              <a:rPr lang="en-US" sz="1400" dirty="0"/>
              <a:t> </a:t>
            </a:r>
            <a:r>
              <a:rPr lang="en-US" sz="1400" dirty="0" err="1"/>
              <a:t>odkaz</a:t>
            </a:r>
            <a:r>
              <a:rPr lang="en-US" sz="1400" dirty="0"/>
              <a:t> </a:t>
            </a:r>
            <a:r>
              <a:rPr lang="en-US" sz="1400" dirty="0" err="1"/>
              <a:t>obecnější</a:t>
            </a:r>
            <a:r>
              <a:rPr lang="en-US" sz="1400" dirty="0"/>
              <a:t>, </a:t>
            </a:r>
            <a:r>
              <a:rPr lang="en-US" sz="1400" dirty="0" err="1"/>
              <a:t>např</a:t>
            </a:r>
            <a:r>
              <a:rPr lang="en-US" sz="1400" dirty="0"/>
              <a:t>. „pro </a:t>
            </a:r>
            <a:r>
              <a:rPr lang="en-US" sz="1400" dirty="0" err="1"/>
              <a:t>dobré</a:t>
            </a:r>
            <a:r>
              <a:rPr lang="en-US" sz="1400" dirty="0"/>
              <a:t> </a:t>
            </a:r>
            <a:r>
              <a:rPr lang="en-US" sz="1400" dirty="0" err="1"/>
              <a:t>zdraví</a:t>
            </a:r>
            <a:r>
              <a:rPr lang="en-US" sz="1400" dirty="0"/>
              <a:t>“, </a:t>
            </a:r>
            <a:r>
              <a:rPr lang="en-US" sz="1400" dirty="0" err="1"/>
              <a:t>tím</a:t>
            </a:r>
            <a:r>
              <a:rPr lang="en-US" sz="1400" dirty="0"/>
              <a:t> </a:t>
            </a:r>
            <a:r>
              <a:rPr lang="en-US" sz="1400" dirty="0" err="1"/>
              <a:t>více</a:t>
            </a:r>
            <a:r>
              <a:rPr lang="en-US" sz="1400" dirty="0"/>
              <a:t> </a:t>
            </a:r>
            <a:r>
              <a:rPr lang="en-US" sz="1400" dirty="0" err="1"/>
              <a:t>zdravotními</a:t>
            </a:r>
            <a:r>
              <a:rPr lang="en-US" sz="1400" dirty="0"/>
              <a:t> </a:t>
            </a:r>
            <a:r>
              <a:rPr lang="en-US" sz="1400" dirty="0" err="1"/>
              <a:t>tvrzeními</a:t>
            </a:r>
            <a:r>
              <a:rPr lang="en-US" sz="1400" dirty="0"/>
              <a:t> </a:t>
            </a:r>
            <a:r>
              <a:rPr lang="en-US" sz="1400" dirty="0" err="1"/>
              <a:t>ze</a:t>
            </a:r>
            <a:r>
              <a:rPr lang="en-US" sz="1400" dirty="0"/>
              <a:t> </a:t>
            </a:r>
            <a:r>
              <a:rPr lang="en-US" sz="1400" dirty="0" err="1"/>
              <a:t>schválených</a:t>
            </a:r>
            <a:r>
              <a:rPr lang="en-US" sz="1400" dirty="0"/>
              <a:t> </a:t>
            </a:r>
            <a:r>
              <a:rPr lang="en-US" sz="1400" dirty="0" err="1"/>
              <a:t>seznamů</a:t>
            </a:r>
            <a:r>
              <a:rPr lang="en-US" sz="1400" dirty="0"/>
              <a:t> je </a:t>
            </a:r>
            <a:r>
              <a:rPr lang="en-US" sz="1400" dirty="0" err="1"/>
              <a:t>možné</a:t>
            </a:r>
            <a:r>
              <a:rPr lang="en-US" sz="1400" dirty="0"/>
              <a:t> </a:t>
            </a:r>
            <a:r>
              <a:rPr lang="en-US" sz="1400" dirty="0" err="1"/>
              <a:t>jej</a:t>
            </a:r>
            <a:r>
              <a:rPr lang="en-US" sz="1400" dirty="0"/>
              <a:t> </a:t>
            </a:r>
            <a:r>
              <a:rPr lang="en-US" sz="1400" dirty="0" err="1"/>
              <a:t>doprovodit</a:t>
            </a:r>
            <a:r>
              <a:rPr lang="en-US" sz="1400" dirty="0"/>
              <a:t>. </a:t>
            </a:r>
            <a:r>
              <a:rPr lang="cs-CZ" sz="1400" dirty="0" smtClean="0"/>
              <a:t>(</a:t>
            </a:r>
            <a:r>
              <a:rPr lang="cs-CZ" sz="1400" dirty="0"/>
              <a:t>Prováděcí rozhodnutí </a:t>
            </a:r>
            <a:r>
              <a:rPr lang="cs-CZ" sz="1400" dirty="0" smtClean="0"/>
              <a:t>EK 63/2013 )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Aby nedocházelo ke klamání spotřebitele, musí být provozovatelé potravinářských podniků schopni </a:t>
            </a: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prokázat souvislost 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mezi nespecifickým ZT a schváleným specifickým (doprovodným) ZT.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>
                <a:solidFill>
                  <a:srgbClr val="9933FF"/>
                </a:solidFill>
              </a:rPr>
              <a:t>Příklady:</a:t>
            </a:r>
          </a:p>
          <a:p>
            <a:pPr marL="0" indent="0">
              <a:buNone/>
            </a:pPr>
            <a:r>
              <a:rPr lang="cs-CZ" sz="1400" b="1" u="sng" dirty="0" smtClean="0">
                <a:solidFill>
                  <a:srgbClr val="9933FF"/>
                </a:solidFill>
              </a:rPr>
              <a:t>Zdravá kaše </a:t>
            </a:r>
            <a:r>
              <a:rPr lang="cs-CZ" sz="1400" dirty="0" smtClean="0">
                <a:solidFill>
                  <a:srgbClr val="9933FF"/>
                </a:solidFill>
              </a:rPr>
              <a:t>-  velmi obecné </a:t>
            </a:r>
            <a:r>
              <a:rPr lang="cs-CZ" sz="1400" dirty="0">
                <a:solidFill>
                  <a:srgbClr val="9933FF"/>
                </a:solidFill>
              </a:rPr>
              <a:t> </a:t>
            </a:r>
            <a:r>
              <a:rPr lang="cs-CZ" sz="1400" dirty="0" smtClean="0">
                <a:solidFill>
                  <a:srgbClr val="9933FF"/>
                </a:solidFill>
              </a:rPr>
              <a:t>tvrzení, musí být doplněno nejméně jedním schváleným (nebo On hold) zdravotním tvrzením</a:t>
            </a:r>
          </a:p>
          <a:p>
            <a:pPr marL="0" indent="0">
              <a:buNone/>
            </a:pPr>
            <a:r>
              <a:rPr lang="cs-CZ" sz="1400" b="1" u="sng" dirty="0" smtClean="0">
                <a:solidFill>
                  <a:srgbClr val="9933FF"/>
                </a:solidFill>
              </a:rPr>
              <a:t>Kaše se zdravými ořechy </a:t>
            </a:r>
            <a:r>
              <a:rPr lang="cs-CZ" sz="1400" dirty="0" smtClean="0">
                <a:solidFill>
                  <a:srgbClr val="9933FF"/>
                </a:solidFill>
              </a:rPr>
              <a:t>– tvrzení se musí vztahovat k ořechům</a:t>
            </a:r>
          </a:p>
          <a:p>
            <a:pPr marL="0" indent="0">
              <a:buNone/>
            </a:pPr>
            <a:r>
              <a:rPr lang="cs-CZ" sz="1400" b="1" u="sng" dirty="0" smtClean="0">
                <a:solidFill>
                  <a:srgbClr val="9933FF"/>
                </a:solidFill>
              </a:rPr>
              <a:t>Kaše se zdravými omega 3 mastnými kyselinami </a:t>
            </a:r>
            <a:r>
              <a:rPr lang="cs-CZ" sz="1400" dirty="0" smtClean="0">
                <a:solidFill>
                  <a:srgbClr val="9933FF"/>
                </a:solidFill>
              </a:rPr>
              <a:t>– tvrzení se musí vztahovat k omega 3 mastným kyselinám</a:t>
            </a:r>
          </a:p>
          <a:p>
            <a:pPr marL="82550" indent="0">
              <a:buNone/>
            </a:pPr>
            <a:endParaRPr lang="cs-CZ" sz="1400" dirty="0"/>
          </a:p>
          <a:p>
            <a:pPr marL="82550" indent="0">
              <a:buNone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550" indent="0">
              <a:buNone/>
            </a:pPr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Specifické 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schválené ZT by </a:t>
            </a:r>
            <a:r>
              <a:rPr lang="cs-CZ" sz="14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mělo být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uvedeno </a:t>
            </a: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„vedle“ </a:t>
            </a:r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nespecifického tvrzení 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nebo </a:t>
            </a: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„za“ 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ním</a:t>
            </a:r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82550" indent="0">
              <a:buNone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Zaoblený obdélník 3"/>
          <p:cNvSpPr/>
          <p:nvPr/>
        </p:nvSpPr>
        <p:spPr>
          <a:xfrm rot="20534496">
            <a:off x="334025" y="601836"/>
            <a:ext cx="2304256" cy="428814"/>
          </a:xfrm>
          <a:prstGeom prst="roundRect">
            <a:avLst/>
          </a:prstGeom>
          <a:solidFill>
            <a:srgbClr val="92F2FC"/>
          </a:solidFill>
          <a:ln>
            <a:solidFill>
              <a:srgbClr val="C5D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Eras Demi ITC" panose="020B0805030504020804" pitchFamily="34" charset="0"/>
              </a:rPr>
              <a:t>Pro vaše zdraví</a:t>
            </a:r>
            <a:endParaRPr lang="en-US" sz="2000" dirty="0">
              <a:solidFill>
                <a:schemeClr val="tx1"/>
              </a:solidFill>
              <a:latin typeface="Eras Demi ITC" panose="020B0805030504020804" pitchFamily="34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823607" y="89811"/>
            <a:ext cx="1512168" cy="569827"/>
          </a:xfrm>
          <a:prstGeom prst="roundRect">
            <a:avLst/>
          </a:prstGeom>
          <a:solidFill>
            <a:srgbClr val="E4CE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Imunita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 rot="1122394">
            <a:off x="7058866" y="557609"/>
            <a:ext cx="1944216" cy="560901"/>
          </a:xfrm>
          <a:prstGeom prst="roundRect">
            <a:avLst/>
          </a:prstGeom>
          <a:solidFill>
            <a:srgbClr val="FEDE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Edwardian Script ITC" panose="030303020407070D0804" pitchFamily="66" charset="0"/>
              </a:rPr>
              <a:t>Pro zdravé srdce</a:t>
            </a:r>
            <a:endParaRPr lang="en-US" b="1" dirty="0">
              <a:solidFill>
                <a:schemeClr val="tx1"/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79649"/>
      </p:ext>
    </p:extLst>
  </p:cSld>
  <p:clrMapOvr>
    <a:masterClrMapping/>
  </p:clrMapOvr>
  <p:transition spd="med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0609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Vodítka pro aplikaci nařízení 1924/2006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7560840" cy="55446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FF0066"/>
                </a:solidFill>
              </a:rPr>
              <a:t>Vodítka na úrovni EK </a:t>
            </a:r>
          </a:p>
          <a:p>
            <a:pPr marL="0" indent="0">
              <a:buNone/>
            </a:pPr>
            <a:r>
              <a:rPr lang="cs-CZ" sz="1600" dirty="0" smtClean="0"/>
              <a:t>Vodítka z roku 2007</a:t>
            </a:r>
          </a:p>
          <a:p>
            <a:pPr marL="0" indent="0">
              <a:buNone/>
            </a:pPr>
            <a:r>
              <a:rPr lang="cs-CZ" sz="1600" dirty="0" smtClean="0"/>
              <a:t>Prováděcí </a:t>
            </a:r>
            <a:r>
              <a:rPr lang="cs-CZ" sz="1600" dirty="0"/>
              <a:t>rozhodnutí evropské komise 63/2013 pro implementaci zvláštních podmínek stanovených v </a:t>
            </a:r>
            <a:r>
              <a:rPr lang="cs-CZ" sz="1600" dirty="0" smtClean="0"/>
              <a:t>čl.10 nařízení 1924/2006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rgbClr val="5A08C8"/>
                </a:solidFill>
                <a:hlinkClick r:id="rId2"/>
              </a:rPr>
              <a:t>http</a:t>
            </a:r>
            <a:r>
              <a:rPr lang="cs-CZ" sz="1600" b="1" dirty="0">
                <a:solidFill>
                  <a:srgbClr val="5A08C8"/>
                </a:solidFill>
                <a:hlinkClick r:id="rId2"/>
              </a:rPr>
              <a:t>://</a:t>
            </a:r>
            <a:r>
              <a:rPr lang="cs-CZ" sz="1600" b="1" dirty="0" smtClean="0">
                <a:solidFill>
                  <a:srgbClr val="5A08C8"/>
                </a:solidFill>
                <a:hlinkClick r:id="rId2"/>
              </a:rPr>
              <a:t>ec.europa.eu/food/food/labellingnutrition/claims/index_en.htm</a:t>
            </a:r>
            <a:endParaRPr lang="cs-CZ" sz="1600" b="1" dirty="0" smtClean="0">
              <a:solidFill>
                <a:srgbClr val="5A08C8"/>
              </a:solidFill>
            </a:endParaRPr>
          </a:p>
          <a:p>
            <a:pPr marL="457200" lvl="1" indent="0">
              <a:buNone/>
            </a:pPr>
            <a:endParaRPr lang="cs-CZ" sz="1600" b="1" dirty="0">
              <a:solidFill>
                <a:srgbClr val="5A08C8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FF0066"/>
                </a:solidFill>
              </a:rPr>
              <a:t>Vodítka na úrovni členských států </a:t>
            </a:r>
          </a:p>
          <a:p>
            <a:pPr marL="0" indent="0">
              <a:buNone/>
            </a:pPr>
            <a:r>
              <a:rPr lang="cs-CZ" sz="1600" dirty="0" smtClean="0"/>
              <a:t>Neoficiální dokument </a:t>
            </a:r>
            <a:r>
              <a:rPr lang="cs-CZ" sz="1600" dirty="0"/>
              <a:t>"General </a:t>
            </a:r>
            <a:r>
              <a:rPr lang="cs-CZ" sz="1600" dirty="0" err="1"/>
              <a:t>principles</a:t>
            </a:r>
            <a:r>
              <a:rPr lang="cs-CZ" sz="1600" dirty="0"/>
              <a:t> on flexibility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wording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health</a:t>
            </a:r>
            <a:r>
              <a:rPr lang="cs-CZ" sz="1600" dirty="0"/>
              <a:t> </a:t>
            </a:r>
            <a:r>
              <a:rPr lang="cs-CZ" sz="1600" dirty="0" err="1"/>
              <a:t>cIaims</a:t>
            </a:r>
            <a:r>
              <a:rPr lang="cs-CZ" sz="1600" dirty="0" smtClean="0"/>
              <a:t>“</a:t>
            </a:r>
          </a:p>
          <a:p>
            <a:pPr marL="0" indent="0">
              <a:buNone/>
            </a:pPr>
            <a:r>
              <a:rPr lang="cs-CZ" sz="1600" dirty="0">
                <a:hlinkClick r:id="rId3"/>
              </a:rPr>
              <a:t>https://</a:t>
            </a:r>
            <a:r>
              <a:rPr lang="cs-CZ" sz="1600" dirty="0" smtClean="0">
                <a:hlinkClick r:id="rId3"/>
              </a:rPr>
              <a:t>www.gov.uk/government/uploads/system/uploads/attachment_data/file/217005/health-claims-flexibility-of-wording-principles-UK-19-Dec-2012.pdf</a:t>
            </a: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Dokument Food </a:t>
            </a:r>
            <a:r>
              <a:rPr lang="cs-CZ" sz="1600" dirty="0" err="1"/>
              <a:t>Supplements</a:t>
            </a:r>
            <a:r>
              <a:rPr lang="cs-CZ" sz="1600" dirty="0"/>
              <a:t> </a:t>
            </a:r>
            <a:r>
              <a:rPr lang="cs-CZ" sz="1600" dirty="0" err="1"/>
              <a:t>Europe</a:t>
            </a:r>
            <a:r>
              <a:rPr lang="cs-CZ" sz="1600" dirty="0"/>
              <a:t> </a:t>
            </a:r>
            <a:r>
              <a:rPr lang="cs-CZ" sz="1600" dirty="0" err="1"/>
              <a:t>guidance</a:t>
            </a:r>
            <a:r>
              <a:rPr lang="cs-CZ" sz="1600" dirty="0"/>
              <a:t> </a:t>
            </a:r>
            <a:r>
              <a:rPr lang="cs-CZ" sz="1600" dirty="0" err="1"/>
              <a:t>document</a:t>
            </a:r>
            <a:r>
              <a:rPr lang="cs-CZ" sz="1600" dirty="0"/>
              <a:t> on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substantiation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beauty</a:t>
            </a:r>
            <a:r>
              <a:rPr lang="cs-CZ" sz="1600" dirty="0"/>
              <a:t> </a:t>
            </a:r>
            <a:r>
              <a:rPr lang="cs-CZ" sz="1600" dirty="0" err="1"/>
              <a:t>claims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food </a:t>
            </a:r>
            <a:r>
              <a:rPr lang="cs-CZ" sz="1600" dirty="0" err="1"/>
              <a:t>supplements</a:t>
            </a:r>
            <a:r>
              <a:rPr lang="cs-CZ" sz="1600" dirty="0"/>
              <a:t> </a:t>
            </a:r>
            <a:r>
              <a:rPr lang="cs-CZ" sz="1600" u="sng" dirty="0">
                <a:hlinkClick r:id="rId4"/>
              </a:rPr>
              <a:t>http://www.foodsupplementseurope.org/sites/0023/uploads/content/publications/beautyclaims-forfoodsupplements.pdf?1395411850</a:t>
            </a: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>
                <a:solidFill>
                  <a:srgbClr val="FF0066"/>
                </a:solidFill>
              </a:rPr>
              <a:t>Vodítka v jednotlivých členských státech</a:t>
            </a:r>
          </a:p>
          <a:p>
            <a:pPr marL="0" indent="0">
              <a:buNone/>
            </a:pPr>
            <a:r>
              <a:rPr lang="cs-CZ" sz="1600" dirty="0" smtClean="0"/>
              <a:t>V ČR</a:t>
            </a:r>
          </a:p>
          <a:p>
            <a:pPr marL="0" indent="0">
              <a:buNone/>
            </a:pPr>
            <a:r>
              <a:rPr lang="en-US" sz="1600" b="1" dirty="0" err="1" smtClean="0"/>
              <a:t>Národní</a:t>
            </a:r>
            <a:r>
              <a:rPr lang="en-US" sz="1600" b="1" dirty="0" smtClean="0"/>
              <a:t> </a:t>
            </a:r>
            <a:r>
              <a:rPr lang="en-US" sz="1600" b="1" dirty="0" err="1"/>
              <a:t>doporučení</a:t>
            </a:r>
            <a:r>
              <a:rPr lang="en-US" sz="1600" b="1" dirty="0"/>
              <a:t> </a:t>
            </a:r>
            <a:r>
              <a:rPr lang="en-US" sz="1600" b="1" dirty="0" err="1"/>
              <a:t>přístupu</a:t>
            </a:r>
            <a:r>
              <a:rPr lang="en-US" sz="1600" b="1" dirty="0"/>
              <a:t> k </a:t>
            </a:r>
            <a:r>
              <a:rPr lang="en-US" sz="1600" b="1" dirty="0" err="1"/>
              <a:t>některým</a:t>
            </a:r>
            <a:r>
              <a:rPr lang="en-US" sz="1600" b="1" dirty="0"/>
              <a:t> </a:t>
            </a:r>
            <a:r>
              <a:rPr lang="en-US" sz="1600" b="1" dirty="0" err="1"/>
              <a:t>označením</a:t>
            </a:r>
            <a:r>
              <a:rPr lang="en-US" sz="1600" b="1" dirty="0"/>
              <a:t> </a:t>
            </a:r>
            <a:r>
              <a:rPr lang="en-US" sz="1600" b="1" dirty="0" err="1"/>
              <a:t>potravin</a:t>
            </a:r>
            <a:r>
              <a:rPr lang="en-US" sz="1600" b="1" dirty="0"/>
              <a:t> </a:t>
            </a:r>
            <a:r>
              <a:rPr lang="en-US" sz="1600" b="1" dirty="0" err="1"/>
              <a:t>zejména</a:t>
            </a:r>
            <a:r>
              <a:rPr lang="en-US" sz="1600" b="1" dirty="0"/>
              <a:t> </a:t>
            </a:r>
            <a:r>
              <a:rPr lang="en-US" sz="1600" b="1" dirty="0" err="1"/>
              <a:t>ve</a:t>
            </a:r>
            <a:r>
              <a:rPr lang="en-US" sz="1600" b="1" dirty="0"/>
              <a:t> </a:t>
            </a:r>
            <a:r>
              <a:rPr lang="en-US" sz="1600" b="1" dirty="0" err="1"/>
              <a:t>vztahu</a:t>
            </a:r>
            <a:r>
              <a:rPr lang="en-US" sz="1600" b="1" dirty="0"/>
              <a:t> k </a:t>
            </a:r>
            <a:r>
              <a:rPr lang="en-US" sz="1600" b="1" dirty="0" err="1"/>
              <a:t>nařízení</a:t>
            </a:r>
            <a:r>
              <a:rPr lang="en-US" sz="1600" b="1" dirty="0"/>
              <a:t> </a:t>
            </a:r>
            <a:r>
              <a:rPr lang="en-US" sz="1600" b="1" dirty="0" err="1"/>
              <a:t>Evropského</a:t>
            </a:r>
            <a:r>
              <a:rPr lang="en-US" sz="1600" b="1" dirty="0"/>
              <a:t> </a:t>
            </a:r>
            <a:r>
              <a:rPr lang="en-US" sz="1600" b="1" dirty="0" err="1"/>
              <a:t>parlamentu</a:t>
            </a:r>
            <a:r>
              <a:rPr lang="en-US" sz="1600" b="1" dirty="0"/>
              <a:t> a </a:t>
            </a:r>
            <a:r>
              <a:rPr lang="en-US" sz="1600" b="1" dirty="0" err="1"/>
              <a:t>Rady</a:t>
            </a:r>
            <a:r>
              <a:rPr lang="en-US" sz="1600" b="1" dirty="0"/>
              <a:t> (ES) č. 1924/2006 </a:t>
            </a:r>
            <a:r>
              <a:rPr lang="en-US" sz="1600" b="1" dirty="0" err="1"/>
              <a:t>ze</a:t>
            </a:r>
            <a:r>
              <a:rPr lang="en-US" sz="1600" b="1" dirty="0"/>
              <a:t> </a:t>
            </a:r>
            <a:r>
              <a:rPr lang="en-US" sz="1600" b="1" dirty="0" err="1"/>
              <a:t>dne</a:t>
            </a:r>
            <a:r>
              <a:rPr lang="en-US" sz="1600" b="1" dirty="0"/>
              <a:t> 20. </a:t>
            </a:r>
            <a:r>
              <a:rPr lang="en-US" sz="1600" b="1" dirty="0" err="1"/>
              <a:t>prosince</a:t>
            </a:r>
            <a:r>
              <a:rPr lang="en-US" sz="1600" b="1" dirty="0"/>
              <a:t> 2006 o </a:t>
            </a:r>
            <a:r>
              <a:rPr lang="en-US" sz="1600" b="1" dirty="0" err="1"/>
              <a:t>výživových</a:t>
            </a:r>
            <a:r>
              <a:rPr lang="en-US" sz="1600" b="1" dirty="0"/>
              <a:t> a </a:t>
            </a:r>
            <a:r>
              <a:rPr lang="en-US" sz="1600" b="1" dirty="0" err="1"/>
              <a:t>zdravotních</a:t>
            </a:r>
            <a:r>
              <a:rPr lang="en-US" sz="1600" b="1" dirty="0"/>
              <a:t> </a:t>
            </a:r>
            <a:r>
              <a:rPr lang="en-US" sz="1600" b="1" dirty="0" err="1"/>
              <a:t>tvrzeních</a:t>
            </a:r>
            <a:r>
              <a:rPr lang="en-US" sz="1600" b="1" dirty="0"/>
              <a:t> </a:t>
            </a:r>
            <a:r>
              <a:rPr lang="en-US" sz="1600" b="1" dirty="0" err="1"/>
              <a:t>při</a:t>
            </a:r>
            <a:r>
              <a:rPr lang="en-US" sz="1600" b="1" dirty="0"/>
              <a:t> </a:t>
            </a:r>
            <a:r>
              <a:rPr lang="en-US" sz="1600" b="1" dirty="0" err="1"/>
              <a:t>označování</a:t>
            </a:r>
            <a:r>
              <a:rPr lang="en-US" sz="1600" b="1" dirty="0"/>
              <a:t> </a:t>
            </a:r>
            <a:r>
              <a:rPr lang="en-US" sz="1600" b="1" dirty="0" err="1"/>
              <a:t>potravin</a:t>
            </a:r>
            <a:r>
              <a:rPr lang="en-US" sz="1600" b="1" dirty="0"/>
              <a:t> </a:t>
            </a: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>
                <a:hlinkClick r:id="rId5"/>
              </a:rPr>
              <a:t>http://eagri.cz/public/web/file/288575/Narodni_doporuceni_pristupu_k_nekterym_oznacenim_potravin_zejmena_ve_vztahu_k_narizeni__ES__c._</a:t>
            </a:r>
            <a:r>
              <a:rPr lang="cs-CZ" sz="1600" b="1" dirty="0" smtClean="0">
                <a:hlinkClick r:id="rId5"/>
              </a:rPr>
              <a:t>1924_2006.pdf</a:t>
            </a:r>
            <a:endParaRPr lang="cs-CZ" sz="1600" b="1" dirty="0" smtClean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/>
              <a:t>Vodítka SZPI k problematice zdravotních a výživových tvrzení</a:t>
            </a:r>
          </a:p>
          <a:p>
            <a:pPr marL="0" indent="0">
              <a:buNone/>
            </a:pPr>
            <a:r>
              <a:rPr lang="cs-CZ" sz="1600" b="1" dirty="0">
                <a:hlinkClick r:id="rId6"/>
              </a:rPr>
              <a:t>http://www.szpi.gov.cz/clanek/voditka-k-problematice-zdravotnich-a-vyzivovych-tvrzeni.aspx</a:t>
            </a:r>
            <a:endParaRPr lang="cs-CZ" sz="1600" b="1" dirty="0"/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dirty="0" smtClean="0"/>
          </a:p>
          <a:p>
            <a:pPr marL="457200" lvl="1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00" y="620688"/>
            <a:ext cx="1728192" cy="249263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689950"/>
            <a:ext cx="1080120" cy="4114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14443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9341"/>
      </p:ext>
    </p:extLst>
  </p:cSld>
  <p:clrMapOvr>
    <a:masterClrMapping/>
  </p:clrMapOvr>
  <p:transition spd="med"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648087"/>
              </p:ext>
            </p:extLst>
          </p:nvPr>
        </p:nvGraphicFramePr>
        <p:xfrm>
          <a:off x="336458" y="1124744"/>
          <a:ext cx="8640960" cy="405241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68152"/>
                <a:gridCol w="2160240"/>
                <a:gridCol w="1440160"/>
                <a:gridCol w="3672408"/>
              </a:tblGrid>
              <a:tr h="28803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Tvrzení podle</a:t>
                      </a:r>
                      <a:endParaRPr lang="en-US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Schválená 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Neschválená</a:t>
                      </a:r>
                      <a:endParaRPr lang="en-US" dirty="0"/>
                    </a:p>
                  </a:txBody>
                  <a:tcP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On hold</a:t>
                      </a:r>
                      <a:endParaRPr lang="en-US" dirty="0"/>
                    </a:p>
                  </a:txBody>
                  <a:tcPr>
                    <a:solidFill>
                      <a:srgbClr val="C1E4FF"/>
                    </a:solidFill>
                  </a:tcPr>
                </a:tc>
              </a:tr>
              <a:tr h="1578456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Článku 13.1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229</a:t>
                      </a:r>
                    </a:p>
                    <a:p>
                      <a:pPr>
                        <a:lnSpc>
                          <a:spcPct val="90000"/>
                        </a:lnSpc>
                        <a:defRPr/>
                      </a:pPr>
                      <a:endParaRPr lang="cs-CZ" altLang="cs-CZ" sz="1200" dirty="0" smtClean="0"/>
                    </a:p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cs-CZ" altLang="cs-CZ" sz="1200" i="1" dirty="0" smtClean="0"/>
                        <a:t>Nařízení EK</a:t>
                      </a:r>
                    </a:p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cs-CZ" altLang="cs-CZ" sz="1200" i="1" dirty="0" smtClean="0"/>
                        <a:t>4</a:t>
                      </a:r>
                      <a:r>
                        <a:rPr lang="en-GB" altLang="cs-CZ" sz="1200" i="1" dirty="0" smtClean="0"/>
                        <a:t>32/2012</a:t>
                      </a:r>
                      <a:r>
                        <a:rPr lang="cs-CZ" altLang="cs-CZ" sz="1200" i="1" dirty="0" smtClean="0"/>
                        <a:t> </a:t>
                      </a:r>
                    </a:p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cs-CZ" altLang="cs-CZ" sz="1200" i="1" dirty="0" smtClean="0"/>
                        <a:t>536</a:t>
                      </a:r>
                      <a:r>
                        <a:rPr lang="en-GB" altLang="cs-CZ" sz="1200" i="1" dirty="0" smtClean="0"/>
                        <a:t>/2013 </a:t>
                      </a:r>
                      <a:endParaRPr lang="cs-CZ" altLang="cs-CZ" sz="1200" i="1" dirty="0" smtClean="0"/>
                    </a:p>
                    <a:p>
                      <a:pPr>
                        <a:lnSpc>
                          <a:spcPct val="90000"/>
                        </a:lnSpc>
                        <a:defRPr/>
                      </a:pPr>
                      <a:r>
                        <a:rPr lang="cs-CZ" altLang="cs-CZ" sz="1200" i="1" dirty="0" smtClean="0"/>
                        <a:t>1018</a:t>
                      </a:r>
                      <a:r>
                        <a:rPr lang="en-GB" altLang="cs-CZ" sz="1200" i="1" dirty="0" smtClean="0"/>
                        <a:t>/201</a:t>
                      </a:r>
                      <a:r>
                        <a:rPr lang="cs-CZ" altLang="cs-CZ" sz="1200" i="1" dirty="0" smtClean="0"/>
                        <a:t>3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200" i="1" dirty="0" smtClean="0"/>
                        <a:t>obsahující seznamy schválených tvrzení (222 + 6 + 1)</a:t>
                      </a:r>
                      <a:endParaRPr lang="en-US" b="0" i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1875</a:t>
                      </a:r>
                      <a:endParaRPr lang="en-US" b="1" dirty="0"/>
                    </a:p>
                  </a:txBody>
                  <a:tcP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900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cs-CZ" altLang="cs-CZ" sz="1400" b="1" dirty="0" smtClean="0"/>
                        <a:t>10</a:t>
                      </a:r>
                      <a:r>
                        <a:rPr lang="cs-CZ" altLang="cs-CZ" sz="1400" dirty="0" smtClean="0"/>
                        <a:t> tvrzení o kofeinu (čeká se na hodnocení bezpečnosti EFSA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cs-CZ" sz="1400" b="1" dirty="0" smtClean="0"/>
                        <a:t>2</a:t>
                      </a:r>
                      <a:r>
                        <a:rPr lang="cs-CZ" sz="1400" dirty="0" smtClean="0"/>
                        <a:t> tvrzení o velmi nízkokalorické stravě a </a:t>
                      </a:r>
                      <a:r>
                        <a:rPr lang="cs-CZ" sz="1400" b="1" dirty="0" smtClean="0"/>
                        <a:t>4 </a:t>
                      </a:r>
                      <a:r>
                        <a:rPr lang="cs-CZ" sz="1400" dirty="0" smtClean="0"/>
                        <a:t>tvrzení o  potravinách se sníženým obsahem laktózy (čeká se na revizi legislativy PZV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cs-CZ" sz="1400" b="1" dirty="0" smtClean="0"/>
                        <a:t>2078</a:t>
                      </a:r>
                      <a:r>
                        <a:rPr lang="cs-CZ" sz="1400" dirty="0" smtClean="0"/>
                        <a:t> tvrzení k rostlinným látkám </a:t>
                      </a:r>
                      <a:r>
                        <a:rPr lang="cs-CZ" sz="1400" dirty="0" err="1" smtClean="0"/>
                        <a:t>Botanicals</a:t>
                      </a:r>
                      <a:endParaRPr lang="cs-CZ" sz="1400" dirty="0" smtClean="0"/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C1E4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Článku 13.5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7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92</a:t>
                      </a:r>
                      <a:endParaRPr lang="en-US" b="1" dirty="0"/>
                    </a:p>
                  </a:txBody>
                  <a:tcPr>
                    <a:solidFill>
                      <a:srgbClr val="FFD1D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1E4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Článku 14.1 a)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14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20</a:t>
                      </a:r>
                      <a:endParaRPr lang="en-US" b="1" dirty="0"/>
                    </a:p>
                  </a:txBody>
                  <a:tcPr>
                    <a:solidFill>
                      <a:srgbClr val="FFD1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1E4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Článku 14.1 b)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11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39</a:t>
                      </a:r>
                      <a:endParaRPr lang="en-US" b="1" dirty="0"/>
                    </a:p>
                  </a:txBody>
                  <a:tcPr>
                    <a:solidFill>
                      <a:srgbClr val="FFD1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1E4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Celkem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261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2026</a:t>
                      </a:r>
                      <a:endParaRPr lang="en-US" b="1" dirty="0"/>
                    </a:p>
                  </a:txBody>
                  <a:tcP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2094</a:t>
                      </a:r>
                      <a:endParaRPr lang="en-US" b="1" dirty="0"/>
                    </a:p>
                  </a:txBody>
                  <a:tcPr>
                    <a:solidFill>
                      <a:srgbClr val="C1E4FF"/>
                    </a:solidFill>
                  </a:tcPr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Aktuální stav k 31.8.2015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5373216"/>
            <a:ext cx="8229600" cy="105273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cs-CZ" sz="1400" b="1" dirty="0" err="1">
                <a:latin typeface="+mj-lt"/>
                <a:cs typeface="Tahoma" pitchFamily="34" charset="0"/>
              </a:rPr>
              <a:t>Schválená</a:t>
            </a:r>
            <a:r>
              <a:rPr lang="en-US" altLang="cs-CZ" sz="1400" b="1" dirty="0">
                <a:latin typeface="+mj-lt"/>
                <a:cs typeface="Tahoma" pitchFamily="34" charset="0"/>
              </a:rPr>
              <a:t> </a:t>
            </a:r>
            <a:r>
              <a:rPr lang="en-US" altLang="cs-CZ" sz="1400" b="1" dirty="0" err="1">
                <a:latin typeface="+mj-lt"/>
                <a:cs typeface="Tahoma" pitchFamily="34" charset="0"/>
              </a:rPr>
              <a:t>i</a:t>
            </a:r>
            <a:r>
              <a:rPr lang="en-US" altLang="cs-CZ" sz="1400" b="1" dirty="0">
                <a:latin typeface="+mj-lt"/>
                <a:cs typeface="Tahoma" pitchFamily="34" charset="0"/>
              </a:rPr>
              <a:t> </a:t>
            </a:r>
            <a:r>
              <a:rPr lang="en-US" altLang="cs-CZ" sz="1400" b="1" dirty="0" err="1">
                <a:latin typeface="+mj-lt"/>
                <a:cs typeface="Tahoma" pitchFamily="34" charset="0"/>
              </a:rPr>
              <a:t>neschválená</a:t>
            </a:r>
            <a:r>
              <a:rPr lang="en-US" altLang="cs-CZ" sz="1400" b="1" dirty="0">
                <a:latin typeface="+mj-lt"/>
                <a:cs typeface="Tahoma" pitchFamily="34" charset="0"/>
              </a:rPr>
              <a:t> </a:t>
            </a:r>
            <a:r>
              <a:rPr lang="en-US" altLang="cs-CZ" sz="1400" b="1" dirty="0" err="1">
                <a:latin typeface="+mj-lt"/>
                <a:cs typeface="Tahoma" pitchFamily="34" charset="0"/>
              </a:rPr>
              <a:t>tvrzení</a:t>
            </a:r>
            <a:r>
              <a:rPr lang="en-US" altLang="cs-CZ" sz="1400" b="1" dirty="0">
                <a:latin typeface="+mj-lt"/>
                <a:cs typeface="Tahoma" pitchFamily="34" charset="0"/>
              </a:rPr>
              <a:t> </a:t>
            </a:r>
            <a:r>
              <a:rPr lang="en-US" altLang="cs-CZ" sz="1400" b="1" dirty="0" err="1">
                <a:latin typeface="+mj-lt"/>
                <a:cs typeface="Tahoma" pitchFamily="34" charset="0"/>
              </a:rPr>
              <a:t>jsou</a:t>
            </a:r>
            <a:r>
              <a:rPr lang="en-US" altLang="cs-CZ" sz="1400" b="1" dirty="0">
                <a:latin typeface="+mj-lt"/>
                <a:cs typeface="Tahoma" pitchFamily="34" charset="0"/>
              </a:rPr>
              <a:t> </a:t>
            </a:r>
            <a:r>
              <a:rPr lang="en-US" altLang="cs-CZ" sz="1400" b="1" dirty="0" err="1">
                <a:latin typeface="+mj-lt"/>
                <a:cs typeface="Tahoma" pitchFamily="34" charset="0"/>
              </a:rPr>
              <a:t>publikována</a:t>
            </a:r>
            <a:r>
              <a:rPr lang="en-US" altLang="cs-CZ" sz="1400" b="1" dirty="0">
                <a:latin typeface="+mj-lt"/>
                <a:cs typeface="Tahoma" pitchFamily="34" charset="0"/>
              </a:rPr>
              <a:t> v </a:t>
            </a:r>
            <a:r>
              <a:rPr lang="en-US" altLang="cs-CZ" sz="1400" b="1" dirty="0" err="1">
                <a:latin typeface="+mj-lt"/>
                <a:cs typeface="Tahoma" pitchFamily="34" charset="0"/>
              </a:rPr>
              <a:t>registru</a:t>
            </a:r>
            <a:r>
              <a:rPr lang="cs-CZ" altLang="cs-CZ" sz="1400" b="1" dirty="0">
                <a:latin typeface="+mj-lt"/>
                <a:cs typeface="Tahoma" pitchFamily="34" charset="0"/>
              </a:rPr>
              <a:t> </a:t>
            </a:r>
            <a:r>
              <a:rPr lang="en-US" altLang="cs-CZ" sz="1400" b="1" dirty="0" err="1">
                <a:latin typeface="+mj-lt"/>
                <a:cs typeface="Tahoma" pitchFamily="34" charset="0"/>
              </a:rPr>
              <a:t>společenství</a:t>
            </a:r>
            <a:r>
              <a:rPr lang="en-US" altLang="cs-CZ" sz="1400" b="1" dirty="0">
                <a:latin typeface="+mj-lt"/>
                <a:cs typeface="Tahoma" pitchFamily="34" charset="0"/>
              </a:rPr>
              <a:t> </a:t>
            </a:r>
            <a:r>
              <a:rPr lang="en-US" altLang="cs-CZ" sz="1400" b="1" dirty="0" err="1">
                <a:latin typeface="+mj-lt"/>
                <a:cs typeface="Tahoma" pitchFamily="34" charset="0"/>
              </a:rPr>
              <a:t>na</a:t>
            </a:r>
            <a:r>
              <a:rPr lang="en-US" altLang="cs-CZ" sz="1400" b="1" dirty="0">
                <a:latin typeface="+mj-lt"/>
                <a:cs typeface="Tahoma" pitchFamily="34" charset="0"/>
              </a:rPr>
              <a:t> </a:t>
            </a:r>
            <a:r>
              <a:rPr lang="en-US" altLang="cs-CZ" sz="1400" b="1" dirty="0" err="1">
                <a:latin typeface="+mj-lt"/>
                <a:cs typeface="Tahoma" pitchFamily="34" charset="0"/>
              </a:rPr>
              <a:t>webu</a:t>
            </a:r>
            <a:r>
              <a:rPr lang="en-US" altLang="cs-CZ" sz="1400" b="1" dirty="0">
                <a:latin typeface="+mj-lt"/>
                <a:cs typeface="Tahoma" pitchFamily="34" charset="0"/>
              </a:rPr>
              <a:t> </a:t>
            </a:r>
            <a:r>
              <a:rPr lang="en-US" altLang="cs-CZ" sz="1400" b="1" dirty="0" smtClean="0">
                <a:latin typeface="+mj-lt"/>
                <a:cs typeface="Tahoma" pitchFamily="34" charset="0"/>
              </a:rPr>
              <a:t>EK</a:t>
            </a:r>
            <a:endParaRPr lang="cs-CZ" altLang="cs-CZ" sz="1400" b="1" dirty="0" smtClean="0">
              <a:latin typeface="+mj-lt"/>
              <a:cs typeface="Tahoma" pitchFamily="34" charset="0"/>
            </a:endParaRPr>
          </a:p>
          <a:p>
            <a:pPr marL="0" indent="0">
              <a:buNone/>
              <a:defRPr/>
            </a:pPr>
            <a:r>
              <a:rPr lang="cs-CZ" altLang="cs-CZ" sz="1400" b="1" u="sng" dirty="0" smtClean="0">
                <a:latin typeface="+mj-lt"/>
                <a:hlinkClick r:id="rId2"/>
              </a:rPr>
              <a:t>http</a:t>
            </a:r>
            <a:r>
              <a:rPr lang="cs-CZ" altLang="cs-CZ" sz="1400" b="1" u="sng" dirty="0">
                <a:latin typeface="+mj-lt"/>
                <a:hlinkClick r:id="rId2"/>
              </a:rPr>
              <a:t>://</a:t>
            </a:r>
            <a:r>
              <a:rPr lang="cs-CZ" altLang="cs-CZ" sz="1400" b="1" u="sng" dirty="0" smtClean="0">
                <a:latin typeface="+mj-lt"/>
                <a:hlinkClick r:id="rId2"/>
              </a:rPr>
              <a:t>ec.europa.eu/nuhclaims</a:t>
            </a:r>
            <a:endParaRPr lang="cs-CZ" altLang="cs-CZ" sz="1400" b="1" u="sng" dirty="0" smtClean="0">
              <a:latin typeface="+mj-lt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1400" b="1" dirty="0">
                <a:latin typeface="+mj-lt"/>
              </a:rPr>
              <a:t>Seznam </a:t>
            </a:r>
            <a:r>
              <a:rPr lang="cs-CZ" altLang="cs-CZ" sz="1400" b="1" dirty="0" smtClean="0">
                <a:latin typeface="+mj-lt"/>
              </a:rPr>
              <a:t>On hold  </a:t>
            </a:r>
            <a:r>
              <a:rPr lang="cs-CZ" altLang="cs-CZ" sz="1400" b="1" dirty="0">
                <a:latin typeface="+mj-lt"/>
              </a:rPr>
              <a:t>tvrzení je uveden na stránkách EK – ale jen formou identifikačních čísel položek</a:t>
            </a:r>
            <a:r>
              <a:rPr lang="cs-CZ" altLang="cs-CZ" sz="1400" b="1" dirty="0" smtClean="0">
                <a:latin typeface="+mj-lt"/>
              </a:rPr>
              <a:t>: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1400" b="1" dirty="0" smtClean="0">
                <a:solidFill>
                  <a:srgbClr val="34309D"/>
                </a:solidFill>
                <a:latin typeface="+mj-lt"/>
                <a:hlinkClick r:id=""/>
              </a:rPr>
              <a:t>http</a:t>
            </a:r>
            <a:r>
              <a:rPr lang="cs-CZ" altLang="cs-CZ" sz="1400" b="1" dirty="0">
                <a:solidFill>
                  <a:srgbClr val="34309D"/>
                </a:solidFill>
                <a:latin typeface="+mj-lt"/>
                <a:hlinkClick r:id=""/>
              </a:rPr>
              <a:t>://ec.europa.eu/nuhclaims/resources/docs/claims_pending.pdf</a:t>
            </a:r>
            <a:endParaRPr lang="cs-CZ" altLang="cs-CZ" sz="1400" b="1" dirty="0">
              <a:solidFill>
                <a:srgbClr val="34309D"/>
              </a:solidFill>
              <a:latin typeface="+mj-lt"/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cs-CZ" sz="1400" dirty="0">
              <a:latin typeface="+mj-lt"/>
            </a:endParaRPr>
          </a:p>
          <a:p>
            <a:endParaRPr lang="en-US" sz="1400" dirty="0">
              <a:latin typeface="+mj-lt"/>
            </a:endParaRPr>
          </a:p>
        </p:txBody>
      </p:sp>
      <p:pic>
        <p:nvPicPr>
          <p:cNvPr id="5" name="Obrázek 5" descr="imag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46365"/>
            <a:ext cx="667184" cy="55788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54699"/>
            <a:ext cx="901854" cy="57684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5" descr="image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97" y="2277799"/>
            <a:ext cx="457909" cy="50498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701655"/>
      </p:ext>
    </p:extLst>
  </p:cSld>
  <p:clrMapOvr>
    <a:masterClrMapping/>
  </p:clrMapOvr>
  <p:transition spd="med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27678" cy="905711"/>
          </a:xfrm>
        </p:spPr>
        <p:txBody>
          <a:bodyPr/>
          <a:lstStyle/>
          <a:p>
            <a:r>
              <a:rPr lang="cs-CZ" dirty="0" smtClean="0"/>
              <a:t>Schválená tvrzení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Většina tvrzení schválená pro živiny </a:t>
            </a:r>
          </a:p>
          <a:p>
            <a:pPr marL="0" indent="0">
              <a:buNone/>
            </a:pPr>
            <a:r>
              <a:rPr lang="cs-CZ" sz="1400" dirty="0" smtClean="0"/>
              <a:t>– zejména vitamíny a minerály (chybí 	například tvrzení pro bór, křemík, vitamín K2)</a:t>
            </a:r>
          </a:p>
          <a:p>
            <a:pPr marL="0" indent="0">
              <a:buNone/>
            </a:pPr>
            <a:r>
              <a:rPr lang="cs-CZ" sz="1400" dirty="0" smtClean="0"/>
              <a:t>- ostatní látky (omega 3 mastné kyseliny, betain, vláknina)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Ale i pro potraviny</a:t>
            </a:r>
          </a:p>
          <a:p>
            <a:pPr marL="0" indent="0">
              <a:buNone/>
            </a:pPr>
            <a:endParaRPr lang="cs-CZ" sz="1400" dirty="0" smtClean="0"/>
          </a:p>
          <a:p>
            <a:pPr>
              <a:buFontTx/>
              <a:buChar char="-"/>
            </a:pPr>
            <a:r>
              <a:rPr lang="cs-CZ" sz="1400" dirty="0" smtClean="0"/>
              <a:t>Vlašské ořechy</a:t>
            </a:r>
          </a:p>
          <a:p>
            <a:pPr>
              <a:buFontTx/>
              <a:buChar char="-"/>
            </a:pPr>
            <a:r>
              <a:rPr lang="cs-CZ" sz="1400" dirty="0" smtClean="0"/>
              <a:t> voda</a:t>
            </a:r>
          </a:p>
          <a:p>
            <a:pPr>
              <a:buFontTx/>
              <a:buChar char="-"/>
            </a:pPr>
            <a:r>
              <a:rPr lang="cs-CZ" sz="1400" dirty="0" smtClean="0"/>
              <a:t> </a:t>
            </a:r>
            <a:r>
              <a:rPr lang="cs-CZ" sz="1400" dirty="0"/>
              <a:t>žvýkačky bez </a:t>
            </a:r>
            <a:r>
              <a:rPr lang="cs-CZ" sz="1400" dirty="0" smtClean="0"/>
              <a:t>cukru</a:t>
            </a:r>
          </a:p>
          <a:p>
            <a:pPr>
              <a:buFontTx/>
              <a:buChar char="-"/>
            </a:pPr>
            <a:endParaRPr lang="cs-CZ" sz="1400" dirty="0"/>
          </a:p>
          <a:p>
            <a:pPr>
              <a:buFontTx/>
              <a:buChar char="-"/>
            </a:pPr>
            <a:r>
              <a:rPr lang="cs-CZ" sz="1400" dirty="0" smtClean="0"/>
              <a:t>A dokonce pro kategorie potravin</a:t>
            </a:r>
          </a:p>
          <a:p>
            <a:pPr>
              <a:buFontTx/>
              <a:buChar char="-"/>
            </a:pPr>
            <a:endParaRPr lang="cs-CZ" sz="1400" dirty="0"/>
          </a:p>
          <a:p>
            <a:pPr>
              <a:buFontTx/>
              <a:buChar char="-"/>
            </a:pPr>
            <a:r>
              <a:rPr lang="cs-CZ" sz="1400" dirty="0"/>
              <a:t>Maso nebo </a:t>
            </a:r>
            <a:r>
              <a:rPr lang="cs-CZ" sz="1400" dirty="0" smtClean="0"/>
              <a:t>ryby, </a:t>
            </a:r>
          </a:p>
          <a:p>
            <a:pPr>
              <a:buFontTx/>
              <a:buChar char="-"/>
            </a:pPr>
            <a:r>
              <a:rPr lang="cs-CZ" sz="1400" dirty="0"/>
              <a:t>potraviny s nízkým nebo sníženým obsahem nasycených mastných kyselin</a:t>
            </a:r>
            <a:endParaRPr lang="cs-CZ" sz="1400" dirty="0" smtClean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20888"/>
            <a:ext cx="855539" cy="85553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08" y="4043062"/>
            <a:ext cx="1260140" cy="8385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68760"/>
            <a:ext cx="1102593" cy="825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69" y="3466945"/>
            <a:ext cx="1110821" cy="110588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429000"/>
            <a:ext cx="1440160" cy="69555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57" y="5805264"/>
            <a:ext cx="2016224" cy="9014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276872"/>
            <a:ext cx="1116140" cy="7084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27692331"/>
      </p:ext>
    </p:extLst>
  </p:cSld>
  <p:clrMapOvr>
    <a:masterClrMapping/>
  </p:clrMapOvr>
  <p:transition spd="med"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Neschválená tvrzení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16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900" b="1" dirty="0" err="1"/>
              <a:t>Důvodem</a:t>
            </a:r>
            <a:r>
              <a:rPr lang="en-US" sz="1900" b="1" dirty="0"/>
              <a:t> </a:t>
            </a:r>
            <a:r>
              <a:rPr lang="en-US" sz="1900" b="1" dirty="0" err="1"/>
              <a:t>neschválení</a:t>
            </a:r>
            <a:r>
              <a:rPr lang="en-US" sz="1900" b="1" dirty="0"/>
              <a:t> </a:t>
            </a:r>
            <a:r>
              <a:rPr lang="en-US" sz="1900" b="1" dirty="0" err="1"/>
              <a:t>většiny</a:t>
            </a:r>
            <a:r>
              <a:rPr lang="en-US" sz="1900" b="1" dirty="0"/>
              <a:t> </a:t>
            </a:r>
            <a:r>
              <a:rPr lang="en-US" sz="1900" b="1" dirty="0" err="1" smtClean="0"/>
              <a:t>zdravotních</a:t>
            </a:r>
            <a:r>
              <a:rPr lang="cs-CZ" sz="1900" b="1" dirty="0" smtClean="0"/>
              <a:t> </a:t>
            </a:r>
            <a:r>
              <a:rPr lang="en-US" sz="1900" b="1" dirty="0" err="1" smtClean="0"/>
              <a:t>tvrzení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není</a:t>
            </a:r>
            <a:r>
              <a:rPr lang="cs-CZ" sz="1900" b="1" dirty="0" smtClean="0"/>
              <a:t> </a:t>
            </a:r>
            <a:r>
              <a:rPr lang="en-US" sz="1900" b="1" dirty="0" err="1"/>
              <a:t>jejich</a:t>
            </a:r>
            <a:r>
              <a:rPr lang="en-US" sz="1900" b="1" dirty="0"/>
              <a:t> </a:t>
            </a:r>
            <a:r>
              <a:rPr lang="en-US" sz="1900" b="1" dirty="0" err="1"/>
              <a:t>klamavost</a:t>
            </a:r>
            <a:r>
              <a:rPr lang="en-US" sz="1900" b="1" dirty="0"/>
              <a:t> pro </a:t>
            </a:r>
            <a:r>
              <a:rPr lang="en-US" sz="1900" b="1" dirty="0" err="1"/>
              <a:t>spotřebitele</a:t>
            </a:r>
            <a:endParaRPr lang="en-US" sz="1900" dirty="0"/>
          </a:p>
          <a:p>
            <a:pPr marL="0" indent="0">
              <a:buNone/>
            </a:pPr>
            <a:endParaRPr lang="pl-PL" sz="1900" b="1" dirty="0" smtClean="0"/>
          </a:p>
          <a:p>
            <a:pPr marL="0" indent="0">
              <a:buNone/>
            </a:pPr>
            <a:r>
              <a:rPr lang="pl-PL" sz="1900" b="1" dirty="0" smtClean="0"/>
              <a:t>97</a:t>
            </a:r>
            <a:r>
              <a:rPr lang="pl-PL" sz="1900" b="1" dirty="0"/>
              <a:t>% tvrzení na „ostatní </a:t>
            </a:r>
            <a:r>
              <a:rPr lang="pl-PL" sz="1900" b="1" dirty="0" smtClean="0"/>
              <a:t>látky“ </a:t>
            </a:r>
            <a:r>
              <a:rPr lang="en-US" sz="1900" b="1" dirty="0" err="1" smtClean="0"/>
              <a:t>obdrželo</a:t>
            </a:r>
            <a:r>
              <a:rPr lang="en-US" sz="1900" b="1" dirty="0" smtClean="0"/>
              <a:t> </a:t>
            </a:r>
            <a:r>
              <a:rPr lang="en-US" sz="1900" b="1" dirty="0" err="1"/>
              <a:t>negativní</a:t>
            </a:r>
            <a:r>
              <a:rPr lang="en-US" sz="1900" b="1" dirty="0"/>
              <a:t> </a:t>
            </a:r>
            <a:r>
              <a:rPr lang="en-US" sz="1900" b="1" dirty="0" err="1" smtClean="0"/>
              <a:t>stanovisko</a:t>
            </a:r>
            <a:r>
              <a:rPr lang="cs-CZ" sz="1900" b="1" dirty="0" smtClean="0"/>
              <a:t> </a:t>
            </a:r>
            <a:r>
              <a:rPr lang="en-US" sz="1900" b="1" dirty="0" smtClean="0"/>
              <a:t>EFSA </a:t>
            </a:r>
            <a:r>
              <a:rPr lang="en-US" sz="1900" b="1" dirty="0" err="1"/>
              <a:t>přestože</a:t>
            </a:r>
            <a:r>
              <a:rPr lang="en-US" sz="1900" b="1" dirty="0"/>
              <a:t> </a:t>
            </a:r>
            <a:r>
              <a:rPr lang="en-US" sz="1900" b="1" dirty="0" err="1" smtClean="0"/>
              <a:t>odpovídají</a:t>
            </a:r>
            <a:r>
              <a:rPr lang="cs-CZ" sz="1900" b="1" dirty="0" smtClean="0"/>
              <a:t> </a:t>
            </a:r>
            <a:r>
              <a:rPr lang="en-US" sz="1900" b="1" dirty="0" err="1" smtClean="0"/>
              <a:t>nutričním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doporučení</a:t>
            </a:r>
            <a:r>
              <a:rPr lang="cs-CZ" sz="1900" b="1" dirty="0" smtClean="0"/>
              <a:t>m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odborní</a:t>
            </a:r>
            <a:r>
              <a:rPr lang="cs-CZ" sz="1900" b="1" dirty="0" err="1" smtClean="0"/>
              <a:t>ků</a:t>
            </a:r>
            <a:endParaRPr lang="en-US" sz="25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Dietní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vlákninu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a </a:t>
            </a:r>
            <a:r>
              <a:rPr lang="en-US" dirty="0" smtClean="0"/>
              <a:t> </a:t>
            </a:r>
            <a:r>
              <a:rPr lang="en-US" dirty="0" err="1"/>
              <a:t>trávicí</a:t>
            </a:r>
            <a:r>
              <a:rPr lang="en-US" dirty="0"/>
              <a:t> </a:t>
            </a:r>
            <a:r>
              <a:rPr lang="en-US" dirty="0" err="1"/>
              <a:t>systém</a:t>
            </a:r>
            <a:endParaRPr lang="en-US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	</a:t>
            </a:r>
            <a:r>
              <a:rPr lang="en-US" dirty="0" err="1" smtClean="0">
                <a:solidFill>
                  <a:srgbClr val="C00000"/>
                </a:solidFill>
              </a:rPr>
              <a:t>Glukosamin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a</a:t>
            </a:r>
            <a:r>
              <a:rPr lang="en-US" dirty="0" smtClean="0"/>
              <a:t> </a:t>
            </a:r>
            <a:r>
              <a:rPr lang="en-US" dirty="0" err="1"/>
              <a:t>udržování</a:t>
            </a:r>
            <a:r>
              <a:rPr lang="en-US" dirty="0"/>
              <a:t> </a:t>
            </a:r>
            <a:r>
              <a:rPr lang="en-US" dirty="0" err="1"/>
              <a:t>zdraví</a:t>
            </a:r>
            <a:r>
              <a:rPr lang="en-US" dirty="0"/>
              <a:t> </a:t>
            </a:r>
            <a:r>
              <a:rPr lang="en-US" dirty="0" err="1"/>
              <a:t>kloubů</a:t>
            </a:r>
            <a:endParaRPr lang="en-US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Lutein </a:t>
            </a:r>
            <a:r>
              <a:rPr lang="cs-CZ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zrak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	Brusinky</a:t>
            </a:r>
            <a:r>
              <a:rPr lang="cs-CZ" dirty="0" smtClean="0"/>
              <a:t> a močové cesty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Koenzym Q </a:t>
            </a:r>
            <a:r>
              <a:rPr lang="cs-CZ" dirty="0" smtClean="0"/>
              <a:t>a zdraví srdce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82044"/>
            <a:ext cx="792088" cy="7920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21088"/>
            <a:ext cx="1296144" cy="75132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174132"/>
            <a:ext cx="959790" cy="12813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53136"/>
            <a:ext cx="1181100" cy="9667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97" y="5619924"/>
            <a:ext cx="1474153" cy="9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54788"/>
      </p:ext>
    </p:extLst>
  </p:cSld>
  <p:clrMapOvr>
    <a:masterClrMapping/>
  </p:clrMapOvr>
  <p:transition spd="med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7584" y="260648"/>
            <a:ext cx="5791200" cy="7596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Pojmy a definice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145435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sz="19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je informace?</a:t>
            </a:r>
          </a:p>
          <a:p>
            <a:pPr marL="0" indent="0">
              <a:buNone/>
            </a:pPr>
            <a:r>
              <a:rPr lang="cs-CZ" sz="1900" b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„informacemi o potravinách“ </a:t>
            </a:r>
            <a:r>
              <a:rPr lang="cs-CZ" sz="19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rozumí </a:t>
            </a:r>
            <a:r>
              <a:rPr lang="cs-CZ" sz="1900" b="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informace týkající se potravin zpřístupněné konečnému spotřebiteli</a:t>
            </a:r>
            <a:r>
              <a:rPr lang="cs-CZ" sz="19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prostřednictvím etikety, jiného průvodního materiálu nebo jinými prostředky, včetně nástrojů moderních technologií nebo slovního sdělení</a:t>
            </a:r>
            <a:r>
              <a:rPr lang="cs-CZ" sz="19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0" indent="0">
              <a:buNone/>
            </a:pPr>
            <a:r>
              <a:rPr lang="cs-CZ" sz="1900" b="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Nařízení </a:t>
            </a:r>
            <a:r>
              <a:rPr lang="cs-CZ" sz="1900" b="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(EU) č. </a:t>
            </a:r>
            <a:r>
              <a:rPr lang="cs-CZ" sz="1900" b="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1169/2011</a:t>
            </a:r>
          </a:p>
          <a:p>
            <a:pPr marL="0" indent="0">
              <a:buNone/>
            </a:pPr>
            <a:endParaRPr lang="cs-CZ" sz="19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19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</a:t>
            </a:r>
            <a:r>
              <a:rPr lang="cs-CZ" sz="19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tvrzení?</a:t>
            </a:r>
          </a:p>
          <a:p>
            <a:pPr marL="0" indent="0">
              <a:buNone/>
              <a:defRPr/>
            </a:pPr>
            <a:r>
              <a:rPr lang="cs-CZ" sz="19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tvrzením“ se rozumí jakékoliv </a:t>
            </a:r>
            <a:r>
              <a:rPr lang="cs-CZ" sz="1900" b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sdělení nebo znázornění</a:t>
            </a:r>
            <a:r>
              <a:rPr lang="cs-CZ" sz="19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které </a:t>
            </a:r>
            <a:r>
              <a:rPr lang="cs-CZ" sz="1900" b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není </a:t>
            </a:r>
            <a:r>
              <a:rPr lang="cs-CZ" sz="19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podle právních předpisů Společenství nebo vnitrostátních právních předpisů </a:t>
            </a:r>
            <a:r>
              <a:rPr lang="cs-CZ" sz="1900" b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povinné</a:t>
            </a:r>
            <a:r>
              <a:rPr lang="cs-CZ" sz="19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včetně obrázkového, grafického nebo symbolického znázornění v jakékoliv podobě, které </a:t>
            </a:r>
            <a:r>
              <a:rPr lang="cs-CZ" sz="1900" b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uvádí, naznačuje nebo ze kterého vyplývá, že potravina má určité vlastnosti.</a:t>
            </a:r>
            <a:endParaRPr lang="cs-CZ" sz="1900" b="0" u="sng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1900" b="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Nařízení </a:t>
            </a:r>
            <a:r>
              <a:rPr lang="cs-CZ" sz="1900" b="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(ES) č. 1924/2006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6632"/>
            <a:ext cx="1577869" cy="15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9950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Tvrzení On hold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…</a:t>
            </a:r>
            <a:r>
              <a:rPr lang="cs-CZ" sz="2800" b="1" i="1" dirty="0">
                <a:solidFill>
                  <a:srgbClr val="FF0000"/>
                </a:solidFill>
              </a:rPr>
              <a:t> tvrzení, jejichž posouzení nebylo ještě dokončeno mohou být nadále používána v souladu s čl. 28 odst. 5 a 6 nařízení (ES) č. </a:t>
            </a:r>
            <a:r>
              <a:rPr lang="cs-CZ" sz="2800" b="1" i="1" dirty="0" smtClean="0">
                <a:solidFill>
                  <a:srgbClr val="FF0000"/>
                </a:solidFill>
              </a:rPr>
              <a:t>1924/2006</a:t>
            </a:r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cs-CZ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dirty="0" smtClean="0"/>
              <a:t>10 </a:t>
            </a:r>
            <a:r>
              <a:rPr lang="cs-CZ" altLang="cs-CZ" dirty="0"/>
              <a:t>tvrzení o kofeinu </a:t>
            </a:r>
            <a:endParaRPr lang="cs-CZ" altLang="cs-CZ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dirty="0" smtClean="0"/>
              <a:t>6 </a:t>
            </a:r>
            <a:r>
              <a:rPr lang="cs-CZ" dirty="0"/>
              <a:t>tvrzení o </a:t>
            </a:r>
            <a:r>
              <a:rPr lang="cs-CZ" dirty="0" smtClean="0"/>
              <a:t>PZV</a:t>
            </a:r>
            <a:endParaRPr lang="cs-CZ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b="1" dirty="0">
                <a:solidFill>
                  <a:srgbClr val="00B050"/>
                </a:solidFill>
              </a:rPr>
              <a:t>2078 tvrzení k rostlinným látkám </a:t>
            </a:r>
            <a:r>
              <a:rPr lang="cs-CZ" b="1" dirty="0" err="1">
                <a:solidFill>
                  <a:srgbClr val="00B050"/>
                </a:solidFill>
              </a:rPr>
              <a:t>Botanicals</a:t>
            </a:r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05064"/>
            <a:ext cx="2038152" cy="108878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30843289"/>
      </p:ext>
    </p:extLst>
  </p:cSld>
  <p:clrMapOvr>
    <a:masterClrMapping/>
  </p:clrMapOvr>
  <p:transition spd="med"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91832" y="260648"/>
            <a:ext cx="5960488" cy="1296144"/>
          </a:xfrm>
        </p:spPr>
        <p:txBody>
          <a:bodyPr anchor="t">
            <a:noAutofit/>
          </a:bodyPr>
          <a:lstStyle/>
          <a:p>
            <a:r>
              <a:rPr lang="en-US" altLang="cs-CZ" sz="2400" dirty="0" smtClean="0">
                <a:solidFill>
                  <a:srgbClr val="34309D"/>
                </a:solidFill>
              </a:rPr>
              <a:t>On Hold </a:t>
            </a:r>
            <a:r>
              <a:rPr lang="cs-CZ" altLang="cs-CZ" sz="2400" dirty="0" smtClean="0">
                <a:solidFill>
                  <a:srgbClr val="34309D"/>
                </a:solidFill>
              </a:rPr>
              <a:t>seznam na webových stránkách Evropské komise</a:t>
            </a:r>
            <a:br>
              <a:rPr lang="cs-CZ" altLang="cs-CZ" sz="2400" dirty="0" smtClean="0">
                <a:solidFill>
                  <a:srgbClr val="34309D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9436" y="1196752"/>
            <a:ext cx="7499350" cy="5051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 err="1" smtClean="0"/>
              <a:t>Jejich</a:t>
            </a:r>
            <a:r>
              <a:rPr lang="en-US" sz="1400" b="1" dirty="0" smtClean="0"/>
              <a:t> </a:t>
            </a:r>
            <a:r>
              <a:rPr lang="en-US" sz="1400" b="1" dirty="0" err="1"/>
              <a:t>přehled</a:t>
            </a:r>
            <a:r>
              <a:rPr lang="en-US" sz="1400" b="1" dirty="0"/>
              <a:t> je </a:t>
            </a:r>
            <a:r>
              <a:rPr lang="en-US" sz="1400" b="1" dirty="0" err="1"/>
              <a:t>uveden</a:t>
            </a:r>
            <a:r>
              <a:rPr lang="en-US" sz="1400" b="1" dirty="0"/>
              <a:t> </a:t>
            </a:r>
            <a:r>
              <a:rPr lang="en-US" sz="1400" b="1" dirty="0" err="1"/>
              <a:t>pouze</a:t>
            </a:r>
            <a:r>
              <a:rPr lang="en-US" sz="1400" b="1" dirty="0"/>
              <a:t> </a:t>
            </a:r>
            <a:r>
              <a:rPr lang="en-US" sz="1400" b="1" dirty="0" err="1"/>
              <a:t>podle</a:t>
            </a:r>
            <a:r>
              <a:rPr lang="en-US" sz="1400" b="1" dirty="0"/>
              <a:t> ID </a:t>
            </a:r>
            <a:r>
              <a:rPr lang="en-US" sz="1400" b="1" dirty="0" err="1" smtClean="0"/>
              <a:t>čísel</a:t>
            </a:r>
            <a:endParaRPr lang="cs-CZ" sz="1400" b="1" dirty="0" smtClean="0"/>
          </a:p>
          <a:p>
            <a:pPr marL="0" indent="0" algn="ctr">
              <a:buNone/>
            </a:pPr>
            <a:endParaRPr lang="cs-CZ" sz="1400" b="1" dirty="0" smtClean="0"/>
          </a:p>
          <a:p>
            <a:pPr marL="0" indent="0" algn="ctr">
              <a:buNone/>
            </a:pPr>
            <a:r>
              <a:rPr lang="cs-CZ" sz="1400" dirty="0">
                <a:hlinkClick r:id="rId2"/>
              </a:rPr>
              <a:t>http://ec.europa.eu/nuhclaims/</a:t>
            </a:r>
            <a:r>
              <a:rPr lang="cs-CZ" sz="1400" b="1" dirty="0">
                <a:hlinkClick r:id="rId2"/>
              </a:rPr>
              <a:t>CLAIMS</a:t>
            </a:r>
            <a:r>
              <a:rPr lang="cs-CZ" sz="1400" dirty="0">
                <a:hlinkClick r:id="rId2"/>
              </a:rPr>
              <a:t>resources/docs/</a:t>
            </a:r>
            <a:endParaRPr lang="cs-CZ" sz="1400" dirty="0"/>
          </a:p>
          <a:p>
            <a:pPr marL="0" indent="0" algn="ctr">
              <a:buNone/>
            </a:pPr>
            <a:endParaRPr lang="cs-CZ" sz="1400" dirty="0" smtClean="0"/>
          </a:p>
          <a:p>
            <a:pPr marL="0" indent="0" algn="ctr">
              <a:buNone/>
            </a:pPr>
            <a:endParaRPr lang="cs-CZ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8" t="9976" r="718" b="-1252"/>
          <a:stretch/>
        </p:blipFill>
        <p:spPr bwMode="auto">
          <a:xfrm>
            <a:off x="755576" y="2471190"/>
            <a:ext cx="7489549" cy="35850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197106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7794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Vodítka SZPI, příloha 4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68952" cy="557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3347864" y="6334878"/>
            <a:ext cx="79208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5455857"/>
      </p:ext>
    </p:extLst>
  </p:cSld>
  <p:clrMapOvr>
    <a:masterClrMapping/>
  </p:clrMapOvr>
  <p:transition spd="med"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20880" cy="634082"/>
          </a:xfrm>
        </p:spPr>
        <p:txBody>
          <a:bodyPr>
            <a:normAutofit/>
          </a:bodyPr>
          <a:lstStyle/>
          <a:p>
            <a:r>
              <a:rPr lang="cs-CZ" altLang="cs-CZ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Mezirezortní skupina pro aplikaci nařízení 1924/2006</a:t>
            </a:r>
            <a:endParaRPr lang="en-US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836712"/>
            <a:ext cx="8784976" cy="5832648"/>
          </a:xfrm>
        </p:spPr>
        <p:txBody>
          <a:bodyPr>
            <a:normAutofit lnSpcReduction="10000"/>
          </a:bodyPr>
          <a:lstStyle/>
          <a:p>
            <a:pPr marL="82550" indent="0">
              <a:buNone/>
            </a:pPr>
            <a:r>
              <a:rPr lang="cs-CZ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Ministerstvo zemědělství</a:t>
            </a:r>
          </a:p>
          <a:p>
            <a:pPr marL="82550" indent="0">
              <a:buNone/>
            </a:pPr>
            <a:r>
              <a:rPr lang="cs-CZ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Ministerstvo zdravotnictví</a:t>
            </a:r>
          </a:p>
          <a:p>
            <a:pPr marL="82550" indent="0">
              <a:buNone/>
            </a:pPr>
            <a:r>
              <a:rPr lang="cs-CZ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Státní zemědělská a potravinářská inspekce </a:t>
            </a:r>
          </a:p>
          <a:p>
            <a:pPr marL="82550" indent="0">
              <a:buNone/>
            </a:pPr>
            <a:r>
              <a:rPr lang="cs-CZ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Státní veterinární správa</a:t>
            </a:r>
          </a:p>
          <a:p>
            <a:pPr marL="82550" indent="0">
              <a:buNone/>
            </a:pPr>
            <a:r>
              <a:rPr lang="cs-CZ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Státního zdravotní ústav</a:t>
            </a:r>
          </a:p>
          <a:p>
            <a:pPr marL="82550" indent="0">
              <a:buNone/>
            </a:pPr>
            <a:r>
              <a:rPr lang="cs-CZ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Rada pro televizní a rozhlasové vysílání</a:t>
            </a:r>
          </a:p>
          <a:p>
            <a:pPr marL="82550" indent="0">
              <a:buNone/>
            </a:pPr>
            <a:r>
              <a:rPr lang="cs-CZ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Potravinářská komora ČR </a:t>
            </a:r>
          </a:p>
          <a:p>
            <a:pPr marL="82550" indent="0"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Česká asociace pro speciální potraviny</a:t>
            </a:r>
          </a:p>
          <a:p>
            <a:pPr marL="82550" indent="0">
              <a:buNone/>
            </a:pPr>
            <a:r>
              <a:rPr lang="cs-CZ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Ministerstvo průmyslu a obchodu (ŽÚ)</a:t>
            </a:r>
          </a:p>
          <a:p>
            <a:pPr marL="82550" indent="0">
              <a:buNone/>
            </a:pPr>
            <a:r>
              <a:rPr lang="cs-CZ" altLang="cs-CZ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2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1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1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1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r>
              <a:rPr lang="en-US" sz="11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nemá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žádný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formální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právní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status a v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případě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sporu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spočívá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odpovědnost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výklad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práva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soudu</a:t>
            </a:r>
            <a:r>
              <a:rPr lang="cs-CZ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2550" indent="0" algn="ctr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eagri.cz/public/web/mze/potraviny/oznacovani-potravin-a-obaly/vyzivova-tvrzeni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82550" indent="0">
              <a:buNone/>
            </a:pPr>
            <a:endParaRPr lang="cs-CZ" sz="1400" dirty="0">
              <a:hlinkClick r:id="rId2"/>
            </a:endParaRPr>
          </a:p>
          <a:p>
            <a:pPr marL="82550" indent="0">
              <a:buNone/>
            </a:pPr>
            <a:endParaRPr lang="en-US" sz="1400" dirty="0"/>
          </a:p>
        </p:txBody>
      </p:sp>
      <p:sp>
        <p:nvSpPr>
          <p:cNvPr id="2" name="Obdélník 1"/>
          <p:cNvSpPr/>
          <p:nvPr/>
        </p:nvSpPr>
        <p:spPr>
          <a:xfrm>
            <a:off x="467544" y="3356992"/>
            <a:ext cx="8213322" cy="957860"/>
          </a:xfrm>
          <a:prstGeom prst="rect">
            <a:avLst/>
          </a:prstGeom>
          <a:solidFill>
            <a:srgbClr val="FEE6BA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550" indent="0">
              <a:buNone/>
            </a:pP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2550" indent="0">
              <a:buNone/>
            </a:pP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Jednotný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 k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některým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označením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uváděným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potravinách</a:t>
            </a:r>
            <a:endParaRPr lang="cs-C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Vytváření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pravidel pro posuzování slovní flexibility schválených zdravotních tvrzení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24744"/>
            <a:ext cx="2390775" cy="191452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14992"/>
            <a:ext cx="864097" cy="49627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Vodorovný svitek 4"/>
          <p:cNvSpPr/>
          <p:nvPr/>
        </p:nvSpPr>
        <p:spPr>
          <a:xfrm>
            <a:off x="611560" y="4463127"/>
            <a:ext cx="8069306" cy="1656184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550" indent="0">
              <a:buNone/>
            </a:pP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doporučení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přístupu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některým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označením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zejména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vztahu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Evropského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parlamentu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Rady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(ES) č. 1924/2006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20.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prosince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2006 o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výživových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zdravotních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tvrzeních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označování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</a:t>
            </a:r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4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3890612" y="4314852"/>
            <a:ext cx="182708" cy="340061"/>
          </a:xfrm>
          <a:prstGeom prst="downArrow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395536" y="2996952"/>
            <a:ext cx="3744416" cy="36004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V="1">
            <a:off x="395536" y="2996952"/>
            <a:ext cx="3677784" cy="36004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430423"/>
      </p:ext>
    </p:extLst>
  </p:cSld>
  <p:clrMapOvr>
    <a:masterClrMapping/>
  </p:clrMapOvr>
  <p:transition spd="med"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78098"/>
          </a:xfrm>
        </p:spPr>
        <p:txBody>
          <a:bodyPr>
            <a:noAutofit/>
          </a:bodyPr>
          <a:lstStyle/>
          <a:p>
            <a:pPr algn="l"/>
            <a:r>
              <a:rPr lang="cs-CZ" sz="3600" i="1" dirty="0">
                <a:solidFill>
                  <a:srgbClr val="00B050"/>
                </a:solidFill>
              </a:rPr>
              <a:t>Reakce na aplikaci nařízení </a:t>
            </a:r>
            <a:r>
              <a:rPr lang="cs-CZ" sz="3600" i="1" dirty="0" smtClean="0">
                <a:solidFill>
                  <a:srgbClr val="00B050"/>
                </a:solidFill>
              </a:rPr>
              <a:t>1924/2006 </a:t>
            </a:r>
            <a:br>
              <a:rPr lang="cs-CZ" sz="3600" i="1" dirty="0" smtClean="0">
                <a:solidFill>
                  <a:srgbClr val="00B050"/>
                </a:solidFill>
              </a:rPr>
            </a:br>
            <a:r>
              <a:rPr lang="cs-CZ" sz="3600" i="1" dirty="0" smtClean="0">
                <a:solidFill>
                  <a:srgbClr val="00B050"/>
                </a:solidFill>
              </a:rPr>
              <a:t>a zkušenosti SZPI</a:t>
            </a:r>
            <a:endParaRPr lang="en-US" sz="3600" i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121493"/>
            <a:ext cx="8640960" cy="45259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Od </a:t>
            </a:r>
            <a:r>
              <a:rPr lang="cs-CZ" sz="2000" dirty="0"/>
              <a:t>14.12.2012 došlo prudkému nárůstu podnětů od spotřebitelů a ZEJMÉNA konkurenčních </a:t>
            </a:r>
            <a:r>
              <a:rPr lang="cs-CZ" sz="2000" dirty="0" smtClean="0"/>
              <a:t>společností</a:t>
            </a:r>
            <a:endParaRPr lang="cs-CZ" sz="2000" dirty="0"/>
          </a:p>
          <a:p>
            <a:r>
              <a:rPr lang="cs-CZ" sz="2000" dirty="0"/>
              <a:t> Nejčastěji tyto podněty </a:t>
            </a:r>
            <a:r>
              <a:rPr lang="cs-CZ" sz="2000" dirty="0" smtClean="0"/>
              <a:t>cílí </a:t>
            </a:r>
            <a:r>
              <a:rPr lang="cs-CZ" sz="2000" dirty="0"/>
              <a:t>na používání nepovolených zdravotních tvrzení u potravin na </a:t>
            </a:r>
            <a:r>
              <a:rPr lang="cs-CZ" sz="2000" dirty="0" smtClean="0"/>
              <a:t>internetu</a:t>
            </a:r>
          </a:p>
          <a:p>
            <a:r>
              <a:rPr lang="cs-CZ" sz="2000" dirty="0" smtClean="0"/>
              <a:t>Největší problém - </a:t>
            </a:r>
            <a:r>
              <a:rPr lang="cs-CZ" sz="2000" dirty="0"/>
              <a:t>nepovolená léčebná tvrzení u </a:t>
            </a:r>
            <a:r>
              <a:rPr lang="cs-CZ" sz="2000" dirty="0" err="1" smtClean="0"/>
              <a:t>botanicals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/>
              <a:t>PPP se </a:t>
            </a:r>
            <a:r>
              <a:rPr lang="cs-CZ" sz="2000" dirty="0" smtClean="0"/>
              <a:t>snaží přizpůsobit - doplňky </a:t>
            </a:r>
            <a:r>
              <a:rPr lang="cs-CZ" sz="2000" dirty="0"/>
              <a:t>stravy </a:t>
            </a:r>
            <a:r>
              <a:rPr lang="cs-CZ" sz="2000" dirty="0" smtClean="0"/>
              <a:t>přeřazeny do kategorie PZLÚ nebo dokonce registrovány jako léčiva </a:t>
            </a:r>
            <a:r>
              <a:rPr lang="cs-CZ" sz="2000" dirty="0"/>
              <a:t>(</a:t>
            </a:r>
            <a:r>
              <a:rPr lang="cs-CZ" sz="2000" dirty="0" err="1"/>
              <a:t>chondroprotektiva</a:t>
            </a:r>
            <a:r>
              <a:rPr lang="cs-CZ" sz="2000" dirty="0"/>
              <a:t>, brusinky…)</a:t>
            </a:r>
          </a:p>
          <a:p>
            <a:r>
              <a:rPr lang="cs-CZ" sz="2000" dirty="0"/>
              <a:t>Přidávání vitamínů, minerálních látek či rostlin ze seznamu On hold do DS kvůli možnosti použít tvrzení</a:t>
            </a:r>
          </a:p>
          <a:p>
            <a:endParaRPr lang="cs-CZ" sz="2000" dirty="0"/>
          </a:p>
          <a:p>
            <a:pPr marL="1371600" lvl="3" indent="0">
              <a:buNone/>
            </a:pPr>
            <a:r>
              <a:rPr lang="cs-CZ" dirty="0" smtClean="0"/>
              <a:t>Spotřebitelé… </a:t>
            </a:r>
            <a:r>
              <a:rPr lang="cs-CZ" dirty="0"/>
              <a:t>spokojení i nespokojení</a:t>
            </a:r>
            <a:endParaRPr lang="en-US" dirty="0"/>
          </a:p>
          <a:p>
            <a:endParaRPr lang="cs-CZ" sz="2000" dirty="0"/>
          </a:p>
          <a:p>
            <a:endParaRPr lang="cs-CZ" dirty="0"/>
          </a:p>
          <a:p>
            <a:pPr marL="514350" indent="-514350">
              <a:buAutoNum type="arabicParenR"/>
            </a:pPr>
            <a:endParaRPr lang="cs-CZ" dirty="0" smtClean="0"/>
          </a:p>
          <a:p>
            <a:pPr marL="514350" indent="-514350">
              <a:buAutoNum type="arabicParenR"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6672"/>
            <a:ext cx="3168352" cy="199565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0250"/>
            <a:ext cx="1016087" cy="61741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16" y="5792435"/>
            <a:ext cx="701495" cy="85699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43798565"/>
      </p:ext>
    </p:extLst>
  </p:cSld>
  <p:clrMapOvr>
    <a:masterClrMapping/>
  </p:clrMapOvr>
  <p:transition spd="med">
    <p:circl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>
          <a:xfrm>
            <a:off x="3203575" y="0"/>
            <a:ext cx="5868988" cy="12954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26741A"/>
                </a:solidFill>
              </a:rPr>
              <a:t>Kontrola zdravotních a výživových tvrzení v ČR</a:t>
            </a:r>
          </a:p>
        </p:txBody>
      </p:sp>
      <p:sp>
        <p:nvSpPr>
          <p:cNvPr id="43011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mtClean="0">
              <a:solidFill>
                <a:srgbClr val="FFFFCC"/>
              </a:solidFill>
            </a:endParaRPr>
          </a:p>
          <a:p>
            <a:r>
              <a:rPr lang="en-GB" smtClean="0">
                <a:solidFill>
                  <a:srgbClr val="FFFFCC"/>
                </a:solidFill>
              </a:rPr>
              <a:t>© </a:t>
            </a:r>
            <a:r>
              <a:rPr lang="cs-CZ" smtClean="0">
                <a:solidFill>
                  <a:srgbClr val="FFFFCC"/>
                </a:solidFill>
              </a:rPr>
              <a:t>CAFIA</a:t>
            </a:r>
            <a:endParaRPr lang="en-GB" smtClean="0">
              <a:solidFill>
                <a:srgbClr val="FFFFCC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46140"/>
              </p:ext>
            </p:extLst>
          </p:nvPr>
        </p:nvGraphicFramePr>
        <p:xfrm>
          <a:off x="467544" y="2132857"/>
          <a:ext cx="8136904" cy="410445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327606"/>
                <a:gridCol w="4809298"/>
              </a:tblGrid>
              <a:tr h="1296144">
                <a:tc>
                  <a:txBody>
                    <a:bodyPr/>
                    <a:lstStyle/>
                    <a:p>
                      <a:r>
                        <a:rPr lang="cs-CZ" sz="1200" b="1" noProof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Ministerstvo zemědělství</a:t>
                      </a:r>
                      <a:endParaRPr lang="en-US" sz="1200" b="1" noProof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US" sz="1200" b="1" noProof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cs-CZ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2" marB="4572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noProof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Gestor výživových tvrzení</a:t>
                      </a:r>
                    </a:p>
                    <a:p>
                      <a:r>
                        <a:rPr lang="cs-CZ" sz="1200" b="1" noProof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Gestor zdravotních tvrzení (od 1.1.2015)</a:t>
                      </a:r>
                    </a:p>
                    <a:p>
                      <a:r>
                        <a:rPr lang="cs-CZ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Přijímá žádosti o schválení zdravotních tvrzení podle čl. 15 nařízení (ES) č. 1924/2006</a:t>
                      </a:r>
                    </a:p>
                    <a:p>
                      <a:endParaRPr lang="cs-CZ" sz="1200" b="1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cs-CZ" sz="1200" b="1" dirty="0" smtClean="0">
                          <a:solidFill>
                            <a:srgbClr val="FF0000"/>
                          </a:solidFill>
                        </a:rPr>
                        <a:t>Notifikační povinnost pro výživová a zdravotní tvrzení byla od 1. 1. 2015 zrušena novelou zákona č. 110/1997 Sb. o potravinách a tabákových výrobcích.</a:t>
                      </a:r>
                      <a:endParaRPr lang="en-US" sz="1200" b="1" noProof="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2" marB="45722">
                    <a:noFill/>
                  </a:tcPr>
                </a:tc>
              </a:tr>
              <a:tr h="833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Státní zemědělská a potravinářská inspekce (SZPI)</a:t>
                      </a:r>
                      <a:endParaRPr lang="cs-CZ" sz="12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2" marB="4572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Kontroluje zdravotní</a:t>
                      </a:r>
                      <a:r>
                        <a:rPr lang="cs-CZ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výživová tvrzení </a:t>
                      </a:r>
                    </a:p>
                    <a:p>
                      <a:r>
                        <a:rPr lang="cs-CZ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 obalech potravin</a:t>
                      </a:r>
                    </a:p>
                    <a:p>
                      <a:r>
                        <a:rPr lang="cs-CZ" sz="1200" b="0" baseline="0" noProof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 internetu</a:t>
                      </a:r>
                    </a:p>
                    <a:p>
                      <a:r>
                        <a:rPr lang="cs-CZ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 tiskové reklamě </a:t>
                      </a:r>
                      <a:r>
                        <a:rPr lang="cs-CZ" sz="1200" b="0" baseline="0" noProof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(od 17.8.2015)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noProof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 reklamě na internetu (od 17.8.2015)</a:t>
                      </a:r>
                      <a:endParaRPr lang="en-US" sz="1200" b="0" noProof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US" sz="1200" b="0" noProof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2" marB="45722"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cs-CZ" altLang="cs-CZ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Státní veterinární správa (SVS)</a:t>
                      </a:r>
                      <a:endParaRPr lang="cs-CZ" sz="12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2" marB="4572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Kontroluje zdravotní</a:t>
                      </a:r>
                      <a:r>
                        <a:rPr lang="cs-CZ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výživová tvrzení </a:t>
                      </a:r>
                    </a:p>
                    <a:p>
                      <a:r>
                        <a:rPr lang="cs-CZ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 obalech potravin živočišného původu u výrobců a dovozců</a:t>
                      </a:r>
                    </a:p>
                    <a:p>
                      <a:endParaRPr lang="en-US" sz="1200" b="0" noProof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2" marB="45722">
                    <a:noFill/>
                  </a:tcPr>
                </a:tc>
              </a:tr>
              <a:tr h="721163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Rada pro rozhlasové a televizní vysílání (RRTV</a:t>
                      </a:r>
                      <a:endParaRPr lang="cs-CZ" sz="12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2" marB="45722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Kontroluje zdravotní</a:t>
                      </a:r>
                      <a:r>
                        <a:rPr lang="cs-CZ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výživová tvrzení v </a:t>
                      </a:r>
                      <a:r>
                        <a:rPr lang="cs-CZ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televizní a rozhlasové reklamě </a:t>
                      </a:r>
                      <a:endParaRPr lang="en-US" sz="1200" b="0" i="0" noProof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2" marB="45722">
                    <a:noFill/>
                  </a:tcPr>
                </a:tc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376264" cy="136402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3445287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Nadpis 1"/>
          <p:cNvSpPr>
            <a:spLocks noGrp="1"/>
          </p:cNvSpPr>
          <p:nvPr>
            <p:ph type="title"/>
          </p:nvPr>
        </p:nvSpPr>
        <p:spPr bwMode="auto">
          <a:xfrm>
            <a:off x="1979712" y="238336"/>
            <a:ext cx="4968552" cy="90872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Georgia" pitchFamily="18" charset="0"/>
              <a:buNone/>
            </a:pPr>
            <a:r>
              <a:rPr lang="cs-CZ" altLang="cs-CZ" dirty="0" smtClean="0">
                <a:solidFill>
                  <a:srgbClr val="336600"/>
                </a:solidFill>
                <a:effectLst/>
              </a:rPr>
              <a:t>Právní základ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557202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82296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82296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Nařízení </a:t>
            </a:r>
            <a:r>
              <a:rPr lang="cs-CZ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(ES) č. 1924/2006 o výživových a zdravotních tvrzeních při </a:t>
            </a:r>
            <a:r>
              <a:rPr lang="cs-CZ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označování potravin</a:t>
            </a:r>
          </a:p>
          <a:p>
            <a:pPr marL="82296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ařízení</a:t>
            </a:r>
            <a:r>
              <a:rPr lang="cs-CZ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(EU) č. 432/2012</a:t>
            </a:r>
            <a:r>
              <a:rPr lang="cs-CZ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kterým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zřizuje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seznam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schválených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zdravotních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tvrzení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při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označování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potravin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jiných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než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tvrzení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snížení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rizika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onemocnění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a o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vývoji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zdraví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dětí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1600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 Komise (EU) č. 536/2013 ze dne 11. června 2013, kterým se mění nařízení (EU) č. 432/2012, kterým se zřizuje seznam schválených zdravotních tvrzení při označování potravin jiných než tvrzení o snížení rizika onemocnění a o vývoji a zdraví dětí 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 </a:t>
            </a:r>
            <a:r>
              <a:rPr lang="cs-CZ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Komise (EU) </a:t>
            </a:r>
            <a:r>
              <a:rPr lang="cs-CZ" sz="1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US" sz="1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1018/2013 </a:t>
            </a:r>
            <a:r>
              <a:rPr lang="pl-PL" sz="1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</a:t>
            </a:r>
            <a:r>
              <a:rPr lang="pl-PL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 23. října 2013, </a:t>
            </a:r>
            <a:r>
              <a:rPr lang="en-US" sz="1600" dirty="0" err="1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kterým</a:t>
            </a:r>
            <a:r>
              <a:rPr lang="en-US" sz="1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mění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(EU) č. 432/2012,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kterým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zřizuje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schválených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zdravotních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tvrzení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označování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jiných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než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tvrzení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snížení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rizika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onemocnění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o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vývoji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zdraví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dětí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sz="1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 komise (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EU) č. 116/2010 </a:t>
            </a:r>
            <a:r>
              <a:rPr lang="pl-PL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</a:t>
            </a:r>
            <a:r>
              <a:rPr lang="pl-PL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 9. února 2010, </a:t>
            </a:r>
            <a:r>
              <a:rPr lang="cs-CZ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kterým se mění nařízení (ES) č. 1924/2006, pokud jde o seznam výživových tvrzení. 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Nařízení komise (</a:t>
            </a:r>
            <a:r>
              <a:rPr lang="cs-CZ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EU) č. 1047/2012 ze dne 8. listopadu 2012, kterým se mění nařízení (ES) č. 1924/2006, pokud jde o seznam výživových tvrzení. </a:t>
            </a:r>
            <a:endParaRPr lang="cs-CZ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6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Jednotlivá </a:t>
            </a:r>
            <a:r>
              <a:rPr lang="cs-CZ" sz="16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nařízení o zamítnutí/schválení zdravotních tvrzení</a:t>
            </a:r>
          </a:p>
          <a:p>
            <a:pPr marL="82550" indent="0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cs-CZ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1584176" cy="110403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Ovál 3"/>
          <p:cNvSpPr/>
          <p:nvPr/>
        </p:nvSpPr>
        <p:spPr>
          <a:xfrm>
            <a:off x="25202" y="2769670"/>
            <a:ext cx="504056" cy="360040"/>
          </a:xfrm>
          <a:prstGeom prst="ellipse">
            <a:avLst/>
          </a:prstGeom>
          <a:solidFill>
            <a:srgbClr val="C8EB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solidFill>
                  <a:schemeClr val="tx1"/>
                </a:solidFill>
              </a:rPr>
              <a:t>ZT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0" y="4653136"/>
            <a:ext cx="52925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</a:rPr>
              <a:t>V</a:t>
            </a:r>
            <a:r>
              <a:rPr lang="cs-CZ" sz="1100" dirty="0" smtClean="0">
                <a:solidFill>
                  <a:schemeClr val="tx1"/>
                </a:solidFill>
              </a:rPr>
              <a:t>T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449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764704"/>
            <a:ext cx="5976664" cy="1368152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/>
          <a:p>
            <a:pPr marL="365760" indent="-283464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83464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83464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83464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cs-CZ" sz="5700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cs-CZ" sz="5700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cs-CZ" sz="5700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r>
              <a:rPr lang="cs-CZ" sz="19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Děkuji </a:t>
            </a:r>
            <a:r>
              <a:rPr lang="cs-CZ" sz="19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</a:t>
            </a:r>
            <a:r>
              <a:rPr lang="cs-CZ" sz="19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19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pozornost !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01008"/>
            <a:ext cx="3240360" cy="258196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8805836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152718"/>
            <a:ext cx="6432874" cy="828010"/>
          </a:xfrm>
        </p:spPr>
        <p:txBody>
          <a:bodyPr/>
          <a:lstStyle/>
          <a:p>
            <a:r>
              <a:rPr lang="cs-CZ" dirty="0" smtClean="0"/>
              <a:t>Tvrzení a „Tvrzení“</a:t>
            </a:r>
            <a:endParaRPr lang="en-US" dirty="0"/>
          </a:p>
        </p:txBody>
      </p:sp>
      <p:sp>
        <p:nvSpPr>
          <p:cNvPr id="32" name="Zástupný symbol pro obsah 31"/>
          <p:cNvSpPr>
            <a:spLocks noGrp="1"/>
          </p:cNvSpPr>
          <p:nvPr>
            <p:ph idx="1"/>
          </p:nvPr>
        </p:nvSpPr>
        <p:spPr>
          <a:xfrm>
            <a:off x="179512" y="1074346"/>
            <a:ext cx="8452372" cy="5667022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..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278293" y="4131010"/>
            <a:ext cx="0" cy="72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3331182" y="4131010"/>
            <a:ext cx="0" cy="72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5569564" y="4325065"/>
            <a:ext cx="0" cy="72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7380312" y="4342046"/>
            <a:ext cx="288032" cy="72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8172400" y="4370444"/>
            <a:ext cx="267691" cy="72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8508" y="9807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59632" y="2276872"/>
            <a:ext cx="1800000" cy="720000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Zdravotní tvrzení</a:t>
            </a:r>
          </a:p>
        </p:txBody>
      </p:sp>
      <p:sp>
        <p:nvSpPr>
          <p:cNvPr id="14" name="Vývojový diagram: postup 13"/>
          <p:cNvSpPr/>
          <p:nvPr/>
        </p:nvSpPr>
        <p:spPr>
          <a:xfrm>
            <a:off x="2431182" y="2250756"/>
            <a:ext cx="1800000" cy="720000"/>
          </a:xfrm>
          <a:prstGeom prst="flowChartProcess">
            <a:avLst/>
          </a:prstGeom>
          <a:solidFill>
            <a:srgbClr val="C5D7FF"/>
          </a:solidFill>
          <a:ln>
            <a:solidFill>
              <a:srgbClr val="C5D7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Výživová tvrzení</a:t>
            </a:r>
          </a:p>
        </p:txBody>
      </p:sp>
      <p:sp>
        <p:nvSpPr>
          <p:cNvPr id="15" name="Vývojový diagram: postup 14"/>
          <p:cNvSpPr/>
          <p:nvPr/>
        </p:nvSpPr>
        <p:spPr>
          <a:xfrm>
            <a:off x="4563885" y="3280532"/>
            <a:ext cx="1800000" cy="720000"/>
          </a:xfrm>
          <a:prstGeom prst="flowChartProcess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cs-CZ" sz="1200" dirty="0">
                <a:solidFill>
                  <a:schemeClr val="accent6">
                    <a:lumMod val="50000"/>
                  </a:schemeClr>
                </a:solidFill>
              </a:rPr>
              <a:t>Informace přisuzující potravině léčebné </a:t>
            </a:r>
            <a:r>
              <a:rPr lang="cs-CZ" sz="1200" dirty="0" smtClean="0">
                <a:solidFill>
                  <a:schemeClr val="accent6">
                    <a:lumMod val="50000"/>
                  </a:schemeClr>
                </a:solidFill>
              </a:rPr>
              <a:t>vlastnosti</a:t>
            </a:r>
            <a:endParaRPr lang="cs-CZ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Vývojový diagram: postup 15"/>
          <p:cNvSpPr/>
          <p:nvPr/>
        </p:nvSpPr>
        <p:spPr>
          <a:xfrm>
            <a:off x="4563885" y="2276872"/>
            <a:ext cx="1800000" cy="720000"/>
          </a:xfrm>
          <a:prstGeom prst="flowChartProcess">
            <a:avLst/>
          </a:prstGeom>
          <a:solidFill>
            <a:srgbClr val="CF676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„Léčebná tvrzení“</a:t>
            </a:r>
            <a:endParaRPr lang="cs-CZ" dirty="0"/>
          </a:p>
        </p:txBody>
      </p:sp>
      <p:sp>
        <p:nvSpPr>
          <p:cNvPr id="19" name="Vývojový diagram: postup 18"/>
          <p:cNvSpPr/>
          <p:nvPr/>
        </p:nvSpPr>
        <p:spPr>
          <a:xfrm>
            <a:off x="6831884" y="2276872"/>
            <a:ext cx="1800000" cy="720000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„Jiná tvrzení“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Vývojový diagram: postup 19"/>
          <p:cNvSpPr/>
          <p:nvPr/>
        </p:nvSpPr>
        <p:spPr>
          <a:xfrm>
            <a:off x="6831834" y="3284984"/>
            <a:ext cx="1800000" cy="7200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cs-CZ" sz="1200" dirty="0">
                <a:solidFill>
                  <a:schemeClr val="accent6">
                    <a:lumMod val="50000"/>
                  </a:schemeClr>
                </a:solidFill>
              </a:rPr>
              <a:t>Jiné </a:t>
            </a:r>
            <a:r>
              <a:rPr lang="cs-CZ" sz="1200" dirty="0" smtClean="0">
                <a:solidFill>
                  <a:schemeClr val="accent6">
                    <a:lumMod val="50000"/>
                  </a:schemeClr>
                </a:solidFill>
              </a:rPr>
              <a:t>dobrovolné </a:t>
            </a:r>
            <a:r>
              <a:rPr lang="cs-CZ" sz="1200" dirty="0">
                <a:solidFill>
                  <a:schemeClr val="accent6">
                    <a:lumMod val="50000"/>
                  </a:schemeClr>
                </a:solidFill>
              </a:rPr>
              <a:t>informace </a:t>
            </a:r>
            <a:endParaRPr lang="cs-CZ" sz="16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Vývojový diagram: postup 21"/>
          <p:cNvSpPr/>
          <p:nvPr/>
        </p:nvSpPr>
        <p:spPr>
          <a:xfrm>
            <a:off x="453177" y="5661248"/>
            <a:ext cx="3772527" cy="720000"/>
          </a:xfrm>
          <a:prstGeom prst="flowChartProcess">
            <a:avLst/>
          </a:prstGeom>
          <a:solidFill>
            <a:srgbClr val="CBF9EA"/>
          </a:solidFill>
          <a:ln>
            <a:solidFill>
              <a:srgbClr val="C5D7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Nařízení (ES) č. 1924/2006</a:t>
            </a:r>
          </a:p>
        </p:txBody>
      </p:sp>
      <p:sp>
        <p:nvSpPr>
          <p:cNvPr id="23" name="Vývojový diagram: postup 22"/>
          <p:cNvSpPr/>
          <p:nvPr/>
        </p:nvSpPr>
        <p:spPr>
          <a:xfrm>
            <a:off x="4651208" y="5661248"/>
            <a:ext cx="1836712" cy="720000"/>
          </a:xfrm>
          <a:prstGeom prst="flowChartProcess">
            <a:avLst/>
          </a:prstGeom>
          <a:solidFill>
            <a:srgbClr val="FF999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cs-CZ" sz="1400" dirty="0">
                <a:solidFill>
                  <a:schemeClr val="tx1"/>
                </a:solidFill>
              </a:rPr>
              <a:t>Nařízení (EU) č. 1169/2011</a:t>
            </a:r>
          </a:p>
        </p:txBody>
      </p:sp>
      <p:sp>
        <p:nvSpPr>
          <p:cNvPr id="24" name="Vývojový diagram: postup 23"/>
          <p:cNvSpPr/>
          <p:nvPr/>
        </p:nvSpPr>
        <p:spPr>
          <a:xfrm>
            <a:off x="6618524" y="5640153"/>
            <a:ext cx="1138310" cy="720000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Jiná </a:t>
            </a:r>
          </a:p>
          <a:p>
            <a:pPr algn="ctr"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legislativa</a:t>
            </a:r>
            <a:endParaRPr lang="cs-CZ" sz="1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Vývojový diagram: postup 24"/>
          <p:cNvSpPr/>
          <p:nvPr/>
        </p:nvSpPr>
        <p:spPr>
          <a:xfrm>
            <a:off x="7870936" y="5640153"/>
            <a:ext cx="1138310" cy="72000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Žádná legislativa</a:t>
            </a:r>
            <a:endParaRPr lang="cs-CZ" sz="1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1" name="Elipsa 9"/>
          <p:cNvSpPr txBox="1">
            <a:spLocks/>
          </p:cNvSpPr>
          <p:nvPr/>
        </p:nvSpPr>
        <p:spPr>
          <a:xfrm>
            <a:off x="411341" y="1209328"/>
            <a:ext cx="8193615" cy="504007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Tvrzení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6" name="Přímá spojnice 35"/>
          <p:cNvCxnSpPr>
            <a:endCxn id="32" idx="2"/>
          </p:cNvCxnSpPr>
          <p:nvPr/>
        </p:nvCxnSpPr>
        <p:spPr>
          <a:xfrm>
            <a:off x="4405698" y="1844824"/>
            <a:ext cx="0" cy="489654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928312" y="1841578"/>
            <a:ext cx="2462639" cy="261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Tvrzení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5384970" y="1863020"/>
            <a:ext cx="2462639" cy="261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Informace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6686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136904" cy="50405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/>
            </a:r>
            <a:br>
              <a:rPr lang="cs-CZ" dirty="0" smtClean="0"/>
            </a:br>
            <a:r>
              <a:rPr lang="cs-CZ" sz="2000" b="1" cap="none" dirty="0" smtClean="0"/>
              <a:t>Informace/tvrzení nespadající do rámce nařízení 1924/2006 </a:t>
            </a:r>
            <a:br>
              <a:rPr lang="cs-CZ" sz="2000" b="1" cap="none" dirty="0" smtClean="0"/>
            </a:br>
            <a:r>
              <a:rPr lang="cs-CZ" sz="2000" b="1" cap="none" dirty="0" smtClean="0"/>
              <a:t/>
            </a:r>
            <a:br>
              <a:rPr lang="cs-CZ" sz="2000" b="1" cap="none" dirty="0" smtClean="0"/>
            </a:br>
            <a:r>
              <a:rPr lang="cs-CZ" sz="2000" b="1" u="sng" cap="none" dirty="0" smtClean="0">
                <a:solidFill>
                  <a:srgbClr val="C00000"/>
                </a:solidFill>
              </a:rPr>
              <a:t>CO NENÍ zdravotní ani výživové tvrzení</a:t>
            </a:r>
            <a:endParaRPr lang="cs-CZ" sz="2000" cap="none" dirty="0">
              <a:solidFill>
                <a:srgbClr val="C00000"/>
              </a:solidFill>
            </a:endParaRPr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394549"/>
              </p:ext>
            </p:extLst>
          </p:nvPr>
        </p:nvGraphicFramePr>
        <p:xfrm>
          <a:off x="755579" y="1340769"/>
          <a:ext cx="7410046" cy="4540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7894"/>
                <a:gridCol w="1058692"/>
                <a:gridCol w="1058692"/>
                <a:gridCol w="1073191"/>
                <a:gridCol w="1044193"/>
                <a:gridCol w="1058692"/>
                <a:gridCol w="1058692"/>
              </a:tblGrid>
              <a:tr h="50405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Tvrzení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regulovaná jinými předpisy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Tvrzení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neregulovaná 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0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o </a:t>
                      </a:r>
                      <a:r>
                        <a:rPr lang="cs-CZ" sz="1200" b="1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aromatech</a:t>
                      </a:r>
                      <a:endParaRPr lang="cs-CZ" sz="1200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Označení </a:t>
                      </a:r>
                      <a:r>
                        <a:rPr lang="cs-CZ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produkce</a:t>
                      </a:r>
                      <a:endParaRPr lang="cs-CZ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Označení </a:t>
                      </a:r>
                      <a:r>
                        <a:rPr lang="cs-CZ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jakosti</a:t>
                      </a:r>
                      <a:endParaRPr lang="cs-CZ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Jiná 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o </a:t>
                      </a: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složkách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slogany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jiná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D9BB"/>
                    </a:solidFill>
                  </a:tcPr>
                </a:tc>
              </a:tr>
              <a:tr h="883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</a:rPr>
                        <a:t>Bez umělých aromat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lgerian" panose="04020705040A02060702" pitchFamily="82" charset="0"/>
                        </a:rPr>
                        <a:t>Bio</a:t>
                      </a:r>
                      <a:endParaRPr lang="cs-CZ" sz="2000" dirty="0">
                        <a:effectLst/>
                        <a:latin typeface="Algerian" panose="04020705040A02060702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Gungsuh" panose="02030600000101010101" pitchFamily="18" charset="-127"/>
                          <a:ea typeface="Gungsuh" panose="02030600000101010101" pitchFamily="18" charset="-127"/>
                          <a:cs typeface="Courier New" panose="02070309020205020404" pitchFamily="49" charset="0"/>
                        </a:rPr>
                        <a:t>čerstvý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Baskerville Old Face" panose="02020602080505020303" pitchFamily="18" charset="0"/>
                        </a:rPr>
                        <a:t>Bez lepku</a:t>
                      </a:r>
                      <a:endParaRPr lang="cs-CZ" sz="1100" b="1" dirty="0">
                        <a:effectLst/>
                        <a:latin typeface="Baskerville Old Face" panose="020206020805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S čerstvým mlékem</a:t>
                      </a:r>
                      <a:endParaRPr lang="cs-CZ" sz="1100" b="1" dirty="0">
                        <a:solidFill>
                          <a:srgbClr val="C00000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r>
                        <a:rPr lang="cs-CZ" sz="1600" b="0" dirty="0" smtClean="0">
                          <a:effectLst/>
                          <a:latin typeface="Harlow Solid Italic" panose="04030604020F02020D02" pitchFamily="82" charset="0"/>
                        </a:rPr>
                        <a:t>vyrobeno s láskou</a:t>
                      </a:r>
                      <a:endParaRPr lang="cs-CZ" sz="1600" b="0" dirty="0">
                        <a:effectLst/>
                        <a:latin typeface="Harlow Solid Italic" panose="04030604020F02020D02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Broadway" panose="04040905080B02020502" pitchFamily="82" charset="0"/>
                        </a:rPr>
                        <a:t>dětský</a:t>
                      </a:r>
                      <a:endParaRPr lang="cs-CZ" sz="1100" dirty="0">
                        <a:effectLst/>
                        <a:latin typeface="Broadway" panose="04040905080B02020502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D9BB"/>
                    </a:solidFill>
                  </a:tcPr>
                </a:tc>
              </a:tr>
              <a:tr h="1226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33CC"/>
                          </a:solidFill>
                          <a:effectLst/>
                          <a:latin typeface="Script MT Bold" panose="03040602040607080904" pitchFamily="66" charset="0"/>
                        </a:rPr>
                        <a:t>Přírodní vanilkové aroma</a:t>
                      </a:r>
                      <a:endParaRPr lang="cs-CZ" sz="1400" b="0" dirty="0">
                        <a:solidFill>
                          <a:srgbClr val="FF33CC"/>
                        </a:solidFill>
                        <a:effectLst/>
                        <a:latin typeface="Script MT Bold" panose="030406020406070809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Gill Sans Ultra Bold" panose="020B0A02020104020203" pitchFamily="34" charset="-18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rgbClr val="00B050"/>
                          </a:solidFill>
                          <a:effectLst/>
                          <a:latin typeface="Gill Sans Ultra Bold" panose="020B0A02020104020203" pitchFamily="34" charset="-18"/>
                        </a:rPr>
                        <a:t>organický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Gill Sans Ultra Bold" panose="020B0A02020104020203" pitchFamily="34" charset="-18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Franklin Gothic Medium Cond" panose="020B0606030402020204" pitchFamily="34" charset="0"/>
                        </a:rPr>
                        <a:t>přírodní</a:t>
                      </a:r>
                      <a:endParaRPr lang="cs-CZ" sz="1100" dirty="0">
                        <a:effectLst/>
                        <a:latin typeface="Franklin Gothic Medium Cond" panose="020B06060304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i="1" dirty="0">
                          <a:effectLst/>
                        </a:rPr>
                        <a:t>Potravina pro zvláštní </a:t>
                      </a:r>
                      <a:r>
                        <a:rPr lang="cs-CZ" sz="1100" i="1" dirty="0" smtClean="0">
                          <a:effectLst/>
                        </a:rPr>
                        <a:t>lékařské </a:t>
                      </a:r>
                      <a:r>
                        <a:rPr lang="cs-CZ" sz="1100" i="1" dirty="0">
                          <a:effectLst/>
                        </a:rPr>
                        <a:t>účel</a:t>
                      </a:r>
                      <a:r>
                        <a:rPr lang="cs-CZ" sz="1100" dirty="0">
                          <a:effectLst/>
                        </a:rPr>
                        <a:t>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Chiller" panose="04020404031007020602" pitchFamily="82" charset="0"/>
                        </a:rPr>
                        <a:t>Bez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/>
                          <a:latin typeface="Chiller" panose="04020404031007020602" pitchFamily="82" charset="0"/>
                        </a:rPr>
                        <a:t>konzervačních látek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hiller" panose="04020404031007020602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r>
                        <a:rPr lang="cs-CZ" sz="1200" b="1" dirty="0" smtClean="0">
                          <a:effectLst/>
                          <a:latin typeface="Harrington" panose="04040505050A02020702" pitchFamily="82" charset="0"/>
                        </a:rPr>
                        <a:t>pro</a:t>
                      </a:r>
                      <a:r>
                        <a:rPr lang="cs-CZ" sz="1200" b="1" baseline="0" dirty="0" smtClean="0">
                          <a:effectLst/>
                          <a:latin typeface="Harrington" panose="04040505050A02020702" pitchFamily="82" charset="0"/>
                        </a:rPr>
                        <a:t> spokojené děti</a:t>
                      </a:r>
                      <a:endParaRPr lang="cs-CZ" sz="1200" b="1" dirty="0">
                        <a:effectLst/>
                        <a:latin typeface="Harrington" panose="04040505050A02020702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Engravers MT" panose="02090707080505020304" pitchFamily="18" charset="0"/>
                          <a:ea typeface="KaiTi" panose="02010609060101010101" pitchFamily="49" charset="-122"/>
                        </a:rPr>
                        <a:t>Vhodné pro </a:t>
                      </a:r>
                      <a:r>
                        <a:rPr lang="cs-CZ" sz="1100" b="1" dirty="0" smtClean="0">
                          <a:solidFill>
                            <a:srgbClr val="00B050"/>
                          </a:solidFill>
                          <a:effectLst/>
                          <a:latin typeface="Engravers MT" panose="02090707080505020304" pitchFamily="18" charset="0"/>
                          <a:ea typeface="KaiTi" panose="02010609060101010101" pitchFamily="49" charset="-122"/>
                        </a:rPr>
                        <a:t>vegany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Engravers MT" panose="02090707080505020304" pitchFamily="18" charset="0"/>
                        <a:ea typeface="KaiTi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D9BB"/>
                    </a:solidFill>
                  </a:tcPr>
                </a:tc>
              </a:tr>
              <a:tr h="1226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i="1" dirty="0">
                          <a:effectLst/>
                          <a:latin typeface="Lucida Bright" panose="02040602050505020304" pitchFamily="18" charset="0"/>
                        </a:rPr>
                        <a:t>Produkt ekologického zemědělství</a:t>
                      </a:r>
                      <a:endParaRPr lang="cs-CZ" sz="1100" i="1" dirty="0">
                        <a:effectLst/>
                        <a:latin typeface="Lucida Bright" panose="02040602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 smtClean="0">
                        <a:effectLst/>
                        <a:latin typeface="Felix Titling" panose="04060505060202020A04" pitchFamily="8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 smtClean="0">
                        <a:effectLst/>
                        <a:latin typeface="Felix Titling" panose="04060505060202020A04" pitchFamily="8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Felix Titling" panose="04060505060202020A04" pitchFamily="82" charset="0"/>
                        </a:rPr>
                        <a:t>živý</a:t>
                      </a:r>
                      <a:endParaRPr lang="cs-CZ" sz="2000" dirty="0">
                        <a:effectLst/>
                        <a:latin typeface="Felix Titling" panose="04060505060202020A04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  <a:latin typeface="Harlow Solid Italic" panose="04030604020F02020D02" pitchFamily="8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9933FF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 </a:t>
                      </a:r>
                      <a:r>
                        <a:rPr lang="cs-CZ" sz="1200" b="1" dirty="0">
                          <a:solidFill>
                            <a:srgbClr val="9933FF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malé děti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</a:rPr>
                        <a:t>100</a:t>
                      </a: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</a:rPr>
                        <a:t>% ovocný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r>
                        <a:rPr lang="cs-CZ" sz="1400" b="1" dirty="0" err="1" smtClean="0">
                          <a:solidFill>
                            <a:srgbClr val="5A08C8"/>
                          </a:solidFill>
                          <a:effectLst/>
                          <a:latin typeface="Lucida Calligraphy" panose="03010101010101010101" pitchFamily="66" charset="0"/>
                        </a:rPr>
                        <a:t>Redbull</a:t>
                      </a:r>
                      <a:r>
                        <a:rPr lang="cs-CZ" sz="1400" b="1" dirty="0" smtClean="0">
                          <a:solidFill>
                            <a:srgbClr val="5A08C8"/>
                          </a:solidFill>
                          <a:effectLst/>
                          <a:latin typeface="Lucida Calligraphy" panose="03010101010101010101" pitchFamily="66" charset="0"/>
                        </a:rPr>
                        <a:t> vám dává křídla</a:t>
                      </a:r>
                      <a:endParaRPr lang="cs-CZ" sz="1400" b="1" dirty="0">
                        <a:solidFill>
                          <a:srgbClr val="5A08C8"/>
                        </a:solidFill>
                        <a:effectLst/>
                        <a:latin typeface="Lucida Calligraphy" panose="030101010101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D9BB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47825" y="3171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87624" y="18227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10498975" y="1088967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7290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6540" y="0"/>
            <a:ext cx="8768665" cy="6393523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„L</a:t>
            </a:r>
            <a:r>
              <a:rPr lang="cs-CZ" sz="3200" b="1" dirty="0" smtClean="0">
                <a:solidFill>
                  <a:srgbClr val="FF0000"/>
                </a:solidFill>
              </a:rPr>
              <a:t>éčebná tvrzení“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smtClean="0"/>
              <a:t>NAŘÍZENÍ </a:t>
            </a:r>
            <a:r>
              <a:rPr lang="en-US" sz="1200" b="1" dirty="0"/>
              <a:t>EVROPSKÉHO PARLAMENTU A RADY (EU) č. 1169/2011 </a:t>
            </a:r>
            <a:r>
              <a:rPr lang="pl-PL" sz="1200" b="1" dirty="0" smtClean="0"/>
              <a:t>ze </a:t>
            </a:r>
            <a:r>
              <a:rPr lang="pl-PL" sz="1200" b="1" dirty="0"/>
              <a:t>dne 25. října 2011 </a:t>
            </a:r>
            <a:r>
              <a:rPr lang="pl-PL" sz="1200" b="1" dirty="0" smtClean="0"/>
              <a:t> </a:t>
            </a:r>
            <a:r>
              <a:rPr lang="en-US" sz="1200" b="1" dirty="0" smtClean="0"/>
              <a:t>o </a:t>
            </a:r>
            <a:r>
              <a:rPr lang="en-US" sz="1200" b="1" dirty="0" err="1"/>
              <a:t>poskytování</a:t>
            </a:r>
            <a:r>
              <a:rPr lang="en-US" sz="1200" b="1" dirty="0"/>
              <a:t> </a:t>
            </a:r>
            <a:r>
              <a:rPr lang="en-US" sz="1200" b="1" dirty="0" err="1"/>
              <a:t>informací</a:t>
            </a:r>
            <a:r>
              <a:rPr lang="en-US" sz="1200" b="1" dirty="0"/>
              <a:t> </a:t>
            </a:r>
            <a:r>
              <a:rPr lang="en-US" sz="1200" b="1" dirty="0" smtClean="0"/>
              <a:t>o </a:t>
            </a:r>
            <a:r>
              <a:rPr lang="en-US" sz="1200" b="1" dirty="0" err="1"/>
              <a:t>potravinách</a:t>
            </a:r>
            <a:r>
              <a:rPr lang="en-US" sz="1200" b="1" dirty="0"/>
              <a:t> </a:t>
            </a:r>
            <a:r>
              <a:rPr lang="en-US" sz="1200" b="1" dirty="0" err="1" smtClean="0"/>
              <a:t>spotřebitelům</a:t>
            </a:r>
            <a:r>
              <a:rPr lang="cs-CZ" sz="1200" b="1" dirty="0" smtClean="0"/>
              <a:t>, </a:t>
            </a:r>
            <a:r>
              <a:rPr lang="cs-CZ" altLang="cs-CZ" sz="1200" dirty="0" smtClean="0">
                <a:solidFill>
                  <a:srgbClr val="000000"/>
                </a:solidFill>
                <a:cs typeface="Tahoma" pitchFamily="34" charset="0"/>
              </a:rPr>
              <a:t>kapitola III, článek 7, odstavec 3:</a:t>
            </a:r>
          </a:p>
          <a:p>
            <a:pPr marL="0" indent="0">
              <a:buNone/>
              <a:defRPr/>
            </a:pPr>
            <a:endParaRPr lang="cs-CZ" sz="1600" dirty="0" smtClean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endParaRPr lang="cs-CZ" sz="1600" b="1" dirty="0">
              <a:solidFill>
                <a:srgbClr val="C00000"/>
              </a:solidFill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altLang="cs-CZ" sz="1600" dirty="0" smtClean="0">
              <a:solidFill>
                <a:srgbClr val="000000"/>
              </a:solidFill>
              <a:cs typeface="Tahoma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altLang="cs-CZ" sz="1600" dirty="0" smtClean="0">
              <a:solidFill>
                <a:srgbClr val="000000"/>
              </a:solidFill>
              <a:cs typeface="Tahoma" pitchFamily="34" charset="0"/>
            </a:endParaRPr>
          </a:p>
          <a:p>
            <a:endParaRPr lang="cs-CZ" sz="1200" dirty="0" smtClean="0"/>
          </a:p>
          <a:p>
            <a:pPr marL="82550" indent="0">
              <a:buNone/>
              <a:defRPr/>
            </a:pPr>
            <a:r>
              <a:rPr lang="cs-CZ" sz="1200" dirty="0"/>
              <a:t/>
            </a:r>
            <a:br>
              <a:rPr lang="cs-CZ" sz="1200" dirty="0"/>
            </a:br>
            <a:endParaRPr lang="cs-CZ" sz="1200" dirty="0"/>
          </a:p>
        </p:txBody>
      </p:sp>
      <p:sp>
        <p:nvSpPr>
          <p:cNvPr id="4" name="Zaoblený obdélník 3"/>
          <p:cNvSpPr/>
          <p:nvPr/>
        </p:nvSpPr>
        <p:spPr>
          <a:xfrm>
            <a:off x="204287" y="5935980"/>
            <a:ext cx="8672957" cy="922020"/>
          </a:xfrm>
          <a:prstGeom prst="roundRect">
            <a:avLst/>
          </a:prstGeom>
          <a:solidFill>
            <a:srgbClr val="FFF7FB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550" indent="0">
              <a:buNone/>
            </a:pPr>
            <a:r>
              <a:rPr lang="cs-CZ" sz="1600" b="1" dirty="0">
                <a:solidFill>
                  <a:srgbClr val="820000"/>
                </a:solidFill>
              </a:rPr>
              <a:t>Ve tvrzení by se neměly objevit názvy nemocí (například chřipka, nachlazení, průjem, artritida) ani slova jinak spojená s nemocemi či zdravotními problémy ( lék/léčit, nemoc, příznaky, zánět, zánětlivý, bolest, akutní, chronický, prevence</a:t>
            </a:r>
            <a:r>
              <a:rPr lang="cs-CZ" sz="1600" b="1" dirty="0" smtClean="0">
                <a:solidFill>
                  <a:srgbClr val="820000"/>
                </a:solidFill>
              </a:rPr>
              <a:t>…)</a:t>
            </a: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464273" y="4008235"/>
            <a:ext cx="2010301" cy="372616"/>
          </a:xfrm>
          <a:prstGeom prst="roundRect">
            <a:avLst/>
          </a:prstGeom>
          <a:solidFill>
            <a:srgbClr val="FB9F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12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ahoma" pitchFamily="34" charset="0"/>
              </a:rPr>
              <a:t>Pomáhá při </a:t>
            </a:r>
            <a:r>
              <a:rPr lang="cs-CZ" altLang="cs-CZ" sz="1200" b="1" dirty="0" smtClean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ahoma" pitchFamily="34" charset="0"/>
              </a:rPr>
              <a:t>chřipce</a:t>
            </a:r>
            <a:endParaRPr lang="en-US" sz="1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7092280" y="5270986"/>
            <a:ext cx="1368152" cy="360040"/>
          </a:xfrm>
          <a:prstGeom prst="roundRect">
            <a:avLst/>
          </a:prstGeom>
          <a:solidFill>
            <a:srgbClr val="FB9F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1200" b="1" dirty="0">
                <a:solidFill>
                  <a:srgbClr val="000000"/>
                </a:solidFill>
                <a:latin typeface="Californian FB" panose="0207040306080B030204" pitchFamily="18" charset="0"/>
                <a:cs typeface="Tahoma" pitchFamily="34" charset="0"/>
              </a:rPr>
              <a:t>Při průjmech</a:t>
            </a:r>
            <a:endParaRPr lang="en-US" sz="1200" b="1" dirty="0">
              <a:latin typeface="Californian FB" panose="0207040306080B030204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 rot="20960605">
            <a:off x="6857356" y="2949116"/>
            <a:ext cx="1224136" cy="360040"/>
          </a:xfrm>
          <a:prstGeom prst="roundRect">
            <a:avLst/>
          </a:prstGeom>
          <a:solidFill>
            <a:srgbClr val="FB9F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1200" dirty="0">
                <a:solidFill>
                  <a:srgbClr val="000000"/>
                </a:solidFill>
                <a:latin typeface="Rockwell Extra Bold" panose="02060903040505020403" pitchFamily="18" charset="0"/>
                <a:cs typeface="Tahoma" pitchFamily="34" charset="0"/>
              </a:rPr>
              <a:t>Proti kašli</a:t>
            </a:r>
            <a:endParaRPr lang="en-US" sz="1200" dirty="0">
              <a:latin typeface="Rockwell Extra Bold" panose="02060903040505020403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 rot="21293323">
            <a:off x="169787" y="5340679"/>
            <a:ext cx="1404155" cy="360040"/>
          </a:xfrm>
          <a:prstGeom prst="roundRect">
            <a:avLst/>
          </a:prstGeom>
          <a:solidFill>
            <a:srgbClr val="FB9F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1400" dirty="0" smtClean="0">
                <a:solidFill>
                  <a:srgbClr val="000000"/>
                </a:solidFill>
                <a:latin typeface="Rockwell Condensed" panose="02060603050405020104" pitchFamily="18" charset="0"/>
                <a:cs typeface="Tahoma" pitchFamily="34" charset="0"/>
              </a:rPr>
              <a:t>Na bolest hlavy</a:t>
            </a:r>
            <a:endParaRPr lang="en-US" sz="1400" dirty="0">
              <a:latin typeface="Rockwell Condensed" panose="02060603050405020104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 rot="318090">
            <a:off x="385791" y="3027784"/>
            <a:ext cx="1278247" cy="360040"/>
          </a:xfrm>
          <a:prstGeom prst="roundRect">
            <a:avLst/>
          </a:prstGeom>
          <a:solidFill>
            <a:srgbClr val="FB9F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1400" dirty="0" smtClean="0">
                <a:solidFill>
                  <a:srgbClr val="000000"/>
                </a:solidFill>
                <a:latin typeface="Script MT Bold" panose="03040602040607080904" pitchFamily="66" charset="0"/>
                <a:cs typeface="Tahoma" pitchFamily="34" charset="0"/>
              </a:rPr>
              <a:t>protizánětlivý</a:t>
            </a:r>
            <a:endParaRPr lang="en-US" sz="1400" dirty="0">
              <a:latin typeface="Script MT Bold" panose="03040602040607080904" pitchFamily="66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 rot="175278">
            <a:off x="59556" y="4200831"/>
            <a:ext cx="2040111" cy="360040"/>
          </a:xfrm>
          <a:prstGeom prst="roundRect">
            <a:avLst/>
          </a:prstGeom>
          <a:solidFill>
            <a:srgbClr val="FB9F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Léčí příznaky nachlazení</a:t>
            </a:r>
            <a:endParaRPr lang="en-US" sz="1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87" y="2731317"/>
            <a:ext cx="3384376" cy="3299068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156540" y="1340768"/>
            <a:ext cx="8807948" cy="1258864"/>
          </a:xfrm>
          <a:prstGeom prst="rect">
            <a:avLst/>
          </a:prstGeom>
          <a:solidFill>
            <a:srgbClr val="FFF7FB"/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  <a:defRPr/>
            </a:pPr>
            <a:r>
              <a:rPr lang="cs-CZ" sz="1800" dirty="0" smtClean="0">
                <a:solidFill>
                  <a:srgbClr val="8A0000"/>
                </a:solidFill>
              </a:rPr>
              <a:t>S </a:t>
            </a:r>
            <a:r>
              <a:rPr lang="cs-CZ" sz="1800" dirty="0">
                <a:solidFill>
                  <a:srgbClr val="8A0000"/>
                </a:solidFill>
              </a:rPr>
              <a:t>výhradou odchylek stanovených v právních předpisech Unie, které se vztahují na přírodní minerální vody a na potraviny určené pro zvláštní výživu, </a:t>
            </a:r>
            <a:r>
              <a:rPr lang="cs-CZ" sz="1800" b="1" dirty="0">
                <a:solidFill>
                  <a:srgbClr val="8A0000"/>
                </a:solidFill>
              </a:rPr>
              <a:t>nesmějí informace o potravině připisovat jakékoli potravině vlastnosti umožňující zabránit určité lidské nemoci, zmírnit ji nebo ji vyléčit, ani na tyto vlastnosti odkazovat. </a:t>
            </a:r>
          </a:p>
        </p:txBody>
      </p:sp>
    </p:spTree>
    <p:extLst>
      <p:ext uri="{BB962C8B-B14F-4D97-AF65-F5344CB8AC3E}">
        <p14:creationId xmlns:p14="http://schemas.microsoft.com/office/powerpoint/2010/main" val="363589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Obdélník 6"/>
          <p:cNvSpPr>
            <a:spLocks noChangeArrowheads="1"/>
          </p:cNvSpPr>
          <p:nvPr/>
        </p:nvSpPr>
        <p:spPr bwMode="auto">
          <a:xfrm>
            <a:off x="251521" y="188640"/>
            <a:ext cx="864096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cs-CZ" sz="1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s-CZ" sz="4000" b="1" dirty="0" smtClean="0">
                <a:solidFill>
                  <a:srgbClr val="1E03BF"/>
                </a:solidFill>
              </a:rPr>
              <a:t>Zdravotní a výživová tvrzení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cs-CZ" sz="2000" b="1" dirty="0">
              <a:solidFill>
                <a:srgbClr val="3B1FA3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cs-CZ" sz="2000" b="1" dirty="0" smtClean="0">
              <a:solidFill>
                <a:srgbClr val="3B1FA3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s-CZ" sz="2400" b="1" dirty="0" smtClean="0">
                <a:solidFill>
                  <a:srgbClr val="C00000"/>
                </a:solidFill>
              </a:rPr>
              <a:t>Nařízení </a:t>
            </a:r>
            <a:r>
              <a:rPr lang="cs-CZ" sz="2400" b="1" dirty="0">
                <a:solidFill>
                  <a:srgbClr val="C00000"/>
                </a:solidFill>
              </a:rPr>
              <a:t>Evropského parlamentu a Rady (ES) č. 1924/2006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>
                <a:solidFill>
                  <a:srgbClr val="3B1FA3"/>
                </a:solidFill>
              </a:rPr>
              <a:t>ze dnes 20. prosince 2006 o výživových a zdravotních tvrzeních při označování </a:t>
            </a:r>
            <a:r>
              <a:rPr lang="cs-CZ" sz="2000" b="1" dirty="0" smtClean="0">
                <a:solidFill>
                  <a:srgbClr val="3B1FA3"/>
                </a:solidFill>
              </a:rPr>
              <a:t>potravin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cs-CZ" altLang="cs-CZ" sz="2000" b="1" dirty="0" smtClean="0">
              <a:solidFill>
                <a:srgbClr val="602EC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s-CZ" altLang="cs-CZ" sz="1400" dirty="0" smtClean="0">
                <a:solidFill>
                  <a:schemeClr val="tx1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Přijato v prosinci 2006 Radou a Evropským parlamentem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s-CZ" altLang="cs-CZ" sz="1400" dirty="0" smtClean="0">
                <a:solidFill>
                  <a:schemeClr val="tx1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Použitelné od 1. července 2007</a:t>
            </a:r>
            <a:endParaRPr lang="cs-CZ" altLang="cs-CZ" sz="1400" dirty="0">
              <a:solidFill>
                <a:schemeClr val="tx1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None/>
              <a:tabLst>
                <a:tab pos="3429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9300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cs-CZ" altLang="cs-CZ" sz="1400" u="sng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cs-CZ" altLang="cs-CZ" sz="1400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s-CZ" altLang="cs-CZ" sz="1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</a:t>
            </a:r>
            <a:r>
              <a:rPr lang="cs-CZ" altLang="cs-CZ" sz="1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vytvořit harmonizovaná pravidla  pro používání výživových </a:t>
            </a:r>
            <a:r>
              <a:rPr lang="cs-CZ" altLang="cs-CZ" sz="1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s-CZ" altLang="cs-CZ" sz="1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zdravotních </a:t>
            </a:r>
            <a:r>
              <a:rPr lang="cs-CZ" altLang="cs-CZ" sz="1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platící v celé Evropské </a:t>
            </a:r>
            <a:r>
              <a:rPr lang="cs-CZ" altLang="cs-CZ" sz="1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unii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cs-CZ" altLang="cs-CZ" sz="1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s-CZ" altLang="cs-CZ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…a zajistit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cs-CZ" altLang="cs-CZ" sz="1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err="1">
                <a:solidFill>
                  <a:srgbClr val="00A249"/>
                </a:solidFill>
              </a:rPr>
              <a:t>účinné</a:t>
            </a:r>
            <a:r>
              <a:rPr lang="en-US" sz="1400" b="1" dirty="0">
                <a:solidFill>
                  <a:srgbClr val="00A249"/>
                </a:solidFill>
              </a:rPr>
              <a:t> </a:t>
            </a:r>
            <a:r>
              <a:rPr lang="en-US" sz="1400" b="1" dirty="0" err="1">
                <a:solidFill>
                  <a:srgbClr val="00A249"/>
                </a:solidFill>
              </a:rPr>
              <a:t>fungování</a:t>
            </a:r>
            <a:r>
              <a:rPr lang="en-US" sz="1400" b="1" dirty="0">
                <a:solidFill>
                  <a:srgbClr val="00A249"/>
                </a:solidFill>
              </a:rPr>
              <a:t> </a:t>
            </a:r>
            <a:r>
              <a:rPr lang="en-US" sz="1400" b="1" dirty="0" err="1">
                <a:solidFill>
                  <a:srgbClr val="00A249"/>
                </a:solidFill>
              </a:rPr>
              <a:t>vnitřního</a:t>
            </a:r>
            <a:r>
              <a:rPr lang="en-US" sz="1400" b="1" dirty="0">
                <a:solidFill>
                  <a:srgbClr val="00A249"/>
                </a:solidFill>
              </a:rPr>
              <a:t> </a:t>
            </a:r>
            <a:r>
              <a:rPr lang="en-US" sz="1400" b="1" dirty="0" err="1">
                <a:solidFill>
                  <a:srgbClr val="00A249"/>
                </a:solidFill>
              </a:rPr>
              <a:t>trhu</a:t>
            </a:r>
            <a:endParaRPr lang="en-US" sz="1400" b="1" dirty="0">
              <a:solidFill>
                <a:srgbClr val="00A24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A249"/>
                </a:solidFill>
              </a:rPr>
              <a:t>a </a:t>
            </a:r>
            <a:r>
              <a:rPr lang="en-US" sz="1400" b="1" dirty="0" err="1">
                <a:solidFill>
                  <a:srgbClr val="00A249"/>
                </a:solidFill>
              </a:rPr>
              <a:t>zároveň</a:t>
            </a:r>
            <a:r>
              <a:rPr lang="en-US" sz="1400" b="1" dirty="0">
                <a:solidFill>
                  <a:srgbClr val="00A249"/>
                </a:solidFill>
              </a:rPr>
              <a:t> </a:t>
            </a:r>
            <a:r>
              <a:rPr lang="en-US" sz="1400" b="1" dirty="0" err="1">
                <a:solidFill>
                  <a:srgbClr val="00A249"/>
                </a:solidFill>
              </a:rPr>
              <a:t>i</a:t>
            </a:r>
            <a:r>
              <a:rPr lang="en-US" sz="1400" b="1" dirty="0">
                <a:solidFill>
                  <a:srgbClr val="00A249"/>
                </a:solidFill>
              </a:rPr>
              <a:t> </a:t>
            </a:r>
            <a:r>
              <a:rPr lang="en-US" sz="1400" b="1" dirty="0" err="1" smtClean="0">
                <a:solidFill>
                  <a:srgbClr val="00A249"/>
                </a:solidFill>
              </a:rPr>
              <a:t>vysok</a:t>
            </a:r>
            <a:r>
              <a:rPr lang="cs-CZ" sz="1400" b="1" dirty="0" smtClean="0">
                <a:solidFill>
                  <a:srgbClr val="00A249"/>
                </a:solidFill>
              </a:rPr>
              <a:t>ou</a:t>
            </a:r>
            <a:r>
              <a:rPr lang="en-US" sz="1400" b="1" dirty="0" smtClean="0">
                <a:solidFill>
                  <a:srgbClr val="00A249"/>
                </a:solidFill>
              </a:rPr>
              <a:t> </a:t>
            </a:r>
            <a:r>
              <a:rPr lang="en-US" sz="1400" b="1" dirty="0" err="1" smtClean="0">
                <a:solidFill>
                  <a:srgbClr val="00A249"/>
                </a:solidFill>
              </a:rPr>
              <a:t>mír</a:t>
            </a:r>
            <a:r>
              <a:rPr lang="cs-CZ" sz="1400" b="1" dirty="0" smtClean="0">
                <a:solidFill>
                  <a:srgbClr val="00A249"/>
                </a:solidFill>
              </a:rPr>
              <a:t>u</a:t>
            </a:r>
            <a:r>
              <a:rPr lang="en-US" sz="1400" b="1" dirty="0" smtClean="0">
                <a:solidFill>
                  <a:srgbClr val="00A249"/>
                </a:solidFill>
              </a:rPr>
              <a:t> </a:t>
            </a:r>
            <a:r>
              <a:rPr lang="en-US" sz="1400" b="1" dirty="0" err="1">
                <a:solidFill>
                  <a:srgbClr val="00A249"/>
                </a:solidFill>
              </a:rPr>
              <a:t>ochrany</a:t>
            </a:r>
            <a:r>
              <a:rPr lang="en-US" sz="1400" b="1" dirty="0">
                <a:solidFill>
                  <a:srgbClr val="00A249"/>
                </a:solidFill>
              </a:rPr>
              <a:t> </a:t>
            </a:r>
            <a:r>
              <a:rPr lang="en-US" sz="1400" b="1" dirty="0" err="1">
                <a:solidFill>
                  <a:srgbClr val="00A249"/>
                </a:solidFill>
              </a:rPr>
              <a:t>spotřebitele</a:t>
            </a:r>
            <a:r>
              <a:rPr lang="en-US" sz="1400" b="1" dirty="0">
                <a:solidFill>
                  <a:srgbClr val="00A249"/>
                </a:solidFill>
              </a:rPr>
              <a:t>.</a:t>
            </a:r>
            <a:endParaRPr lang="cs-CZ" altLang="cs-CZ" sz="1400" b="1" u="sng" dirty="0" smtClean="0">
              <a:solidFill>
                <a:srgbClr val="00A2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49" y="5013176"/>
            <a:ext cx="1944632" cy="144015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876341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6500" y="332656"/>
            <a:ext cx="6624736" cy="706090"/>
          </a:xfrm>
        </p:spPr>
        <p:txBody>
          <a:bodyPr>
            <a:normAutofit fontScale="90000"/>
          </a:bodyPr>
          <a:lstStyle/>
          <a:p>
            <a:r>
              <a:rPr lang="en-GB" altLang="cs-CZ" sz="36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Působnost</a:t>
            </a:r>
            <a:r>
              <a:rPr lang="en-GB" altLang="cs-CZ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cs-CZ" sz="36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nařízení</a:t>
            </a:r>
            <a:r>
              <a:rPr lang="en-GB" altLang="cs-CZ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cs-CZ" dirty="0">
                <a:latin typeface="Arial" pitchFamily="34" charset="0"/>
                <a:cs typeface="Arial" pitchFamily="34" charset="0"/>
              </a:rPr>
              <a:t/>
            </a:r>
            <a:br>
              <a:rPr lang="en-GB" altLang="cs-CZ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5054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Toto </a:t>
            </a:r>
            <a:r>
              <a:rPr lang="cs-CZ" dirty="0"/>
              <a:t>nařízení se vztahuje na výživová a zdravotní </a:t>
            </a:r>
            <a:r>
              <a:rPr lang="cs-CZ" dirty="0" smtClean="0"/>
              <a:t>tvrzení</a:t>
            </a:r>
          </a:p>
          <a:p>
            <a:pPr marL="0" lvl="0" indent="0">
              <a:buNone/>
            </a:pPr>
            <a:r>
              <a:rPr lang="cs-CZ" dirty="0" smtClean="0"/>
              <a:t> v obchodních sděleních </a:t>
            </a:r>
            <a:r>
              <a:rPr lang="cs-CZ" altLang="cs-CZ" b="1" dirty="0">
                <a:cs typeface="Arial" pitchFamily="34" charset="0"/>
              </a:rPr>
              <a:t>určených </a:t>
            </a:r>
            <a:r>
              <a:rPr lang="cs-CZ" altLang="cs-CZ" b="1" u="sng" dirty="0">
                <a:cs typeface="Arial" pitchFamily="34" charset="0"/>
              </a:rPr>
              <a:t>konečnému spotřebiteli</a:t>
            </a:r>
            <a:endParaRPr lang="cs-CZ" b="1" u="sng" dirty="0"/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lvl="0">
              <a:buFontTx/>
              <a:buChar char="→"/>
            </a:pPr>
            <a:r>
              <a:rPr lang="cs-CZ" dirty="0" smtClean="0"/>
              <a:t>při označování</a:t>
            </a:r>
          </a:p>
          <a:p>
            <a:pPr lvl="0">
              <a:buFontTx/>
              <a:buChar char="→"/>
            </a:pPr>
            <a:r>
              <a:rPr lang="cs-CZ" dirty="0" smtClean="0"/>
              <a:t>v reklamě </a:t>
            </a:r>
          </a:p>
          <a:p>
            <a:pPr marL="0" lvl="0" indent="0">
              <a:buNone/>
            </a:pPr>
            <a:endParaRPr lang="cs-CZ" altLang="cs-CZ" b="1" dirty="0"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tabLst>
                <a:tab pos="3429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9300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en-GB" altLang="cs-CZ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tabLst>
                <a:tab pos="3429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9300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cs-CZ" altLang="cs-CZ" sz="2900" i="1" dirty="0" smtClean="0">
                <a:latin typeface="Arial" pitchFamily="34" charset="0"/>
                <a:cs typeface="Arial" pitchFamily="34" charset="0"/>
              </a:rPr>
              <a:t>Platí </a:t>
            </a:r>
            <a:r>
              <a:rPr lang="cs-CZ" altLang="cs-CZ" sz="2900" i="1" dirty="0">
                <a:latin typeface="Arial" pitchFamily="34" charset="0"/>
                <a:cs typeface="Arial" pitchFamily="34" charset="0"/>
              </a:rPr>
              <a:t>pro všechny potraviny </a:t>
            </a:r>
            <a:r>
              <a:rPr lang="cs-CZ" altLang="cs-CZ" sz="29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 výjimkou potravin </a:t>
            </a:r>
            <a:r>
              <a:rPr lang="cs-CZ" sz="29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 počáteční kojeneckou výživu </a:t>
            </a:r>
          </a:p>
          <a:p>
            <a:pPr>
              <a:lnSpc>
                <a:spcPct val="90000"/>
              </a:lnSpc>
              <a:buNone/>
              <a:tabLst>
                <a:tab pos="3429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9300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cs-CZ" altLang="cs-CZ" sz="2900" i="1" dirty="0" smtClean="0">
                <a:latin typeface="Arial" pitchFamily="34" charset="0"/>
                <a:cs typeface="Arial" pitchFamily="34" charset="0"/>
              </a:rPr>
              <a:t>Platí i pro potraviny dodávané do restaurací, nemocnic, škol a jiných zařízení veřejného stravování</a:t>
            </a:r>
          </a:p>
          <a:p>
            <a:pPr>
              <a:lnSpc>
                <a:spcPct val="90000"/>
              </a:lnSpc>
              <a:buNone/>
              <a:tabLst>
                <a:tab pos="3429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9300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cs-CZ" altLang="cs-CZ" sz="2900" i="1" dirty="0">
                <a:latin typeface="Arial" pitchFamily="34" charset="0"/>
                <a:cs typeface="Arial" pitchFamily="34" charset="0"/>
              </a:rPr>
              <a:t>Platí pro ochranné známky, obchodní značky a reklamní </a:t>
            </a:r>
            <a:r>
              <a:rPr lang="cs-CZ" altLang="cs-CZ" sz="2900" i="1" dirty="0" smtClean="0">
                <a:latin typeface="Arial" pitchFamily="34" charset="0"/>
                <a:cs typeface="Arial" pitchFamily="34" charset="0"/>
              </a:rPr>
              <a:t>názvy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b="1" dirty="0" err="1" smtClean="0">
                <a:solidFill>
                  <a:srgbClr val="8A0000"/>
                </a:solidFill>
              </a:rPr>
              <a:t>Nemělo</a:t>
            </a:r>
            <a:r>
              <a:rPr lang="en-US" b="1" dirty="0" smtClean="0">
                <a:solidFill>
                  <a:srgbClr val="8A0000"/>
                </a:solidFill>
              </a:rPr>
              <a:t> </a:t>
            </a:r>
            <a:r>
              <a:rPr lang="en-US" b="1" dirty="0">
                <a:solidFill>
                  <a:srgbClr val="8A0000"/>
                </a:solidFill>
              </a:rPr>
              <a:t>by se </a:t>
            </a:r>
            <a:r>
              <a:rPr lang="en-US" b="1" dirty="0" err="1">
                <a:solidFill>
                  <a:srgbClr val="8A0000"/>
                </a:solidFill>
              </a:rPr>
              <a:t>vztahovat</a:t>
            </a:r>
            <a:r>
              <a:rPr lang="en-US" b="1" dirty="0">
                <a:solidFill>
                  <a:srgbClr val="8A0000"/>
                </a:solidFill>
              </a:rPr>
              <a:t> </a:t>
            </a:r>
            <a:r>
              <a:rPr lang="en-US" b="1" dirty="0" err="1">
                <a:solidFill>
                  <a:srgbClr val="8A0000"/>
                </a:solidFill>
              </a:rPr>
              <a:t>na</a:t>
            </a:r>
            <a:r>
              <a:rPr lang="en-US" b="1" dirty="0">
                <a:solidFill>
                  <a:srgbClr val="8A0000"/>
                </a:solidFill>
              </a:rPr>
              <a:t> </a:t>
            </a:r>
            <a:r>
              <a:rPr lang="en-US" b="1" dirty="0" err="1" smtClean="0">
                <a:solidFill>
                  <a:srgbClr val="8A0000"/>
                </a:solidFill>
              </a:rPr>
              <a:t>tvrzení</a:t>
            </a:r>
            <a:r>
              <a:rPr lang="cs-CZ" b="1" dirty="0" smtClean="0">
                <a:solidFill>
                  <a:srgbClr val="8A0000"/>
                </a:solidFill>
              </a:rPr>
              <a:t> </a:t>
            </a:r>
            <a:r>
              <a:rPr lang="en-US" b="1" dirty="0" smtClean="0">
                <a:solidFill>
                  <a:srgbClr val="8A0000"/>
                </a:solidFill>
              </a:rPr>
              <a:t>v </a:t>
            </a:r>
            <a:r>
              <a:rPr lang="en-US" b="1" dirty="0" err="1">
                <a:solidFill>
                  <a:srgbClr val="8A0000"/>
                </a:solidFill>
              </a:rPr>
              <a:t>jiných</a:t>
            </a:r>
            <a:r>
              <a:rPr lang="en-US" b="1" dirty="0">
                <a:solidFill>
                  <a:srgbClr val="8A0000"/>
                </a:solidFill>
              </a:rPr>
              <a:t> </a:t>
            </a:r>
            <a:r>
              <a:rPr lang="en-US" b="1" dirty="0" err="1">
                <a:solidFill>
                  <a:srgbClr val="8A0000"/>
                </a:solidFill>
              </a:rPr>
              <a:t>než</a:t>
            </a:r>
            <a:r>
              <a:rPr lang="en-US" b="1" dirty="0">
                <a:solidFill>
                  <a:srgbClr val="8A0000"/>
                </a:solidFill>
              </a:rPr>
              <a:t> </a:t>
            </a:r>
            <a:r>
              <a:rPr lang="en-US" b="1" dirty="0" err="1">
                <a:solidFill>
                  <a:srgbClr val="8A0000"/>
                </a:solidFill>
              </a:rPr>
              <a:t>obchodních</a:t>
            </a:r>
            <a:r>
              <a:rPr lang="en-US" b="1" dirty="0">
                <a:solidFill>
                  <a:srgbClr val="8A0000"/>
                </a:solidFill>
              </a:rPr>
              <a:t> </a:t>
            </a:r>
            <a:r>
              <a:rPr lang="en-US" b="1" dirty="0" err="1" smtClean="0">
                <a:solidFill>
                  <a:srgbClr val="8A0000"/>
                </a:solidFill>
              </a:rPr>
              <a:t>sděleních</a:t>
            </a:r>
            <a:endParaRPr lang="cs-CZ" b="1" dirty="0">
              <a:solidFill>
                <a:srgbClr val="8A0000"/>
              </a:solidFill>
            </a:endParaRPr>
          </a:p>
          <a:p>
            <a:pPr>
              <a:buFontTx/>
              <a:buChar char="►"/>
            </a:pPr>
            <a:r>
              <a:rPr lang="en-US" dirty="0" err="1" smtClean="0">
                <a:solidFill>
                  <a:srgbClr val="8A0000"/>
                </a:solidFill>
              </a:rPr>
              <a:t>výživová</a:t>
            </a:r>
            <a:r>
              <a:rPr lang="cs-CZ" dirty="0" smtClean="0">
                <a:solidFill>
                  <a:srgbClr val="8A0000"/>
                </a:solidFill>
              </a:rPr>
              <a:t> </a:t>
            </a:r>
            <a:r>
              <a:rPr lang="en-US" dirty="0" err="1" smtClean="0">
                <a:solidFill>
                  <a:srgbClr val="8A0000"/>
                </a:solidFill>
              </a:rPr>
              <a:t>doporučení</a:t>
            </a:r>
            <a:r>
              <a:rPr lang="en-US" dirty="0" smtClean="0">
                <a:solidFill>
                  <a:srgbClr val="8A0000"/>
                </a:solidFill>
              </a:rPr>
              <a:t> </a:t>
            </a:r>
            <a:r>
              <a:rPr lang="en-US" dirty="0" err="1" smtClean="0">
                <a:solidFill>
                  <a:srgbClr val="8A0000"/>
                </a:solidFill>
              </a:rPr>
              <a:t>vydávaná</a:t>
            </a:r>
            <a:r>
              <a:rPr lang="en-US" dirty="0" smtClean="0">
                <a:solidFill>
                  <a:srgbClr val="8A0000"/>
                </a:solidFill>
              </a:rPr>
              <a:t> </a:t>
            </a:r>
            <a:r>
              <a:rPr lang="en-US" dirty="0" err="1" smtClean="0">
                <a:solidFill>
                  <a:srgbClr val="8A0000"/>
                </a:solidFill>
              </a:rPr>
              <a:t>orgány</a:t>
            </a:r>
            <a:r>
              <a:rPr lang="cs-CZ" dirty="0" smtClean="0">
                <a:solidFill>
                  <a:srgbClr val="8A0000"/>
                </a:solidFill>
              </a:rPr>
              <a:t> </a:t>
            </a:r>
            <a:r>
              <a:rPr lang="en-US" dirty="0" smtClean="0">
                <a:solidFill>
                  <a:srgbClr val="8A0000"/>
                </a:solidFill>
              </a:rPr>
              <a:t>a </a:t>
            </a:r>
            <a:r>
              <a:rPr lang="en-US" dirty="0" err="1">
                <a:solidFill>
                  <a:srgbClr val="8A0000"/>
                </a:solidFill>
              </a:rPr>
              <a:t>subjekty</a:t>
            </a:r>
            <a:r>
              <a:rPr lang="en-US" dirty="0">
                <a:solidFill>
                  <a:srgbClr val="8A0000"/>
                </a:solidFill>
              </a:rPr>
              <a:t> </a:t>
            </a:r>
            <a:r>
              <a:rPr lang="en-US" dirty="0" err="1">
                <a:solidFill>
                  <a:srgbClr val="8A0000"/>
                </a:solidFill>
              </a:rPr>
              <a:t>veřejného</a:t>
            </a:r>
            <a:r>
              <a:rPr lang="en-US" dirty="0">
                <a:solidFill>
                  <a:srgbClr val="8A0000"/>
                </a:solidFill>
              </a:rPr>
              <a:t> </a:t>
            </a:r>
            <a:r>
              <a:rPr lang="en-US" dirty="0" err="1" smtClean="0">
                <a:solidFill>
                  <a:srgbClr val="8A0000"/>
                </a:solidFill>
              </a:rPr>
              <a:t>zdraví</a:t>
            </a:r>
            <a:endParaRPr lang="cs-CZ" dirty="0" smtClean="0">
              <a:solidFill>
                <a:srgbClr val="8A0000"/>
              </a:solidFill>
            </a:endParaRPr>
          </a:p>
          <a:p>
            <a:pPr>
              <a:buFontTx/>
              <a:buChar char="►"/>
            </a:pPr>
            <a:r>
              <a:rPr lang="en-US" dirty="0" err="1" smtClean="0">
                <a:solidFill>
                  <a:srgbClr val="8A0000"/>
                </a:solidFill>
              </a:rPr>
              <a:t>informace</a:t>
            </a:r>
            <a:r>
              <a:rPr lang="en-US" dirty="0" smtClean="0">
                <a:solidFill>
                  <a:srgbClr val="8A0000"/>
                </a:solidFill>
              </a:rPr>
              <a:t> </a:t>
            </a:r>
            <a:r>
              <a:rPr lang="en-US" dirty="0">
                <a:solidFill>
                  <a:srgbClr val="8A0000"/>
                </a:solidFill>
              </a:rPr>
              <a:t>v </a:t>
            </a:r>
            <a:r>
              <a:rPr lang="en-US" dirty="0" err="1" smtClean="0">
                <a:solidFill>
                  <a:srgbClr val="8A0000"/>
                </a:solidFill>
              </a:rPr>
              <a:t>tisku</a:t>
            </a:r>
            <a:r>
              <a:rPr lang="cs-CZ" dirty="0" smtClean="0">
                <a:solidFill>
                  <a:srgbClr val="8A0000"/>
                </a:solidFill>
              </a:rPr>
              <a:t> nebo </a:t>
            </a:r>
            <a:r>
              <a:rPr lang="en-US" dirty="0" err="1" smtClean="0">
                <a:solidFill>
                  <a:srgbClr val="8A0000"/>
                </a:solidFill>
              </a:rPr>
              <a:t>ve</a:t>
            </a:r>
            <a:r>
              <a:rPr lang="en-US" dirty="0" smtClean="0">
                <a:solidFill>
                  <a:srgbClr val="8A0000"/>
                </a:solidFill>
              </a:rPr>
              <a:t> </a:t>
            </a:r>
            <a:r>
              <a:rPr lang="en-US" dirty="0" err="1">
                <a:solidFill>
                  <a:srgbClr val="8A0000"/>
                </a:solidFill>
              </a:rPr>
              <a:t>vědeckých</a:t>
            </a:r>
            <a:r>
              <a:rPr lang="en-US" dirty="0">
                <a:solidFill>
                  <a:srgbClr val="8A0000"/>
                </a:solidFill>
              </a:rPr>
              <a:t> </a:t>
            </a:r>
            <a:r>
              <a:rPr lang="en-US" dirty="0" err="1" smtClean="0">
                <a:solidFill>
                  <a:srgbClr val="8A0000"/>
                </a:solidFill>
              </a:rPr>
              <a:t>publikacích</a:t>
            </a:r>
            <a:endParaRPr lang="cs-CZ" dirty="0">
              <a:solidFill>
                <a:srgbClr val="8A0000"/>
              </a:solidFill>
            </a:endParaRPr>
          </a:p>
          <a:p>
            <a:pPr>
              <a:buFontTx/>
              <a:buChar char="►"/>
            </a:pPr>
            <a:r>
              <a:rPr lang="cs-CZ" altLang="cs-CZ" dirty="0">
                <a:solidFill>
                  <a:srgbClr val="8A0000"/>
                </a:solidFill>
                <a:cs typeface="Arial" pitchFamily="34" charset="0"/>
              </a:rPr>
              <a:t>k</a:t>
            </a:r>
            <a:r>
              <a:rPr lang="cs-CZ" altLang="cs-CZ" dirty="0" smtClean="0">
                <a:solidFill>
                  <a:srgbClr val="8A0000"/>
                </a:solidFill>
                <a:cs typeface="Arial" pitchFamily="34" charset="0"/>
              </a:rPr>
              <a:t>omunikace pro odborníky ve zdravotnictví</a:t>
            </a:r>
          </a:p>
          <a:p>
            <a:pPr>
              <a:buFontTx/>
              <a:buChar char="►"/>
            </a:pPr>
            <a:r>
              <a:rPr lang="cs-CZ" altLang="cs-CZ" dirty="0" smtClean="0">
                <a:solidFill>
                  <a:srgbClr val="8A0000"/>
                </a:solidFill>
                <a:cs typeface="Arial" pitchFamily="34" charset="0"/>
              </a:rPr>
              <a:t>B2B komunikace….</a:t>
            </a:r>
          </a:p>
          <a:p>
            <a:pPr>
              <a:buFontTx/>
              <a:buChar char="►"/>
            </a:pPr>
            <a:r>
              <a:rPr lang="cs-CZ" altLang="cs-CZ" dirty="0" smtClean="0">
                <a:solidFill>
                  <a:srgbClr val="8A0000"/>
                </a:solidFill>
                <a:cs typeface="Arial" pitchFamily="34" charset="0"/>
              </a:rPr>
              <a:t>Herbáře, Wikipedie</a:t>
            </a:r>
          </a:p>
          <a:p>
            <a:pPr marL="0" indent="0">
              <a:buNone/>
            </a:pPr>
            <a:endParaRPr lang="cs-CZ" altLang="cs-CZ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tabLst>
                <a:tab pos="3429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9300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cs-CZ" alt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tabLst>
                <a:tab pos="3429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9300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cs-CZ" altLang="cs-CZ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15105" b="13309"/>
          <a:stretch/>
        </p:blipFill>
        <p:spPr>
          <a:xfrm>
            <a:off x="7921032" y="5085184"/>
            <a:ext cx="1061357" cy="12911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7"/>
          <a:stretch/>
        </p:blipFill>
        <p:spPr>
          <a:xfrm>
            <a:off x="6963983" y="5550429"/>
            <a:ext cx="1080120" cy="129905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8640"/>
            <a:ext cx="2627227" cy="196788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Dvojitá vlna 6"/>
          <p:cNvSpPr/>
          <p:nvPr/>
        </p:nvSpPr>
        <p:spPr>
          <a:xfrm>
            <a:off x="251520" y="272538"/>
            <a:ext cx="1008112" cy="368002"/>
          </a:xfrm>
          <a:prstGeom prst="doubleWave">
            <a:avLst/>
          </a:prstGeom>
          <a:solidFill>
            <a:srgbClr val="FFEEB7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FF9900"/>
                </a:solidFill>
              </a:rPr>
              <a:t>Článek 1</a:t>
            </a:r>
            <a:endParaRPr lang="en-US" sz="1600" dirty="0">
              <a:solidFill>
                <a:srgbClr val="FF99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6" y="2477810"/>
            <a:ext cx="507504" cy="2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6798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043608" y="188641"/>
            <a:ext cx="5760640" cy="72008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2800" b="1" dirty="0" smtClean="0">
                <a:effectLst/>
                <a:latin typeface="Calibri" pitchFamily="34" charset="0"/>
                <a:cs typeface="Calibri" pitchFamily="34" charset="0"/>
              </a:rPr>
              <a:t>Obecné zásady pro všechna tvrzení</a:t>
            </a:r>
          </a:p>
        </p:txBody>
      </p:sp>
      <p:sp>
        <p:nvSpPr>
          <p:cNvPr id="11268" name="Zástupný symbol pro obsah 5"/>
          <p:cNvSpPr>
            <a:spLocks noGrp="1"/>
          </p:cNvSpPr>
          <p:nvPr>
            <p:ph idx="1"/>
          </p:nvPr>
        </p:nvSpPr>
        <p:spPr>
          <a:xfrm>
            <a:off x="251520" y="1988840"/>
            <a:ext cx="8208268" cy="4103662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Výživová </a:t>
            </a:r>
            <a:r>
              <a:rPr lang="cs-CZ" altLang="cs-CZ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zdravotní tvrzení </a:t>
            </a:r>
            <a:r>
              <a:rPr lang="cs-CZ" altLang="cs-CZ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nesmí: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dirty="0" smtClean="0">
                <a:latin typeface="Calibri" pitchFamily="34" charset="0"/>
                <a:cs typeface="Calibri" pitchFamily="34" charset="0"/>
              </a:rPr>
              <a:t>být nepravdivá, dvojsmyslná nebo klamavá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dirty="0" smtClean="0">
                <a:latin typeface="Calibri" pitchFamily="34" charset="0"/>
                <a:cs typeface="Calibri" pitchFamily="34" charset="0"/>
              </a:rPr>
              <a:t>vyvolávat pochybnosti o bezpečnosti nebo výživové přiměřenosti jiných potravin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dirty="0" smtClean="0">
                <a:latin typeface="Calibri" pitchFamily="34" charset="0"/>
                <a:cs typeface="Calibri" pitchFamily="34" charset="0"/>
              </a:rPr>
              <a:t>nabádat k nadměrné konzumaci určité potraviny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dirty="0" smtClean="0">
                <a:latin typeface="Calibri" pitchFamily="34" charset="0"/>
                <a:cs typeface="Calibri" pitchFamily="34" charset="0"/>
              </a:rPr>
              <a:t>uvádět nebo naznačovat, že vyvážená a různorodá strava nemůže obecně zajistit přiměřené množství živin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dirty="0" smtClean="0">
                <a:latin typeface="Calibri" pitchFamily="34" charset="0"/>
                <a:cs typeface="Calibri" pitchFamily="34" charset="0"/>
              </a:rPr>
              <a:t>odkazovat na změny tělesných funkcí, které by mohly u spotřebitelů vzbuzovat strach a to jak pomocí textu, tak obrazově, graficky a symbolicky</a:t>
            </a:r>
          </a:p>
          <a:p>
            <a:pPr marL="0" indent="0" eaLnBrk="1" hangingPunct="1">
              <a:buNone/>
            </a:pPr>
            <a:endParaRPr lang="cs-CZ" altLang="cs-CZ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6672"/>
            <a:ext cx="2160240" cy="2160240"/>
          </a:xfrm>
          <a:prstGeom prst="rect">
            <a:avLst/>
          </a:prstGeom>
        </p:spPr>
      </p:pic>
      <p:sp>
        <p:nvSpPr>
          <p:cNvPr id="5" name="Dvojitá vlna 4"/>
          <p:cNvSpPr/>
          <p:nvPr/>
        </p:nvSpPr>
        <p:spPr>
          <a:xfrm>
            <a:off x="251520" y="876697"/>
            <a:ext cx="1008112" cy="368002"/>
          </a:xfrm>
          <a:prstGeom prst="doubleWave">
            <a:avLst/>
          </a:prstGeom>
          <a:solidFill>
            <a:srgbClr val="FFEEB7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FF9900"/>
                </a:solidFill>
              </a:rPr>
              <a:t>Článek 3</a:t>
            </a:r>
            <a:endParaRPr lang="en-US" sz="1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7064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12148</TotalTime>
  <Words>2876</Words>
  <Application>Microsoft Office PowerPoint</Application>
  <PresentationFormat>Předvádění na obrazovce (4:3)</PresentationFormat>
  <Paragraphs>609</Paragraphs>
  <Slides>37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Motiv systému Office</vt:lpstr>
      <vt:lpstr>Prezentace aplikace PowerPoint</vt:lpstr>
      <vt:lpstr>Informace o potravinách</vt:lpstr>
      <vt:lpstr>Pojmy a definice</vt:lpstr>
      <vt:lpstr>Tvrzení a „Tvrzení“</vt:lpstr>
      <vt:lpstr> Informace/tvrzení nespadající do rámce nařízení 1924/2006   CO NENÍ zdravotní ani výživové tvrzení</vt:lpstr>
      <vt:lpstr>Prezentace aplikace PowerPoint</vt:lpstr>
      <vt:lpstr>Prezentace aplikace PowerPoint</vt:lpstr>
      <vt:lpstr>Působnost nařízení  </vt:lpstr>
      <vt:lpstr>Obecné zásady pro všechna tvrzení</vt:lpstr>
      <vt:lpstr>Omezení používání zdravotních a výživových tvrzení pro některé kategorie potravin</vt:lpstr>
      <vt:lpstr>Prezentace aplikace PowerPoint</vt:lpstr>
      <vt:lpstr>Poskytování údajů o výživové hodnotě</vt:lpstr>
      <vt:lpstr>Výživové tvrzení </vt:lpstr>
      <vt:lpstr>Prezentace aplikace PowerPoint</vt:lpstr>
      <vt:lpstr>Příklady výživových tvrzení</vt:lpstr>
      <vt:lpstr>Srovnávací tvrzení</vt:lpstr>
      <vt:lpstr>Zdravotní tvrzení</vt:lpstr>
      <vt:lpstr>Zdravotní tvrzení na principu zákazu</vt:lpstr>
      <vt:lpstr>Zvláštní podmínky pro uvádění zdravotních tvrzení </vt:lpstr>
      <vt:lpstr>Co je zcela zakázáno?</vt:lpstr>
      <vt:lpstr>Rozdělení zdravotních tvrzení</vt:lpstr>
      <vt:lpstr>Prezentace aplikace PowerPoint</vt:lpstr>
      <vt:lpstr>Zdravotní tvrzení podle čl. 13 „funkční tvrzení“</vt:lpstr>
      <vt:lpstr>Zdravotní tvrzení podle čl. 14 </vt:lpstr>
      <vt:lpstr>Nespecifická tvrzení  (článek 10, odstavec 3 Nařízení 1924/2006)</vt:lpstr>
      <vt:lpstr>Vodítka pro aplikaci nařízení 1924/2006</vt:lpstr>
      <vt:lpstr>Aktuální stav k 31.8.2015</vt:lpstr>
      <vt:lpstr>Schválená tvrzení</vt:lpstr>
      <vt:lpstr>Neschválená tvrzení</vt:lpstr>
      <vt:lpstr>Tvrzení On hold</vt:lpstr>
      <vt:lpstr>On Hold seznam na webových stránkách Evropské komise </vt:lpstr>
      <vt:lpstr>Vodítka SZPI, příloha 4</vt:lpstr>
      <vt:lpstr>Mezirezortní skupina pro aplikaci nařízení 1924/2006</vt:lpstr>
      <vt:lpstr>Reakce na aplikaci nařízení 1924/2006  a zkušenosti SZPI</vt:lpstr>
      <vt:lpstr>Kontrola zdravotních a výživových tvrzení v ČR</vt:lpstr>
      <vt:lpstr>Právní základ</vt:lpstr>
      <vt:lpstr>Prezentace aplikace PowerPoint</vt:lpstr>
    </vt:vector>
  </TitlesOfParts>
  <Company>CZPI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Státní zemědělská a potravinářská inspekce</dc:title>
  <dc:creator>Pavla Burešová</dc:creator>
  <cp:lastModifiedBy>Bellofatto Miriam</cp:lastModifiedBy>
  <cp:revision>776</cp:revision>
  <cp:lastPrinted>2014-11-10T08:21:37Z</cp:lastPrinted>
  <dcterms:created xsi:type="dcterms:W3CDTF">2003-01-03T13:58:51Z</dcterms:created>
  <dcterms:modified xsi:type="dcterms:W3CDTF">2015-12-07T07:18:25Z</dcterms:modified>
</cp:coreProperties>
</file>