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FBA2E-AA77-4457-93C3-6480891160CC}" type="datetimeFigureOut">
              <a:rPr lang="cs-CZ" smtClean="0"/>
              <a:t>14.12.2015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52E8-C592-4D76-9715-11A85C587E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9064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FBA2E-AA77-4457-93C3-6480891160CC}" type="datetimeFigureOut">
              <a:rPr lang="cs-CZ" smtClean="0"/>
              <a:t>14.12.2015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52E8-C592-4D76-9715-11A85C587E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7919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FBA2E-AA77-4457-93C3-6480891160CC}" type="datetimeFigureOut">
              <a:rPr lang="cs-CZ" smtClean="0"/>
              <a:t>14.12.2015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52E8-C592-4D76-9715-11A85C587E58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328282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FBA2E-AA77-4457-93C3-6480891160CC}" type="datetimeFigureOut">
              <a:rPr lang="cs-CZ" smtClean="0"/>
              <a:t>14.12.2015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52E8-C592-4D76-9715-11A85C587E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14713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FBA2E-AA77-4457-93C3-6480891160CC}" type="datetimeFigureOut">
              <a:rPr lang="cs-CZ" smtClean="0"/>
              <a:t>14.12.2015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52E8-C592-4D76-9715-11A85C587E58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078297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FBA2E-AA77-4457-93C3-6480891160CC}" type="datetimeFigureOut">
              <a:rPr lang="cs-CZ" smtClean="0"/>
              <a:t>14.12.2015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52E8-C592-4D76-9715-11A85C587E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55040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FBA2E-AA77-4457-93C3-6480891160CC}" type="datetimeFigureOut">
              <a:rPr lang="cs-CZ" smtClean="0"/>
              <a:t>14.12.2015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52E8-C592-4D76-9715-11A85C587E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19260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FBA2E-AA77-4457-93C3-6480891160CC}" type="datetimeFigureOut">
              <a:rPr lang="cs-CZ" smtClean="0"/>
              <a:t>14.12.2015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52E8-C592-4D76-9715-11A85C587E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1989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FBA2E-AA77-4457-93C3-6480891160CC}" type="datetimeFigureOut">
              <a:rPr lang="cs-CZ" smtClean="0"/>
              <a:t>14.12.2015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52E8-C592-4D76-9715-11A85C587E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660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FBA2E-AA77-4457-93C3-6480891160CC}" type="datetimeFigureOut">
              <a:rPr lang="cs-CZ" smtClean="0"/>
              <a:t>14.12.2015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52E8-C592-4D76-9715-11A85C587E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8281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FBA2E-AA77-4457-93C3-6480891160CC}" type="datetimeFigureOut">
              <a:rPr lang="cs-CZ" smtClean="0"/>
              <a:t>14.12.2015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52E8-C592-4D76-9715-11A85C587E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1556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FBA2E-AA77-4457-93C3-6480891160CC}" type="datetimeFigureOut">
              <a:rPr lang="cs-CZ" smtClean="0"/>
              <a:t>14.12.2015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52E8-C592-4D76-9715-11A85C587E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2318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FBA2E-AA77-4457-93C3-6480891160CC}" type="datetimeFigureOut">
              <a:rPr lang="cs-CZ" smtClean="0"/>
              <a:t>14.12.2015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52E8-C592-4D76-9715-11A85C587E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8805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FBA2E-AA77-4457-93C3-6480891160CC}" type="datetimeFigureOut">
              <a:rPr lang="cs-CZ" smtClean="0"/>
              <a:t>14.12.2015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52E8-C592-4D76-9715-11A85C587E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9041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FBA2E-AA77-4457-93C3-6480891160CC}" type="datetimeFigureOut">
              <a:rPr lang="cs-CZ" smtClean="0"/>
              <a:t>14.12.2015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52E8-C592-4D76-9715-11A85C587E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673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52E8-C592-4D76-9715-11A85C587E58}" type="slidenum">
              <a:rPr lang="cs-CZ" smtClean="0"/>
              <a:t>‹#›</a:t>
            </a:fld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FBA2E-AA77-4457-93C3-6480891160CC}" type="datetimeFigureOut">
              <a:rPr lang="cs-CZ" smtClean="0"/>
              <a:t>14.12.2015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4589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BFBA2E-AA77-4457-93C3-6480891160CC}" type="datetimeFigureOut">
              <a:rPr lang="cs-CZ" smtClean="0"/>
              <a:t>14.12.2015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82452E8-C592-4D76-9715-11A85C587E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4300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Stupňování adjektiv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252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Komparativ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Pozitiv – adjektiva 1. a 2. deklinace; adjektiva 3. deklinace</a:t>
            </a:r>
          </a:p>
          <a:p>
            <a:r>
              <a:rPr lang="cs-CZ" dirty="0" smtClean="0"/>
              <a:t>Komparativ 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Koncovka se </a:t>
            </a:r>
            <a:r>
              <a:rPr lang="cs-CZ" altLang="cs-CZ" dirty="0" smtClean="0"/>
              <a:t>připojuje </a:t>
            </a:r>
            <a:r>
              <a:rPr lang="cs-CZ" altLang="cs-CZ" dirty="0" smtClean="0"/>
              <a:t>ke </a:t>
            </a:r>
            <a:r>
              <a:rPr lang="cs-CZ" altLang="cs-CZ" u="sng" dirty="0" smtClean="0"/>
              <a:t>genitivnímu kmeni</a:t>
            </a:r>
            <a:r>
              <a:rPr lang="cs-CZ" altLang="cs-CZ" dirty="0" smtClean="0"/>
              <a:t> (</a:t>
            </a:r>
            <a:r>
              <a:rPr lang="cs-CZ" altLang="cs-CZ" i="1" dirty="0" err="1" smtClean="0"/>
              <a:t>longus</a:t>
            </a:r>
            <a:r>
              <a:rPr lang="cs-CZ" altLang="cs-CZ" i="1" dirty="0"/>
              <a:t>, a, um </a:t>
            </a:r>
            <a:r>
              <a:rPr lang="cs-CZ" altLang="cs-CZ" i="1" dirty="0">
                <a:sym typeface="Wingdings" panose="05000000000000000000" pitchFamily="2" charset="2"/>
              </a:rPr>
              <a:t></a:t>
            </a:r>
            <a:r>
              <a:rPr lang="en-US" altLang="cs-CZ" i="1" dirty="0">
                <a:sym typeface="Wingdings" panose="05000000000000000000" pitchFamily="2" charset="2"/>
              </a:rPr>
              <a:t> </a:t>
            </a:r>
            <a:r>
              <a:rPr lang="en-US" altLang="cs-CZ" i="1" dirty="0" err="1">
                <a:sym typeface="Wingdings" panose="05000000000000000000" pitchFamily="2" charset="2"/>
              </a:rPr>
              <a:t>longior</a:t>
            </a:r>
            <a:r>
              <a:rPr lang="en-US" altLang="cs-CZ" i="1" dirty="0">
                <a:sym typeface="Wingdings" panose="05000000000000000000" pitchFamily="2" charset="2"/>
              </a:rPr>
              <a:t>, </a:t>
            </a:r>
            <a:r>
              <a:rPr lang="en-US" altLang="cs-CZ" i="1" dirty="0" err="1" smtClean="0">
                <a:sym typeface="Wingdings" panose="05000000000000000000" pitchFamily="2" charset="2"/>
              </a:rPr>
              <a:t>ius</a:t>
            </a:r>
            <a:r>
              <a:rPr lang="cs-CZ" altLang="cs-CZ" dirty="0" smtClean="0">
                <a:sym typeface="Wingdings" panose="05000000000000000000" pitchFamily="2" charset="2"/>
              </a:rPr>
              <a:t>;</a:t>
            </a:r>
            <a:r>
              <a:rPr lang="cs-CZ" altLang="cs-CZ" i="1" dirty="0" smtClean="0">
                <a:sym typeface="Wingdings" panose="05000000000000000000" pitchFamily="2" charset="2"/>
              </a:rPr>
              <a:t> </a:t>
            </a:r>
            <a:r>
              <a:rPr lang="en-US" altLang="cs-CZ" i="1" dirty="0" err="1">
                <a:sym typeface="Wingdings" panose="05000000000000000000" pitchFamily="2" charset="2"/>
              </a:rPr>
              <a:t>pulcher</a:t>
            </a:r>
            <a:r>
              <a:rPr lang="en-US" altLang="cs-CZ" i="1" dirty="0">
                <a:sym typeface="Wingdings" panose="05000000000000000000" pitchFamily="2" charset="2"/>
              </a:rPr>
              <a:t>, </a:t>
            </a:r>
            <a:r>
              <a:rPr lang="en-US" altLang="cs-CZ" i="1" dirty="0" err="1">
                <a:sym typeface="Wingdings" panose="05000000000000000000" pitchFamily="2" charset="2"/>
              </a:rPr>
              <a:t>chra</a:t>
            </a:r>
            <a:r>
              <a:rPr lang="en-US" altLang="cs-CZ" i="1" dirty="0">
                <a:sym typeface="Wingdings" panose="05000000000000000000" pitchFamily="2" charset="2"/>
              </a:rPr>
              <a:t>, </a:t>
            </a:r>
            <a:r>
              <a:rPr lang="en-US" altLang="cs-CZ" i="1" dirty="0" err="1">
                <a:sym typeface="Wingdings" panose="05000000000000000000" pitchFamily="2" charset="2"/>
              </a:rPr>
              <a:t>chrum</a:t>
            </a:r>
            <a:r>
              <a:rPr lang="en-US" altLang="cs-CZ" i="1" dirty="0">
                <a:sym typeface="Wingdings" panose="05000000000000000000" pitchFamily="2" charset="2"/>
              </a:rPr>
              <a:t> </a:t>
            </a:r>
            <a:r>
              <a:rPr lang="cs-CZ" altLang="cs-CZ" i="1" dirty="0">
                <a:sym typeface="Wingdings" panose="05000000000000000000" pitchFamily="2" charset="2"/>
              </a:rPr>
              <a:t></a:t>
            </a:r>
            <a:r>
              <a:rPr lang="en-US" altLang="cs-CZ" i="1" dirty="0">
                <a:sym typeface="Wingdings" panose="05000000000000000000" pitchFamily="2" charset="2"/>
              </a:rPr>
              <a:t> </a:t>
            </a:r>
            <a:r>
              <a:rPr lang="en-US" altLang="cs-CZ" i="1" dirty="0" err="1">
                <a:sym typeface="Wingdings" panose="05000000000000000000" pitchFamily="2" charset="2"/>
              </a:rPr>
              <a:t>pulchrior</a:t>
            </a:r>
            <a:r>
              <a:rPr lang="en-US" altLang="cs-CZ" i="1" dirty="0">
                <a:sym typeface="Wingdings" panose="05000000000000000000" pitchFamily="2" charset="2"/>
              </a:rPr>
              <a:t>, </a:t>
            </a:r>
            <a:r>
              <a:rPr lang="en-US" altLang="cs-CZ" i="1" dirty="0" err="1" smtClean="0">
                <a:sym typeface="Wingdings" panose="05000000000000000000" pitchFamily="2" charset="2"/>
              </a:rPr>
              <a:t>ius</a:t>
            </a:r>
            <a:r>
              <a:rPr lang="cs-CZ" altLang="cs-CZ" dirty="0" smtClean="0">
                <a:sym typeface="Wingdings" panose="05000000000000000000" pitchFamily="2" charset="2"/>
              </a:rPr>
              <a:t>;</a:t>
            </a:r>
            <a:r>
              <a:rPr lang="cs-CZ" altLang="cs-CZ" i="1" dirty="0" smtClean="0">
                <a:sym typeface="Wingdings" panose="05000000000000000000" pitchFamily="2" charset="2"/>
              </a:rPr>
              <a:t> </a:t>
            </a:r>
            <a:r>
              <a:rPr lang="en-US" altLang="cs-CZ" i="1" dirty="0">
                <a:sym typeface="Wingdings" panose="05000000000000000000" pitchFamily="2" charset="2"/>
              </a:rPr>
              <a:t>acer, </a:t>
            </a:r>
            <a:r>
              <a:rPr lang="en-US" altLang="cs-CZ" i="1" dirty="0" err="1">
                <a:sym typeface="Wingdings" panose="05000000000000000000" pitchFamily="2" charset="2"/>
              </a:rPr>
              <a:t>acris</a:t>
            </a:r>
            <a:r>
              <a:rPr lang="en-US" altLang="cs-CZ" i="1" dirty="0">
                <a:sym typeface="Wingdings" panose="05000000000000000000" pitchFamily="2" charset="2"/>
              </a:rPr>
              <a:t>, acre </a:t>
            </a:r>
            <a:r>
              <a:rPr lang="cs-CZ" altLang="cs-CZ" i="1" dirty="0">
                <a:sym typeface="Wingdings" panose="05000000000000000000" pitchFamily="2" charset="2"/>
              </a:rPr>
              <a:t></a:t>
            </a:r>
            <a:r>
              <a:rPr lang="en-US" altLang="cs-CZ" i="1" dirty="0">
                <a:sym typeface="Wingdings" panose="05000000000000000000" pitchFamily="2" charset="2"/>
              </a:rPr>
              <a:t> </a:t>
            </a:r>
            <a:r>
              <a:rPr lang="en-US" altLang="cs-CZ" i="1" dirty="0" err="1">
                <a:sym typeface="Wingdings" panose="05000000000000000000" pitchFamily="2" charset="2"/>
              </a:rPr>
              <a:t>acrior</a:t>
            </a:r>
            <a:r>
              <a:rPr lang="en-US" altLang="cs-CZ" i="1" dirty="0">
                <a:sym typeface="Wingdings" panose="05000000000000000000" pitchFamily="2" charset="2"/>
              </a:rPr>
              <a:t>, </a:t>
            </a:r>
            <a:r>
              <a:rPr lang="en-US" altLang="cs-CZ" i="1" dirty="0" err="1" smtClean="0">
                <a:sym typeface="Wingdings" panose="05000000000000000000" pitchFamily="2" charset="2"/>
              </a:rPr>
              <a:t>ius</a:t>
            </a:r>
            <a:r>
              <a:rPr lang="cs-CZ" altLang="cs-CZ" dirty="0" smtClean="0">
                <a:sym typeface="Wingdings" panose="05000000000000000000" pitchFamily="2" charset="2"/>
              </a:rPr>
              <a:t>)</a:t>
            </a:r>
            <a:endParaRPr lang="en-US" altLang="cs-CZ" dirty="0">
              <a:sym typeface="Wingdings" panose="05000000000000000000" pitchFamily="2" charset="2"/>
            </a:endParaRPr>
          </a:p>
          <a:p>
            <a:endParaRPr lang="en-US" altLang="cs-CZ" i="1" dirty="0">
              <a:sym typeface="Wingdings" panose="05000000000000000000" pitchFamily="2" charset="2"/>
            </a:endParaRPr>
          </a:p>
          <a:p>
            <a:endParaRPr lang="en-US" altLang="cs-CZ" i="1" dirty="0">
              <a:sym typeface="Wingdings" panose="05000000000000000000" pitchFamily="2" charset="2"/>
            </a:endParaRPr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6751613"/>
              </p:ext>
            </p:extLst>
          </p:nvPr>
        </p:nvGraphicFramePr>
        <p:xfrm>
          <a:off x="1346201" y="3048000"/>
          <a:ext cx="7626984" cy="1468501"/>
        </p:xfrm>
        <a:graphic>
          <a:graphicData uri="http://schemas.openxmlformats.org/drawingml/2006/table">
            <a:tbl>
              <a:tblPr firstRow="1" firstCol="1" bandRow="1"/>
              <a:tblGrid>
                <a:gridCol w="1906325"/>
                <a:gridCol w="1906325"/>
                <a:gridCol w="1907167"/>
                <a:gridCol w="1907167"/>
              </a:tblGrid>
              <a:tr h="6858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 + F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vzory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komparativ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ior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-ius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pulmo</a:t>
                      </a:r>
                      <a:r>
                        <a:rPr lang="cs-CZ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corpus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1680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Superlativ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dirty="0" smtClean="0">
              <a:latin typeface="Century Schoolbook" panose="02040604050505020304" pitchFamily="18" charset="0"/>
            </a:endParaRPr>
          </a:p>
          <a:p>
            <a:endParaRPr lang="cs-CZ" altLang="cs-CZ" dirty="0" smtClean="0">
              <a:latin typeface="Century Schoolbook" panose="02040604050505020304" pitchFamily="18" charset="0"/>
            </a:endParaRPr>
          </a:p>
          <a:p>
            <a:endParaRPr lang="cs-CZ" altLang="cs-CZ" dirty="0" smtClean="0">
              <a:latin typeface="Century Schoolbook" panose="02040604050505020304" pitchFamily="18" charset="0"/>
            </a:endParaRPr>
          </a:p>
          <a:p>
            <a:endParaRPr lang="cs-CZ" altLang="cs-CZ" dirty="0">
              <a:latin typeface="Century Schoolbook" panose="02040604050505020304" pitchFamily="18" charset="0"/>
            </a:endParaRPr>
          </a:p>
          <a:p>
            <a:endParaRPr lang="cs-CZ" altLang="cs-CZ" dirty="0" smtClean="0">
              <a:latin typeface="Century Schoolbook" panose="02040604050505020304" pitchFamily="18" charset="0"/>
            </a:endParaRPr>
          </a:p>
          <a:p>
            <a:endParaRPr lang="cs-CZ" altLang="cs-CZ" dirty="0">
              <a:latin typeface="Century Schoolbook" panose="02040604050505020304" pitchFamily="18" charset="0"/>
            </a:endParaRPr>
          </a:p>
          <a:p>
            <a:r>
              <a:rPr lang="cs-CZ" altLang="cs-CZ" dirty="0" smtClean="0">
                <a:latin typeface="Century Schoolbook" panose="02040604050505020304" pitchFamily="18" charset="0"/>
              </a:rPr>
              <a:t>Přípony u adjektiv končících na </a:t>
            </a:r>
            <a:r>
              <a:rPr lang="cs-CZ" altLang="cs-CZ" i="1" dirty="0" smtClean="0">
                <a:latin typeface="Century Schoolbook" panose="02040604050505020304" pitchFamily="18" charset="0"/>
              </a:rPr>
              <a:t>-</a:t>
            </a:r>
            <a:r>
              <a:rPr lang="cs-CZ" altLang="cs-CZ" i="1" dirty="0" err="1" smtClean="0">
                <a:latin typeface="Century Schoolbook" panose="02040604050505020304" pitchFamily="18" charset="0"/>
              </a:rPr>
              <a:t>er</a:t>
            </a:r>
            <a:r>
              <a:rPr lang="cs-CZ" altLang="cs-CZ" dirty="0" smtClean="0">
                <a:latin typeface="Century Schoolbook" panose="02040604050505020304" pitchFamily="18" charset="0"/>
              </a:rPr>
              <a:t> </a:t>
            </a:r>
            <a:r>
              <a:rPr lang="cs-CZ" altLang="cs-CZ" dirty="0">
                <a:latin typeface="Century Schoolbook" panose="02040604050505020304" pitchFamily="18" charset="0"/>
              </a:rPr>
              <a:t>připojujeme přímo k </a:t>
            </a:r>
            <a:r>
              <a:rPr lang="cs-CZ" altLang="cs-CZ" b="1" u="sng" dirty="0" err="1">
                <a:latin typeface="Century Schoolbook" panose="02040604050505020304" pitchFamily="18" charset="0"/>
              </a:rPr>
              <a:t>nom</a:t>
            </a:r>
            <a:r>
              <a:rPr lang="cs-CZ" altLang="cs-CZ" b="1" u="sng" dirty="0">
                <a:latin typeface="Century Schoolbook" panose="02040604050505020304" pitchFamily="18" charset="0"/>
              </a:rPr>
              <a:t>. </a:t>
            </a:r>
            <a:r>
              <a:rPr lang="cs-CZ" altLang="cs-CZ" b="1" u="sng" dirty="0" err="1">
                <a:latin typeface="Century Schoolbook" panose="02040604050505020304" pitchFamily="18" charset="0"/>
              </a:rPr>
              <a:t>sg</a:t>
            </a:r>
            <a:r>
              <a:rPr lang="cs-CZ" altLang="cs-CZ" b="1" u="sng" dirty="0">
                <a:latin typeface="Century Schoolbook" panose="02040604050505020304" pitchFamily="18" charset="0"/>
              </a:rPr>
              <a:t>. m</a:t>
            </a:r>
            <a:r>
              <a:rPr lang="cs-CZ" altLang="cs-CZ" b="1" u="sng" dirty="0" smtClean="0">
                <a:latin typeface="Century Schoolbook" panose="02040604050505020304" pitchFamily="18" charset="0"/>
              </a:rPr>
              <a:t>.</a:t>
            </a:r>
            <a:r>
              <a:rPr lang="cs-CZ" altLang="cs-CZ" u="sng" dirty="0" smtClean="0">
                <a:latin typeface="Century Schoolbook" panose="02040604050505020304" pitchFamily="18" charset="0"/>
              </a:rPr>
              <a:t> </a:t>
            </a:r>
            <a:r>
              <a:rPr lang="cs-CZ" altLang="cs-CZ" dirty="0" smtClean="0">
                <a:latin typeface="Century Schoolbook" panose="02040604050505020304" pitchFamily="18" charset="0"/>
              </a:rPr>
              <a:t>(</a:t>
            </a:r>
            <a:r>
              <a:rPr lang="cs-CZ" altLang="cs-CZ" i="1" dirty="0" err="1" smtClean="0">
                <a:latin typeface="Century Schoolbook" panose="02040604050505020304" pitchFamily="18" charset="0"/>
              </a:rPr>
              <a:t>pulcher</a:t>
            </a:r>
            <a:r>
              <a:rPr lang="cs-CZ" altLang="cs-CZ" i="1" dirty="0" smtClean="0">
                <a:latin typeface="Century Schoolbook" panose="02040604050505020304" pitchFamily="18" charset="0"/>
              </a:rPr>
              <a:t> </a:t>
            </a:r>
            <a:r>
              <a:rPr lang="cs-CZ" altLang="cs-CZ" i="1" dirty="0">
                <a:sym typeface="Wingdings" panose="05000000000000000000" pitchFamily="2" charset="2"/>
              </a:rPr>
              <a:t></a:t>
            </a:r>
            <a:r>
              <a:rPr lang="cs-CZ" altLang="cs-CZ" i="1" dirty="0" smtClean="0">
                <a:latin typeface="Century Schoolbook" panose="02040604050505020304" pitchFamily="18" charset="0"/>
              </a:rPr>
              <a:t> </a:t>
            </a:r>
            <a:r>
              <a:rPr lang="cs-CZ" altLang="cs-CZ" i="1" dirty="0" err="1" smtClean="0">
                <a:latin typeface="Century Schoolbook" panose="02040604050505020304" pitchFamily="18" charset="0"/>
              </a:rPr>
              <a:t>pulcherrimus</a:t>
            </a:r>
            <a:r>
              <a:rPr lang="cs-CZ" altLang="cs-CZ" dirty="0" smtClean="0">
                <a:latin typeface="Century Schoolbook" panose="02040604050505020304" pitchFamily="18" charset="0"/>
              </a:rPr>
              <a:t>)</a:t>
            </a:r>
            <a:r>
              <a:rPr lang="cs-CZ" altLang="cs-CZ" dirty="0" smtClean="0">
                <a:latin typeface="Century Schoolbook" panose="02040604050505020304" pitchFamily="18" charset="0"/>
              </a:rPr>
              <a:t>, </a:t>
            </a:r>
            <a:r>
              <a:rPr lang="cs-CZ" altLang="cs-CZ" dirty="0" smtClean="0">
                <a:latin typeface="Century Schoolbook" panose="02040604050505020304" pitchFamily="18" charset="0"/>
              </a:rPr>
              <a:t>příponu u ostatních </a:t>
            </a:r>
            <a:r>
              <a:rPr lang="cs-CZ" altLang="cs-CZ" dirty="0">
                <a:latin typeface="Century Schoolbook" panose="02040604050505020304" pitchFamily="18" charset="0"/>
              </a:rPr>
              <a:t>připojujeme ke </a:t>
            </a:r>
            <a:r>
              <a:rPr lang="cs-CZ" altLang="cs-CZ" b="1" u="sng" dirty="0">
                <a:latin typeface="Century Schoolbook" panose="02040604050505020304" pitchFamily="18" charset="0"/>
              </a:rPr>
              <a:t>genitivnímu kmeni</a:t>
            </a:r>
            <a:r>
              <a:rPr lang="cs-CZ" altLang="cs-CZ" b="1" dirty="0">
                <a:latin typeface="Century Schoolbook" panose="02040604050505020304" pitchFamily="18" charset="0"/>
              </a:rPr>
              <a:t>.</a:t>
            </a:r>
            <a:endParaRPr lang="cs-CZ" altLang="cs-CZ" b="1" dirty="0" smtClean="0">
              <a:latin typeface="Century Schoolbook" panose="02040604050505020304" pitchFamily="18" charset="0"/>
            </a:endParaRPr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1978233"/>
              </p:ext>
            </p:extLst>
          </p:nvPr>
        </p:nvGraphicFramePr>
        <p:xfrm>
          <a:off x="1485901" y="2019300"/>
          <a:ext cx="7480934" cy="2430463"/>
        </p:xfrm>
        <a:graphic>
          <a:graphicData uri="http://schemas.openxmlformats.org/drawingml/2006/table">
            <a:tbl>
              <a:tblPr firstRow="1" firstCol="1" bandRow="1"/>
              <a:tblGrid>
                <a:gridCol w="1870647"/>
                <a:gridCol w="1869820"/>
                <a:gridCol w="1869820"/>
                <a:gridCol w="1870647"/>
              </a:tblGrid>
              <a:tr h="14582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pozitiv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většina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000" b="1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facilis, difficilis, similis, dissimilis,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humilis, gracilis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21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superlativ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000" b="1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issimus</a:t>
                      </a:r>
                      <a:r>
                        <a:rPr lang="cs-CZ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2000" b="1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issima</a:t>
                      </a:r>
                      <a:r>
                        <a:rPr lang="cs-CZ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2000" b="1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issimum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000" b="1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rimus</a:t>
                      </a: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2000" b="1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rima</a:t>
                      </a: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2000" b="1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rimum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000" b="1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limus</a:t>
                      </a: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2000" b="1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lima</a:t>
                      </a: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2000" b="1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limum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2140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typy stupňování: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altLang="cs-CZ" b="1" dirty="0"/>
              <a:t>Opisné stupňování</a:t>
            </a:r>
            <a:r>
              <a:rPr lang="cs-CZ" altLang="cs-CZ" dirty="0"/>
              <a:t>: </a:t>
            </a:r>
          </a:p>
          <a:p>
            <a:pPr>
              <a:buNone/>
            </a:pPr>
            <a:r>
              <a:rPr lang="cs-CZ" altLang="cs-CZ" dirty="0"/>
              <a:t>	pokud je před koncovkou </a:t>
            </a:r>
            <a:r>
              <a:rPr lang="cs-CZ" altLang="cs-CZ" i="1" dirty="0"/>
              <a:t>-</a:t>
            </a:r>
            <a:r>
              <a:rPr lang="cs-CZ" altLang="cs-CZ" i="1" dirty="0" err="1"/>
              <a:t>us</a:t>
            </a:r>
            <a:r>
              <a:rPr lang="cs-CZ" altLang="cs-CZ" i="1" dirty="0"/>
              <a:t>, -a, -</a:t>
            </a:r>
            <a:r>
              <a:rPr lang="cs-CZ" altLang="cs-CZ" i="1" dirty="0" smtClean="0"/>
              <a:t>um</a:t>
            </a:r>
            <a:r>
              <a:rPr lang="cs-CZ" altLang="cs-CZ" dirty="0" smtClean="0"/>
              <a:t> samohláska (</a:t>
            </a:r>
            <a:r>
              <a:rPr lang="cs-CZ" altLang="cs-CZ" i="1" dirty="0" err="1"/>
              <a:t>dubius</a:t>
            </a:r>
            <a:r>
              <a:rPr lang="cs-CZ" altLang="cs-CZ" i="1" dirty="0"/>
              <a:t>, </a:t>
            </a:r>
            <a:r>
              <a:rPr lang="cs-CZ" altLang="cs-CZ" i="1" dirty="0" err="1" smtClean="0"/>
              <a:t>varius</a:t>
            </a:r>
            <a:r>
              <a:rPr lang="cs-CZ" altLang="cs-CZ" dirty="0" smtClean="0"/>
              <a:t>), využíváme adverbia </a:t>
            </a:r>
            <a:r>
              <a:rPr lang="cs-CZ" altLang="cs-CZ" b="1" i="1" dirty="0" err="1"/>
              <a:t>magis</a:t>
            </a:r>
            <a:r>
              <a:rPr lang="cs-CZ" altLang="cs-CZ" dirty="0"/>
              <a:t> a </a:t>
            </a:r>
            <a:r>
              <a:rPr lang="cs-CZ" altLang="cs-CZ" b="1" i="1" dirty="0"/>
              <a:t>maxim</a:t>
            </a:r>
            <a:r>
              <a:rPr lang="en-US" altLang="cs-CZ" b="1" i="1" dirty="0">
                <a:cs typeface="Arial" panose="020B0604020202020204" pitchFamily="34" charset="0"/>
              </a:rPr>
              <a:t>ē</a:t>
            </a:r>
            <a:r>
              <a:rPr lang="cs-CZ" altLang="cs-CZ" dirty="0"/>
              <a:t> </a:t>
            </a:r>
            <a:r>
              <a:rPr lang="cs-CZ" altLang="cs-CZ" dirty="0" smtClean="0"/>
              <a:t> (</a:t>
            </a:r>
            <a:r>
              <a:rPr lang="cs-CZ" altLang="cs-CZ" dirty="0" err="1" smtClean="0"/>
              <a:t>poz</a:t>
            </a:r>
            <a:r>
              <a:rPr lang="cs-CZ" altLang="cs-CZ" dirty="0" smtClean="0"/>
              <a:t>. </a:t>
            </a:r>
            <a:r>
              <a:rPr lang="cs-CZ" altLang="cs-CZ" i="1" dirty="0" err="1"/>
              <a:t>d</a:t>
            </a:r>
            <a:r>
              <a:rPr lang="cs-CZ" altLang="cs-CZ" i="1" dirty="0" err="1" smtClean="0"/>
              <a:t>ubius</a:t>
            </a:r>
            <a:r>
              <a:rPr lang="cs-CZ" altLang="cs-CZ" dirty="0" smtClean="0"/>
              <a:t>, komp. </a:t>
            </a:r>
            <a:r>
              <a:rPr lang="cs-CZ" altLang="cs-CZ" i="1" dirty="0" err="1"/>
              <a:t>m</a:t>
            </a:r>
            <a:r>
              <a:rPr lang="cs-CZ" altLang="cs-CZ" i="1" dirty="0" err="1" smtClean="0"/>
              <a:t>agis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dubius</a:t>
            </a:r>
            <a:r>
              <a:rPr lang="cs-CZ" altLang="cs-CZ" dirty="0" smtClean="0"/>
              <a:t>, super. </a:t>
            </a:r>
            <a:r>
              <a:rPr lang="cs-CZ" altLang="cs-CZ" i="1" dirty="0" err="1" smtClean="0"/>
              <a:t>maxime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dubius</a:t>
            </a:r>
            <a:r>
              <a:rPr lang="cs-CZ" altLang="cs-CZ" dirty="0" smtClean="0"/>
              <a:t>)</a:t>
            </a:r>
          </a:p>
          <a:p>
            <a:pPr>
              <a:buNone/>
            </a:pPr>
            <a:r>
              <a:rPr lang="cs-CZ" altLang="cs-CZ" sz="2400" dirty="0" smtClean="0"/>
              <a:t>	</a:t>
            </a:r>
            <a:endParaRPr lang="cs-CZ" altLang="cs-CZ" dirty="0"/>
          </a:p>
          <a:p>
            <a:r>
              <a:rPr lang="cs-CZ" altLang="cs-CZ" b="1" dirty="0"/>
              <a:t>Nepravidelné stupňování</a:t>
            </a:r>
            <a:r>
              <a:rPr lang="cs-CZ" altLang="cs-CZ" dirty="0"/>
              <a:t> (s. 47)</a:t>
            </a:r>
          </a:p>
          <a:p>
            <a:pPr>
              <a:buNone/>
            </a:pPr>
            <a:r>
              <a:rPr lang="cs-CZ" altLang="cs-CZ" sz="2400" i="1" dirty="0" smtClean="0"/>
              <a:t>	</a:t>
            </a:r>
            <a:r>
              <a:rPr lang="cs-CZ" altLang="cs-CZ" sz="2400" i="1" dirty="0" err="1" smtClean="0"/>
              <a:t>magnus</a:t>
            </a:r>
            <a:r>
              <a:rPr lang="cs-CZ" altLang="cs-CZ" sz="2400" i="1" dirty="0" smtClean="0"/>
              <a:t>, </a:t>
            </a:r>
            <a:r>
              <a:rPr lang="cs-CZ" altLang="cs-CZ" sz="2400" i="1" dirty="0" err="1" smtClean="0"/>
              <a:t>parvus</a:t>
            </a:r>
            <a:r>
              <a:rPr lang="cs-CZ" altLang="cs-CZ" sz="2400" i="1" dirty="0" smtClean="0"/>
              <a:t>, bonus, malus, </a:t>
            </a:r>
            <a:r>
              <a:rPr lang="cs-CZ" altLang="cs-CZ" sz="2400" i="1" dirty="0" err="1" smtClean="0"/>
              <a:t>multus</a:t>
            </a:r>
            <a:endParaRPr lang="cs-CZ" altLang="cs-CZ" sz="2400" dirty="0" smtClean="0"/>
          </a:p>
          <a:p>
            <a:pPr>
              <a:buNone/>
            </a:pPr>
            <a:r>
              <a:rPr lang="cs-CZ" altLang="cs-CZ" dirty="0"/>
              <a:t>	U vyjádření párových (protikladných) vlastností se v latině obvykle používá tvaru komparativu, v českém překladu je však adjektivum v pozitivu.</a:t>
            </a:r>
          </a:p>
          <a:p>
            <a:endParaRPr lang="cs-CZ" altLang="cs-CZ" dirty="0"/>
          </a:p>
          <a:p>
            <a:r>
              <a:rPr lang="cs-CZ" altLang="cs-CZ" b="1" dirty="0"/>
              <a:t>Neúplné stupňování</a:t>
            </a:r>
            <a:r>
              <a:rPr lang="cs-CZ" altLang="cs-CZ" dirty="0"/>
              <a:t> (s. 48)</a:t>
            </a:r>
          </a:p>
          <a:p>
            <a:pPr>
              <a:buNone/>
            </a:pPr>
            <a:r>
              <a:rPr lang="cs-CZ" altLang="cs-CZ" dirty="0"/>
              <a:t>	Tvary se často se do češtiny překládají pozitivem (</a:t>
            </a:r>
            <a:r>
              <a:rPr lang="cs-CZ" altLang="cs-CZ" i="1" dirty="0" err="1"/>
              <a:t>interior</a:t>
            </a:r>
            <a:r>
              <a:rPr lang="cs-CZ" altLang="cs-CZ" dirty="0"/>
              <a:t>; </a:t>
            </a:r>
            <a:r>
              <a:rPr lang="cs-CZ" altLang="cs-CZ" i="1" dirty="0" err="1"/>
              <a:t>musculus</a:t>
            </a:r>
            <a:r>
              <a:rPr lang="cs-CZ" altLang="cs-CZ" i="1" dirty="0"/>
              <a:t> </a:t>
            </a:r>
            <a:r>
              <a:rPr lang="cs-CZ" altLang="cs-CZ" i="1" dirty="0" err="1"/>
              <a:t>latissimus</a:t>
            </a:r>
            <a:r>
              <a:rPr lang="cs-CZ" altLang="cs-CZ" i="1" dirty="0"/>
              <a:t> </a:t>
            </a:r>
            <a:r>
              <a:rPr lang="cs-CZ" altLang="cs-CZ" i="1" dirty="0" err="1"/>
              <a:t>dorsi</a:t>
            </a:r>
            <a:r>
              <a:rPr lang="cs-CZ" altLang="cs-CZ" dirty="0"/>
              <a:t> apod</a:t>
            </a:r>
            <a:r>
              <a:rPr lang="cs-CZ" altLang="cs-CZ" dirty="0" smtClean="0"/>
              <a:t>.)</a:t>
            </a: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3725378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</TotalTime>
  <Words>139</Words>
  <Application>Microsoft Office PowerPoint</Application>
  <PresentationFormat>Širokoúhlá obrazovka</PresentationFormat>
  <Paragraphs>46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2" baseType="lpstr">
      <vt:lpstr>Arial</vt:lpstr>
      <vt:lpstr>Calibri</vt:lpstr>
      <vt:lpstr>Century Schoolbook</vt:lpstr>
      <vt:lpstr>Times New Roman</vt:lpstr>
      <vt:lpstr>Trebuchet MS</vt:lpstr>
      <vt:lpstr>Wingdings</vt:lpstr>
      <vt:lpstr>Wingdings 3</vt:lpstr>
      <vt:lpstr>Faseta</vt:lpstr>
      <vt:lpstr>Stupňování adjektiv</vt:lpstr>
      <vt:lpstr>Komparativ</vt:lpstr>
      <vt:lpstr>Superlativ</vt:lpstr>
      <vt:lpstr>Další typy stupňování: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Stupňování adjektiv</dc:title>
  <dc:creator>Soňa Žákovská</dc:creator>
  <cp:lastModifiedBy>Soňa Žákovská</cp:lastModifiedBy>
  <cp:revision>5</cp:revision>
  <dcterms:created xsi:type="dcterms:W3CDTF">2015-12-03T09:08:36Z</dcterms:created>
  <dcterms:modified xsi:type="dcterms:W3CDTF">2015-12-14T09:41:33Z</dcterms:modified>
</cp:coreProperties>
</file>