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57" r:id="rId4"/>
    <p:sldId id="282" r:id="rId5"/>
    <p:sldId id="261" r:id="rId6"/>
    <p:sldId id="272" r:id="rId7"/>
    <p:sldId id="275" r:id="rId8"/>
    <p:sldId id="281" r:id="rId9"/>
    <p:sldId id="276" r:id="rId10"/>
    <p:sldId id="285" r:id="rId11"/>
    <p:sldId id="279" r:id="rId12"/>
    <p:sldId id="283" r:id="rId13"/>
    <p:sldId id="28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56577" autoAdjust="0"/>
  </p:normalViewPr>
  <p:slideViewPr>
    <p:cSldViewPr>
      <p:cViewPr varScale="1">
        <p:scale>
          <a:sx n="38" d="100"/>
          <a:sy n="38" d="100"/>
        </p:scale>
        <p:origin x="-180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7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cook-fresh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List1!$B$2:$E$2</c:f>
              <c:numCache>
                <c:formatCode>General</c:formatCode>
                <c:ptCount val="4"/>
                <c:pt idx="0">
                  <c:v>20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cook-chill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List1!$B$3:$E$3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kombinace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List1!$B$4:$E$4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9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externí dodavatel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List1!$B$1:$E$1</c:f>
              <c:strCache>
                <c:ptCount val="4"/>
                <c:pt idx="0">
                  <c:v>50 až 150 lůžek</c:v>
                </c:pt>
                <c:pt idx="1">
                  <c:v>151 až 250 lůžek</c:v>
                </c:pt>
                <c:pt idx="2">
                  <c:v>251 až 400 lůžek</c:v>
                </c:pt>
                <c:pt idx="3">
                  <c:v>401 a více lůžek</c:v>
                </c:pt>
              </c:strCache>
            </c:strRef>
          </c:cat>
          <c:val>
            <c:numRef>
              <c:f>List1!$B$5:$E$5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562496"/>
        <c:axId val="23568384"/>
      </c:barChart>
      <c:catAx>
        <c:axId val="23562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cs-CZ"/>
          </a:p>
        </c:txPr>
        <c:crossAx val="23568384"/>
        <c:crosses val="autoZero"/>
        <c:auto val="1"/>
        <c:lblAlgn val="ctr"/>
        <c:lblOffset val="100"/>
        <c:noMultiLvlLbl val="0"/>
      </c:catAx>
      <c:valAx>
        <c:axId val="235683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235624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D493E-F352-47EA-AFF7-777627CEAF2D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FACA5-AD1B-4B77-8A01-B7BD37ED99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588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22AA9-C701-4B05-8780-908D8370D93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17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04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79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4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69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46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428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700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48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43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74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D8C1-B527-453D-A278-D0FF0BEBA2E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268E-702D-4DA6-9A5D-20D6C35FE89C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9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DC19E3-8B8E-4182-8E45-ABCACB0FA29F}" type="datetimeFigureOut">
              <a:rPr lang="cs-CZ" smtClean="0"/>
              <a:t>11.9.2015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D8163E0-F6AF-44BA-B6DD-256097E63B2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D8C1-B527-453D-A278-D0FF0BEBA2E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11.9.2015</a:t>
            </a:fld>
            <a:endParaRPr lang="cs-CZ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268E-702D-4DA6-9A5D-20D6C35FE89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1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cs-CZ" sz="4800" dirty="0" smtClean="0"/>
              <a:t>Správná výrobní </a:t>
            </a:r>
            <a:br>
              <a:rPr lang="cs-CZ" sz="4800" dirty="0" smtClean="0"/>
            </a:br>
            <a:r>
              <a:rPr lang="cs-CZ" sz="4800" dirty="0" smtClean="0"/>
              <a:t>a hygienická praxe</a:t>
            </a:r>
            <a:endParaRPr lang="cs-CZ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95367"/>
            <a:ext cx="3168352" cy="2176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431173"/>
            <a:ext cx="2952328" cy="19712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30319"/>
            <a:ext cx="2388096" cy="1791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49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 smtClean="0"/>
              <a:t>Zdraví personálu; Osobní hygiena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075240" cy="46799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dirty="0" smtClean="0"/>
              <a:t>Zákon č. 258/2000 Sb., vyhláška č. 306/2012 Sb.</a:t>
            </a:r>
          </a:p>
          <a:p>
            <a:pPr lvl="1" eaLnBrk="1" hangingPunct="1"/>
            <a:r>
              <a:rPr lang="cs-CZ" dirty="0" smtClean="0"/>
              <a:t>Činnost epidemiologicky závažná</a:t>
            </a:r>
          </a:p>
          <a:p>
            <a:pPr lvl="2" eaLnBrk="1" hangingPunct="1"/>
            <a:r>
              <a:rPr lang="cs-CZ" dirty="0" smtClean="0"/>
              <a:t>Výroba a uvádění potravin/pokrmů do oběhu</a:t>
            </a:r>
          </a:p>
          <a:p>
            <a:pPr lvl="1" eaLnBrk="1" hangingPunct="1"/>
            <a:r>
              <a:rPr lang="cs-CZ" dirty="0" smtClean="0"/>
              <a:t>Povinnosti osoby vykonávající činnosti epidemiologicky závažné</a:t>
            </a:r>
          </a:p>
          <a:p>
            <a:pPr lvl="2" eaLnBrk="1" hangingPunct="1"/>
            <a:r>
              <a:rPr lang="cs-CZ" dirty="0" smtClean="0"/>
              <a:t>vstupní lékařská prohlídka → zdravotní průkaz</a:t>
            </a:r>
          </a:p>
          <a:p>
            <a:pPr lvl="2" eaLnBrk="1" hangingPunct="1"/>
            <a:r>
              <a:rPr lang="cs-CZ" dirty="0" smtClean="0"/>
              <a:t>Odpovídající zdravotní stav</a:t>
            </a:r>
          </a:p>
          <a:p>
            <a:pPr lvl="2" eaLnBrk="1" hangingPunct="1"/>
            <a:r>
              <a:rPr lang="cs-CZ" dirty="0"/>
              <a:t>M</a:t>
            </a:r>
            <a:r>
              <a:rPr lang="cs-CZ" dirty="0" smtClean="0"/>
              <a:t>imořádná lékařská prohlídka, je-li osoba stižena průjmovým, hnisavým, horečnatým nebo jiným závažným infekčním onemocněním, virovou hepatitidou a nebo byla-li fyzická osoba v epidemiologicky významném kontaktu s nemocným s průjmovým onemocněním, virovou hepatitidou nebo jiným závažným </a:t>
            </a:r>
            <a:r>
              <a:rPr lang="cs-CZ" dirty="0" err="1" smtClean="0"/>
              <a:t>inf</a:t>
            </a:r>
            <a:r>
              <a:rPr lang="cs-CZ" dirty="0" smtClean="0"/>
              <a:t>. onemocněním v domácnosti, na pracovišti nebo v místě pobytu</a:t>
            </a:r>
          </a:p>
          <a:p>
            <a:r>
              <a:rPr lang="cs-CZ" dirty="0" smtClean="0"/>
              <a:t>Základní </a:t>
            </a:r>
            <a:r>
              <a:rPr lang="cs-CZ" dirty="0"/>
              <a:t>znalosti o hygieně potravin, epidemiologii alimentárních nákaz, zásady osobní a provozní hygien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194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Předměty pro styk s potravinami a pokrmy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Autofit/>
          </a:bodyPr>
          <a:lstStyle/>
          <a:p>
            <a:r>
              <a:rPr lang="cs-CZ" sz="2400" dirty="0" smtClean="0"/>
              <a:t>Obecně</a:t>
            </a:r>
          </a:p>
          <a:p>
            <a:pPr lvl="1"/>
            <a:r>
              <a:rPr lang="cs-CZ" sz="1800" dirty="0" smtClean="0"/>
              <a:t>Nesmí nepříznivě ovlivňovat potraviny z hlediska uvolňování chemických látek, ovlivnění senzorických vlastností a mikrobiologických požadavků.</a:t>
            </a:r>
          </a:p>
          <a:p>
            <a:r>
              <a:rPr lang="cs-CZ" sz="2400" dirty="0" smtClean="0"/>
              <a:t>Plasty, elastomery:</a:t>
            </a:r>
          </a:p>
          <a:p>
            <a:pPr lvl="1"/>
            <a:r>
              <a:rPr lang="cs-CZ" sz="1800" dirty="0" smtClean="0"/>
              <a:t>Až 80 % všech obalových materiálů na trhu</a:t>
            </a:r>
          </a:p>
          <a:p>
            <a:pPr lvl="1"/>
            <a:r>
              <a:rPr lang="cs-CZ" sz="1800" dirty="0" err="1" smtClean="0"/>
              <a:t>Polyethylen</a:t>
            </a:r>
            <a:r>
              <a:rPr lang="cs-CZ" sz="1800" dirty="0" smtClean="0"/>
              <a:t> (PE), polypropylen (PP), polyvinylchlorid (PVC), polystyren</a:t>
            </a:r>
          </a:p>
          <a:p>
            <a:pPr lvl="1"/>
            <a:r>
              <a:rPr lang="cs-CZ" sz="1800" dirty="0" smtClean="0"/>
              <a:t>Riziko zbytkových monomerů po nedokonalé polymeraci:</a:t>
            </a:r>
          </a:p>
          <a:p>
            <a:pPr lvl="2"/>
            <a:r>
              <a:rPr lang="cs-CZ" sz="1600" dirty="0" err="1" smtClean="0"/>
              <a:t>Ethylen</a:t>
            </a:r>
            <a:r>
              <a:rPr lang="cs-CZ" sz="1600" dirty="0" smtClean="0"/>
              <a:t>, propylen: ve vyšších koncentracích narkotické účinky, v potravinách senzorické změny</a:t>
            </a:r>
          </a:p>
          <a:p>
            <a:pPr lvl="2"/>
            <a:r>
              <a:rPr lang="cs-CZ" sz="1600" dirty="0" smtClean="0"/>
              <a:t>vinylchlorid </a:t>
            </a:r>
            <a:r>
              <a:rPr lang="cs-CZ" sz="1600" dirty="0" smtClean="0">
                <a:sym typeface="Webdings"/>
              </a:rPr>
              <a:t>karcinogen; </a:t>
            </a:r>
            <a:r>
              <a:rPr lang="cs-CZ" sz="1600" dirty="0" smtClean="0"/>
              <a:t> styren </a:t>
            </a:r>
            <a:r>
              <a:rPr lang="cs-CZ" sz="1600" dirty="0" smtClean="0">
                <a:sym typeface="Webdings"/>
              </a:rPr>
              <a:t> </a:t>
            </a:r>
            <a:r>
              <a:rPr lang="cs-CZ" sz="1600" dirty="0" err="1" smtClean="0">
                <a:sym typeface="Webdings"/>
              </a:rPr>
              <a:t>iritans</a:t>
            </a:r>
            <a:r>
              <a:rPr lang="cs-CZ" sz="1600" dirty="0" smtClean="0">
                <a:sym typeface="Webdings"/>
              </a:rPr>
              <a:t>…</a:t>
            </a:r>
          </a:p>
          <a:p>
            <a:r>
              <a:rPr lang="cs-CZ" sz="2400" dirty="0" smtClean="0"/>
              <a:t>Ostatní: </a:t>
            </a:r>
          </a:p>
          <a:p>
            <a:pPr lvl="1"/>
            <a:r>
              <a:rPr lang="cs-CZ" sz="2000" dirty="0" smtClean="0"/>
              <a:t>kov a jejich </a:t>
            </a:r>
            <a:r>
              <a:rPr lang="cs-CZ" dirty="0"/>
              <a:t>slitiny, </a:t>
            </a:r>
            <a:r>
              <a:rPr lang="cs-CZ" dirty="0" smtClean="0"/>
              <a:t>silikáty </a:t>
            </a:r>
            <a:r>
              <a:rPr lang="cs-CZ" dirty="0"/>
              <a:t>(sklo, keramika, porcelán, smalt), papír a lepenka, </a:t>
            </a:r>
            <a:r>
              <a:rPr lang="cs-CZ" dirty="0" smtClean="0"/>
              <a:t>celofán, dřevo, korek…. </a:t>
            </a:r>
            <a:endParaRPr lang="cs-CZ" sz="2000" dirty="0" smtClean="0"/>
          </a:p>
          <a:p>
            <a:pPr lvl="1"/>
            <a:r>
              <a:rPr lang="cs-CZ" sz="1800" dirty="0" smtClean="0"/>
              <a:t>Přítomnost kovových prvků ve výluhu indikuje nekvalitní zpracování. Některé kovy jako stopové prvky, avšak hranice mezi příznivým a toxickým působením je v případě stopových prvků velmi úzká!</a:t>
            </a:r>
          </a:p>
        </p:txBody>
      </p:sp>
    </p:spTree>
    <p:extLst>
      <p:ext uri="{BB962C8B-B14F-4D97-AF65-F5344CB8AC3E}">
        <p14:creationId xmlns:p14="http://schemas.microsoft.com/office/powerpoint/2010/main" val="275304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472608"/>
          </a:xfrm>
        </p:spPr>
        <p:txBody>
          <a:bodyPr>
            <a:noAutofit/>
          </a:bodyPr>
          <a:lstStyle/>
          <a:p>
            <a:r>
              <a:rPr lang="cs-CZ" sz="2400" dirty="0" smtClean="0"/>
              <a:t>Jednotný systém klasifikace  a označování nebezpečných vlastností chemických látek</a:t>
            </a:r>
          </a:p>
          <a:p>
            <a:pPr lvl="1"/>
            <a:r>
              <a:rPr lang="cs-CZ" dirty="0" smtClean="0"/>
              <a:t>R-věty (od 2015 přechod na analogický systém H-vět), příklady</a:t>
            </a:r>
          </a:p>
          <a:p>
            <a:pPr lvl="2"/>
            <a:r>
              <a:rPr lang="cs-CZ" sz="1800" dirty="0" smtClean="0"/>
              <a:t>R </a:t>
            </a:r>
            <a:r>
              <a:rPr lang="cs-CZ" dirty="0"/>
              <a:t>25 (H 301</a:t>
            </a:r>
            <a:r>
              <a:rPr lang="cs-CZ" dirty="0" smtClean="0"/>
              <a:t>) </a:t>
            </a:r>
            <a:r>
              <a:rPr lang="cs-CZ" sz="1800" dirty="0" smtClean="0"/>
              <a:t>– toxický při požití</a:t>
            </a:r>
          </a:p>
          <a:p>
            <a:pPr lvl="2"/>
            <a:r>
              <a:rPr lang="cs-CZ" sz="1800" dirty="0" smtClean="0"/>
              <a:t>R 40 (H 351) – podezření na karcinogenní účinky</a:t>
            </a:r>
          </a:p>
          <a:p>
            <a:pPr lvl="2"/>
            <a:r>
              <a:rPr lang="cs-CZ" dirty="0" smtClean="0"/>
              <a:t>R 63 (H 360) – možné nebezpečí poškození plodu v těle matky</a:t>
            </a:r>
          </a:p>
          <a:p>
            <a:r>
              <a:rPr lang="cs-CZ" dirty="0" smtClean="0"/>
              <a:t>Hygienické </a:t>
            </a:r>
            <a:r>
              <a:rPr lang="cs-CZ" dirty="0"/>
              <a:t>požadavky a jejich ověřování</a:t>
            </a:r>
          </a:p>
          <a:p>
            <a:pPr lvl="1"/>
            <a:r>
              <a:rPr lang="cs-CZ" dirty="0" err="1"/>
              <a:t>Vyhl</a:t>
            </a:r>
            <a:r>
              <a:rPr lang="cs-CZ" dirty="0"/>
              <a:t>. č. 38/2001 Sb.: pozitivní seznamy materiálů</a:t>
            </a:r>
          </a:p>
          <a:p>
            <a:pPr lvl="1"/>
            <a:r>
              <a:rPr lang="cs-CZ" dirty="0"/>
              <a:t>Migrační zkoušky</a:t>
            </a:r>
          </a:p>
          <a:p>
            <a:pPr lvl="2"/>
            <a:r>
              <a:rPr lang="cs-CZ" dirty="0"/>
              <a:t>Stanovení celkové migrace a specifické migrace </a:t>
            </a:r>
            <a:r>
              <a:rPr lang="cs-CZ" dirty="0" smtClean="0"/>
              <a:t>látek nedestruktivní metodou, za simulace nejhorších předvídatelných podmínek použití.</a:t>
            </a:r>
            <a:endParaRPr lang="cs-CZ" dirty="0"/>
          </a:p>
          <a:p>
            <a:pPr lvl="2"/>
            <a:r>
              <a:rPr lang="cs-CZ" dirty="0" smtClean="0"/>
              <a:t>Konvence </a:t>
            </a:r>
            <a:r>
              <a:rPr lang="cs-CZ" dirty="0"/>
              <a:t>simulantů potravin:</a:t>
            </a:r>
          </a:p>
          <a:p>
            <a:pPr lvl="3"/>
            <a:r>
              <a:rPr lang="cs-CZ" dirty="0"/>
              <a:t>Vodné potraviny … destilovaná voda</a:t>
            </a:r>
          </a:p>
          <a:p>
            <a:pPr lvl="3"/>
            <a:r>
              <a:rPr lang="cs-CZ" dirty="0"/>
              <a:t>Kyselé potraviny … 3 % </a:t>
            </a:r>
            <a:r>
              <a:rPr lang="cs-CZ" dirty="0" err="1"/>
              <a:t>kys</a:t>
            </a:r>
            <a:r>
              <a:rPr lang="cs-CZ" dirty="0"/>
              <a:t>. octová </a:t>
            </a:r>
          </a:p>
          <a:p>
            <a:pPr lvl="3"/>
            <a:r>
              <a:rPr lang="cs-CZ" dirty="0"/>
              <a:t>Alkohol … 10 % </a:t>
            </a:r>
            <a:r>
              <a:rPr lang="cs-CZ" dirty="0" err="1"/>
              <a:t>ethanol</a:t>
            </a:r>
            <a:endParaRPr lang="cs-CZ" dirty="0"/>
          </a:p>
          <a:p>
            <a:pPr lvl="3"/>
            <a:r>
              <a:rPr lang="cs-CZ" dirty="0"/>
              <a:t>Tukové potraviny … rafinovaný olivový olej</a:t>
            </a:r>
            <a:endParaRPr lang="cs-CZ" sz="3000" dirty="0" smtClean="0"/>
          </a:p>
          <a:p>
            <a:endParaRPr lang="cs-CZ" sz="20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406082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 smtClean="0"/>
              <a:t>Předměty pro styk s potravinami a pokrmy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6092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Význam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dirty="0" smtClean="0"/>
              <a:t>Nezbytný předpoklad i součást HACCP, jeden z nástrojů efektivního řízení rizik z potravin, </a:t>
            </a:r>
            <a:r>
              <a:rPr lang="cs-CZ" dirty="0" smtClean="0"/>
              <a:t>neboť systémy HACCP nenahrazují jiné požadavky na hygienu potravin, nýbrž tvoří součást jediného balíčku opatření.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Okruhy požadavků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Infrastruktura a vybavení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Suroviny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Voda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Chladící řetězec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Technologie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Nakládání s odpady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Sanitace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Ochranu proti škůdcům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Zdraví personálu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Osobní hygiena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Školení</a:t>
            </a:r>
          </a:p>
        </p:txBody>
      </p:sp>
    </p:spTree>
    <p:extLst>
      <p:ext uri="{BB962C8B-B14F-4D97-AF65-F5344CB8AC3E}">
        <p14:creationId xmlns:p14="http://schemas.microsoft.com/office/powerpoint/2010/main" val="298843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51811" y="638164"/>
            <a:ext cx="5544616" cy="58871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835696" y="5733256"/>
            <a:ext cx="2232248" cy="79208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prstClr val="white"/>
                </a:solidFill>
              </a:rPr>
              <a:t>Šatna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1851811" y="4941168"/>
            <a:ext cx="2216133" cy="79208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prstClr val="white"/>
                </a:solidFill>
              </a:rPr>
              <a:t>Kancelář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851811" y="4077072"/>
            <a:ext cx="2216133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Suchý sklad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5364088" y="5733256"/>
            <a:ext cx="2016224" cy="7920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prstClr val="white"/>
                </a:solidFill>
              </a:rPr>
              <a:t>Zelenina a hrubá příprava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364088" y="4941168"/>
            <a:ext cx="201622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Chlazený sklad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5364088" y="4077072"/>
            <a:ext cx="2016224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Příruční sklad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851811" y="1556792"/>
            <a:ext cx="559949" cy="158417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b="1" dirty="0" smtClean="0">
                <a:solidFill>
                  <a:prstClr val="white"/>
                </a:solidFill>
              </a:rPr>
              <a:t>Syrové maso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884259" y="3368028"/>
            <a:ext cx="1496053" cy="504056"/>
          </a:xfrm>
          <a:prstGeom prst="rect">
            <a:avLst/>
          </a:prstGeom>
          <a:gradFill>
            <a:gsLst>
              <a:gs pos="55000">
                <a:schemeClr val="accent3">
                  <a:shade val="51000"/>
                  <a:satMod val="130000"/>
                </a:schemeClr>
              </a:gs>
              <a:gs pos="10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prstClr val="white"/>
                </a:solidFill>
              </a:rPr>
              <a:t>Čistá zelenina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6820363" y="1418086"/>
            <a:ext cx="559949" cy="1584176"/>
          </a:xfrm>
          <a:prstGeom prst="rect">
            <a:avLst/>
          </a:prstGeom>
          <a:gradFill>
            <a:gsLst>
              <a:gs pos="32000">
                <a:schemeClr val="accent3">
                  <a:lumMod val="75000"/>
                </a:schemeClr>
              </a:gs>
              <a:gs pos="68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b="1" dirty="0" smtClean="0">
                <a:solidFill>
                  <a:prstClr val="white"/>
                </a:solidFill>
              </a:rPr>
              <a:t>Konečná úprava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851811" y="3403940"/>
            <a:ext cx="1496053" cy="468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prstClr val="white"/>
                </a:solidFill>
              </a:rPr>
              <a:t>Syrové těsto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3627838" y="1761692"/>
            <a:ext cx="1960331" cy="1440160"/>
          </a:xfrm>
          <a:prstGeom prst="rect">
            <a:avLst/>
          </a:prstGeom>
          <a:gradFill flip="none" rotWithShape="1">
            <a:gsLst>
              <a:gs pos="26000">
                <a:srgbClr val="FF0000"/>
              </a:gs>
              <a:gs pos="57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prstClr val="white"/>
                </a:solidFill>
              </a:rPr>
              <a:t>Tepelná úprava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851811" y="638164"/>
            <a:ext cx="1784085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Provozní nádobí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4319972" y="638164"/>
            <a:ext cx="1944216" cy="648072"/>
          </a:xfrm>
          <a:prstGeom prst="rect">
            <a:avLst/>
          </a:prstGeom>
          <a:gradFill>
            <a:gsLst>
              <a:gs pos="40000">
                <a:schemeClr val="accent3">
                  <a:lumMod val="75000"/>
                </a:schemeClr>
              </a:gs>
              <a:gs pos="58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prstClr val="white"/>
                </a:solidFill>
              </a:rPr>
              <a:t>Výdej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6647306" y="638164"/>
            <a:ext cx="733006" cy="6305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prstClr val="black"/>
                </a:solidFill>
              </a:rPr>
              <a:t>Jídelní nádobí</a:t>
            </a:r>
          </a:p>
        </p:txBody>
      </p:sp>
      <p:sp>
        <p:nvSpPr>
          <p:cNvPr id="38" name="Nadpis 37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19256" cy="397987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/>
              <a:t>Toky surovin a materiálů ve stravovacích službách</a:t>
            </a:r>
            <a:endParaRPr lang="cs-CZ" sz="2400" b="1" dirty="0"/>
          </a:p>
        </p:txBody>
      </p:sp>
      <p:sp>
        <p:nvSpPr>
          <p:cNvPr id="40" name="Šipka dolů 39"/>
          <p:cNvSpPr/>
          <p:nvPr/>
        </p:nvSpPr>
        <p:spPr>
          <a:xfrm rot="10800000">
            <a:off x="4608002" y="4797152"/>
            <a:ext cx="252029" cy="1944216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5" name="Šipka doleva 44"/>
          <p:cNvSpPr/>
          <p:nvPr/>
        </p:nvSpPr>
        <p:spPr>
          <a:xfrm rot="1767752">
            <a:off x="3935580" y="3799716"/>
            <a:ext cx="792088" cy="234072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46" name="Šipka doleva 45"/>
          <p:cNvSpPr/>
          <p:nvPr/>
        </p:nvSpPr>
        <p:spPr>
          <a:xfrm rot="8540532">
            <a:off x="4748603" y="3755048"/>
            <a:ext cx="792088" cy="234072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47" name="Šipka doprava 46"/>
          <p:cNvSpPr/>
          <p:nvPr/>
        </p:nvSpPr>
        <p:spPr>
          <a:xfrm>
            <a:off x="2599837" y="2210174"/>
            <a:ext cx="820034" cy="27159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48" name="Šipka dolů 47"/>
          <p:cNvSpPr/>
          <p:nvPr/>
        </p:nvSpPr>
        <p:spPr>
          <a:xfrm rot="14611037">
            <a:off x="2929282" y="2716194"/>
            <a:ext cx="274565" cy="651833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49" name="Šipka dolů 48"/>
          <p:cNvSpPr/>
          <p:nvPr/>
        </p:nvSpPr>
        <p:spPr>
          <a:xfrm rot="12229415">
            <a:off x="6372200" y="2708920"/>
            <a:ext cx="275106" cy="492932"/>
          </a:xfrm>
          <a:prstGeom prst="downArrow">
            <a:avLst>
              <a:gd name="adj1" fmla="val 50000"/>
              <a:gd name="adj2" fmla="val 5668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50" name="Šipka doprava 49"/>
          <p:cNvSpPr/>
          <p:nvPr/>
        </p:nvSpPr>
        <p:spPr>
          <a:xfrm>
            <a:off x="5736249" y="2359935"/>
            <a:ext cx="548118" cy="2880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51" name="Šipka dolů 50"/>
          <p:cNvSpPr/>
          <p:nvPr/>
        </p:nvSpPr>
        <p:spPr>
          <a:xfrm rot="8105876">
            <a:off x="6329141" y="1300048"/>
            <a:ext cx="288032" cy="627867"/>
          </a:xfrm>
          <a:prstGeom prst="downArrow">
            <a:avLst>
              <a:gd name="adj1" fmla="val 50000"/>
              <a:gd name="adj2" fmla="val 56683"/>
            </a:avLst>
          </a:prstGeom>
          <a:gradFill>
            <a:gsLst>
              <a:gs pos="23000">
                <a:schemeClr val="accent3">
                  <a:lumMod val="75000"/>
                </a:schemeClr>
              </a:gs>
              <a:gs pos="67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52" name="Obousměrná svislá šipka 51"/>
          <p:cNvSpPr/>
          <p:nvPr/>
        </p:nvSpPr>
        <p:spPr>
          <a:xfrm rot="18635256">
            <a:off x="3767106" y="1340768"/>
            <a:ext cx="300837" cy="420924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53" name="Obousměrná vodorovná šipka 52"/>
          <p:cNvSpPr/>
          <p:nvPr/>
        </p:nvSpPr>
        <p:spPr>
          <a:xfrm>
            <a:off x="6314029" y="908720"/>
            <a:ext cx="318256" cy="144016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39" name="Šipka doprava 38"/>
          <p:cNvSpPr/>
          <p:nvPr/>
        </p:nvSpPr>
        <p:spPr>
          <a:xfrm rot="18078426">
            <a:off x="5765911" y="1875948"/>
            <a:ext cx="548118" cy="2880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3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Suroviny, chladící řetězec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Ustanovení týkající se potravin</a:t>
            </a:r>
          </a:p>
          <a:p>
            <a:pPr lvl="1"/>
            <a:r>
              <a:rPr lang="cs-CZ" dirty="0" smtClean="0"/>
              <a:t>Provozovatel potravinářského podniku nesmí přijmout žádné suroviny, složky nebo materiály, pokud je o nich známo nebo pokud by se dalo důvodně očekávat, že jsou natolik kontaminovány parazity, patogenními mikroorganismy nebo toxickými, rozkladnými nebo cizorodými látkami, že by i po hygienicky provedeném vytřídění nebo po přípravných  nebo zpracovatelských procesech zůstaly stále nevhodné k lidské spotřebě.</a:t>
            </a:r>
          </a:p>
          <a:p>
            <a:pPr eaLnBrk="1" hangingPunct="1"/>
            <a:r>
              <a:rPr lang="cs-CZ" dirty="0" smtClean="0"/>
              <a:t>Chladírenský řetězec</a:t>
            </a:r>
          </a:p>
          <a:p>
            <a:pPr lvl="1"/>
            <a:r>
              <a:rPr lang="cs-CZ" dirty="0" smtClean="0"/>
              <a:t>Nesmí </a:t>
            </a:r>
            <a:r>
              <a:rPr lang="cs-CZ" dirty="0"/>
              <a:t>být přerušen, vzniká-li možnost množení </a:t>
            </a:r>
            <a:r>
              <a:rPr lang="cs-CZ" dirty="0" smtClean="0"/>
              <a:t>mikroorganismů (MO)  nebo </a:t>
            </a:r>
            <a:r>
              <a:rPr lang="cs-CZ" dirty="0"/>
              <a:t>tvorby toxinů</a:t>
            </a:r>
          </a:p>
          <a:p>
            <a:pPr lvl="1"/>
            <a:r>
              <a:rPr lang="cs-CZ" dirty="0"/>
              <a:t>Zabránit výkyvům teplot </a:t>
            </a:r>
            <a:r>
              <a:rPr lang="cs-CZ" dirty="0" smtClean="0">
                <a:sym typeface="Wingdings 3"/>
              </a:rPr>
              <a:t> </a:t>
            </a:r>
            <a:r>
              <a:rPr lang="cs-CZ" dirty="0" smtClean="0"/>
              <a:t>kondenzace vody </a:t>
            </a:r>
            <a:r>
              <a:rPr lang="cs-CZ" dirty="0" smtClean="0">
                <a:sym typeface="Wingdings 3"/>
              </a:rPr>
              <a:t> činnost MO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6599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Suroviny, chladící řetězec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3931920" cy="639762"/>
          </a:xfrm>
        </p:spPr>
        <p:txBody>
          <a:bodyPr/>
          <a:lstStyle/>
          <a:p>
            <a:r>
              <a:rPr lang="cs-CZ" dirty="0" smtClean="0"/>
              <a:t>Suché, chladné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3931920" cy="4104456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24 </a:t>
            </a:r>
            <a:r>
              <a:rPr lang="cs-CZ" baseline="300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</a:t>
            </a:r>
            <a:r>
              <a:rPr lang="cs-CZ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více, 65 – 70  % r. h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.: </a:t>
            </a:r>
            <a:r>
              <a:rPr lang="cs-CZ" dirty="0"/>
              <a:t>m</a:t>
            </a:r>
            <a:r>
              <a:rPr lang="cs-CZ" dirty="0" smtClean="0"/>
              <a:t>ouka</a:t>
            </a:r>
            <a:r>
              <a:rPr lang="cs-CZ" dirty="0"/>
              <a:t>, cukr, sůl, sušené těstoviny, koření…), aromatické látky odděleně</a:t>
            </a:r>
          </a:p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24 </a:t>
            </a:r>
            <a:r>
              <a:rPr lang="cs-CZ" baseline="30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</a:t>
            </a:r>
            <a:r>
              <a:rPr lang="cs-CZ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cs-CZ" dirty="0" smtClean="0"/>
              <a:t>UHT </a:t>
            </a:r>
            <a:r>
              <a:rPr lang="cs-CZ" dirty="0"/>
              <a:t>mléko, sterilované mléčné výr., zahuštěné, sušené mléko, kasein</a:t>
            </a:r>
          </a:p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20 </a:t>
            </a:r>
            <a:r>
              <a:rPr lang="cs-CZ" baseline="30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</a:t>
            </a:r>
            <a:r>
              <a:rPr lang="cs-CZ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cs-CZ" dirty="0"/>
              <a:t>t</a:t>
            </a:r>
            <a:r>
              <a:rPr lang="cs-CZ" dirty="0" smtClean="0"/>
              <a:t>rvanlivé </a:t>
            </a:r>
            <a:r>
              <a:rPr lang="cs-CZ" dirty="0"/>
              <a:t>masné výrobky (</a:t>
            </a:r>
            <a:r>
              <a:rPr lang="cs-CZ" dirty="0" err="1"/>
              <a:t>a</a:t>
            </a:r>
            <a:r>
              <a:rPr lang="cs-CZ" sz="1500" dirty="0" err="1"/>
              <a:t>w</a:t>
            </a:r>
            <a:r>
              <a:rPr lang="cs-CZ" dirty="0"/>
              <a:t>&lt;0,93, tepelně </a:t>
            </a:r>
            <a:r>
              <a:rPr lang="cs-CZ" dirty="0" err="1"/>
              <a:t>oprac</a:t>
            </a:r>
            <a:r>
              <a:rPr lang="cs-CZ" dirty="0"/>
              <a:t>. nebo fermentované), rostlinné oleje, pokrmové tuky </a:t>
            </a:r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 </a:t>
            </a:r>
            <a:r>
              <a:rPr lang="cs-CZ" baseline="30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</a:t>
            </a:r>
            <a:r>
              <a:rPr lang="cs-CZ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cs-CZ" dirty="0" smtClean="0"/>
              <a:t>nejvyšší přijatelná teplota pro čerstvá vejce, nestanoví-li výrobce teplotu nižší. Teplota nesmí kolísat. </a:t>
            </a:r>
          </a:p>
          <a:p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15 </a:t>
            </a:r>
            <a:r>
              <a:rPr lang="cs-CZ" baseline="30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</a:t>
            </a:r>
            <a:r>
              <a:rPr lang="cs-CZ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cs-CZ" dirty="0" smtClean="0"/>
              <a:t>Živočišné </a:t>
            </a:r>
            <a:r>
              <a:rPr lang="cs-CZ" dirty="0"/>
              <a:t>tuky, majonézy</a:t>
            </a:r>
          </a:p>
          <a:p>
            <a:endParaRPr 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>
          <a:xfrm>
            <a:off x="4788024" y="1340768"/>
            <a:ext cx="3931920" cy="639762"/>
          </a:xfrm>
        </p:spPr>
        <p:txBody>
          <a:bodyPr/>
          <a:lstStyle/>
          <a:p>
            <a:r>
              <a:rPr lang="cs-CZ" dirty="0" smtClean="0"/>
              <a:t>Chlazené, mrazící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4754880" y="1916832"/>
            <a:ext cx="3931920" cy="3960440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0070C0"/>
                </a:solidFill>
              </a:rPr>
              <a:t>10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: </a:t>
            </a:r>
            <a:r>
              <a:rPr lang="cs-CZ" sz="1600" dirty="0" smtClean="0"/>
              <a:t>těsta</a:t>
            </a:r>
            <a:endParaRPr lang="cs-CZ" sz="1600" dirty="0"/>
          </a:p>
          <a:p>
            <a:r>
              <a:rPr lang="cs-CZ" sz="1600" dirty="0">
                <a:solidFill>
                  <a:srgbClr val="0070C0"/>
                </a:solidFill>
              </a:rPr>
              <a:t>8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: </a:t>
            </a:r>
            <a:r>
              <a:rPr lang="cs-CZ" sz="1600" dirty="0" smtClean="0"/>
              <a:t>mléčné </a:t>
            </a:r>
            <a:r>
              <a:rPr lang="cs-CZ" sz="1600" dirty="0"/>
              <a:t>výrobky, cukrářské výrobky</a:t>
            </a:r>
          </a:p>
          <a:p>
            <a:r>
              <a:rPr lang="cs-CZ" sz="1600" dirty="0">
                <a:solidFill>
                  <a:srgbClr val="0070C0"/>
                </a:solidFill>
              </a:rPr>
              <a:t>7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 (dop</a:t>
            </a:r>
            <a:r>
              <a:rPr lang="cs-CZ" sz="1600" dirty="0">
                <a:solidFill>
                  <a:srgbClr val="0070C0"/>
                </a:solidFill>
              </a:rPr>
              <a:t>. nejvýše 90 % r. h</a:t>
            </a:r>
            <a:r>
              <a:rPr lang="cs-CZ" sz="1600" dirty="0" smtClean="0">
                <a:solidFill>
                  <a:srgbClr val="0070C0"/>
                </a:solidFill>
              </a:rPr>
              <a:t>.): </a:t>
            </a:r>
            <a:r>
              <a:rPr lang="cs-CZ" sz="1600" dirty="0" smtClean="0"/>
              <a:t>výsekové </a:t>
            </a:r>
            <a:r>
              <a:rPr lang="cs-CZ" sz="1600" dirty="0"/>
              <a:t>maso</a:t>
            </a:r>
          </a:p>
          <a:p>
            <a:r>
              <a:rPr lang="cs-CZ" sz="1600" dirty="0">
                <a:solidFill>
                  <a:srgbClr val="0070C0"/>
                </a:solidFill>
              </a:rPr>
              <a:t>5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:  </a:t>
            </a:r>
            <a:r>
              <a:rPr lang="cs-CZ" sz="1600" dirty="0" smtClean="0"/>
              <a:t>nesušené </a:t>
            </a:r>
            <a:r>
              <a:rPr lang="cs-CZ" sz="1600" dirty="0"/>
              <a:t>těstoviny, náplně cukrářských výrobků</a:t>
            </a:r>
          </a:p>
          <a:p>
            <a:r>
              <a:rPr lang="cs-CZ" sz="1600" dirty="0">
                <a:solidFill>
                  <a:srgbClr val="0070C0"/>
                </a:solidFill>
              </a:rPr>
              <a:t>4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:  </a:t>
            </a:r>
            <a:r>
              <a:rPr lang="cs-CZ" sz="1600" dirty="0" smtClean="0"/>
              <a:t>drůbež</a:t>
            </a:r>
            <a:r>
              <a:rPr lang="cs-CZ" sz="1600" dirty="0"/>
              <a:t>, maso </a:t>
            </a:r>
            <a:r>
              <a:rPr lang="cs-CZ" sz="1600" dirty="0" err="1"/>
              <a:t>zajícovců</a:t>
            </a:r>
            <a:endParaRPr lang="cs-CZ" sz="1600" dirty="0"/>
          </a:p>
          <a:p>
            <a:r>
              <a:rPr lang="cs-CZ" sz="1600" dirty="0">
                <a:solidFill>
                  <a:srgbClr val="0070C0"/>
                </a:solidFill>
              </a:rPr>
              <a:t>3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:  </a:t>
            </a:r>
            <a:r>
              <a:rPr lang="cs-CZ" sz="1600" dirty="0" smtClean="0"/>
              <a:t>droby</a:t>
            </a:r>
            <a:endParaRPr lang="cs-CZ" sz="1600" dirty="0"/>
          </a:p>
          <a:p>
            <a:r>
              <a:rPr lang="cs-CZ" sz="1600" dirty="0">
                <a:solidFill>
                  <a:srgbClr val="0070C0"/>
                </a:solidFill>
              </a:rPr>
              <a:t>2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:  </a:t>
            </a:r>
            <a:r>
              <a:rPr lang="cs-CZ" sz="1600" dirty="0" smtClean="0"/>
              <a:t>mleté </a:t>
            </a:r>
            <a:r>
              <a:rPr lang="cs-CZ" sz="1600" dirty="0"/>
              <a:t>maso</a:t>
            </a:r>
          </a:p>
          <a:p>
            <a:r>
              <a:rPr lang="cs-CZ" sz="1600" dirty="0">
                <a:solidFill>
                  <a:srgbClr val="0070C0"/>
                </a:solidFill>
              </a:rPr>
              <a:t>0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:  </a:t>
            </a:r>
            <a:r>
              <a:rPr lang="cs-CZ" sz="1600" dirty="0" smtClean="0"/>
              <a:t>produkty rybolovu</a:t>
            </a:r>
            <a:endParaRPr lang="cs-CZ" sz="1600" dirty="0"/>
          </a:p>
          <a:p>
            <a:r>
              <a:rPr lang="cs-CZ" sz="1600" dirty="0">
                <a:solidFill>
                  <a:srgbClr val="0070C0"/>
                </a:solidFill>
              </a:rPr>
              <a:t>-15 </a:t>
            </a:r>
            <a:r>
              <a:rPr lang="cs-CZ" sz="1600" baseline="30000" dirty="0" err="1" smtClean="0">
                <a:solidFill>
                  <a:srgbClr val="0070C0"/>
                </a:solidFill>
              </a:rPr>
              <a:t>o</a:t>
            </a:r>
            <a:r>
              <a:rPr lang="cs-CZ" sz="1600" dirty="0" err="1" smtClean="0">
                <a:solidFill>
                  <a:srgbClr val="0070C0"/>
                </a:solidFill>
              </a:rPr>
              <a:t>C</a:t>
            </a:r>
            <a:r>
              <a:rPr lang="cs-CZ" sz="1600" dirty="0" smtClean="0">
                <a:solidFill>
                  <a:srgbClr val="0070C0"/>
                </a:solidFill>
              </a:rPr>
              <a:t>:  </a:t>
            </a:r>
            <a:r>
              <a:rPr lang="cs-CZ" sz="1600" dirty="0" smtClean="0"/>
              <a:t>krátkodobě přípustná </a:t>
            </a:r>
            <a:r>
              <a:rPr lang="cs-CZ" sz="1600" dirty="0"/>
              <a:t>teplota pro hluboce zmražené potraviny</a:t>
            </a:r>
          </a:p>
          <a:p>
            <a:r>
              <a:rPr lang="cs-CZ" sz="1600" dirty="0">
                <a:solidFill>
                  <a:srgbClr val="0070C0"/>
                </a:solidFill>
              </a:rPr>
              <a:t>-18 </a:t>
            </a:r>
            <a:r>
              <a:rPr lang="cs-CZ" sz="1600" baseline="30000" dirty="0" err="1">
                <a:solidFill>
                  <a:srgbClr val="0070C0"/>
                </a:solidFill>
              </a:rPr>
              <a:t>o</a:t>
            </a:r>
            <a:r>
              <a:rPr lang="cs-CZ" sz="1600" dirty="0" err="1">
                <a:solidFill>
                  <a:srgbClr val="0070C0"/>
                </a:solidFill>
              </a:rPr>
              <a:t>C</a:t>
            </a:r>
            <a:r>
              <a:rPr lang="cs-CZ" sz="1600" dirty="0">
                <a:solidFill>
                  <a:srgbClr val="0070C0"/>
                </a:solidFill>
              </a:rPr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a nižší:  </a:t>
            </a:r>
            <a:r>
              <a:rPr lang="cs-CZ" sz="1600" dirty="0" smtClean="0"/>
              <a:t>hluboce </a:t>
            </a:r>
            <a:r>
              <a:rPr lang="cs-CZ" sz="1600" dirty="0"/>
              <a:t>zmražené potraviny, mražené krémy</a:t>
            </a:r>
          </a:p>
          <a:p>
            <a:endParaRPr lang="cs-CZ" sz="1600" dirty="0" smtClean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6093296"/>
            <a:ext cx="78488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dirty="0" smtClean="0"/>
              <a:t>Stanoví výrobce, v případě rozporů viz prováděcí předpisy k zákonu o potravinách (tzv. komoditní vyhlášky).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66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Bezpečná </a:t>
            </a:r>
            <a:r>
              <a:rPr lang="cs-CZ" sz="3600" u="sng" dirty="0" smtClean="0"/>
              <a:t>technologie</a:t>
            </a:r>
            <a:r>
              <a:rPr lang="cs-CZ" sz="3600" dirty="0" smtClean="0"/>
              <a:t> ve stravovacích službách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Rozmrazování</a:t>
            </a:r>
          </a:p>
          <a:p>
            <a:pPr lvl="1"/>
            <a:r>
              <a:rPr lang="cs-CZ" dirty="0" smtClean="0"/>
              <a:t>V lednici při teplotě do +4 st. C nebo pod tekoucí pitnou vodou ne déle, než 4 hodiny nebo v průmyslovém zařízení (mikrovlny)</a:t>
            </a:r>
          </a:p>
          <a:p>
            <a:r>
              <a:rPr lang="cs-CZ" dirty="0" smtClean="0"/>
              <a:t>Tepelné opracování</a:t>
            </a:r>
          </a:p>
          <a:p>
            <a:pPr lvl="1"/>
            <a:r>
              <a:rPr lang="cs-CZ" dirty="0" smtClean="0"/>
              <a:t>S ohledem na zachování nutriční hodnoty, ale dostatečné ke zničení patogenních mikroorganismů (</a:t>
            </a:r>
            <a:r>
              <a:rPr lang="cs-CZ" dirty="0" err="1" smtClean="0"/>
              <a:t>Codex</a:t>
            </a:r>
            <a:r>
              <a:rPr lang="cs-CZ" dirty="0" smtClean="0"/>
              <a:t> </a:t>
            </a:r>
            <a:r>
              <a:rPr lang="cs-CZ" dirty="0" err="1" smtClean="0"/>
              <a:t>alimentarius</a:t>
            </a:r>
            <a:r>
              <a:rPr lang="cs-CZ" dirty="0" smtClean="0"/>
              <a:t>: menší porce 63 st. C, větší porce 74 st. C asi 5 min.)</a:t>
            </a:r>
          </a:p>
          <a:p>
            <a:pPr lvl="1"/>
            <a:r>
              <a:rPr lang="cs-CZ" dirty="0" smtClean="0"/>
              <a:t>Tuky a oleje nejvýše 180 st. C</a:t>
            </a:r>
          </a:p>
          <a:p>
            <a:r>
              <a:rPr lang="cs-CZ" dirty="0" smtClean="0"/>
              <a:t>Porcování</a:t>
            </a:r>
          </a:p>
          <a:p>
            <a:pPr lvl="1"/>
            <a:r>
              <a:rPr lang="cs-CZ" dirty="0" smtClean="0"/>
              <a:t>Dokončit během 30 minut, pokud možno v samostatném prostředí s řízenou teplotou, tepelná regenerace na 75 st. C po dokončení porcování</a:t>
            </a:r>
          </a:p>
          <a:p>
            <a:r>
              <a:rPr lang="cs-CZ" dirty="0" smtClean="0"/>
              <a:t>Zmrazování/zchlazování (odložený výdej)</a:t>
            </a:r>
          </a:p>
          <a:p>
            <a:pPr lvl="1"/>
            <a:r>
              <a:rPr lang="cs-CZ" dirty="0" smtClean="0"/>
              <a:t>Zchlazené pokrmy, zmrazené pokrmy, </a:t>
            </a:r>
            <a:r>
              <a:rPr lang="cs-CZ" dirty="0" err="1" smtClean="0"/>
              <a:t>sous</a:t>
            </a:r>
            <a:r>
              <a:rPr lang="cs-CZ" dirty="0" smtClean="0"/>
              <a:t>-vide</a:t>
            </a:r>
          </a:p>
          <a:p>
            <a:pPr lvl="1"/>
            <a:r>
              <a:rPr lang="cs-CZ" dirty="0" smtClean="0"/>
              <a:t>Zchlazení ze 60 na 10 st. C během 2 hodin a potom dochlazení na +4 st. C nebo zmrazení na -18 st. C a nižší</a:t>
            </a:r>
          </a:p>
          <a:p>
            <a:r>
              <a:rPr lang="cs-CZ" dirty="0" smtClean="0"/>
              <a:t>Přeprava, výdej (přímý výdej)</a:t>
            </a:r>
          </a:p>
          <a:p>
            <a:pPr lvl="1"/>
            <a:r>
              <a:rPr lang="cs-CZ" dirty="0" smtClean="0"/>
              <a:t>Teplota min. 60 st. C (pasterační), ochrana před znečištěním (kontejnery)</a:t>
            </a:r>
          </a:p>
        </p:txBody>
      </p:sp>
    </p:spTree>
    <p:extLst>
      <p:ext uri="{BB962C8B-B14F-4D97-AF65-F5344CB8AC3E}">
        <p14:creationId xmlns:p14="http://schemas.microsoft.com/office/powerpoint/2010/main" val="341219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Podmínky podávání pokrmů v rámci léčebného procesu, tekuté výživy ústy a výživy aplikované gastrickou </a:t>
            </a:r>
            <a:r>
              <a:rPr lang="cs-CZ" sz="2400" dirty="0" smtClean="0"/>
              <a:t>sondou (§ 48 </a:t>
            </a:r>
            <a:r>
              <a:rPr lang="cs-CZ" sz="2400" dirty="0" err="1" smtClean="0"/>
              <a:t>vyhl</a:t>
            </a:r>
            <a:r>
              <a:rPr lang="cs-CZ" sz="2400" dirty="0" smtClean="0"/>
              <a:t>. č. 137/2004 Sb.)</a:t>
            </a:r>
            <a:endParaRPr lang="cs-CZ" sz="2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1628800"/>
            <a:ext cx="7920880" cy="4896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Pokrmy </a:t>
            </a:r>
            <a:r>
              <a:rPr lang="cs-CZ" dirty="0"/>
              <a:t>v rámci léčebného procesu lze poskytovat v </a:t>
            </a:r>
            <a:r>
              <a:rPr lang="cs-CZ" b="1" dirty="0">
                <a:solidFill>
                  <a:srgbClr val="0070C0"/>
                </a:solidFill>
              </a:rPr>
              <a:t>individuálním režimu za předpokladu zachování jejich zdravotní nezávadnosti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cs-CZ" dirty="0" err="1" smtClean="0"/>
              <a:t>Staphylococcus</a:t>
            </a:r>
            <a:r>
              <a:rPr lang="cs-CZ" dirty="0" smtClean="0"/>
              <a:t> aureus, E. coli, Clostridium </a:t>
            </a:r>
            <a:r>
              <a:rPr lang="cs-CZ" dirty="0" err="1" smtClean="0"/>
              <a:t>difficile</a:t>
            </a:r>
            <a:r>
              <a:rPr lang="cs-CZ" dirty="0" smtClean="0"/>
              <a:t>, </a:t>
            </a:r>
            <a:r>
              <a:rPr lang="cs-CZ" dirty="0" err="1"/>
              <a:t>m</a:t>
            </a:r>
            <a:r>
              <a:rPr lang="cs-CZ" dirty="0" err="1" smtClean="0"/>
              <a:t>ultirezistentní</a:t>
            </a:r>
            <a:r>
              <a:rPr lang="cs-CZ" dirty="0" smtClean="0"/>
              <a:t> kmeny (MDR – „</a:t>
            </a:r>
            <a:r>
              <a:rPr lang="cs-CZ" dirty="0" err="1" smtClean="0"/>
              <a:t>multi</a:t>
            </a:r>
            <a:r>
              <a:rPr lang="cs-CZ" dirty="0" smtClean="0"/>
              <a:t>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smtClean="0"/>
              <a:t>“); </a:t>
            </a:r>
            <a:r>
              <a:rPr lang="cs-CZ" dirty="0" smtClean="0"/>
              <a:t>až 4 % přípravků, až 78 </a:t>
            </a:r>
            <a:r>
              <a:rPr lang="cs-CZ" dirty="0"/>
              <a:t>% setů </a:t>
            </a:r>
            <a:r>
              <a:rPr lang="cs-CZ" i="1" dirty="0"/>
              <a:t>(</a:t>
            </a:r>
            <a:r>
              <a:rPr lang="cs-CZ" i="1" dirty="0" err="1"/>
              <a:t>Mathus-Vliegen</a:t>
            </a:r>
            <a:r>
              <a:rPr lang="cs-CZ" i="1" dirty="0"/>
              <a:t> </a:t>
            </a:r>
            <a:r>
              <a:rPr lang="cs-CZ" i="1" dirty="0" smtClean="0"/>
              <a:t>LM et al., 2000).</a:t>
            </a:r>
          </a:p>
          <a:p>
            <a:pPr lvl="1"/>
            <a:r>
              <a:rPr lang="cs-CZ" dirty="0" smtClean="0"/>
              <a:t>Gastrointestinální symptomy, bakteriemie, snížení nutriční hodnoty</a:t>
            </a:r>
          </a:p>
          <a:p>
            <a:r>
              <a:rPr lang="cs-CZ" dirty="0" smtClean="0"/>
              <a:t>Požadavky na přípravu (pokud se provádí)</a:t>
            </a:r>
          </a:p>
          <a:p>
            <a:pPr lvl="1"/>
            <a:r>
              <a:rPr lang="cs-CZ" dirty="0"/>
              <a:t>Tekutou výživu podávanou ústy a výživu aplikovanou gastrickou sterilní sondou je nutno připravovat na samostatném pracovišti stavebně odděleném od jiných provozů.</a:t>
            </a:r>
          </a:p>
          <a:p>
            <a:pPr lvl="1"/>
            <a:r>
              <a:rPr lang="cs-CZ" dirty="0" smtClean="0"/>
              <a:t>Tekutá </a:t>
            </a:r>
            <a:r>
              <a:rPr lang="cs-CZ" dirty="0"/>
              <a:t>výživa pro podávání ústy se připravuje a podává zásadně čerstvá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 smtClean="0"/>
              <a:t>Tekutou </a:t>
            </a:r>
            <a:r>
              <a:rPr lang="cs-CZ" dirty="0"/>
              <a:t>nutričně definovanou výživu určenou k aplikaci gastrickou sterilní sondou je nutno po výrobě naplnit do sterilních obalů </a:t>
            </a:r>
            <a:r>
              <a:rPr lang="cs-CZ" dirty="0">
                <a:solidFill>
                  <a:srgbClr val="0070C0"/>
                </a:solidFill>
              </a:rPr>
              <a:t>a konzervovat varem 30 minut</a:t>
            </a:r>
            <a:r>
              <a:rPr lang="cs-CZ" dirty="0"/>
              <a:t>, dále rychle </a:t>
            </a:r>
            <a:r>
              <a:rPr lang="cs-CZ" dirty="0">
                <a:solidFill>
                  <a:srgbClr val="0070C0"/>
                </a:solidFill>
              </a:rPr>
              <a:t>zchladit</a:t>
            </a:r>
            <a:r>
              <a:rPr lang="cs-CZ" dirty="0"/>
              <a:t> na teplotu +2 stupňů C do 60 minut a skladovat při této teplotě nejdéle 5 dnů. </a:t>
            </a:r>
            <a:r>
              <a:rPr lang="cs-CZ" dirty="0">
                <a:solidFill>
                  <a:srgbClr val="0070C0"/>
                </a:solidFill>
              </a:rPr>
              <a:t>Výživu je možné také zmrazit na teplotu nejméně -18 stupňů C</a:t>
            </a:r>
            <a:r>
              <a:rPr lang="cs-CZ" dirty="0"/>
              <a:t> a skladovat ji při této teplotě nejdéle 30 dnů ode dne výroby. Obaly musí být označeny názvem výživy, datem výroby a datem spotřeby.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57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Systémy nemocničního stravování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2962672" cy="4525963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425"/>
              </a:spcAft>
              <a:buFont typeface="Wingdings" charset="2"/>
              <a:buChar char=""/>
            </a:pPr>
            <a:r>
              <a:rPr lang="cs-CZ" sz="3200" dirty="0"/>
              <a:t>Systém teplých pokrmů (</a:t>
            </a:r>
            <a:r>
              <a:rPr lang="cs-CZ" sz="3200" dirty="0" err="1"/>
              <a:t>cook-fresh</a:t>
            </a:r>
            <a:r>
              <a:rPr lang="cs-CZ" sz="3200" dirty="0"/>
              <a:t>)</a:t>
            </a:r>
            <a:r>
              <a:rPr lang="ar-SA" sz="3200" dirty="0"/>
              <a:t>‏</a:t>
            </a:r>
            <a:endParaRPr lang="cs-CZ" sz="3200" dirty="0"/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Pokrmy k přímé spotřebě</a:t>
            </a:r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 err="1"/>
              <a:t>Termoporty</a:t>
            </a:r>
            <a:r>
              <a:rPr lang="cs-CZ" sz="2800" dirty="0"/>
              <a:t>, tablety, kombinace</a:t>
            </a:r>
          </a:p>
          <a:p>
            <a:pPr>
              <a:spcAft>
                <a:spcPts val="1425"/>
              </a:spcAft>
              <a:buFont typeface="Wingdings" charset="2"/>
              <a:buChar char=""/>
            </a:pPr>
            <a:r>
              <a:rPr lang="cs-CZ" sz="3200" dirty="0"/>
              <a:t>Systém zchlazených pokrmů (</a:t>
            </a:r>
            <a:r>
              <a:rPr lang="cs-CZ" sz="3200" dirty="0" err="1"/>
              <a:t>cook-chill</a:t>
            </a:r>
            <a:r>
              <a:rPr lang="cs-CZ" sz="3200" dirty="0"/>
              <a:t>)</a:t>
            </a:r>
            <a:r>
              <a:rPr lang="ar-SA" sz="3200" dirty="0"/>
              <a:t>‏</a:t>
            </a:r>
            <a:endParaRPr lang="cs-CZ" sz="3200" dirty="0"/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Delší doba použitelnosti</a:t>
            </a:r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Možnost individuálního </a:t>
            </a:r>
            <a:r>
              <a:rPr lang="cs-CZ" sz="2800" dirty="0" smtClean="0"/>
              <a:t>výběru</a:t>
            </a:r>
            <a:endParaRPr lang="cs-CZ" sz="2800" dirty="0"/>
          </a:p>
          <a:p>
            <a:pPr lvl="1"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sz="2800" dirty="0"/>
              <a:t>Centralizace do produkčních jednotek 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11960" y="5445224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/>
              <a:t>Assaf</a:t>
            </a:r>
            <a:r>
              <a:rPr lang="cs-CZ" sz="1100" dirty="0"/>
              <a:t>, A: </a:t>
            </a:r>
            <a:r>
              <a:rPr lang="cs-CZ" sz="1100" i="1" dirty="0" err="1"/>
              <a:t>The</a:t>
            </a:r>
            <a:r>
              <a:rPr lang="cs-CZ" sz="1100" i="1" dirty="0"/>
              <a:t> Popularity </a:t>
            </a:r>
            <a:r>
              <a:rPr lang="cs-CZ" sz="1100" i="1" dirty="0" err="1"/>
              <a:t>of</a:t>
            </a:r>
            <a:r>
              <a:rPr lang="cs-CZ" sz="1100" i="1" dirty="0"/>
              <a:t> </a:t>
            </a:r>
            <a:r>
              <a:rPr lang="cs-CZ" sz="1100" i="1" dirty="0" err="1"/>
              <a:t>foodservice</a:t>
            </a:r>
            <a:r>
              <a:rPr lang="cs-CZ" sz="1100" i="1" dirty="0"/>
              <a:t> </a:t>
            </a:r>
            <a:r>
              <a:rPr lang="cs-CZ" sz="1100" i="1" dirty="0" err="1" smtClean="0"/>
              <a:t>system</a:t>
            </a:r>
            <a:r>
              <a:rPr lang="cs-CZ" sz="1100" i="1" dirty="0" smtClean="0"/>
              <a:t>  </a:t>
            </a:r>
            <a:r>
              <a:rPr lang="cs-CZ" sz="1100" i="1" dirty="0"/>
              <a:t>in </a:t>
            </a:r>
            <a:r>
              <a:rPr lang="cs-CZ" sz="1100" i="1" dirty="0" err="1"/>
              <a:t>Australia</a:t>
            </a:r>
            <a:r>
              <a:rPr lang="cs-CZ" sz="1100" i="1" dirty="0"/>
              <a:t> </a:t>
            </a:r>
            <a:r>
              <a:rPr lang="cs-CZ" sz="1100" i="1" dirty="0" err="1"/>
              <a:t>hospitals</a:t>
            </a:r>
            <a:r>
              <a:rPr lang="cs-CZ" sz="1100" i="1" dirty="0" smtClean="0"/>
              <a:t>. </a:t>
            </a:r>
            <a:r>
              <a:rPr lang="cs-CZ" sz="1100" dirty="0" err="1" smtClean="0"/>
              <a:t>Journal</a:t>
            </a:r>
            <a:r>
              <a:rPr lang="cs-CZ" sz="1100" dirty="0" smtClean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Foodservices</a:t>
            </a:r>
            <a:r>
              <a:rPr lang="cs-CZ" sz="1100"/>
              <a:t>, </a:t>
            </a:r>
            <a:r>
              <a:rPr lang="cs-CZ" sz="1100" smtClean="0"/>
              <a:t>2008;20(1): 47 – 51.</a:t>
            </a:r>
            <a:endParaRPr lang="cs-CZ" sz="1100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1635201721"/>
              </p:ext>
            </p:extLst>
          </p:nvPr>
        </p:nvGraphicFramePr>
        <p:xfrm>
          <a:off x="3563888" y="1397000"/>
          <a:ext cx="496855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792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dirty="0" smtClean="0"/>
              <a:t>Postupy sanitace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Dezinfekce, dezinsekce a deratizace</a:t>
            </a:r>
          </a:p>
          <a:p>
            <a:pPr lvl="1"/>
            <a:r>
              <a:rPr lang="cs-CZ" dirty="0" smtClean="0"/>
              <a:t>Běžná ochranná</a:t>
            </a:r>
          </a:p>
          <a:p>
            <a:pPr lvl="2"/>
            <a:r>
              <a:rPr lang="cs-CZ" dirty="0" smtClean="0"/>
              <a:t>součást čištění a běžných technologických a pracovních postupů, směřuje k </a:t>
            </a:r>
            <a:r>
              <a:rPr lang="cs-CZ" u="sng" dirty="0" smtClean="0"/>
              <a:t>předcházení výskytu</a:t>
            </a:r>
            <a:r>
              <a:rPr lang="cs-CZ" dirty="0" smtClean="0"/>
              <a:t> škodlivých a epidemiologicky významných členovců, hlodavců a dalších živočichů </a:t>
            </a:r>
            <a:r>
              <a:rPr lang="cs-CZ" dirty="0" smtClean="0">
                <a:sym typeface="Symbol" pitchFamily="18" charset="2"/>
              </a:rPr>
              <a:t> </a:t>
            </a:r>
            <a:r>
              <a:rPr lang="cs-CZ" dirty="0" smtClean="0"/>
              <a:t>tj. úklid, uzavírání dveří, sítě na oknech, likvidace odpadů …</a:t>
            </a:r>
          </a:p>
          <a:p>
            <a:pPr lvl="1"/>
            <a:r>
              <a:rPr lang="cs-CZ" dirty="0" smtClean="0"/>
              <a:t>Speciální ochranná</a:t>
            </a:r>
          </a:p>
          <a:p>
            <a:pPr lvl="2"/>
            <a:r>
              <a:rPr lang="cs-CZ" dirty="0" smtClean="0"/>
              <a:t>odborná činnost cílená na </a:t>
            </a:r>
            <a:r>
              <a:rPr lang="cs-CZ" u="sng" dirty="0" smtClean="0"/>
              <a:t>likvidaci</a:t>
            </a:r>
            <a:r>
              <a:rPr lang="cs-CZ" dirty="0" smtClean="0"/>
              <a:t> původců a přenašečů infekčních onemocnění </a:t>
            </a:r>
            <a:r>
              <a:rPr lang="cs-CZ" dirty="0" smtClean="0">
                <a:sym typeface="Symbol" pitchFamily="18" charset="2"/>
              </a:rPr>
              <a:t> </a:t>
            </a:r>
            <a:r>
              <a:rPr lang="cs-CZ" dirty="0" smtClean="0"/>
              <a:t>tj. kladení nástrah</a:t>
            </a:r>
          </a:p>
          <a:p>
            <a:pPr marL="577850" indent="-577850"/>
            <a:r>
              <a:rPr lang="cs-CZ" dirty="0"/>
              <a:t>Zásady</a:t>
            </a:r>
          </a:p>
          <a:p>
            <a:pPr marL="952500" lvl="1" indent="-495300"/>
            <a:r>
              <a:rPr lang="cs-CZ" dirty="0"/>
              <a:t>Použití podle návodu výrobce</a:t>
            </a:r>
          </a:p>
          <a:p>
            <a:pPr marL="952500" lvl="1" indent="-495300"/>
            <a:r>
              <a:rPr lang="cs-CZ" dirty="0"/>
              <a:t>Čistící a dezinfekční prostředek vhodný pro styk s potravinami</a:t>
            </a:r>
          </a:p>
          <a:p>
            <a:pPr marL="952500" lvl="1" indent="-495300"/>
            <a:r>
              <a:rPr lang="cs-CZ" dirty="0"/>
              <a:t>Správnost ředění, příprava na každou směnu </a:t>
            </a:r>
          </a:p>
          <a:p>
            <a:pPr marL="952500" lvl="1" indent="-495300"/>
            <a:r>
              <a:rPr lang="cs-CZ" dirty="0"/>
              <a:t>Omývání, otírání, ponoření, postřik</a:t>
            </a:r>
          </a:p>
          <a:p>
            <a:pPr marL="952500" lvl="1" indent="-495300"/>
            <a:r>
              <a:rPr lang="cs-CZ" dirty="0"/>
              <a:t>Oplach pitnou vodou</a:t>
            </a:r>
          </a:p>
          <a:p>
            <a:pPr marL="952500" lvl="1" indent="-495300"/>
            <a:r>
              <a:rPr lang="cs-CZ" dirty="0"/>
              <a:t>Střídání dezinfekčních prostředků </a:t>
            </a:r>
          </a:p>
          <a:p>
            <a:pPr marL="952500" lvl="1" indent="-495300"/>
            <a:r>
              <a:rPr lang="cs-CZ" dirty="0"/>
              <a:t>Odlišení úklidových pomůcek podle způsobu použití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29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271</TotalTime>
  <Words>1267</Words>
  <Application>Microsoft Office PowerPoint</Application>
  <PresentationFormat>Předvádění na obrazovce (4:3)</PresentationFormat>
  <Paragraphs>136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Přehlednost</vt:lpstr>
      <vt:lpstr>Motiv systému Office</vt:lpstr>
      <vt:lpstr>Správná výrobní  a hygienická praxe</vt:lpstr>
      <vt:lpstr>Význam</vt:lpstr>
      <vt:lpstr>Toky surovin a materiálů ve stravovacích službách</vt:lpstr>
      <vt:lpstr>Suroviny, chladící řetězec</vt:lpstr>
      <vt:lpstr>Suroviny, chladící řetězec</vt:lpstr>
      <vt:lpstr>Bezpečná technologie ve stravovacích službách</vt:lpstr>
      <vt:lpstr>Podmínky podávání pokrmů v rámci léčebného procesu, tekuté výživy ústy a výživy aplikované gastrickou sondou (§ 48 vyhl. č. 137/2004 Sb.)</vt:lpstr>
      <vt:lpstr>Systémy nemocničního stravování</vt:lpstr>
      <vt:lpstr>Postupy sanitace</vt:lpstr>
      <vt:lpstr>Zdraví personálu; Osobní hygiena</vt:lpstr>
      <vt:lpstr>Předměty pro styk s potravinami a pokrmy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Aleš Peřina</dc:creator>
  <cp:lastModifiedBy>Aleš Peřina</cp:lastModifiedBy>
  <cp:revision>48</cp:revision>
  <dcterms:created xsi:type="dcterms:W3CDTF">2011-05-11T11:08:53Z</dcterms:created>
  <dcterms:modified xsi:type="dcterms:W3CDTF">2015-09-11T11:09:45Z</dcterms:modified>
</cp:coreProperties>
</file>