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0" r:id="rId4"/>
    <p:sldId id="303" r:id="rId5"/>
    <p:sldId id="304" r:id="rId6"/>
    <p:sldId id="305" r:id="rId7"/>
    <p:sldId id="306" r:id="rId8"/>
    <p:sldId id="307" r:id="rId9"/>
    <p:sldId id="290" r:id="rId10"/>
    <p:sldId id="258" r:id="rId11"/>
    <p:sldId id="280" r:id="rId12"/>
    <p:sldId id="285" r:id="rId13"/>
    <p:sldId id="279" r:id="rId14"/>
    <p:sldId id="281" r:id="rId15"/>
    <p:sldId id="298" r:id="rId16"/>
    <p:sldId id="299" r:id="rId17"/>
    <p:sldId id="282" r:id="rId18"/>
    <p:sldId id="260" r:id="rId19"/>
    <p:sldId id="271" r:id="rId20"/>
    <p:sldId id="272" r:id="rId21"/>
    <p:sldId id="294" r:id="rId22"/>
    <p:sldId id="287" r:id="rId23"/>
    <p:sldId id="286" r:id="rId24"/>
    <p:sldId id="275" r:id="rId25"/>
    <p:sldId id="296" r:id="rId26"/>
    <p:sldId id="269" r:id="rId27"/>
    <p:sldId id="276" r:id="rId28"/>
    <p:sldId id="291" r:id="rId29"/>
    <p:sldId id="262" r:id="rId30"/>
    <p:sldId id="284" r:id="rId31"/>
    <p:sldId id="297" r:id="rId32"/>
    <p:sldId id="289" r:id="rId33"/>
    <p:sldId id="292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01515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96" d="100"/>
          <a:sy n="96" d="100"/>
        </p:scale>
        <p:origin x="8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man\Desktop\Diplomov&#225;%20pr&#225;ce\V&#253;zkum\ROMAN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327,78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647,87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List1!$C$43:$C$44</c:f>
              <c:strCache>
                <c:ptCount val="2"/>
                <c:pt idx="0">
                  <c:v>Byt</c:v>
                </c:pt>
                <c:pt idx="1">
                  <c:v>Rodinný dům</c:v>
                </c:pt>
              </c:strCache>
            </c:strRef>
          </c:cat>
          <c:val>
            <c:numRef>
              <c:f>List1!$D$43:$D$44</c:f>
              <c:numCache>
                <c:formatCode>0.000</c:formatCode>
                <c:ptCount val="2"/>
                <c:pt idx="0">
                  <c:v>327.78</c:v>
                </c:pt>
                <c:pt idx="1">
                  <c:v>647.87222222222147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54216"/>
        <c:axId val="208254608"/>
      </c:barChart>
      <c:catAx>
        <c:axId val="208254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254608"/>
        <c:crosses val="autoZero"/>
        <c:auto val="1"/>
        <c:lblAlgn val="ctr"/>
        <c:lblOffset val="100"/>
        <c:noMultiLvlLbl val="0"/>
      </c:catAx>
      <c:valAx>
        <c:axId val="20825460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2082542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lipsa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A9CB-045D-4ADD-81CF-427EC2B40DB6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387739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D8F5-5AEB-4594-A3AB-F2EDB3BEA7AF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269961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2FB1-5925-43E7-8E6C-96A4FCE8C47B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424377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CD02-9E0A-47F6-9963-E03BB4F7C04C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269573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Elipsa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Elipsa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A637-1654-4675-8BAA-F7ED5D694FD5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29810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27D5-CA04-4703-BB21-625E032A5EF2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82793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B984-06ED-488D-A022-2A14B64427A2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323311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A96D-BAB9-40A9-BABC-1454F035D93A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118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76F4-7B25-4EB9-B161-9797E8D12203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323105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2848-CEE6-4A89-91B3-A18254A8F456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186641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6907-5292-4380-833A-351A70198560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33956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95BCC2"/>
                </a:solidFill>
              </a:defRPr>
            </a:lvl1pPr>
          </a:lstStyle>
          <a:p>
            <a:pPr>
              <a:defRPr/>
            </a:pPr>
            <a:fld id="{841B84DB-4194-46EC-BDA2-3E18D634952A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5" r:id="rId2"/>
    <p:sldLayoutId id="2147483951" r:id="rId3"/>
    <p:sldLayoutId id="2147483946" r:id="rId4"/>
    <p:sldLayoutId id="2147483952" r:id="rId5"/>
    <p:sldLayoutId id="2147483947" r:id="rId6"/>
    <p:sldLayoutId id="2147483953" r:id="rId7"/>
    <p:sldLayoutId id="2147483954" r:id="rId8"/>
    <p:sldLayoutId id="2147483955" r:id="rId9"/>
    <p:sldLayoutId id="2147483948" r:id="rId10"/>
    <p:sldLayoutId id="21474839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soupe.org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zachranjidl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owfoodyouthnetwork.org/" TargetMode="External"/><Relationship Id="rId5" Type="http://schemas.openxmlformats.org/officeDocument/2006/relationships/hyperlink" Target="http://freegan.info/what-is-a-freegan/translations/czech/" TargetMode="External"/><Relationship Id="rId4" Type="http://schemas.openxmlformats.org/officeDocument/2006/relationships/hyperlink" Target="http://food-not-bombs.cz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9256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Pohled na plýtvání potravinami</a:t>
            </a: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214438" y="4500563"/>
            <a:ext cx="7358062" cy="1857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Mgr. Kateřina Vítů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MVDr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Halina Matějová</a:t>
            </a:r>
            <a:endParaRPr lang="cs-CZ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05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05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22.10</a:t>
            </a: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2014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Rectangle 165"/>
          <p:cNvSpPr>
            <a:spLocks noChangeArrowheads="1"/>
          </p:cNvSpPr>
          <p:nvPr/>
        </p:nvSpPr>
        <p:spPr bwMode="auto">
          <a:xfrm>
            <a:off x="250825" y="6021388"/>
            <a:ext cx="4897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19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2816225"/>
            <a:ext cx="27273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Potravinové ztráty x potravinový </a:t>
            </a:r>
            <a:r>
              <a:rPr lang="cs-CZ" altLang="cs-CZ" sz="36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odpad</a:t>
            </a:r>
            <a:endParaRPr lang="cs-CZ" sz="3600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 smtClean="0">
                <a:solidFill>
                  <a:schemeClr val="tx2"/>
                </a:solidFill>
              </a:rPr>
              <a:t>Potravinové ztráty –  food </a:t>
            </a:r>
            <a:r>
              <a:rPr lang="cs-CZ" altLang="cs-CZ" sz="2000" b="1" dirty="0" err="1" smtClean="0">
                <a:solidFill>
                  <a:schemeClr val="tx2"/>
                </a:solidFill>
              </a:rPr>
              <a:t>losses</a:t>
            </a:r>
            <a:endParaRPr lang="cs-CZ" altLang="cs-CZ" sz="2000" b="1" dirty="0" smtClean="0">
              <a:solidFill>
                <a:schemeClr val="tx2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solidFill>
                  <a:schemeClr val="tx2"/>
                </a:solidFill>
              </a:rPr>
              <a:t>Z</a:t>
            </a:r>
            <a:r>
              <a:rPr lang="cs-CZ" altLang="cs-CZ" sz="2000" dirty="0" smtClean="0">
                <a:solidFill>
                  <a:schemeClr val="tx2"/>
                </a:solidFill>
              </a:rPr>
              <a:t>tráty, které se vyskytují a vznikají v oblasti výroby, sklizně, po sklizni a při fázích zpracování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solidFill>
                  <a:schemeClr val="tx2"/>
                </a:solidFill>
              </a:rPr>
              <a:t>V</a:t>
            </a:r>
            <a:r>
              <a:rPr lang="cs-CZ" altLang="cs-CZ" sz="2000" dirty="0" smtClean="0">
                <a:solidFill>
                  <a:schemeClr val="tx2"/>
                </a:solidFill>
              </a:rPr>
              <a:t>znikají nejčastěji při činnostech, které produkují potraviny pro lidskou spotřebu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solidFill>
                  <a:schemeClr val="tx2"/>
                </a:solidFill>
              </a:rPr>
              <a:t>V</a:t>
            </a:r>
            <a:r>
              <a:rPr lang="cs-CZ" altLang="cs-CZ" sz="2000" dirty="0" smtClean="0">
                <a:solidFill>
                  <a:schemeClr val="tx2"/>
                </a:solidFill>
              </a:rPr>
              <a:t>yskytují v rozvojových zemích kvůli špatné infrastruktuře, nízké úrovni technologií a nízkým investicím do systému výroby potravin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sz="1800" dirty="0" smtClean="0">
              <a:solidFill>
                <a:schemeClr val="tx2"/>
              </a:solidFill>
            </a:endParaRPr>
          </a:p>
          <a:p>
            <a:r>
              <a:rPr lang="cs-CZ" altLang="cs-CZ" sz="2000" b="1" dirty="0" smtClean="0">
                <a:solidFill>
                  <a:schemeClr val="tx2"/>
                </a:solidFill>
              </a:rPr>
              <a:t>Potravinový odpad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– food </a:t>
            </a:r>
            <a:r>
              <a:rPr lang="cs-CZ" altLang="cs-CZ" sz="2000" b="1" dirty="0" err="1" smtClean="0">
                <a:solidFill>
                  <a:schemeClr val="tx2"/>
                </a:solidFill>
              </a:rPr>
              <a:t>waste</a:t>
            </a:r>
            <a:endParaRPr lang="cs-CZ" altLang="cs-CZ" sz="2000" b="1" dirty="0" smtClean="0">
              <a:solidFill>
                <a:schemeClr val="tx2"/>
              </a:solidFill>
            </a:endParaRPr>
          </a:p>
          <a:p>
            <a:r>
              <a:rPr lang="cs-CZ" altLang="cs-CZ" sz="2000" dirty="0">
                <a:solidFill>
                  <a:schemeClr val="tx2"/>
                </a:solidFill>
              </a:rPr>
              <a:t>P</a:t>
            </a:r>
            <a:r>
              <a:rPr lang="cs-CZ" altLang="cs-CZ" sz="2000" dirty="0" smtClean="0">
                <a:solidFill>
                  <a:schemeClr val="tx2"/>
                </a:solidFill>
              </a:rPr>
              <a:t>roblém v průmyslových zemích</a:t>
            </a:r>
          </a:p>
          <a:p>
            <a:r>
              <a:rPr lang="cs-CZ" altLang="cs-CZ" sz="2000" dirty="0">
                <a:solidFill>
                  <a:schemeClr val="tx2"/>
                </a:solidFill>
              </a:rPr>
              <a:t>N</a:t>
            </a:r>
            <a:r>
              <a:rPr lang="cs-CZ" altLang="cs-CZ" sz="2000" dirty="0" smtClean="0">
                <a:solidFill>
                  <a:schemeClr val="tx2"/>
                </a:solidFill>
              </a:rPr>
              <a:t>ejčastěji způsoben maloobchodníky, kteří vyhazují ještě jedlé potraviny</a:t>
            </a:r>
            <a:endParaRPr lang="cs-CZ" alt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Potravinové ztráty x potravinový odpad</a:t>
            </a:r>
            <a:endParaRPr lang="cs-CZ" altLang="cs-CZ" sz="3200" smtClean="0">
              <a:effectLst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solidFill>
                  <a:schemeClr val="tx2"/>
                </a:solidFill>
              </a:rPr>
              <a:t>V</a:t>
            </a:r>
            <a:r>
              <a:rPr lang="cs-CZ" altLang="cs-CZ" sz="2400" dirty="0" smtClean="0">
                <a:solidFill>
                  <a:schemeClr val="tx2"/>
                </a:solidFill>
              </a:rPr>
              <a:t> Evropě neexistuje jednotná definice pro vymezení výrazů „plýtvání potravinami“ či „potravinový odpad“</a:t>
            </a:r>
          </a:p>
          <a:p>
            <a:r>
              <a:rPr lang="cs-CZ" altLang="cs-CZ" sz="2400" dirty="0">
                <a:solidFill>
                  <a:schemeClr val="tx2"/>
                </a:solidFill>
              </a:rPr>
              <a:t>Ř</a:t>
            </a:r>
            <a:r>
              <a:rPr lang="cs-CZ" altLang="cs-CZ" sz="2400" dirty="0" smtClean="0">
                <a:solidFill>
                  <a:schemeClr val="tx2"/>
                </a:solidFill>
              </a:rPr>
              <a:t>ešení problému plýtvání - stanovit jednotné definice pro pojmy, kategorizovat skupiny potravin a potravinových zbytků, sjednotit metodiku sběru informací</a:t>
            </a:r>
          </a:p>
        </p:txBody>
      </p:sp>
      <p:pic>
        <p:nvPicPr>
          <p:cNvPr id="1229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830638"/>
            <a:ext cx="27622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497513"/>
            <a:ext cx="25304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573463"/>
            <a:ext cx="30543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fronline.org/wp-content/uploads/2012/10/gaspillage_avant_apres_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69881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360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Příčiny plýtvání potravinami</a:t>
            </a:r>
            <a:endParaRPr lang="cs-CZ" altLang="cs-CZ" sz="3600" smtClean="0">
              <a:effectLst/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 dirty="0" smtClean="0">
                <a:solidFill>
                  <a:schemeClr val="tx2"/>
                </a:solidFill>
              </a:rPr>
              <a:t>Více kritérií dělení</a:t>
            </a:r>
          </a:p>
          <a:p>
            <a:r>
              <a:rPr lang="cs-CZ" altLang="cs-CZ" sz="2400" dirty="0">
                <a:solidFill>
                  <a:schemeClr val="tx2"/>
                </a:solidFill>
              </a:rPr>
              <a:t>R</a:t>
            </a:r>
            <a:r>
              <a:rPr lang="cs-CZ" altLang="cs-CZ" sz="2400" dirty="0" smtClean="0">
                <a:solidFill>
                  <a:schemeClr val="tx2"/>
                </a:solidFill>
              </a:rPr>
              <a:t>ozdělení podle příjmů (země s nízkými příjmy a země s vysokými příjmy)</a:t>
            </a:r>
          </a:p>
          <a:p>
            <a:r>
              <a:rPr lang="cs-CZ" altLang="cs-CZ" sz="2400" dirty="0">
                <a:solidFill>
                  <a:schemeClr val="tx2"/>
                </a:solidFill>
              </a:rPr>
              <a:t>P</a:t>
            </a:r>
            <a:r>
              <a:rPr lang="cs-CZ" altLang="cs-CZ" sz="2400" dirty="0" smtClean="0">
                <a:solidFill>
                  <a:schemeClr val="tx2"/>
                </a:solidFill>
              </a:rPr>
              <a:t>odle místa v rámci potravinového řetězce - od fáze zemědělské výroby až po fáze skladování, zpracování, distribuce, správy a spotřeby</a:t>
            </a:r>
          </a:p>
          <a:p>
            <a:r>
              <a:rPr lang="cs-CZ" altLang="cs-CZ" sz="2400" dirty="0">
                <a:solidFill>
                  <a:schemeClr val="tx2"/>
                </a:solidFill>
              </a:rPr>
              <a:t>P</a:t>
            </a:r>
            <a:r>
              <a:rPr lang="cs-CZ" altLang="cs-CZ" sz="2400" dirty="0" smtClean="0">
                <a:solidFill>
                  <a:schemeClr val="tx2"/>
                </a:solidFill>
              </a:rPr>
              <a:t>roducenti i spotřebitelé</a:t>
            </a:r>
          </a:p>
        </p:txBody>
      </p:sp>
      <p:pic>
        <p:nvPicPr>
          <p:cNvPr id="1434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797425"/>
            <a:ext cx="70770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23850" y="260350"/>
          <a:ext cx="8567738" cy="62245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87942"/>
                <a:gridCol w="5779796"/>
              </a:tblGrid>
              <a:tr h="269002"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Fáze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Příklady potravinových odpadů / ztrát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1078057"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Při sklizni a polních pracích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 poli zůstávají jedlé potraviny, poškození stroji či špatnou technikou, snědeno ptáky, hlodavci či jinými zvířaty, načasování sklizně není optimální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587102"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Při sušení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Špatná distribuce a dopravní infrastruktura, ztráty z důvodu kažení a potlučení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539028"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Při skladování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Škůdci, choroby, rozlití, kontaminace, vysychání, špatné zpracování potravin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1080103"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Při primárním zpracování (čištění, loupání, namáčení, třídění, sušení, prosévání, mletí)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Ztráty při zpracování, kontaminace způsobující ztrátu kvality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796780"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Při sekundárním zpracování (vaření, smažení, krájení)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Ztráty při zpracování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539028"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Při balení, vážení a označování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Nevhodné obaly, škody na obalech (roztržení), hlodavci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809055"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Při marketingu (propagace, prodej, distribuce)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Poškození a kažení během dopravy, nedostatečné chlazení/chladírenské skladování</a:t>
                      </a:r>
                      <a:br>
                        <a:rPr lang="cs-CZ" sz="1600">
                          <a:effectLst/>
                        </a:rPr>
                      </a:b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526435"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Při spotřebitelském zpracování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Zbytky pokrmů, špatná skladování v domácnostech, špatná technologická úprava, společná likvidace s nejedlými potravinami, překročení data spotřeby/trvanlivosti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Akce proti plýtvání u nás i ve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244344"/>
            <a:ext cx="7499350" cy="4800600"/>
          </a:xfrm>
        </p:spPr>
        <p:txBody>
          <a:bodyPr/>
          <a:lstStyle/>
          <a:p>
            <a:r>
              <a:rPr lang="cs-CZ" sz="2000" dirty="0"/>
              <a:t>V Praze se 18. října </a:t>
            </a:r>
            <a:r>
              <a:rPr lang="cs-CZ" sz="2000" dirty="0" smtClean="0"/>
              <a:t>uskutečnil happening (Zachraň jídlo), </a:t>
            </a:r>
            <a:r>
              <a:rPr lang="cs-CZ" sz="2000" dirty="0"/>
              <a:t>při kterém </a:t>
            </a:r>
            <a:r>
              <a:rPr lang="cs-CZ" sz="2000" dirty="0" smtClean="0"/>
              <a:t>mohli lidé nakoupit </a:t>
            </a:r>
            <a:r>
              <a:rPr lang="cs-CZ" sz="2000" dirty="0"/>
              <a:t>ovoce a zeleninu za symbolickou cenu a darovat je </a:t>
            </a:r>
            <a:r>
              <a:rPr lang="cs-CZ" sz="2000" dirty="0" smtClean="0"/>
              <a:t>potřebným (kvůli estetickým normám)</a:t>
            </a:r>
          </a:p>
          <a:p>
            <a:endParaRPr lang="cs-CZ" sz="2000" dirty="0" smtClean="0"/>
          </a:p>
          <a:p>
            <a:r>
              <a:rPr lang="cs-CZ" sz="2000" dirty="0"/>
              <a:t>Supermarkety ve Francii nabízejí nedokonalé ovoce a zeleninu s třicetiprocentní slevou.</a:t>
            </a:r>
          </a:p>
          <a:p>
            <a:r>
              <a:rPr lang="cs-CZ" sz="2000" dirty="0"/>
              <a:t>Na pulty teď míří další "ošklivé" potraviny, které by jinak skončily v koši - uzeniny, sladkosti, sýry a pečivo.</a:t>
            </a:r>
          </a:p>
          <a:p>
            <a:r>
              <a:rPr lang="cs-CZ" sz="2000" dirty="0"/>
              <a:t>Průměrný Francouz každý rok vyhodí až třicet kilogramů </a:t>
            </a:r>
            <a:r>
              <a:rPr lang="cs-CZ" sz="2000" dirty="0" smtClean="0"/>
              <a:t>jídla</a:t>
            </a:r>
            <a:r>
              <a:rPr lang="cs-CZ" dirty="0"/>
              <a:t> </a:t>
            </a:r>
            <a:r>
              <a:rPr lang="cs-CZ" sz="2000" dirty="0" smtClean="0"/>
              <a:t>(</a:t>
            </a:r>
            <a:r>
              <a:rPr lang="pl-PL" sz="2000" dirty="0"/>
              <a:t>400 eur na domácnost na </a:t>
            </a:r>
            <a:r>
              <a:rPr lang="pl-PL" sz="2000" dirty="0" smtClean="0"/>
              <a:t>rok)</a:t>
            </a:r>
            <a:endParaRPr lang="cs-CZ" sz="2000" dirty="0"/>
          </a:p>
          <a:p>
            <a:endParaRPr lang="cs-CZ" b="1" dirty="0" smtClean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759" y="5013176"/>
            <a:ext cx="393409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4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 Podle studie vypracované pro Evropský parlament byla v České republice v roce 2006 znehodnocena na úrovni zemědělské produkce téměř čtvrtina všeho vyhozeného jídla, což se rovná asi 450 000 </a:t>
            </a:r>
            <a:r>
              <a:rPr lang="cs-CZ" dirty="0" smtClean="0"/>
              <a:t>tunám</a:t>
            </a:r>
          </a:p>
          <a:p>
            <a:r>
              <a:rPr lang="cs-CZ" dirty="0" smtClean="0"/>
              <a:t>Celkově </a:t>
            </a:r>
            <a:r>
              <a:rPr lang="cs-CZ" dirty="0"/>
              <a:t>na každého Čecha připadá okolo 187 kilogramů vyplýtvaných potravin ročně</a:t>
            </a:r>
          </a:p>
        </p:txBody>
      </p:sp>
    </p:spTree>
    <p:extLst>
      <p:ext uri="{BB962C8B-B14F-4D97-AF65-F5344CB8AC3E}">
        <p14:creationId xmlns:p14="http://schemas.microsoft.com/office/powerpoint/2010/main" val="96990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effectLst/>
              </a:rPr>
              <a:t>Potravinový odpad v domácnostech</a:t>
            </a:r>
            <a:endParaRPr lang="cs-CZ" dirty="0">
              <a:effectLst/>
            </a:endParaRPr>
          </a:p>
        </p:txBody>
      </p:sp>
      <p:sp>
        <p:nvSpPr>
          <p:cNvPr id="1638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>
                <a:solidFill>
                  <a:schemeClr val="tx2"/>
                </a:solidFill>
              </a:rPr>
              <a:t>z celkového potravinového odpadu - domácnosti zodpovědné zhruba za 42 %</a:t>
            </a:r>
          </a:p>
          <a:p>
            <a:r>
              <a:rPr lang="cs-CZ" altLang="cs-CZ" sz="2800" dirty="0" smtClean="0">
                <a:solidFill>
                  <a:schemeClr val="tx2"/>
                </a:solidFill>
              </a:rPr>
              <a:t>V EU v průměru 76 kg na</a:t>
            </a:r>
            <a:r>
              <a:rPr lang="cs-CZ" altLang="cs-CZ" sz="2800" smtClean="0">
                <a:solidFill>
                  <a:schemeClr val="tx2"/>
                </a:solidFill>
              </a:rPr>
              <a:t> osobu </a:t>
            </a:r>
            <a:endParaRPr lang="cs-CZ" altLang="cs-CZ" sz="2800" dirty="0" smtClean="0">
              <a:solidFill>
                <a:schemeClr val="tx2"/>
              </a:solidFill>
            </a:endParaRPr>
          </a:p>
          <a:p>
            <a:r>
              <a:rPr lang="cs-CZ" altLang="cs-CZ" sz="2800" dirty="0" smtClean="0">
                <a:solidFill>
                  <a:schemeClr val="tx2"/>
                </a:solidFill>
              </a:rPr>
              <a:t>neexistuje mnoho publikovaných studií týkajících se spotřebitelského plýtvání potravinami v rozvojovém světě, kde platí heslo "dnes koupím a dnes sním"</a:t>
            </a:r>
          </a:p>
          <a:p>
            <a:r>
              <a:rPr lang="cs-CZ" altLang="cs-CZ" sz="2800" dirty="0" smtClean="0">
                <a:solidFill>
                  <a:schemeClr val="tx2"/>
                </a:solidFill>
              </a:rPr>
              <a:t>většina dat tedy pochází z tranzitních a vyspělých zemí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>
                <a:effectLst/>
              </a:rPr>
              <a:t>Potravinový odpad v </a:t>
            </a:r>
            <a:r>
              <a:rPr lang="cs-CZ" sz="3600" dirty="0" smtClean="0">
                <a:effectLst/>
              </a:rPr>
              <a:t>domácnostech - metodika</a:t>
            </a:r>
            <a:endParaRPr lang="cs-CZ" sz="3600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lvl="1" indent="0" eaLnBrk="1" hangingPunct="1">
              <a:buFont typeface="Verdana" panose="020B0604030504040204" pitchFamily="34" charset="0"/>
              <a:buNone/>
              <a:defRPr/>
            </a:pPr>
            <a:endParaRPr lang="cs-CZ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Průzkum (listopad 2012- únor 2013)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cs-C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 (9 RD +8 B) čtyřčlenných domácností (průměrný věk žen/matek42 let, průměrný věk muže/otce 43 let, průměrný věk staršího dítěte byl 17 let a průměrný věk mladšího dítěte 11 let)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cs-C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poučení o záznamu dat do záznamového archu - 5 dní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cs-C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sběr vyplněných archů, případně pytlů s odpadky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Zpracování </a:t>
            </a:r>
            <a:r>
              <a:rPr lang="cs-CZ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</a:t>
            </a:r>
          </a:p>
          <a:p>
            <a:pPr lvl="1" eaLnBrk="1" hangingPunct="1">
              <a:defRPr/>
            </a:pPr>
            <a:r>
              <a:rPr lang="cs-C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cs-C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programu Microsoft Excel - tabulky, grafy</a:t>
            </a:r>
          </a:p>
          <a:p>
            <a:pPr lvl="1" eaLnBrk="1" hangingPunct="1">
              <a:defRPr/>
            </a:pPr>
            <a:r>
              <a:rPr lang="cs-C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cs-C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programu R </a:t>
            </a:r>
            <a:r>
              <a:rPr lang="cs-CZ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cs-C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cs-C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Team (2008) statistická </a:t>
            </a:r>
            <a:r>
              <a:rPr lang="cs-C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část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cs-C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ypotézy testovány </a:t>
            </a:r>
            <a:r>
              <a:rPr lang="cs-CZ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Wilcoxonovým</a:t>
            </a:r>
            <a:r>
              <a:rPr lang="cs-CZ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testem a </a:t>
            </a:r>
            <a:r>
              <a:rPr lang="cs-CZ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jednostranným t-testem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Cíl práce 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cs-CZ" alt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Odhad množství a ceny vyhozených potravin </a:t>
            </a:r>
          </a:p>
          <a:p>
            <a:pPr eaLnBrk="1" hangingPunct="1">
              <a:defRPr/>
            </a:pP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Důvody ke vzniku potravinového odpad</a:t>
            </a:r>
          </a:p>
          <a:p>
            <a:pPr eaLnBrk="1" hangingPunct="1">
              <a:defRPr/>
            </a:pP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Důsledky plýtvání potravinami</a:t>
            </a:r>
          </a:p>
          <a:p>
            <a:pPr eaLnBrk="1" hangingPunct="1">
              <a:defRPr/>
            </a:pP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na snížení množství potravinového odpadu v jejich domácnosti</a:t>
            </a: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potravinového </a:t>
            </a: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odpadu</a:t>
            </a: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Nejčastěji vyhazované potraviny - </a:t>
            </a: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druhy</a:t>
            </a:r>
          </a:p>
          <a:p>
            <a:pPr eaLnBrk="1" hangingPunct="1">
              <a:defRPr/>
            </a:pP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Četnost nákupu jednotlivých potravin během týdne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Osnova</a:t>
            </a:r>
          </a:p>
        </p:txBody>
      </p:sp>
      <p:sp>
        <p:nvSpPr>
          <p:cNvPr id="9219" name="Zástupný symbol pro obsah 5"/>
          <p:cNvSpPr>
            <a:spLocks noGrp="1"/>
          </p:cNvSpPr>
          <p:nvPr>
            <p:ph idx="1"/>
          </p:nvPr>
        </p:nvSpPr>
        <p:spPr>
          <a:xfrm>
            <a:off x="1428750" y="1643063"/>
            <a:ext cx="7499350" cy="4800600"/>
          </a:xfrm>
        </p:spPr>
        <p:txBody>
          <a:bodyPr/>
          <a:lstStyle/>
          <a:p>
            <a:pPr eaLnBrk="1" hangingPunct="1"/>
            <a:endParaRPr lang="cs-CZ" altLang="cs-CZ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Potravinové ztráty x potravinový odpad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Příčiny a místa vzniku potravinového odpadu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Příčiny plýtvání potravinami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Potravinový odpad v domácnostech - průzkum</a:t>
            </a:r>
          </a:p>
        </p:txBody>
      </p:sp>
      <p:pic>
        <p:nvPicPr>
          <p:cNvPr id="922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4638"/>
            <a:ext cx="338455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Kategorie potravin</a:t>
            </a:r>
            <a:endParaRPr lang="cs-CZ" altLang="cs-CZ" sz="3600" smtClean="0">
              <a:effectLst/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Zbytky z hotového pokrmu na talíři </a:t>
            </a:r>
          </a:p>
          <a:p>
            <a:pPr eaLnBrk="1" hangingPunct="1"/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Nezkonzumované hotové, znovu uskladněné pokrmy a potraviny</a:t>
            </a:r>
            <a:r>
              <a:rPr lang="cs-CZ" altLang="cs-CZ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např. uvařené brambory, maso apod.</a:t>
            </a:r>
          </a:p>
          <a:p>
            <a:pPr eaLnBrk="1" hangingPunct="1"/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Ovoce</a:t>
            </a:r>
            <a:r>
              <a:rPr lang="cs-CZ" altLang="cs-CZ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čerstvé, oříšky (skořápkové ovoce)</a:t>
            </a:r>
          </a:p>
          <a:p>
            <a:pPr eaLnBrk="1" hangingPunct="1"/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Zelenina</a:t>
            </a:r>
            <a:r>
              <a:rPr lang="cs-CZ" altLang="cs-CZ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čerstvá, houby</a:t>
            </a:r>
          </a:p>
          <a:p>
            <a:pPr eaLnBrk="1" hangingPunct="1"/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Pečivo a výrobky z obilovin </a:t>
            </a:r>
            <a:r>
              <a:rPr lang="cs-CZ" altLang="cs-CZ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chléb, běžné pečivo, trvanlivé pečivo (oplatky, piškoty, sušenky, perníky apod.), ovesné vločky, müsli</a:t>
            </a:r>
          </a:p>
          <a:p>
            <a:pPr eaLnBrk="1" hangingPunct="1"/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</a:t>
            </a:r>
            <a:r>
              <a:rPr lang="cs-CZ" altLang="cs-CZ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syrové, ryby</a:t>
            </a:r>
          </a:p>
          <a:p>
            <a:pPr eaLnBrk="1" hangingPunct="1"/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Uzeniny</a:t>
            </a:r>
            <a:r>
              <a:rPr lang="cs-CZ" altLang="cs-CZ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salámy, šunka, párky, klobásy</a:t>
            </a:r>
          </a:p>
          <a:p>
            <a:pPr eaLnBrk="1" hangingPunct="1"/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Mléko a mléčné výrobky </a:t>
            </a:r>
            <a:r>
              <a:rPr lang="cs-CZ" altLang="cs-CZ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sýry, jogurty, tvarohy, mléko, kefíry</a:t>
            </a:r>
          </a:p>
          <a:p>
            <a:pPr eaLnBrk="1" hangingPunct="1"/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Konzervované výrobky</a:t>
            </a:r>
            <a:r>
              <a:rPr lang="cs-CZ" altLang="cs-CZ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ovoce, zelenina, kompoty, zavařeniny, paštiky, maso, ryby</a:t>
            </a:r>
          </a:p>
          <a:p>
            <a:pPr eaLnBrk="1" hangingPunct="1"/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  <a:r>
              <a:rPr lang="cs-CZ" altLang="cs-CZ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sladkosti, pochutiny apod.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nožství potravinového odpadu se liší mezi dny všedními a víkendovými??</a:t>
            </a:r>
          </a:p>
          <a:p>
            <a:r>
              <a:rPr lang="cs-CZ" alt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růměrná hmotnost potravin vyhozených za jeden víkendový den činila </a:t>
            </a:r>
            <a:r>
              <a:rPr lang="cs-CZ" alt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274,21 gramů</a:t>
            </a:r>
            <a:r>
              <a:rPr lang="cs-CZ" alt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průměrná hmotnost potravin vyhozených za jeden všední den byla </a:t>
            </a:r>
            <a:r>
              <a:rPr lang="cs-CZ" alt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158,92 gramů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Odhad účastníků o polovinu nižší (500 g)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Skutečnost 0 - 3170 g za 5 dnů</a:t>
            </a:r>
          </a:p>
          <a:p>
            <a:endParaRPr lang="cs-CZ" altLang="cs-CZ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eny </a:t>
            </a:r>
            <a:r>
              <a:rPr lang="cs-CZ" alt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vyhozených potravin 10,6 Kč/den</a:t>
            </a: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by průměrná domácnost vyhodila potraviny každý den za průměrnou denní částku, ročně by promrhala</a:t>
            </a:r>
          </a:p>
          <a:p>
            <a:pPr eaLnBrk="1" hangingPunct="1">
              <a:buNone/>
            </a:pP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3869 Kč</a:t>
            </a:r>
          </a:p>
          <a:p>
            <a:endParaRPr lang="cs-CZ" altLang="cs-CZ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>
                <a:effectLst/>
              </a:rPr>
              <a:t>Průměrná hmotnost vyhozených potravin podle typu bydlení (v gramech)</a:t>
            </a: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3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440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cs-CZ" altLang="cs-CZ" smtClean="0">
              <a:effectLst/>
            </a:endParaRPr>
          </a:p>
        </p:txBody>
      </p:sp>
      <p:sp>
        <p:nvSpPr>
          <p:cNvPr id="24579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Korelace hmotnosti vyhozených potravin a finanční příjmem domácnosti – citlivé téma, nemožnost sběru dat</a:t>
            </a:r>
            <a:endParaRPr lang="cs-CZ" altLang="cs-CZ" sz="2400" smtClean="0"/>
          </a:p>
        </p:txBody>
      </p:sp>
      <p:pic>
        <p:nvPicPr>
          <p:cNvPr id="2458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00438"/>
            <a:ext cx="43910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6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cs-CZ" altLang="cs-CZ" sz="3600" smtClean="0">
              <a:effectLst/>
            </a:endParaRPr>
          </a:p>
        </p:txBody>
      </p:sp>
      <p:sp>
        <p:nvSpPr>
          <p:cNvPr id="22531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Důvody, proč se vyhazují jednotlivé potraviny a pokrmy</a:t>
            </a:r>
          </a:p>
          <a:p>
            <a:pPr eaLnBrk="1" hangingPunct="1"/>
            <a:endParaRPr lang="cs-CZ" altLang="cs-CZ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Znehodnocení potravina</a:t>
            </a:r>
          </a:p>
          <a:p>
            <a:pPr marL="814388" lvl="1" indent="-457200" eaLnBrk="1" hangingPunct="1">
              <a:buFont typeface="Verdana" panose="020B0604030504040204" pitchFamily="34" charset="0"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Datum spotřeby </a:t>
            </a:r>
          </a:p>
          <a:p>
            <a:pPr marL="814388" lvl="1" indent="-457200" eaLnBrk="1" hangingPunct="1">
              <a:buFont typeface="Verdana" panose="020B0604030504040204" pitchFamily="34" charset="0"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Velké množství, které se nespotřebovalo</a:t>
            </a:r>
          </a:p>
          <a:p>
            <a:pPr marL="814388" lvl="1" indent="-457200" eaLnBrk="1" hangingPunct="1">
              <a:buFont typeface="Verdana" panose="020B0604030504040204" pitchFamily="34" charset="0"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Potravina nechutnala</a:t>
            </a:r>
          </a:p>
          <a:p>
            <a:pPr marL="814388" lvl="1" indent="-457200" eaLnBrk="1" hangingPunct="1">
              <a:buFont typeface="Verdana" panose="020B0604030504040204" pitchFamily="34" charset="0"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Jiný důvod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360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cs-CZ" altLang="cs-CZ" sz="3600" smtClean="0">
              <a:effectLst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Důsledky plýtvání potravinami</a:t>
            </a:r>
          </a:p>
          <a:p>
            <a:endParaRPr lang="cs-CZ" altLang="cs-CZ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dirty="0" smtClean="0">
                <a:solidFill>
                  <a:schemeClr val="tx2"/>
                </a:solidFill>
              </a:rPr>
              <a:t>Zbytečně utracené peníze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dirty="0" smtClean="0">
                <a:solidFill>
                  <a:schemeClr val="tx2"/>
                </a:solidFill>
              </a:rPr>
              <a:t>Neefektivním využívání zdrojů na produkci potravin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dirty="0" smtClean="0">
                <a:solidFill>
                  <a:schemeClr val="tx2"/>
                </a:solidFill>
              </a:rPr>
              <a:t>Negativním dopadu na životní prostředí</a:t>
            </a:r>
          </a:p>
          <a:p>
            <a:endParaRPr lang="cs-CZ" alt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na snížení množství potravinového odpadu v dané domácnosti</a:t>
            </a:r>
            <a:endParaRPr lang="cs-CZ" alt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Nakupovat potraviny častěji a v menším množství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Nakupování menšího balení výrobků,  vaření menšího množství pokrmů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Lepší plánování nákupu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Prošlé datum spotřeby/minimální trvanlivosti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Správné skladování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cs-CZ" altLang="cs-CZ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vzniklého potravinového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odpadu v domácnosti</a:t>
            </a:r>
            <a:endParaRPr lang="cs-CZ" alt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071813"/>
            <a:ext cx="30099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360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cs-CZ" altLang="cs-CZ" sz="3600" smtClean="0">
              <a:effectLst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Četnost nákupu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Ovoce a zelenina 2-3x týdně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Pečivo a výrobky z obilovin 4-6x týdně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 a uzeniny 1x týdně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Mléko a MV 1x týdně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potraviny 1x týdně</a:t>
            </a:r>
          </a:p>
          <a:p>
            <a:endParaRPr lang="cs-CZ" alt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Nejčastěji vyhazované potraviny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H</a:t>
            </a:r>
            <a:r>
              <a:rPr lang="cs-CZ" sz="2000" dirty="0" smtClean="0">
                <a:solidFill>
                  <a:schemeClr val="tx2"/>
                </a:solidFill>
                <a:latin typeface="+mj-lt"/>
              </a:rPr>
              <a:t>otové pokrmy 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a </a:t>
            </a:r>
            <a:r>
              <a:rPr lang="cs-CZ" sz="2000" dirty="0" smtClean="0">
                <a:solidFill>
                  <a:schemeClr val="tx2"/>
                </a:solidFill>
                <a:latin typeface="+mj-lt"/>
              </a:rPr>
              <a:t>potraviny</a:t>
            </a:r>
            <a:endParaRPr lang="cs-CZ" altLang="cs-CZ" sz="2000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2. Zelenina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3. Pečivo a výrobky z obilovin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effectLst/>
              </a:rPr>
              <a:t>N</a:t>
            </a:r>
            <a:r>
              <a:rPr lang="cs-CZ" dirty="0" smtClean="0">
                <a:effectLst/>
              </a:rPr>
              <a:t>akládání </a:t>
            </a:r>
            <a:r>
              <a:rPr lang="cs-CZ" dirty="0">
                <a:effectLst/>
              </a:rPr>
              <a:t>s odpady </a:t>
            </a:r>
            <a:endParaRPr lang="cs-CZ" dirty="0"/>
          </a:p>
        </p:txBody>
      </p:sp>
      <p:sp>
        <p:nvSpPr>
          <p:cNvPr id="26627" name="Zástupný symbol pro obsah 4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</a:rPr>
              <a:t>Předcházení vzniku odpadů </a:t>
            </a:r>
          </a:p>
          <a:p>
            <a:r>
              <a:rPr lang="cs-CZ" altLang="cs-CZ" dirty="0" smtClean="0">
                <a:solidFill>
                  <a:schemeClr val="tx2"/>
                </a:solidFill>
              </a:rPr>
              <a:t>Příprava k opětovnému použití</a:t>
            </a:r>
          </a:p>
          <a:p>
            <a:r>
              <a:rPr lang="cs-CZ" altLang="cs-CZ" dirty="0" smtClean="0">
                <a:solidFill>
                  <a:schemeClr val="tx2"/>
                </a:solidFill>
              </a:rPr>
              <a:t>Recyklace</a:t>
            </a:r>
          </a:p>
          <a:p>
            <a:r>
              <a:rPr lang="cs-CZ" altLang="cs-CZ" dirty="0" smtClean="0">
                <a:solidFill>
                  <a:schemeClr val="tx2"/>
                </a:solidFill>
              </a:rPr>
              <a:t>Jiné využití odpadů (např. energetické využití)</a:t>
            </a:r>
          </a:p>
          <a:p>
            <a:r>
              <a:rPr lang="cs-CZ" altLang="cs-CZ" dirty="0" smtClean="0">
                <a:solidFill>
                  <a:schemeClr val="tx2"/>
                </a:solidFill>
              </a:rPr>
              <a:t>Odstranění odpadů (skládky)</a:t>
            </a:r>
          </a:p>
          <a:p>
            <a:endParaRPr lang="cs-CZ" altLang="cs-CZ" dirty="0" smtClean="0"/>
          </a:p>
        </p:txBody>
      </p:sp>
      <p:pic>
        <p:nvPicPr>
          <p:cNvPr id="26628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429000"/>
            <a:ext cx="4360862" cy="196691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Závěry práce</a:t>
            </a:r>
          </a:p>
        </p:txBody>
      </p:sp>
      <p:sp>
        <p:nvSpPr>
          <p:cNvPr id="2355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cs-CZ" alt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Nutnost stanovení jednotných definic</a:t>
            </a:r>
          </a:p>
          <a:p>
            <a:pPr>
              <a:defRPr/>
            </a:pPr>
            <a:r>
              <a:rPr lang="cs-CZ" altLang="cs-CZ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Prevence, zaměření na plýtvání v domácnostech</a:t>
            </a:r>
          </a:p>
          <a:p>
            <a:pPr>
              <a:defRPr/>
            </a:pPr>
            <a:r>
              <a:rPr lang="cs-CZ" altLang="cs-CZ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Zajištění dostatku potravin pro zvyšující se populaci</a:t>
            </a:r>
          </a:p>
          <a:p>
            <a:pPr>
              <a:defRPr/>
            </a:pPr>
            <a:r>
              <a:rPr lang="cs-CZ" altLang="cs-CZ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Zvýšení povědomí o problematice </a:t>
            </a:r>
          </a:p>
          <a:p>
            <a:pPr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Světová populace v roce 2050 bude činit zhruba 9 miliard obyvatel- zvládneme to??</a:t>
            </a:r>
            <a:endParaRPr lang="cs-CZ" altLang="cs-CZ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2867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74638"/>
            <a:ext cx="314325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Studie FAO </a:t>
            </a:r>
            <a:r>
              <a:rPr lang="cs-CZ" dirty="0" smtClean="0"/>
              <a:t>- jedna </a:t>
            </a:r>
            <a:r>
              <a:rPr lang="cs-CZ" dirty="0"/>
              <a:t>třetina z potravin vyrobených pro lidskou spotřebu je globálně </a:t>
            </a:r>
            <a:r>
              <a:rPr lang="cs-CZ" dirty="0" smtClean="0"/>
              <a:t>nevyužitá (1,3</a:t>
            </a:r>
            <a:r>
              <a:rPr lang="cs-CZ" dirty="0"/>
              <a:t> miliardy tun </a:t>
            </a:r>
            <a:r>
              <a:rPr lang="cs-CZ" dirty="0" smtClean="0"/>
              <a:t>ročně)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196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-20638"/>
            <a:ext cx="540067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Zajímavé internetové stránky zabývající se plýtváním potravin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>
              <a:hlinkClick r:id="rId2"/>
            </a:endParaRPr>
          </a:p>
          <a:p>
            <a:r>
              <a:rPr lang="cs-CZ" altLang="cs-CZ" dirty="0" smtClean="0">
                <a:hlinkClick r:id="rId2"/>
              </a:rPr>
              <a:t>http</a:t>
            </a:r>
            <a:r>
              <a:rPr lang="cs-CZ" altLang="cs-CZ" dirty="0">
                <a:hlinkClick r:id="rId2"/>
              </a:rPr>
              <a:t>://www.zachranjidlo.cz/</a:t>
            </a:r>
            <a:endParaRPr lang="cs-CZ" altLang="cs-CZ" dirty="0"/>
          </a:p>
          <a:p>
            <a:r>
              <a:rPr lang="cs-CZ" altLang="cs-CZ" dirty="0">
                <a:hlinkClick r:id="rId3"/>
              </a:rPr>
              <a:t>http://discosoupe.org/</a:t>
            </a:r>
            <a:endParaRPr lang="cs-CZ" altLang="cs-CZ" dirty="0"/>
          </a:p>
          <a:p>
            <a:r>
              <a:rPr lang="cs-CZ" altLang="cs-CZ" dirty="0">
                <a:hlinkClick r:id="rId4"/>
              </a:rPr>
              <a:t>http://food-not-bombs.cz/</a:t>
            </a:r>
            <a:endParaRPr lang="cs-CZ" altLang="cs-CZ" dirty="0"/>
          </a:p>
          <a:p>
            <a:r>
              <a:rPr lang="cs-CZ" altLang="cs-CZ" dirty="0">
                <a:hlinkClick r:id="rId5"/>
              </a:rPr>
              <a:t>http://freegan.info/what-is-a-freegan/translations/czech/</a:t>
            </a:r>
            <a:endParaRPr lang="cs-CZ" altLang="cs-CZ" dirty="0"/>
          </a:p>
          <a:p>
            <a:r>
              <a:rPr lang="cs-CZ" altLang="cs-CZ" dirty="0">
                <a:hlinkClick r:id="rId6"/>
              </a:rPr>
              <a:t>http://www.slowfoodyouthnetwork.org/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1556792"/>
            <a:ext cx="1841152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75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75596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       Děkuji za pozornost</a:t>
            </a:r>
            <a:endParaRPr lang="cs-CZ" dirty="0"/>
          </a:p>
        </p:txBody>
      </p:sp>
      <p:pic>
        <p:nvPicPr>
          <p:cNvPr id="32771" name="Obrázek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3" y="2419349"/>
            <a:ext cx="2836466" cy="378195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solidFill>
                  <a:schemeClr val="tx2"/>
                </a:solidFill>
              </a:rPr>
              <a:t>Nejednotnost definic</a:t>
            </a:r>
          </a:p>
          <a:p>
            <a:pPr lvl="0"/>
            <a:r>
              <a:rPr lang="cs-CZ" sz="1800" b="1" dirty="0">
                <a:solidFill>
                  <a:schemeClr val="tx2"/>
                </a:solidFill>
              </a:rPr>
              <a:t>Spotřeba </a:t>
            </a:r>
            <a:r>
              <a:rPr lang="cs-CZ" sz="1800" b="1" dirty="0" smtClean="0">
                <a:solidFill>
                  <a:schemeClr val="tx2"/>
                </a:solidFill>
              </a:rPr>
              <a:t>potravin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2"/>
                </a:solidFill>
              </a:rPr>
              <a:t>Výživová </a:t>
            </a:r>
            <a:r>
              <a:rPr lang="cs-CZ" sz="1800" dirty="0">
                <a:solidFill>
                  <a:schemeClr val="tx2"/>
                </a:solidFill>
              </a:rPr>
              <a:t>spotřeba </a:t>
            </a:r>
            <a:r>
              <a:rPr lang="cs-CZ" sz="1800" dirty="0" smtClean="0">
                <a:solidFill>
                  <a:schemeClr val="tx2"/>
                </a:solidFill>
              </a:rPr>
              <a:t>- definována </a:t>
            </a:r>
            <a:r>
              <a:rPr lang="cs-CZ" sz="1800" dirty="0">
                <a:solidFill>
                  <a:schemeClr val="tx2"/>
                </a:solidFill>
              </a:rPr>
              <a:t>jako množství zkonzumovaných potravin a nápojů a může být měřena kvalitativně, kvantitativně nebo frekvenčně, ve vztahu k jednotlivci nebo menší </a:t>
            </a:r>
            <a:r>
              <a:rPr lang="cs-CZ" sz="1800" dirty="0" smtClean="0">
                <a:solidFill>
                  <a:schemeClr val="tx2"/>
                </a:solidFill>
              </a:rPr>
              <a:t>skupině</a:t>
            </a:r>
            <a:endParaRPr lang="cs-CZ" sz="1800" dirty="0">
              <a:solidFill>
                <a:schemeClr val="tx2"/>
              </a:solidFill>
            </a:endParaRPr>
          </a:p>
          <a:p>
            <a:r>
              <a:rPr lang="cs-CZ" sz="1800" b="1" dirty="0" smtClean="0">
                <a:solidFill>
                  <a:schemeClr val="tx2"/>
                </a:solidFill>
              </a:rPr>
              <a:t>Metody </a:t>
            </a:r>
            <a:r>
              <a:rPr lang="cs-CZ" sz="1800" b="1" dirty="0">
                <a:solidFill>
                  <a:schemeClr val="tx2"/>
                </a:solidFill>
              </a:rPr>
              <a:t>zjišťování spotřeby </a:t>
            </a:r>
            <a:r>
              <a:rPr lang="cs-CZ" sz="1800" b="1" dirty="0" smtClean="0">
                <a:solidFill>
                  <a:schemeClr val="tx2"/>
                </a:solidFill>
              </a:rPr>
              <a:t>potravin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endParaRPr lang="cs-CZ" sz="1800" dirty="0" smtClean="0">
              <a:solidFill>
                <a:schemeClr val="tx2"/>
              </a:solidFill>
            </a:endParaRP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G</a:t>
            </a:r>
            <a:r>
              <a:rPr lang="cs-CZ" sz="1800" dirty="0" smtClean="0">
                <a:solidFill>
                  <a:schemeClr val="tx2"/>
                </a:solidFill>
              </a:rPr>
              <a:t>lobální </a:t>
            </a:r>
            <a:r>
              <a:rPr lang="cs-CZ" sz="1800" dirty="0">
                <a:solidFill>
                  <a:schemeClr val="tx2"/>
                </a:solidFill>
              </a:rPr>
              <a:t>nebo individuální </a:t>
            </a:r>
            <a:endParaRPr lang="cs-CZ" sz="1800" dirty="0" smtClean="0">
              <a:solidFill>
                <a:schemeClr val="tx2"/>
              </a:solidFill>
            </a:endParaRPr>
          </a:p>
          <a:p>
            <a:pPr lvl="1"/>
            <a:r>
              <a:rPr lang="en-GB" sz="1800" b="1" dirty="0" err="1">
                <a:solidFill>
                  <a:schemeClr val="tx2"/>
                </a:solidFill>
              </a:rPr>
              <a:t>Spotřeba</a:t>
            </a:r>
            <a:r>
              <a:rPr lang="en-GB" sz="1800" b="1" dirty="0">
                <a:solidFill>
                  <a:schemeClr val="tx2"/>
                </a:solidFill>
              </a:rPr>
              <a:t> </a:t>
            </a:r>
            <a:r>
              <a:rPr lang="en-GB" sz="1800" b="1" dirty="0" err="1">
                <a:solidFill>
                  <a:schemeClr val="tx2"/>
                </a:solidFill>
              </a:rPr>
              <a:t>ve</a:t>
            </a:r>
            <a:r>
              <a:rPr lang="en-GB" sz="1800" b="1" dirty="0">
                <a:solidFill>
                  <a:schemeClr val="tx2"/>
                </a:solidFill>
              </a:rPr>
              <a:t> </a:t>
            </a:r>
            <a:r>
              <a:rPr lang="en-GB" sz="1800" b="1" dirty="0" err="1">
                <a:solidFill>
                  <a:schemeClr val="tx2"/>
                </a:solidFill>
              </a:rPr>
              <a:t>světě</a:t>
            </a:r>
            <a:endParaRPr lang="cs-CZ" sz="1800" b="1" dirty="0">
              <a:solidFill>
                <a:schemeClr val="tx2"/>
              </a:solidFill>
            </a:endParaRPr>
          </a:p>
          <a:p>
            <a:pPr lvl="1"/>
            <a:endParaRPr lang="cs-CZ" sz="1800" dirty="0" smtClean="0">
              <a:solidFill>
                <a:schemeClr val="tx2"/>
              </a:solidFill>
            </a:endParaRPr>
          </a:p>
          <a:p>
            <a:r>
              <a:rPr lang="cs-CZ" sz="1800" b="1" dirty="0" smtClean="0">
                <a:solidFill>
                  <a:schemeClr val="tx2"/>
                </a:solidFill>
              </a:rPr>
              <a:t>Spotřeba potravin v ČR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en-GB" sz="1800" b="1" dirty="0" err="1" smtClean="0">
                <a:solidFill>
                  <a:schemeClr val="tx2"/>
                </a:solidFill>
              </a:rPr>
              <a:t>Spotřeba</a:t>
            </a:r>
            <a:r>
              <a:rPr lang="en-GB" sz="1800" b="1" dirty="0" smtClean="0">
                <a:solidFill>
                  <a:schemeClr val="tx2"/>
                </a:solidFill>
              </a:rPr>
              <a:t> </a:t>
            </a:r>
            <a:r>
              <a:rPr lang="en-GB" sz="1800" b="1" dirty="0" err="1">
                <a:solidFill>
                  <a:schemeClr val="tx2"/>
                </a:solidFill>
              </a:rPr>
              <a:t>ve</a:t>
            </a:r>
            <a:r>
              <a:rPr lang="en-GB" sz="1800" b="1" dirty="0">
                <a:solidFill>
                  <a:schemeClr val="tx2"/>
                </a:solidFill>
              </a:rPr>
              <a:t> </a:t>
            </a:r>
            <a:r>
              <a:rPr lang="en-GB" sz="1800" b="1" dirty="0" err="1" smtClean="0">
                <a:solidFill>
                  <a:schemeClr val="tx2"/>
                </a:solidFill>
              </a:rPr>
              <a:t>světě</a:t>
            </a:r>
            <a:endParaRPr lang="cs-CZ" sz="1800" b="1" dirty="0" smtClean="0">
              <a:solidFill>
                <a:schemeClr val="tx2"/>
              </a:solidFill>
            </a:endParaRPr>
          </a:p>
          <a:p>
            <a:pPr marL="671512" lvl="2" indent="-342900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</a:rPr>
              <a:t>F</a:t>
            </a:r>
            <a:r>
              <a:rPr lang="cs-CZ" sz="1800" dirty="0" smtClean="0">
                <a:solidFill>
                  <a:schemeClr val="tx2"/>
                </a:solidFill>
              </a:rPr>
              <a:t>aktory </a:t>
            </a:r>
            <a:r>
              <a:rPr lang="cs-CZ" sz="1800" dirty="0">
                <a:solidFill>
                  <a:schemeClr val="tx2"/>
                </a:solidFill>
              </a:rPr>
              <a:t>-</a:t>
            </a:r>
            <a:r>
              <a:rPr lang="cs-CZ" sz="1800" dirty="0" smtClean="0">
                <a:solidFill>
                  <a:schemeClr val="tx2"/>
                </a:solidFill>
              </a:rPr>
              <a:t> krátkodobé </a:t>
            </a:r>
            <a:r>
              <a:rPr lang="cs-CZ" sz="1800" dirty="0">
                <a:solidFill>
                  <a:schemeClr val="tx2"/>
                </a:solidFill>
              </a:rPr>
              <a:t>i </a:t>
            </a:r>
            <a:r>
              <a:rPr lang="cs-CZ" sz="1800" dirty="0" smtClean="0">
                <a:solidFill>
                  <a:schemeClr val="tx2"/>
                </a:solidFill>
              </a:rPr>
              <a:t>dlouhodobé hledisko</a:t>
            </a:r>
          </a:p>
          <a:p>
            <a:pPr marL="671512" lvl="2" indent="-342900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</a:rPr>
              <a:t>C</a:t>
            </a:r>
            <a:r>
              <a:rPr lang="cs-CZ" sz="1800" dirty="0" smtClean="0">
                <a:solidFill>
                  <a:schemeClr val="tx2"/>
                </a:solidFill>
              </a:rPr>
              <a:t>eny potravin (dané </a:t>
            </a:r>
            <a:r>
              <a:rPr lang="cs-CZ" sz="1800" dirty="0">
                <a:solidFill>
                  <a:schemeClr val="tx2"/>
                </a:solidFill>
              </a:rPr>
              <a:t>růstem cen energií, osiv, krmiv, hnojiv, přípravků na ošetřování zvířat i </a:t>
            </a:r>
            <a:r>
              <a:rPr lang="cs-CZ" sz="1800" dirty="0" smtClean="0">
                <a:solidFill>
                  <a:schemeClr val="tx2"/>
                </a:solidFill>
              </a:rPr>
              <a:t>rostlin), koupěschopnost obyvatelstva, vývoj </a:t>
            </a:r>
            <a:r>
              <a:rPr lang="cs-CZ" sz="1800" dirty="0">
                <a:solidFill>
                  <a:schemeClr val="tx2"/>
                </a:solidFill>
              </a:rPr>
              <a:t>reálných </a:t>
            </a:r>
            <a:r>
              <a:rPr lang="cs-CZ" sz="1800" dirty="0" smtClean="0">
                <a:solidFill>
                  <a:schemeClr val="tx2"/>
                </a:solidFill>
              </a:rPr>
              <a:t>mezd, zdravotní osvěta, </a:t>
            </a:r>
            <a:r>
              <a:rPr lang="cs-CZ" sz="1800" dirty="0">
                <a:solidFill>
                  <a:schemeClr val="tx2"/>
                </a:solidFill>
              </a:rPr>
              <a:t>dostupnost jednotlivých druhů potravin na </a:t>
            </a:r>
            <a:r>
              <a:rPr lang="cs-CZ" sz="1800" dirty="0" smtClean="0">
                <a:solidFill>
                  <a:schemeClr val="tx2"/>
                </a:solidFill>
              </a:rPr>
              <a:t>trhu, reklama, dovoz potravin, změna </a:t>
            </a:r>
            <a:r>
              <a:rPr lang="cs-CZ" sz="1800" dirty="0">
                <a:solidFill>
                  <a:schemeClr val="tx2"/>
                </a:solidFill>
              </a:rPr>
              <a:t>stravovacích zvyklostí ovlivněná turistickým ruchem a počtem cizinců v naší </a:t>
            </a:r>
            <a:r>
              <a:rPr lang="cs-CZ" sz="1800" dirty="0" smtClean="0">
                <a:solidFill>
                  <a:schemeClr val="tx2"/>
                </a:solidFill>
              </a:rPr>
              <a:t>populaci</a:t>
            </a:r>
            <a:endParaRPr lang="cs-CZ" sz="1800" dirty="0">
              <a:solidFill>
                <a:schemeClr val="tx2"/>
              </a:solidFill>
            </a:endParaRPr>
          </a:p>
          <a:p>
            <a:pPr marL="425450" lvl="1" indent="-342900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9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chemeClr val="tx2"/>
                </a:solidFill>
                <a:effectLst/>
              </a:rPr>
              <a:t>Spotřeba potravin v </a:t>
            </a:r>
            <a:r>
              <a:rPr lang="cs-CZ" sz="4400" dirty="0" smtClean="0">
                <a:solidFill>
                  <a:schemeClr val="tx2"/>
                </a:solidFill>
                <a:effectLst/>
              </a:rPr>
              <a:t>ČR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5450" lvl="1" indent="-342900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</a:rPr>
              <a:t>Faktory</a:t>
            </a:r>
            <a:r>
              <a:rPr lang="cs-CZ" sz="2000" dirty="0">
                <a:solidFill>
                  <a:schemeClr val="tx2"/>
                </a:solidFill>
              </a:rPr>
              <a:t> - krátkodobé i dlouhodobé hledisko</a:t>
            </a:r>
          </a:p>
          <a:p>
            <a:pPr marL="425450" lvl="1" indent="-342900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</a:rPr>
              <a:t>Ceny potravin </a:t>
            </a:r>
            <a:r>
              <a:rPr lang="cs-CZ" sz="2000" b="1" dirty="0" smtClean="0">
                <a:solidFill>
                  <a:schemeClr val="tx2"/>
                </a:solidFill>
              </a:rPr>
              <a:t>jsou dané: </a:t>
            </a:r>
            <a:r>
              <a:rPr lang="cs-CZ" sz="2000" dirty="0">
                <a:solidFill>
                  <a:schemeClr val="tx2"/>
                </a:solidFill>
              </a:rPr>
              <a:t>růstem cen energií, osiv, krmiv, hnojiv, přípravků na ošetřování zvířat i rostlin), koupěschopnost obyvatelstva, vývoj reálných mezd, zdravotní osvěta, dostupnost jednotlivých druhů potravin na trhu, reklama, dovoz potravin, změna stravovacích zvyklostí ovlivněná turistickým ruchem a počtem cizinců v naší populaci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Spotřeba </a:t>
            </a:r>
            <a:r>
              <a:rPr lang="cs-CZ" sz="2000" dirty="0">
                <a:solidFill>
                  <a:schemeClr val="tx2"/>
                </a:solidFill>
              </a:rPr>
              <a:t>potravin v </a:t>
            </a:r>
            <a:r>
              <a:rPr lang="cs-CZ" sz="2000" dirty="0" smtClean="0">
                <a:solidFill>
                  <a:schemeClr val="tx2"/>
                </a:solidFill>
              </a:rPr>
              <a:t>ČR - Český </a:t>
            </a:r>
            <a:r>
              <a:rPr lang="cs-CZ" sz="2000" dirty="0">
                <a:solidFill>
                  <a:schemeClr val="tx2"/>
                </a:solidFill>
              </a:rPr>
              <a:t>statistický </a:t>
            </a:r>
            <a:r>
              <a:rPr lang="cs-CZ" sz="2000" dirty="0" smtClean="0">
                <a:solidFill>
                  <a:schemeClr val="tx2"/>
                </a:solidFill>
              </a:rPr>
              <a:t>úřad, dále </a:t>
            </a:r>
            <a:r>
              <a:rPr lang="cs-CZ" sz="2000" dirty="0">
                <a:solidFill>
                  <a:schemeClr val="tx2"/>
                </a:solidFill>
              </a:rPr>
              <a:t>Ministerstvo zemědělství ČR, Ústav zemědělské ekonomiky a informací, Státní veterinární správa a dále různé potravinářské svazy a jiné zájmové organizace a </a:t>
            </a:r>
            <a:r>
              <a:rPr lang="cs-CZ" sz="2000" dirty="0" smtClean="0">
                <a:solidFill>
                  <a:schemeClr val="tx2"/>
                </a:solidFill>
              </a:rPr>
              <a:t>sdružení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O </a:t>
            </a:r>
            <a:r>
              <a:rPr lang="cs-CZ" sz="2000" dirty="0">
                <a:solidFill>
                  <a:schemeClr val="tx2"/>
                </a:solidFill>
              </a:rPr>
              <a:t>trendy ve spotřebě potravin </a:t>
            </a:r>
            <a:r>
              <a:rPr lang="cs-CZ" sz="2000" dirty="0" smtClean="0">
                <a:solidFill>
                  <a:schemeClr val="tx2"/>
                </a:solidFill>
              </a:rPr>
              <a:t>statistiky </a:t>
            </a:r>
            <a:r>
              <a:rPr lang="cs-CZ" sz="2000" dirty="0">
                <a:solidFill>
                  <a:schemeClr val="tx2"/>
                </a:solidFill>
              </a:rPr>
              <a:t>už v Československu od roku </a:t>
            </a:r>
            <a:r>
              <a:rPr lang="cs-CZ" sz="2000" dirty="0" smtClean="0">
                <a:solidFill>
                  <a:schemeClr val="tx2"/>
                </a:solidFill>
              </a:rPr>
              <a:t>1918</a:t>
            </a:r>
          </a:p>
          <a:p>
            <a:r>
              <a:rPr lang="cs-CZ" sz="2000" dirty="0">
                <a:solidFill>
                  <a:schemeClr val="tx2"/>
                </a:solidFill>
              </a:rPr>
              <a:t>Na evropské úrovni je to především </a:t>
            </a:r>
            <a:r>
              <a:rPr lang="cs-CZ" sz="2000" dirty="0" err="1" smtClean="0">
                <a:solidFill>
                  <a:schemeClr val="tx2"/>
                </a:solidFill>
              </a:rPr>
              <a:t>Eurostat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>
                <a:solidFill>
                  <a:schemeClr val="tx2"/>
                </a:solidFill>
              </a:rPr>
              <a:t>(</a:t>
            </a:r>
            <a:r>
              <a:rPr lang="cs-CZ" sz="2000" dirty="0" smtClean="0">
                <a:solidFill>
                  <a:schemeClr val="tx2"/>
                </a:solidFill>
              </a:rPr>
              <a:t>statistický úřad EU, který </a:t>
            </a:r>
            <a:r>
              <a:rPr lang="cs-CZ" sz="2000" dirty="0">
                <a:solidFill>
                  <a:schemeClr val="tx2"/>
                </a:solidFill>
              </a:rPr>
              <a:t>je přímo podřízený </a:t>
            </a:r>
            <a:r>
              <a:rPr lang="cs-CZ" sz="2000" dirty="0" smtClean="0">
                <a:solidFill>
                  <a:schemeClr val="tx2"/>
                </a:solidFill>
              </a:rPr>
              <a:t>Evropské komisi) </a:t>
            </a:r>
            <a:endParaRPr lang="cs-CZ" sz="20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89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4400" dirty="0" err="1"/>
              <a:t>Spotřeba</a:t>
            </a:r>
            <a:r>
              <a:rPr lang="en-GB" sz="4400" dirty="0"/>
              <a:t> </a:t>
            </a:r>
            <a:r>
              <a:rPr lang="cs-CZ" sz="4400" dirty="0" smtClean="0"/>
              <a:t>a plýtvání </a:t>
            </a:r>
            <a:r>
              <a:rPr lang="en-GB" sz="4400" dirty="0" err="1" smtClean="0"/>
              <a:t>ve</a:t>
            </a:r>
            <a:r>
              <a:rPr lang="en-GB" sz="4400" dirty="0" smtClean="0"/>
              <a:t> </a:t>
            </a:r>
            <a:r>
              <a:rPr lang="en-GB" sz="4400" dirty="0" err="1" smtClean="0"/>
              <a:t>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Nejčastěji se používá rozdělení na </a:t>
            </a:r>
            <a:r>
              <a:rPr lang="cs-CZ" sz="2000" b="1" dirty="0">
                <a:solidFill>
                  <a:schemeClr val="tx2"/>
                </a:solidFill>
              </a:rPr>
              <a:t>země s nízkými </a:t>
            </a:r>
            <a:r>
              <a:rPr lang="cs-CZ" sz="2000" dirty="0">
                <a:solidFill>
                  <a:schemeClr val="tx2"/>
                </a:solidFill>
              </a:rPr>
              <a:t>a země s </a:t>
            </a:r>
            <a:r>
              <a:rPr lang="cs-CZ" sz="2000" b="1" dirty="0">
                <a:solidFill>
                  <a:schemeClr val="tx2"/>
                </a:solidFill>
              </a:rPr>
              <a:t>vysokými </a:t>
            </a:r>
            <a:r>
              <a:rPr lang="cs-CZ" sz="2000" b="1" dirty="0" smtClean="0">
                <a:solidFill>
                  <a:schemeClr val="tx2"/>
                </a:solidFill>
              </a:rPr>
              <a:t>příjmy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chemeClr val="tx2"/>
                </a:solidFill>
              </a:rPr>
              <a:t>Vztah výživy a </a:t>
            </a:r>
            <a:r>
              <a:rPr lang="cs-CZ" sz="2000" b="1" dirty="0">
                <a:solidFill>
                  <a:schemeClr val="tx2"/>
                </a:solidFill>
              </a:rPr>
              <a:t>plýtvání </a:t>
            </a:r>
            <a:r>
              <a:rPr lang="cs-CZ" sz="2000" b="1" dirty="0" smtClean="0">
                <a:solidFill>
                  <a:schemeClr val="tx2"/>
                </a:solidFill>
              </a:rPr>
              <a:t>potravinami </a:t>
            </a:r>
            <a:r>
              <a:rPr lang="cs-CZ" sz="2000" dirty="0" smtClean="0">
                <a:solidFill>
                  <a:schemeClr val="tx2"/>
                </a:solidFill>
              </a:rPr>
              <a:t>– lidé s vysokými </a:t>
            </a:r>
            <a:r>
              <a:rPr lang="cs-CZ" sz="2000" dirty="0">
                <a:solidFill>
                  <a:schemeClr val="tx2"/>
                </a:solidFill>
              </a:rPr>
              <a:t>příjmy získávají energii převážně ze sacharidů a tuků a podíl energie ze živočišných zdrojů je </a:t>
            </a:r>
            <a:r>
              <a:rPr lang="cs-CZ" sz="2000" dirty="0" smtClean="0">
                <a:solidFill>
                  <a:schemeClr val="tx2"/>
                </a:solidFill>
              </a:rPr>
              <a:t>významný</a:t>
            </a:r>
            <a:endParaRPr lang="cs-CZ" sz="2000" dirty="0">
              <a:solidFill>
                <a:schemeClr val="tx2"/>
              </a:solidFill>
            </a:endParaRPr>
          </a:p>
          <a:p>
            <a:endParaRPr lang="cs-CZ" sz="2000" dirty="0" smtClean="0">
              <a:solidFill>
                <a:schemeClr val="tx2"/>
              </a:solidFill>
            </a:endParaRPr>
          </a:p>
          <a:p>
            <a:r>
              <a:rPr lang="cs-CZ" sz="2000" dirty="0" smtClean="0">
                <a:solidFill>
                  <a:schemeClr val="tx2"/>
                </a:solidFill>
              </a:rPr>
              <a:t>Kdykoli </a:t>
            </a:r>
            <a:r>
              <a:rPr lang="cs-CZ" sz="2000" dirty="0">
                <a:solidFill>
                  <a:schemeClr val="tx2"/>
                </a:solidFill>
              </a:rPr>
              <a:t>a kdekoli nastává ekonomický růst, nastává stejná změna v trendu a orientaci konzumace </a:t>
            </a:r>
            <a:r>
              <a:rPr lang="cs-CZ" sz="2000" dirty="0" smtClean="0">
                <a:solidFill>
                  <a:schemeClr val="tx2"/>
                </a:solidFill>
              </a:rPr>
              <a:t>potravin 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err="1" smtClean="0">
                <a:solidFill>
                  <a:schemeClr val="tx2"/>
                </a:solidFill>
              </a:rPr>
              <a:t>Bennettův</a:t>
            </a:r>
            <a:r>
              <a:rPr lang="cs-CZ" sz="2000" b="1" dirty="0" smtClean="0">
                <a:solidFill>
                  <a:schemeClr val="tx2"/>
                </a:solidFill>
              </a:rPr>
              <a:t> zákon </a:t>
            </a:r>
            <a:r>
              <a:rPr lang="cs-CZ" sz="2000" dirty="0" smtClean="0">
                <a:solidFill>
                  <a:schemeClr val="tx2"/>
                </a:solidFill>
              </a:rPr>
              <a:t>- podíl </a:t>
            </a:r>
            <a:r>
              <a:rPr lang="cs-CZ" sz="2000" dirty="0">
                <a:solidFill>
                  <a:schemeClr val="tx2"/>
                </a:solidFill>
              </a:rPr>
              <a:t>škrobnatých potravin klesá s narůstajícím </a:t>
            </a:r>
            <a:r>
              <a:rPr lang="cs-CZ" sz="2000" dirty="0" smtClean="0">
                <a:solidFill>
                  <a:schemeClr val="tx2"/>
                </a:solidFill>
              </a:rPr>
              <a:t>příjmem, posun </a:t>
            </a:r>
            <a:r>
              <a:rPr lang="cs-CZ" sz="2000" dirty="0">
                <a:solidFill>
                  <a:schemeClr val="tx2"/>
                </a:solidFill>
              </a:rPr>
              <a:t>od kratší doby údržnosti potravin je spojen s vyšším potravinovým </a:t>
            </a:r>
            <a:r>
              <a:rPr lang="cs-CZ" sz="2000" dirty="0" smtClean="0">
                <a:solidFill>
                  <a:schemeClr val="tx2"/>
                </a:solidFill>
              </a:rPr>
              <a:t>odpadem</a:t>
            </a: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1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Spotřeba</a:t>
            </a:r>
            <a:r>
              <a:rPr lang="en-GB" sz="4000" dirty="0"/>
              <a:t> </a:t>
            </a:r>
            <a:r>
              <a:rPr lang="cs-CZ" sz="4000" dirty="0"/>
              <a:t>a plýtvání </a:t>
            </a:r>
            <a:r>
              <a:rPr lang="en-GB" sz="4000" dirty="0" err="1"/>
              <a:t>ve</a:t>
            </a:r>
            <a:r>
              <a:rPr lang="en-GB" sz="4000" dirty="0"/>
              <a:t> </a:t>
            </a:r>
            <a:r>
              <a:rPr lang="en-GB" sz="4000" dirty="0" err="1"/>
              <a:t>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V </a:t>
            </a:r>
            <a:r>
              <a:rPr lang="cs-CZ" sz="2400" b="1" dirty="0">
                <a:solidFill>
                  <a:schemeClr val="tx2"/>
                </a:solidFill>
              </a:rPr>
              <a:t>zemích s vysokými příjmy </a:t>
            </a:r>
            <a:r>
              <a:rPr lang="cs-CZ" sz="2400" dirty="0">
                <a:solidFill>
                  <a:schemeClr val="tx2"/>
                </a:solidFill>
              </a:rPr>
              <a:t>se potravinami plýtvá kvůli vzhledu potravin, špatnému uchovávání potravin</a:t>
            </a:r>
          </a:p>
          <a:p>
            <a:r>
              <a:rPr lang="cs-CZ" sz="2400" dirty="0">
                <a:solidFill>
                  <a:schemeClr val="tx2"/>
                </a:solidFill>
              </a:rPr>
              <a:t>P</a:t>
            </a:r>
            <a:r>
              <a:rPr lang="cs-CZ" sz="2400" dirty="0" smtClean="0">
                <a:solidFill>
                  <a:schemeClr val="tx2"/>
                </a:solidFill>
              </a:rPr>
              <a:t>lýtvání </a:t>
            </a:r>
            <a:r>
              <a:rPr lang="cs-CZ" sz="2400" b="1" dirty="0">
                <a:solidFill>
                  <a:schemeClr val="tx2"/>
                </a:solidFill>
              </a:rPr>
              <a:t>v zemích s nízkými </a:t>
            </a:r>
            <a:r>
              <a:rPr lang="cs-CZ" sz="2400" b="1" dirty="0" smtClean="0">
                <a:solidFill>
                  <a:schemeClr val="tx2"/>
                </a:solidFill>
              </a:rPr>
              <a:t>příjmy </a:t>
            </a:r>
            <a:r>
              <a:rPr lang="cs-CZ" sz="2400" dirty="0" smtClean="0">
                <a:solidFill>
                  <a:schemeClr val="tx2"/>
                </a:solidFill>
              </a:rPr>
              <a:t>- </a:t>
            </a:r>
            <a:r>
              <a:rPr lang="cs-CZ" sz="2400" dirty="0">
                <a:solidFill>
                  <a:schemeClr val="tx2"/>
                </a:solidFill>
              </a:rPr>
              <a:t>bezpečnost </a:t>
            </a:r>
            <a:r>
              <a:rPr lang="cs-CZ" sz="2400" dirty="0" smtClean="0">
                <a:solidFill>
                  <a:schemeClr val="tx2"/>
                </a:solidFill>
              </a:rPr>
              <a:t>potravin</a:t>
            </a:r>
          </a:p>
          <a:p>
            <a:r>
              <a:rPr lang="cs-CZ" sz="2400" dirty="0">
                <a:solidFill>
                  <a:schemeClr val="tx2"/>
                </a:solidFill>
              </a:rPr>
              <a:t>N</a:t>
            </a:r>
            <a:r>
              <a:rPr lang="cs-CZ" sz="2400" dirty="0" smtClean="0">
                <a:solidFill>
                  <a:schemeClr val="tx2"/>
                </a:solidFill>
              </a:rPr>
              <a:t>ejčastěji </a:t>
            </a:r>
            <a:r>
              <a:rPr lang="cs-CZ" sz="2400" dirty="0">
                <a:solidFill>
                  <a:schemeClr val="tx2"/>
                </a:solidFill>
              </a:rPr>
              <a:t>příčiny v dodavatelském řetězci díky špatným skladovacím </a:t>
            </a:r>
            <a:r>
              <a:rPr lang="cs-CZ" sz="2400" dirty="0" smtClean="0">
                <a:solidFill>
                  <a:schemeClr val="tx2"/>
                </a:solidFill>
              </a:rPr>
              <a:t>zařízením, špatné infrastruktuře </a:t>
            </a:r>
            <a:r>
              <a:rPr lang="cs-CZ" sz="2400" dirty="0">
                <a:solidFill>
                  <a:schemeClr val="tx2"/>
                </a:solidFill>
              </a:rPr>
              <a:t>a problémy s </a:t>
            </a:r>
            <a:r>
              <a:rPr lang="cs-CZ" sz="2400" dirty="0" smtClean="0">
                <a:solidFill>
                  <a:schemeClr val="tx2"/>
                </a:solidFill>
              </a:rPr>
              <a:t>dopravou</a:t>
            </a:r>
          </a:p>
          <a:p>
            <a:r>
              <a:rPr lang="cs-CZ" sz="2400" dirty="0">
                <a:solidFill>
                  <a:schemeClr val="tx2"/>
                </a:solidFill>
              </a:rPr>
              <a:t>N</a:t>
            </a:r>
            <a:r>
              <a:rPr lang="cs-CZ" sz="2400" dirty="0" smtClean="0">
                <a:solidFill>
                  <a:schemeClr val="tx2"/>
                </a:solidFill>
              </a:rPr>
              <a:t>apadá Vás řešení??</a:t>
            </a:r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4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39792"/>
              </p:ext>
            </p:extLst>
          </p:nvPr>
        </p:nvGraphicFramePr>
        <p:xfrm>
          <a:off x="1403647" y="764703"/>
          <a:ext cx="7200800" cy="5472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976"/>
                <a:gridCol w="1800976"/>
                <a:gridCol w="1799424"/>
                <a:gridCol w="1799424"/>
              </a:tblGrid>
              <a:tr h="98830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Skupiny komodit potravin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Země s nízkými příjmy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Země se středními a vysokými příjmy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Celkové množství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029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Obiloviny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155 800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161 100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316 900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537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Olejniny a luštěniny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123 100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121 600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244 700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029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Kořeny a hlízy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31 500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11 600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43 100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537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Ovoce a zelenina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221 600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270 400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492 000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029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Maso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20 000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40 700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60 700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537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Ryby a mořské plody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10 700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17 400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728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Mléko a vejce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64 700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55 000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119 700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37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688"/>
            <a:ext cx="7777162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6-11 kg                           95-115 kg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Slunovrat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lunovrat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6105</TotalTime>
  <Words>1158</Words>
  <Application>Microsoft Office PowerPoint</Application>
  <PresentationFormat>Předvádění na obrazovce (4:3)</PresentationFormat>
  <Paragraphs>231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Gill Sans MT</vt:lpstr>
      <vt:lpstr>Times New Roman</vt:lpstr>
      <vt:lpstr>Verdana</vt:lpstr>
      <vt:lpstr>Wingdings 2</vt:lpstr>
      <vt:lpstr>Slunovrat</vt:lpstr>
      <vt:lpstr>Pohled na plýtvání potravinami</vt:lpstr>
      <vt:lpstr>Osnova</vt:lpstr>
      <vt:lpstr>Prezentace aplikace PowerPoint</vt:lpstr>
      <vt:lpstr>Úvod</vt:lpstr>
      <vt:lpstr>Spotřeba potravin v ČR</vt:lpstr>
      <vt:lpstr>Spotřeba a plýtvání ve světě</vt:lpstr>
      <vt:lpstr>Spotřeba a plýtvání ve světě</vt:lpstr>
      <vt:lpstr>Prezentace aplikace PowerPoint</vt:lpstr>
      <vt:lpstr>6-11 kg                           95-115 kg</vt:lpstr>
      <vt:lpstr>Potravinové ztráty x potravinový odpad</vt:lpstr>
      <vt:lpstr>Potravinové ztráty x potravinový odpad</vt:lpstr>
      <vt:lpstr>Prezentace aplikace PowerPoint</vt:lpstr>
      <vt:lpstr>Příčiny plýtvání potravinami</vt:lpstr>
      <vt:lpstr>Prezentace aplikace PowerPoint</vt:lpstr>
      <vt:lpstr>Akce proti plýtvání u nás i ve světě</vt:lpstr>
      <vt:lpstr>Prezentace aplikace PowerPoint</vt:lpstr>
      <vt:lpstr>Potravinový odpad v domácnostech</vt:lpstr>
      <vt:lpstr>Potravinový odpad v domácnostech - metodika</vt:lpstr>
      <vt:lpstr>Cíl práce </vt:lpstr>
      <vt:lpstr>Kategorie potravin</vt:lpstr>
      <vt:lpstr>Výsledky</vt:lpstr>
      <vt:lpstr>Průměrná hmotnost vyhozených potravin podle typu bydlení (v gramech)</vt:lpstr>
      <vt:lpstr>Výsledky</vt:lpstr>
      <vt:lpstr>Výsledky</vt:lpstr>
      <vt:lpstr>Výsledky</vt:lpstr>
      <vt:lpstr>Výsledky</vt:lpstr>
      <vt:lpstr>Výsledky</vt:lpstr>
      <vt:lpstr>Nakládání s odpady </vt:lpstr>
      <vt:lpstr>Závěry práce</vt:lpstr>
      <vt:lpstr>Prezentace aplikace PowerPoint</vt:lpstr>
      <vt:lpstr>Zajímavé internetové stránky zabývající se plýtváním potravin</vt:lpstr>
      <vt:lpstr>Prezentace aplikace PowerPoint</vt:lpstr>
      <vt:lpstr>        Děkuji za pozornost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Halina Matějová</cp:lastModifiedBy>
  <cp:revision>763</cp:revision>
  <dcterms:created xsi:type="dcterms:W3CDTF">2010-05-23T14:28:12Z</dcterms:created>
  <dcterms:modified xsi:type="dcterms:W3CDTF">2015-01-26T10:09:07Z</dcterms:modified>
</cp:coreProperties>
</file>