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56" r:id="rId2"/>
    <p:sldId id="290" r:id="rId3"/>
    <p:sldId id="277" r:id="rId4"/>
    <p:sldId id="279" r:id="rId5"/>
    <p:sldId id="287" r:id="rId6"/>
    <p:sldId id="280" r:id="rId7"/>
    <p:sldId id="281" r:id="rId8"/>
    <p:sldId id="282" r:id="rId9"/>
    <p:sldId id="283" r:id="rId10"/>
    <p:sldId id="284" r:id="rId11"/>
    <p:sldId id="285" r:id="rId12"/>
    <p:sldId id="288" r:id="rId13"/>
    <p:sldId id="289" r:id="rId14"/>
    <p:sldId id="286" r:id="rId15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B4559-6B74-44F1-BCCE-752F088767CD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54D38-E1EE-425E-8ACA-7724B00D3C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210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10DA9A8-4129-47B6-9D97-6286B18B2B8B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10DA9A8-4129-47B6-9D97-6286B18B2B8B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0DA9A8-4129-47B6-9D97-6286B18B2B8B}" type="datetimeFigureOut">
              <a:rPr lang="cs-CZ" smtClean="0"/>
              <a:pPr/>
              <a:t>13. 10. 2015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katalogy.inkluze.upol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Problémy v chování a poruchy chování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/>
              <a:t>3. seminář Teorie a metodiky výchovy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cs-CZ" dirty="0" smtClean="0"/>
              <a:t>Jaké problémové chování se vyskytlo v uvedených ukázkách?</a:t>
            </a:r>
          </a:p>
          <a:p>
            <a:pPr marL="457200" indent="-457200">
              <a:buAutoNum type="arabicParenR"/>
            </a:pPr>
            <a:r>
              <a:rPr lang="cs-CZ" dirty="0" smtClean="0"/>
              <a:t>Jaký význam mělo toto problémové chování pro jeho aktéry?</a:t>
            </a:r>
          </a:p>
          <a:p>
            <a:pPr marL="457200" indent="-457200">
              <a:buAutoNum type="arabicParenR"/>
            </a:pPr>
            <a:r>
              <a:rPr lang="cs-CZ" dirty="0" smtClean="0"/>
              <a:t>Jak aktéři problémové chování legitimizovali?</a:t>
            </a:r>
          </a:p>
          <a:p>
            <a:pPr marL="457200" indent="-457200">
              <a:buAutoNum type="arabicParenR"/>
            </a:pPr>
            <a:r>
              <a:rPr lang="cs-CZ" dirty="0" smtClean="0"/>
              <a:t>Kdo a jak ovlivnil problémové chování?</a:t>
            </a:r>
          </a:p>
          <a:p>
            <a:pPr marL="457200" indent="-457200">
              <a:buAutoNum type="arabicParenR"/>
            </a:pPr>
            <a:r>
              <a:rPr lang="cs-CZ" dirty="0" smtClean="0"/>
              <a:t>Kdo a jak mohl ovlivnit problémové chování?</a:t>
            </a:r>
          </a:p>
          <a:p>
            <a:pPr marL="457200" indent="-45720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 škole</a:t>
            </a:r>
          </a:p>
          <a:p>
            <a:pPr>
              <a:buNone/>
            </a:pPr>
            <a:r>
              <a:rPr lang="cs-CZ" dirty="0" smtClean="0"/>
              <a:t> - učitel, třídní učitel, výchovný poradce, metodik prevence, školní psycholog, školní speciální pedagog</a:t>
            </a:r>
          </a:p>
          <a:p>
            <a:r>
              <a:rPr lang="cs-CZ" dirty="0" smtClean="0"/>
              <a:t>Mimo školu</a:t>
            </a:r>
          </a:p>
          <a:p>
            <a:pPr>
              <a:buFontTx/>
              <a:buChar char="-"/>
            </a:pPr>
            <a:r>
              <a:rPr lang="cs-CZ" dirty="0" smtClean="0"/>
              <a:t>spolupráce s rodinou</a:t>
            </a:r>
          </a:p>
          <a:p>
            <a:pPr>
              <a:buFontTx/>
              <a:buChar char="-"/>
            </a:pPr>
            <a:r>
              <a:rPr lang="cs-CZ" dirty="0" smtClean="0"/>
              <a:t>spolupráce s poradenskými zařízeními v resortu MŠMT: PPP, SVP</a:t>
            </a:r>
          </a:p>
          <a:p>
            <a:pPr>
              <a:buFontTx/>
              <a:buChar char="-"/>
            </a:pPr>
            <a:r>
              <a:rPr lang="cs-CZ" dirty="0" smtClean="0"/>
              <a:t>zařízení pro výkon ústavní a ochranné výchovy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Diagnostický ústav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Dětský domov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Dětský domov se školou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Výchovný ústav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Aktuálně: novela školského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Změny ve vzdělávání žáků se speciálními vzdělávacími potřebami (SVP) přináší novela školského zákona, kterou schválila 27. srpna Vláda ČR. Novela zrušila „třídění“ postižení a zavedla nový systém podpůrných opatření. Na legislativní záměr navazuje příprava praktického manuálu pro učitele – Katalogu podpůrných opatření:</a:t>
            </a:r>
          </a:p>
          <a:p>
            <a:pPr>
              <a:buNone/>
            </a:pPr>
            <a:r>
              <a:rPr lang="cs-CZ" dirty="0" smtClean="0"/>
              <a:t>	 </a:t>
            </a:r>
            <a:r>
              <a:rPr lang="cs-CZ" dirty="0" smtClean="0">
                <a:hlinkClick r:id="rId2"/>
              </a:rPr>
              <a:t>http://katalogy.inkluze.</a:t>
            </a:r>
            <a:r>
              <a:rPr lang="cs-CZ" dirty="0" err="1" smtClean="0">
                <a:hlinkClick r:id="rId2"/>
              </a:rPr>
              <a:t>upol.cz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Případová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sz="1200" i="1" dirty="0" smtClean="0"/>
              <a:t>Třídní učitel v rámci třídnické hodiny na začátku školního roku žáky 5. ročníku rozdělil do skupin,</a:t>
            </a:r>
            <a:br>
              <a:rPr lang="cs-CZ" sz="1200" i="1" dirty="0" smtClean="0"/>
            </a:br>
            <a:r>
              <a:rPr lang="cs-CZ" sz="1200" i="1" dirty="0" smtClean="0"/>
              <a:t>každá skupina si zvolila svého zapisovatele. Žáci měli za úkol ve skupinkách diskutovat a následně</a:t>
            </a:r>
            <a:br>
              <a:rPr lang="cs-CZ" sz="1200" i="1" dirty="0" smtClean="0"/>
            </a:br>
            <a:r>
              <a:rPr lang="cs-CZ" sz="1200" i="1" dirty="0" smtClean="0"/>
              <a:t>sepsat pravidla, která by jim umožnila se ve třídě cítit dobře. Po stanoveném čase učitel vyzval</a:t>
            </a:r>
            <a:br>
              <a:rPr lang="cs-CZ" sz="1200" i="1" dirty="0" smtClean="0"/>
            </a:br>
            <a:r>
              <a:rPr lang="cs-CZ" sz="1200" i="1" dirty="0" smtClean="0"/>
              <a:t>první skupinu, aby představila jedno pravidlo. Po představení pravidla učitel s žáky diskutoval o</a:t>
            </a:r>
            <a:br>
              <a:rPr lang="cs-CZ" sz="1200" i="1" dirty="0" smtClean="0"/>
            </a:br>
            <a:r>
              <a:rPr lang="cs-CZ" sz="1200" i="1" dirty="0" smtClean="0"/>
              <a:t>tom, jak mu rozumějí a jak se pozná, že je porušováno. Společně se všemi žáky také hledal</a:t>
            </a:r>
            <a:br>
              <a:rPr lang="cs-CZ" sz="1200" i="1" dirty="0" smtClean="0"/>
            </a:br>
            <a:r>
              <a:rPr lang="cs-CZ" sz="1200" i="1" dirty="0" smtClean="0"/>
              <a:t>nejvhodnější formulaci, která byla zapsána na tabuli. Učitel následně vyzval další skupinu, aby</a:t>
            </a:r>
            <a:br>
              <a:rPr lang="cs-CZ" sz="1200" i="1" dirty="0" smtClean="0"/>
            </a:br>
            <a:r>
              <a:rPr lang="cs-CZ" sz="1200" i="1" dirty="0" smtClean="0"/>
              <a:t>prezentovala svoje pravidlo, které bylo opět s žáky diskutováno a zapsáno. Následně se postupně</a:t>
            </a:r>
            <a:br>
              <a:rPr lang="cs-CZ" sz="1200" i="1" dirty="0" smtClean="0"/>
            </a:br>
            <a:r>
              <a:rPr lang="cs-CZ" sz="1200" i="1" dirty="0" smtClean="0"/>
              <a:t>vystřídaly všechny skupiny v prezentaci všech zapsaných pravidel (vždy jedna skupina jedno</a:t>
            </a:r>
            <a:br>
              <a:rPr lang="cs-CZ" sz="1200" i="1" dirty="0" smtClean="0"/>
            </a:br>
            <a:r>
              <a:rPr lang="cs-CZ" sz="1200" i="1" dirty="0" smtClean="0"/>
              <a:t>pravidlo). Ukázalo se, že jedno pravidlo odporuje školnímu řádu, učitel žákům vysvětlil, že</a:t>
            </a:r>
            <a:br>
              <a:rPr lang="cs-CZ" sz="1200" i="1" dirty="0" smtClean="0"/>
            </a:br>
            <a:r>
              <a:rPr lang="cs-CZ" sz="1200" i="1" dirty="0" smtClean="0"/>
              <a:t>pravidla ve třídě musejí být v souladu s vyššími předpisy, kterými jsou zákony, vyhlášky a také</a:t>
            </a:r>
            <a:br>
              <a:rPr lang="cs-CZ" sz="1200" i="1" dirty="0" smtClean="0"/>
            </a:br>
            <a:r>
              <a:rPr lang="cs-CZ" sz="1200" i="1" dirty="0" smtClean="0"/>
              <a:t>školní řád. Po tomto poučení učitel žákům oznámil, že uvedené pravidlo musí být právě z důvodu</a:t>
            </a:r>
            <a:br>
              <a:rPr lang="cs-CZ" sz="1200" i="1" dirty="0" smtClean="0"/>
            </a:br>
            <a:r>
              <a:rPr lang="cs-CZ" sz="1200" i="1" dirty="0" smtClean="0"/>
              <a:t>rozporu s vyššími předpisy vyřazeno. Následně žáci hlasováním vybrali 8 pravidel, která zapsali na</a:t>
            </a:r>
            <a:br>
              <a:rPr lang="cs-CZ" sz="1200" i="1" dirty="0" smtClean="0"/>
            </a:br>
            <a:r>
              <a:rPr lang="cs-CZ" sz="1200" i="1" dirty="0" err="1" smtClean="0"/>
              <a:t>flipchartový</a:t>
            </a:r>
            <a:r>
              <a:rPr lang="cs-CZ" sz="1200" i="1" dirty="0" smtClean="0"/>
              <a:t> papír a vylepili na stěnu třídy. Žáci si také zapsali pravidla do notýsku. V následující</a:t>
            </a:r>
            <a:br>
              <a:rPr lang="cs-CZ" sz="1200" i="1" dirty="0" smtClean="0"/>
            </a:br>
            <a:r>
              <a:rPr lang="cs-CZ" sz="1200" i="1" dirty="0" smtClean="0"/>
              <a:t>třídnické hodině učitel rozdělil žáky do skupin a rozdal jim popisy různých situací a projevů</a:t>
            </a:r>
            <a:br>
              <a:rPr lang="cs-CZ" sz="1200" i="1" dirty="0" smtClean="0"/>
            </a:br>
            <a:r>
              <a:rPr lang="cs-CZ" sz="1200" i="1" dirty="0" smtClean="0"/>
              <a:t>chování žáků. Žáci měli nejprve ve skupinkách diskutovat o tom, zda v dané situaci došlo</a:t>
            </a:r>
            <a:br>
              <a:rPr lang="cs-CZ" sz="1200" i="1" dirty="0" smtClean="0"/>
            </a:br>
            <a:r>
              <a:rPr lang="cs-CZ" sz="1200" i="1" dirty="0" smtClean="0"/>
              <a:t>k porušení některého z pravidel. Zástupci jednotlivých skupin postupně prezentovali popisy, které</a:t>
            </a:r>
            <a:br>
              <a:rPr lang="cs-CZ" sz="1200" i="1" dirty="0" smtClean="0"/>
            </a:br>
            <a:r>
              <a:rPr lang="cs-CZ" sz="1200" i="1" dirty="0" smtClean="0"/>
              <a:t>obdrželi, a své názory na ně. Učitel vždy vyzval ostatní žáky, aby uvedli, zda s názorem skupiny</a:t>
            </a:r>
            <a:br>
              <a:rPr lang="cs-CZ" sz="1200" i="1" dirty="0" smtClean="0"/>
            </a:br>
            <a:r>
              <a:rPr lang="cs-CZ" sz="1200" i="1" dirty="0" smtClean="0"/>
              <a:t>souhlasí. Pokud došlo k rozporu, učitel žáky na základě doplňujících otázek dovedl ke správnému</a:t>
            </a:r>
            <a:br>
              <a:rPr lang="cs-CZ" sz="1200" i="1" dirty="0" smtClean="0"/>
            </a:br>
            <a:r>
              <a:rPr lang="cs-CZ" sz="1200" i="1" dirty="0" smtClean="0"/>
              <a:t>vyhodnocení popisované situace. V rámci společné diskuze pak žáky vyzval, zda oni konkrétně se</a:t>
            </a:r>
            <a:br>
              <a:rPr lang="cs-CZ" sz="1200" i="1" dirty="0" smtClean="0"/>
            </a:br>
            <a:r>
              <a:rPr lang="cs-CZ" sz="1200" i="1" dirty="0" smtClean="0"/>
              <a:t>někdy v minulosti stali účastníkem či svědkem porušení některého z nově stanovených pravidel.</a:t>
            </a:r>
            <a:br>
              <a:rPr lang="cs-CZ" sz="1200" i="1" dirty="0" smtClean="0"/>
            </a:br>
            <a:r>
              <a:rPr lang="cs-CZ" sz="1200" i="1" dirty="0" smtClean="0"/>
              <a:t>Poté učitel zahájil diskuzi na téma trest za porušení pravidla a následně žákům představil obvyklé</a:t>
            </a:r>
            <a:br>
              <a:rPr lang="cs-CZ" sz="1200" i="1" dirty="0" smtClean="0"/>
            </a:br>
            <a:r>
              <a:rPr lang="cs-CZ" sz="1200" i="1" dirty="0" smtClean="0"/>
              <a:t>sankce, které následují porušení nově vytvořených pravidel. Žáci měli možnost se k sankcím za</a:t>
            </a:r>
            <a:br>
              <a:rPr lang="cs-CZ" sz="1200" i="1" dirty="0" smtClean="0"/>
            </a:br>
            <a:r>
              <a:rPr lang="cs-CZ" sz="1200" i="1" dirty="0" smtClean="0"/>
              <a:t>jednotlivá porušení pravidel vyjádřit – tam, kde to bylo možné, mohli svým názorem přispět k volbě</a:t>
            </a:r>
            <a:br>
              <a:rPr lang="cs-CZ" sz="1200" i="1" dirty="0" smtClean="0"/>
            </a:br>
            <a:r>
              <a:rPr lang="cs-CZ" sz="1200" i="1" dirty="0" smtClean="0"/>
              <a:t>konkrétní sankce za porušení konkrétního pravidla. Důraz byl kladen na využití přirozených</a:t>
            </a:r>
            <a:br>
              <a:rPr lang="cs-CZ" sz="1200" i="1" dirty="0" smtClean="0"/>
            </a:br>
            <a:r>
              <a:rPr lang="cs-CZ" sz="1200" i="1" dirty="0" smtClean="0"/>
              <a:t>následků porušení pravidla všude tam, kde to bylo vhodné. V rámci návazné aktivity pak žáci volili</a:t>
            </a:r>
            <a:br>
              <a:rPr lang="cs-CZ" sz="1200" i="1" dirty="0" smtClean="0"/>
            </a:br>
            <a:r>
              <a:rPr lang="cs-CZ" sz="1200" i="1" dirty="0" smtClean="0"/>
              <a:t>odměny za různě dlouhé období dodržování pravidel (1 měsíc, 3 měsíce, pololetí).</a:t>
            </a:r>
            <a:endParaRPr lang="cs-CZ" sz="1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 semináři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cs-CZ" dirty="0" smtClean="0"/>
              <a:t>Vysvětlete rozdíl mezi problémovým chováním a poruchami chování.</a:t>
            </a:r>
          </a:p>
          <a:p>
            <a:pPr marL="457200" indent="-457200">
              <a:buAutoNum type="arabicParenR"/>
            </a:pPr>
            <a:r>
              <a:rPr lang="cs-CZ" dirty="0" smtClean="0"/>
              <a:t>Uveďte příklady problémového chování, se kterým se učitel může setkat.</a:t>
            </a:r>
          </a:p>
          <a:p>
            <a:pPr marL="457200" indent="-457200">
              <a:buAutoNum type="arabicParenR"/>
            </a:pPr>
            <a:r>
              <a:rPr lang="cs-CZ" dirty="0" smtClean="0"/>
              <a:t>Popište proces tvorby pravidel třídy.</a:t>
            </a:r>
          </a:p>
          <a:p>
            <a:pPr marL="457200" indent="-457200">
              <a:buAutoNum type="arabicParenR"/>
            </a:pPr>
            <a:r>
              <a:rPr lang="cs-CZ" dirty="0" smtClean="0"/>
              <a:t>S kým může učitel spolupracovat v řešení problémového chování svých žáků?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úkol </a:t>
            </a:r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Perspektiva učitele </a:t>
            </a:r>
            <a:endParaRPr lang="cs-CZ" b="1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Úkol </a:t>
            </a:r>
            <a:r>
              <a:rPr lang="cs-CZ" b="1" dirty="0" smtClean="0"/>
              <a:t>vložte do </a:t>
            </a:r>
            <a:r>
              <a:rPr lang="cs-CZ" b="1" dirty="0" err="1" smtClean="0"/>
              <a:t>odevzdávárny</a:t>
            </a:r>
            <a:r>
              <a:rPr lang="cs-CZ" b="1" dirty="0" smtClean="0"/>
              <a:t> v </a:t>
            </a:r>
            <a:r>
              <a:rPr lang="cs-CZ" b="1" dirty="0" err="1" smtClean="0"/>
              <a:t>ISu</a:t>
            </a:r>
            <a:r>
              <a:rPr lang="cs-CZ" b="1" dirty="0" smtClean="0"/>
              <a:t>: 18. 10. 2015</a:t>
            </a:r>
          </a:p>
          <a:p>
            <a:pPr>
              <a:buNone/>
            </a:pPr>
            <a:r>
              <a:rPr lang="cs-CZ" b="1" dirty="0" smtClean="0"/>
              <a:t>Anonymizované přineste na seminář 20.10.2015</a:t>
            </a:r>
            <a:endParaRPr lang="cs-CZ" b="1" dirty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  <a:defRPr/>
            </a:pPr>
            <a:r>
              <a:rPr lang="cs-CZ" dirty="0" smtClean="0"/>
              <a:t>Problémy v chování x poruchy chování</a:t>
            </a:r>
          </a:p>
          <a:p>
            <a:r>
              <a:rPr lang="cs-CZ" dirty="0" smtClean="0"/>
              <a:t>V psychiatrickém kontextu jsou poruchy chování definovány jako nemoc a jejich základní třídění najdeme v 10. revizi mezinárodní klasifikace nemocí (MKN)</a:t>
            </a:r>
          </a:p>
          <a:p>
            <a:r>
              <a:rPr lang="cs-CZ" dirty="0" smtClean="0"/>
              <a:t>Poruchy emocí nebo chování jsou chápány jako specifický typ postižení, jehož projevem je chování a emociální reakce žáka, které se odchylují od relevantních věkových a kulturně-etnických norem.</a:t>
            </a:r>
          </a:p>
          <a:p>
            <a:r>
              <a:rPr lang="cs-CZ" dirty="0" smtClean="0"/>
              <a:t>Ve speciálně pedagogické literatuře lze nalézt rozlišení žáků s problémy v chování a žáků s poruchami chování s odkazem na motivaci chování, na délku trvání „problémového“ chování a ve způsobech pedagogického vedení, které je považováno za efektivnější. Typ žáků </a:t>
            </a:r>
            <a:r>
              <a:rPr lang="pl-PL" dirty="0" smtClean="0"/>
              <a:t>s poruchami chování chápe jako ten závažnější </a:t>
            </a:r>
            <a:r>
              <a:rPr lang="cs-CZ" dirty="0" smtClean="0"/>
              <a:t>(Vojtová 2005).</a:t>
            </a:r>
          </a:p>
          <a:p>
            <a:pPr>
              <a:buNone/>
              <a:defRPr/>
            </a:pPr>
            <a:endParaRPr lang="cs-CZ" dirty="0" smtClean="0"/>
          </a:p>
          <a:p>
            <a:pPr>
              <a:buNone/>
              <a:defRPr/>
            </a:pPr>
            <a:r>
              <a:rPr lang="cs-CZ" b="1" u="sng" dirty="0" smtClean="0"/>
              <a:t>Nálepkování</a:t>
            </a:r>
          </a:p>
          <a:p>
            <a:pPr>
              <a:buNone/>
              <a:defRPr/>
            </a:pPr>
            <a:r>
              <a:rPr lang="cs-CZ" dirty="0" smtClean="0"/>
              <a:t>Problémový žák x žák s problémy v chování</a:t>
            </a:r>
          </a:p>
          <a:p>
            <a:pPr>
              <a:buNone/>
              <a:defRPr/>
            </a:pPr>
            <a:endParaRPr lang="cs-CZ" dirty="0" smtClean="0"/>
          </a:p>
          <a:p>
            <a:pPr>
              <a:buNone/>
              <a:defRPr/>
            </a:pPr>
            <a:endParaRPr lang="cs-CZ" dirty="0" smtClean="0"/>
          </a:p>
          <a:p>
            <a:pPr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384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Cliff</a:t>
            </a:r>
            <a:r>
              <a:rPr lang="cs-CZ" dirty="0" smtClean="0"/>
              <a:t> </a:t>
            </a:r>
            <a:r>
              <a:rPr lang="cs-CZ" dirty="0" err="1" smtClean="0"/>
              <a:t>Evans</a:t>
            </a:r>
            <a:r>
              <a:rPr lang="cs-CZ" dirty="0" smtClean="0"/>
              <a:t>: Skutečný příběh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nálepky </a:t>
            </a:r>
            <a:r>
              <a:rPr lang="cs-CZ" dirty="0" err="1" smtClean="0"/>
              <a:t>Cliff</a:t>
            </a:r>
            <a:r>
              <a:rPr lang="cs-CZ" dirty="0" smtClean="0"/>
              <a:t> </a:t>
            </a:r>
            <a:r>
              <a:rPr lang="cs-CZ" dirty="0" err="1" smtClean="0"/>
              <a:t>Evans</a:t>
            </a:r>
            <a:r>
              <a:rPr lang="cs-CZ" dirty="0" smtClean="0"/>
              <a:t> dostal?</a:t>
            </a:r>
          </a:p>
          <a:p>
            <a:r>
              <a:rPr lang="cs-CZ" dirty="0" smtClean="0"/>
              <a:t>Jak ovlivnily jeho životní dráhu?</a:t>
            </a:r>
          </a:p>
          <a:p>
            <a:r>
              <a:rPr lang="cs-CZ" dirty="0" smtClean="0"/>
              <a:t>Kdo tyto nálepky uděloval?</a:t>
            </a:r>
          </a:p>
          <a:p>
            <a:r>
              <a:rPr lang="cs-CZ" dirty="0" smtClean="0"/>
              <a:t>Jak byste definovali agenty sociální kontroly?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„Škola je prostě nuda… akorát se ta </a:t>
            </a:r>
            <a:r>
              <a:rPr lang="cs-CZ" dirty="0" smtClean="0"/>
              <a:t>ztrapňovat… strašně mě bavilo chodit za školu…“.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Bylo to totiž „vzrušující a zábavné.“</a:t>
            </a:r>
          </a:p>
          <a:p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Bordel</a:t>
            </a:r>
            <a:r>
              <a:rPr lang="cs-CZ" dirty="0" smtClean="0"/>
              <a:t> se dělat musí“.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Interpretace problémového chování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„No </a:t>
            </a:r>
            <a:r>
              <a:rPr lang="cs-CZ" dirty="0" err="1" smtClean="0"/>
              <a:t>ňáký</a:t>
            </a:r>
            <a:r>
              <a:rPr lang="cs-CZ" dirty="0" smtClean="0"/>
              <a:t> [absence ve škole] mě taťka </a:t>
            </a:r>
            <a:r>
              <a:rPr lang="cs-CZ" dirty="0" err="1" smtClean="0"/>
              <a:t>vomlouval</a:t>
            </a:r>
            <a:r>
              <a:rPr lang="cs-CZ" dirty="0" smtClean="0"/>
              <a:t>… Se snažil </a:t>
            </a:r>
            <a:r>
              <a:rPr lang="cs-CZ" dirty="0" err="1" smtClean="0"/>
              <a:t>dycky</a:t>
            </a:r>
            <a:r>
              <a:rPr lang="cs-CZ" dirty="0" smtClean="0"/>
              <a:t> nějak vyjít vstříc… Ale prostě potom už řek’, že mi to </a:t>
            </a:r>
            <a:r>
              <a:rPr lang="cs-CZ" dirty="0" err="1" smtClean="0"/>
              <a:t>vomlouvat</a:t>
            </a:r>
            <a:r>
              <a:rPr lang="cs-CZ" dirty="0" smtClean="0"/>
              <a:t> nebude.“ „</a:t>
            </a:r>
            <a:r>
              <a:rPr lang="cs-CZ" dirty="0" err="1" smtClean="0"/>
              <a:t>Sme</a:t>
            </a:r>
            <a:r>
              <a:rPr lang="cs-CZ" dirty="0" smtClean="0"/>
              <a:t> měli </a:t>
            </a:r>
            <a:r>
              <a:rPr lang="cs-CZ" dirty="0" err="1" smtClean="0"/>
              <a:t>vomluvenky</a:t>
            </a:r>
            <a:r>
              <a:rPr lang="cs-CZ" dirty="0" smtClean="0"/>
              <a:t> od doktora… </a:t>
            </a:r>
            <a:r>
              <a:rPr lang="cs-CZ" dirty="0" err="1" smtClean="0"/>
              <a:t>Kámoši</a:t>
            </a:r>
            <a:r>
              <a:rPr lang="cs-CZ" dirty="0" smtClean="0"/>
              <a:t> měli razítka. To nějak měli písmenka, tak </a:t>
            </a:r>
            <a:r>
              <a:rPr lang="cs-CZ" dirty="0" err="1" smtClean="0"/>
              <a:t>sme</a:t>
            </a:r>
            <a:r>
              <a:rPr lang="cs-CZ" dirty="0" smtClean="0"/>
              <a:t> to skládali z písmenek… A potom… se na to </a:t>
            </a:r>
            <a:r>
              <a:rPr lang="cs-CZ" dirty="0" err="1" smtClean="0"/>
              <a:t>ňák</a:t>
            </a:r>
            <a:r>
              <a:rPr lang="cs-CZ" dirty="0" smtClean="0"/>
              <a:t> přišlo. Tak  </a:t>
            </a:r>
            <a:r>
              <a:rPr lang="cs-CZ" dirty="0" err="1" smtClean="0"/>
              <a:t>sme</a:t>
            </a:r>
            <a:r>
              <a:rPr lang="cs-CZ" dirty="0" smtClean="0"/>
              <a:t> toho nechali. A jinak </a:t>
            </a:r>
            <a:r>
              <a:rPr lang="cs-CZ" dirty="0" err="1" smtClean="0"/>
              <a:t>dycky</a:t>
            </a:r>
            <a:r>
              <a:rPr lang="cs-CZ" dirty="0" smtClean="0"/>
              <a:t> třeba </a:t>
            </a:r>
            <a:r>
              <a:rPr lang="cs-CZ" dirty="0" err="1" smtClean="0"/>
              <a:t>sme</a:t>
            </a:r>
            <a:r>
              <a:rPr lang="cs-CZ" dirty="0" smtClean="0"/>
              <a:t> šli na kožní, že </a:t>
            </a:r>
            <a:r>
              <a:rPr lang="cs-CZ" dirty="0" err="1" smtClean="0"/>
              <a:t>potřebujem</a:t>
            </a:r>
            <a:r>
              <a:rPr lang="cs-CZ" dirty="0" smtClean="0"/>
              <a:t> razítko… A </a:t>
            </a:r>
            <a:r>
              <a:rPr lang="cs-CZ" dirty="0" err="1" smtClean="0"/>
              <a:t>dycky</a:t>
            </a:r>
            <a:r>
              <a:rPr lang="cs-CZ" dirty="0" smtClean="0"/>
              <a:t> nám dali razítko. Ze začátku. Pak se na to ve škole přišlo… Volali tam… a už nám nedali. A to </a:t>
            </a:r>
            <a:r>
              <a:rPr lang="cs-CZ" dirty="0" err="1" smtClean="0"/>
              <a:t>sme</a:t>
            </a:r>
            <a:r>
              <a:rPr lang="cs-CZ" dirty="0" smtClean="0"/>
              <a:t> tam přišli a ‘už vám jako nedáme’, razítko.“ (P2)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Já sem taky začínal… </a:t>
            </a:r>
            <a:r>
              <a:rPr lang="cs-CZ" dirty="0" err="1" smtClean="0"/>
              <a:t>bonbonama</a:t>
            </a:r>
            <a:r>
              <a:rPr lang="cs-CZ" dirty="0" smtClean="0"/>
              <a:t>… žvýkačky… dražší a dražší… Potom to skončilo až doma… </a:t>
            </a:r>
            <a:r>
              <a:rPr lang="cs-CZ" dirty="0" err="1" smtClean="0"/>
              <a:t>Čórováním</a:t>
            </a:r>
            <a:r>
              <a:rPr lang="cs-CZ" dirty="0" smtClean="0"/>
              <a:t> aut… ale je to úplně všechno stejný…  „Tak </a:t>
            </a:r>
            <a:r>
              <a:rPr lang="cs-CZ" dirty="0" err="1" smtClean="0"/>
              <a:t>dyž</a:t>
            </a:r>
            <a:r>
              <a:rPr lang="cs-CZ" dirty="0" smtClean="0"/>
              <a:t> má taťka prachy… </a:t>
            </a:r>
            <a:r>
              <a:rPr lang="cs-CZ" dirty="0" err="1" smtClean="0"/>
              <a:t>von</a:t>
            </a:r>
            <a:r>
              <a:rPr lang="cs-CZ" dirty="0" smtClean="0"/>
              <a:t> je </a:t>
            </a:r>
            <a:r>
              <a:rPr lang="cs-CZ" dirty="0" err="1" smtClean="0"/>
              <a:t>takovej</a:t>
            </a:r>
            <a:r>
              <a:rPr lang="cs-CZ" dirty="0" smtClean="0"/>
              <a:t> spíš… že nepočítá… tak je má v </a:t>
            </a:r>
            <a:r>
              <a:rPr lang="cs-CZ" dirty="0" err="1" smtClean="0"/>
              <a:t>kapsi</a:t>
            </a:r>
            <a:r>
              <a:rPr lang="cs-CZ" dirty="0" smtClean="0"/>
              <a:t> [u saka nebo kalhot, hozených přes židli].“ (P2)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 Třeba když </a:t>
            </a:r>
            <a:r>
              <a:rPr lang="cs-CZ" dirty="0" err="1" smtClean="0"/>
              <a:t>dete</a:t>
            </a:r>
            <a:r>
              <a:rPr lang="cs-CZ" dirty="0" smtClean="0"/>
              <a:t> jednou za školu… Tak už prostě frčíte… už </a:t>
            </a:r>
            <a:r>
              <a:rPr lang="cs-CZ" dirty="0" err="1" smtClean="0"/>
              <a:t>dete</a:t>
            </a:r>
            <a:r>
              <a:rPr lang="cs-CZ" dirty="0" smtClean="0"/>
              <a:t> pořád… Jednou zalžete a lže </a:t>
            </a:r>
            <a:r>
              <a:rPr lang="cs-CZ" dirty="0" err="1" smtClean="0"/>
              <a:t>furt</a:t>
            </a:r>
            <a:r>
              <a:rPr lang="cs-CZ" dirty="0" smtClean="0"/>
              <a:t>… Já </a:t>
            </a:r>
            <a:r>
              <a:rPr lang="cs-CZ" dirty="0" err="1" smtClean="0"/>
              <a:t>nevim</a:t>
            </a:r>
            <a:r>
              <a:rPr lang="cs-CZ" dirty="0" smtClean="0"/>
              <a:t>… prostě sklouznete do toho… úplně se vám to líbí. (P14)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Vzal jsem si peníze… </a:t>
            </a:r>
            <a:r>
              <a:rPr lang="cs-CZ" dirty="0" err="1" smtClean="0"/>
              <a:t>Sme</a:t>
            </a:r>
            <a:r>
              <a:rPr lang="cs-CZ" dirty="0" smtClean="0"/>
              <a:t> šli </a:t>
            </a:r>
            <a:r>
              <a:rPr lang="cs-CZ" dirty="0" err="1" smtClean="0"/>
              <a:t>dycky</a:t>
            </a:r>
            <a:r>
              <a:rPr lang="cs-CZ" dirty="0" smtClean="0"/>
              <a:t> si někam sednout… Tak sem si mohl  jít sednout kamkoli… Byl sem prostě výš než ostatní. Když člověk nemá peníze nebo cigára. To nemůže jít do hospody, vůbec nikam a </a:t>
            </a:r>
            <a:r>
              <a:rPr lang="cs-CZ" dirty="0" err="1" smtClean="0"/>
              <a:t>apsťák</a:t>
            </a:r>
            <a:r>
              <a:rPr lang="cs-CZ" dirty="0" smtClean="0"/>
              <a:t> [sic] to je na hovno… A občas se taky potřebuju vytáhnout před </a:t>
            </a:r>
            <a:r>
              <a:rPr lang="cs-CZ" dirty="0" err="1" smtClean="0"/>
              <a:t>klukama</a:t>
            </a:r>
            <a:r>
              <a:rPr lang="cs-CZ" dirty="0" smtClean="0"/>
              <a:t>… i před </a:t>
            </a:r>
            <a:r>
              <a:rPr lang="cs-CZ" dirty="0" err="1" smtClean="0"/>
              <a:t>holkama</a:t>
            </a:r>
            <a:r>
              <a:rPr lang="cs-CZ" dirty="0" smtClean="0"/>
              <a:t>… Když člověk nemá peníze, tak tu svoji vysněnou lásku nemůže nikam pozvat ani jí nabídnout cigaretu… Před </a:t>
            </a:r>
            <a:r>
              <a:rPr lang="cs-CZ" dirty="0" err="1" smtClean="0"/>
              <a:t>kámošema</a:t>
            </a:r>
            <a:r>
              <a:rPr lang="cs-CZ" dirty="0" smtClean="0"/>
              <a:t> </a:t>
            </a:r>
            <a:r>
              <a:rPr lang="cs-CZ" dirty="0" err="1" smtClean="0"/>
              <a:t>nějakejch</a:t>
            </a:r>
            <a:r>
              <a:rPr lang="cs-CZ" dirty="0" smtClean="0"/>
              <a:t> 50 korun nemůžu vytáhnout, to by se mi vysmáli do obličeje. (P2)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Co mám ty </a:t>
            </a:r>
            <a:r>
              <a:rPr lang="cs-CZ" dirty="0" err="1" smtClean="0"/>
              <a:t>kámoše</a:t>
            </a:r>
            <a:r>
              <a:rPr lang="cs-CZ" dirty="0" smtClean="0"/>
              <a:t>… tak to sou všechno podnikatelé [míněno: děti podnikatelů]… a ty prachy </a:t>
            </a:r>
            <a:r>
              <a:rPr lang="cs-CZ" dirty="0" err="1" smtClean="0"/>
              <a:t>maj</a:t>
            </a:r>
            <a:r>
              <a:rPr lang="cs-CZ" dirty="0" smtClean="0"/>
              <a:t> taky a </a:t>
            </a:r>
            <a:r>
              <a:rPr lang="cs-CZ" dirty="0" err="1" smtClean="0"/>
              <a:t>nemusejou</a:t>
            </a:r>
            <a:r>
              <a:rPr lang="cs-CZ" dirty="0" smtClean="0"/>
              <a:t> je krást. (P2)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	Jeden z </a:t>
            </a:r>
            <a:r>
              <a:rPr lang="cs-CZ" dirty="0" err="1" smtClean="0"/>
              <a:t>participantů</a:t>
            </a:r>
            <a:r>
              <a:rPr lang="cs-CZ" dirty="0" smtClean="0"/>
              <a:t> popisoval, jak pokaždé, kdy se doma pohádal </a:t>
            </a:r>
            <a:r>
              <a:rPr lang="pt-BR" dirty="0" smtClean="0"/>
              <a:t>s rodiči, šel ven a tam se „zhulil“ (konzumoval marihuanu). Jiný zase popisoval</a:t>
            </a:r>
          </a:p>
          <a:p>
            <a:pPr>
              <a:buNone/>
            </a:pPr>
            <a:r>
              <a:rPr lang="cs-CZ" dirty="0" smtClean="0"/>
              <a:t>	svou večerní konzumaci za účelem uvolnění, aby se mu lépe spalo. Obdobné interpretace nabízeli i další z konzumentů marihuany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„Se jen tak poflakujeme nebo sedíme v parku na </a:t>
            </a:r>
          </a:p>
          <a:p>
            <a:pPr>
              <a:buNone/>
            </a:pPr>
            <a:r>
              <a:rPr lang="cs-CZ" dirty="0" smtClean="0"/>
              <a:t>	lavičce a </a:t>
            </a:r>
            <a:r>
              <a:rPr lang="cs-CZ" dirty="0" err="1" smtClean="0"/>
              <a:t>hulíme</a:t>
            </a:r>
            <a:r>
              <a:rPr lang="cs-CZ" dirty="0" smtClean="0"/>
              <a:t> </a:t>
            </a:r>
            <a:r>
              <a:rPr lang="cs-CZ" dirty="0" err="1" smtClean="0"/>
              <a:t>ganju</a:t>
            </a:r>
            <a:r>
              <a:rPr lang="cs-CZ" dirty="0" smtClean="0"/>
              <a:t>“</a:t>
            </a:r>
          </a:p>
          <a:p>
            <a:pPr>
              <a:buFont typeface="Wingdings"/>
              <a:buNone/>
            </a:pPr>
            <a:endParaRPr lang="cs-CZ" dirty="0" smtClean="0"/>
          </a:p>
          <a:p>
            <a:pPr>
              <a:buFont typeface="Wingdings"/>
              <a:buNone/>
            </a:pPr>
            <a:r>
              <a:rPr lang="cs-CZ" dirty="0" smtClean="0"/>
              <a:t>	„Každý má užívat, dokud je </a:t>
            </a:r>
            <a:r>
              <a:rPr lang="cs-CZ" dirty="0" err="1" smtClean="0"/>
              <a:t>mladej</a:t>
            </a:r>
            <a:r>
              <a:rPr lang="cs-CZ" dirty="0" smtClean="0"/>
              <a:t>.“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459</TotalTime>
  <Words>807</Words>
  <Application>Microsoft Office PowerPoint</Application>
  <PresentationFormat>Předvádění na obrazovce (4:3)</PresentationFormat>
  <Paragraphs>78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Calibri</vt:lpstr>
      <vt:lpstr>Century Schoolbook</vt:lpstr>
      <vt:lpstr>Wingdings</vt:lpstr>
      <vt:lpstr>Wingdings 2</vt:lpstr>
      <vt:lpstr>Arkýř</vt:lpstr>
      <vt:lpstr>Problémy v chování a poruchy chování</vt:lpstr>
      <vt:lpstr>Seminární úkol 2</vt:lpstr>
      <vt:lpstr>Terminologie</vt:lpstr>
      <vt:lpstr>Cliff Evans: Skutečný příběh</vt:lpstr>
      <vt:lpstr>Interpretace problémového chování</vt:lpstr>
      <vt:lpstr>  Interpretace problémového chování </vt:lpstr>
      <vt:lpstr>Interpretace problémového chování</vt:lpstr>
      <vt:lpstr>Interpretace problémového chování</vt:lpstr>
      <vt:lpstr>Interpretace problémového chování</vt:lpstr>
      <vt:lpstr>Interpretace problémového chování</vt:lpstr>
      <vt:lpstr>Řešení problémového chování</vt:lpstr>
      <vt:lpstr>Aktuálně: novela školského zákona</vt:lpstr>
      <vt:lpstr>Případová studie</vt:lpstr>
      <vt:lpstr>Otázky k semináři</vt:lpstr>
    </vt:vector>
  </TitlesOfParts>
  <Company>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Šikana</dc:title>
  <dc:creator>X</dc:creator>
  <cp:lastModifiedBy>Lojdova</cp:lastModifiedBy>
  <cp:revision>47</cp:revision>
  <dcterms:created xsi:type="dcterms:W3CDTF">2012-11-19T18:02:41Z</dcterms:created>
  <dcterms:modified xsi:type="dcterms:W3CDTF">2015-10-13T09:51:25Z</dcterms:modified>
</cp:coreProperties>
</file>