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62" r:id="rId4"/>
    <p:sldId id="273" r:id="rId5"/>
    <p:sldId id="261" r:id="rId6"/>
    <p:sldId id="263" r:id="rId7"/>
    <p:sldId id="271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10DA9A8-4129-47B6-9D97-6286B18B2B8B}" type="datetimeFigureOut">
              <a:rPr lang="cs-CZ" smtClean="0"/>
              <a:pPr/>
              <a:t>25. 11. 2015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9B0D257-DF19-4C28-962B-066DBC95C59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DA9A8-4129-47B6-9D97-6286B18B2B8B}" type="datetimeFigureOut">
              <a:rPr lang="cs-CZ" smtClean="0"/>
              <a:pPr/>
              <a:t>25. 11. 2015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D257-DF19-4C28-962B-066DBC95C59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DA9A8-4129-47B6-9D97-6286B18B2B8B}" type="datetimeFigureOut">
              <a:rPr lang="cs-CZ" smtClean="0"/>
              <a:pPr/>
              <a:t>25. 11. 2015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D257-DF19-4C28-962B-066DBC95C59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10DA9A8-4129-47B6-9D97-6286B18B2B8B}" type="datetimeFigureOut">
              <a:rPr lang="cs-CZ" smtClean="0"/>
              <a:pPr/>
              <a:t>25. 11. 2015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9B0D257-DF19-4C28-962B-066DBC95C59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10DA9A8-4129-47B6-9D97-6286B18B2B8B}" type="datetimeFigureOut">
              <a:rPr lang="cs-CZ" smtClean="0"/>
              <a:pPr/>
              <a:t>25. 11. 2015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9B0D257-DF19-4C28-962B-066DBC95C59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DA9A8-4129-47B6-9D97-6286B18B2B8B}" type="datetimeFigureOut">
              <a:rPr lang="cs-CZ" smtClean="0"/>
              <a:pPr/>
              <a:t>25. 11. 2015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D257-DF19-4C28-962B-066DBC95C59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DA9A8-4129-47B6-9D97-6286B18B2B8B}" type="datetimeFigureOut">
              <a:rPr lang="cs-CZ" smtClean="0"/>
              <a:pPr/>
              <a:t>25. 11. 2015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D257-DF19-4C28-962B-066DBC95C59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10DA9A8-4129-47B6-9D97-6286B18B2B8B}" type="datetimeFigureOut">
              <a:rPr lang="cs-CZ" smtClean="0"/>
              <a:pPr/>
              <a:t>25. 11. 2015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9B0D257-DF19-4C28-962B-066DBC95C59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DA9A8-4129-47B6-9D97-6286B18B2B8B}" type="datetimeFigureOut">
              <a:rPr lang="cs-CZ" smtClean="0"/>
              <a:pPr/>
              <a:t>25. 11. 2015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D257-DF19-4C28-962B-066DBC95C59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10DA9A8-4129-47B6-9D97-6286B18B2B8B}" type="datetimeFigureOut">
              <a:rPr lang="cs-CZ" smtClean="0"/>
              <a:pPr/>
              <a:t>25. 11. 2015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9B0D257-DF19-4C28-962B-066DBC95C59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10DA9A8-4129-47B6-9D97-6286B18B2B8B}" type="datetimeFigureOut">
              <a:rPr lang="cs-CZ" smtClean="0"/>
              <a:pPr/>
              <a:t>25. 11. 2015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9B0D257-DF19-4C28-962B-066DBC95C59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10DA9A8-4129-47B6-9D97-6286B18B2B8B}" type="datetimeFigureOut">
              <a:rPr lang="cs-CZ" smtClean="0"/>
              <a:pPr/>
              <a:t>25. 11. 2015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9B0D257-DF19-4C28-962B-066DBC95C59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5400" dirty="0" smtClean="0"/>
              <a:t/>
            </a:r>
            <a:br>
              <a:rPr lang="cs-CZ" sz="5400" dirty="0" smtClean="0"/>
            </a:br>
            <a:r>
              <a:rPr lang="cs-CZ" sz="5400" dirty="0" smtClean="0"/>
              <a:t>Šikana</a:t>
            </a:r>
            <a:endParaRPr lang="cs-CZ" sz="5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Šikana jako extrémní podoba agresivity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smtClean="0"/>
              <a:t>Šikana: </a:t>
            </a:r>
            <a:r>
              <a:rPr lang="en-US" dirty="0" err="1" smtClean="0"/>
              <a:t>prosazováním</a:t>
            </a:r>
            <a:r>
              <a:rPr lang="en-US" dirty="0" smtClean="0"/>
              <a:t> </a:t>
            </a:r>
            <a:r>
              <a:rPr lang="en-US" dirty="0" err="1" smtClean="0"/>
              <a:t>interpersonální</a:t>
            </a:r>
            <a:r>
              <a:rPr lang="en-US" dirty="0" smtClean="0"/>
              <a:t> </a:t>
            </a:r>
            <a:r>
              <a:rPr lang="en-US" dirty="0" err="1" smtClean="0"/>
              <a:t>síly</a:t>
            </a:r>
            <a:r>
              <a:rPr lang="en-US" dirty="0" smtClean="0"/>
              <a:t> </a:t>
            </a:r>
            <a:r>
              <a:rPr lang="en-US" dirty="0" err="1" smtClean="0"/>
              <a:t>přes</a:t>
            </a:r>
            <a:r>
              <a:rPr lang="en-US" dirty="0" smtClean="0"/>
              <a:t> </a:t>
            </a:r>
            <a:r>
              <a:rPr lang="en-US" dirty="0" err="1" smtClean="0"/>
              <a:t>agresivitu</a:t>
            </a:r>
            <a:r>
              <a:rPr lang="en-US" dirty="0" smtClean="0"/>
              <a:t>. </a:t>
            </a:r>
            <a:r>
              <a:rPr lang="en-US" dirty="0" err="1" smtClean="0"/>
              <a:t>Zahrnuje</a:t>
            </a:r>
            <a:r>
              <a:rPr lang="en-US" dirty="0" smtClean="0"/>
              <a:t> </a:t>
            </a:r>
            <a:r>
              <a:rPr lang="en-US" dirty="0" err="1" smtClean="0"/>
              <a:t>negativní</a:t>
            </a:r>
            <a:r>
              <a:rPr lang="en-US" dirty="0" smtClean="0"/>
              <a:t> </a:t>
            </a:r>
            <a:r>
              <a:rPr lang="en-US" dirty="0" err="1" smtClean="0"/>
              <a:t>fyzický</a:t>
            </a:r>
            <a:r>
              <a:rPr lang="en-US" dirty="0" smtClean="0"/>
              <a:t> </a:t>
            </a:r>
            <a:r>
              <a:rPr lang="en-US" dirty="0" err="1" smtClean="0"/>
              <a:t>nebo</a:t>
            </a:r>
            <a:r>
              <a:rPr lang="en-US" dirty="0" smtClean="0"/>
              <a:t> </a:t>
            </a:r>
            <a:r>
              <a:rPr lang="en-US" dirty="0" err="1" smtClean="0"/>
              <a:t>verbální</a:t>
            </a:r>
            <a:r>
              <a:rPr lang="en-US" dirty="0" smtClean="0"/>
              <a:t> </a:t>
            </a:r>
            <a:r>
              <a:rPr lang="en-US" dirty="0" err="1" smtClean="0"/>
              <a:t>akt</a:t>
            </a:r>
            <a:r>
              <a:rPr lang="en-US" dirty="0" smtClean="0"/>
              <a:t>, </a:t>
            </a:r>
            <a:r>
              <a:rPr lang="en-US" dirty="0" err="1" smtClean="0"/>
              <a:t>způsobuje</a:t>
            </a:r>
            <a:r>
              <a:rPr lang="en-US" dirty="0" smtClean="0"/>
              <a:t> </a:t>
            </a:r>
            <a:r>
              <a:rPr lang="en-US" dirty="0" err="1" smtClean="0"/>
              <a:t>úzkost</a:t>
            </a:r>
            <a:r>
              <a:rPr lang="en-US" dirty="0" smtClean="0"/>
              <a:t> </a:t>
            </a:r>
            <a:r>
              <a:rPr lang="en-US" dirty="0" err="1" smtClean="0"/>
              <a:t>oběti</a:t>
            </a:r>
            <a:r>
              <a:rPr lang="en-US" dirty="0" smtClean="0"/>
              <a:t>, je </a:t>
            </a:r>
            <a:r>
              <a:rPr lang="en-US" dirty="0" err="1" smtClean="0"/>
              <a:t>opakovaný</a:t>
            </a:r>
            <a:r>
              <a:rPr lang="en-US" dirty="0" smtClean="0"/>
              <a:t> v </a:t>
            </a:r>
            <a:r>
              <a:rPr lang="en-US" dirty="0" err="1" smtClean="0"/>
              <a:t>průběhu</a:t>
            </a:r>
            <a:r>
              <a:rPr lang="en-US" dirty="0" smtClean="0"/>
              <a:t> </a:t>
            </a:r>
            <a:r>
              <a:rPr lang="en-US" dirty="0" err="1" smtClean="0"/>
              <a:t>času</a:t>
            </a:r>
            <a:r>
              <a:rPr lang="en-US" dirty="0" smtClean="0"/>
              <a:t> a </a:t>
            </a:r>
            <a:r>
              <a:rPr lang="en-US" dirty="0" err="1" smtClean="0"/>
              <a:t>zahrnuje</a:t>
            </a:r>
            <a:r>
              <a:rPr lang="en-US" dirty="0" smtClean="0"/>
              <a:t> </a:t>
            </a:r>
            <a:r>
              <a:rPr lang="cs-CZ" smtClean="0"/>
              <a:t>nepoměr sil</a:t>
            </a:r>
            <a:r>
              <a:rPr lang="en-US" smtClean="0"/>
              <a:t> </a:t>
            </a:r>
            <a:r>
              <a:rPr lang="en-US" dirty="0" err="1" smtClean="0"/>
              <a:t>mezi</a:t>
            </a:r>
            <a:r>
              <a:rPr lang="en-US" dirty="0" smtClean="0"/>
              <a:t> </a:t>
            </a:r>
            <a:r>
              <a:rPr lang="en-US" dirty="0" err="1" smtClean="0"/>
              <a:t>šikanujícími</a:t>
            </a:r>
            <a:r>
              <a:rPr lang="en-US" dirty="0" smtClean="0"/>
              <a:t> a </a:t>
            </a:r>
            <a:r>
              <a:rPr lang="en-US" dirty="0" err="1" smtClean="0"/>
              <a:t>jejich</a:t>
            </a:r>
            <a:r>
              <a:rPr lang="en-US" dirty="0" smtClean="0"/>
              <a:t> </a:t>
            </a:r>
            <a:r>
              <a:rPr lang="en-US" dirty="0" err="1" smtClean="0"/>
              <a:t>oběťmi</a:t>
            </a:r>
            <a:r>
              <a:rPr lang="en-US" dirty="0" smtClean="0"/>
              <a:t> </a:t>
            </a:r>
            <a:endParaRPr lang="cs-CZ" dirty="0" smtClean="0"/>
          </a:p>
          <a:p>
            <a:r>
              <a:rPr lang="cs-CZ" dirty="0" smtClean="0"/>
              <a:t>Hledání hranic agresivity a šikany – 5P šikany: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en-US" dirty="0" smtClean="0"/>
              <a:t>1. Power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	</a:t>
            </a:r>
            <a:r>
              <a:rPr lang="en-US" dirty="0" smtClean="0"/>
              <a:t>2. Persistence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	</a:t>
            </a:r>
            <a:r>
              <a:rPr lang="en-US" dirty="0" smtClean="0"/>
              <a:t>3. Peers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	</a:t>
            </a:r>
            <a:r>
              <a:rPr lang="en-US" dirty="0" smtClean="0"/>
              <a:t>4. Purpose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	</a:t>
            </a:r>
            <a:r>
              <a:rPr lang="en-US" dirty="0" smtClean="0"/>
              <a:t>5. Perception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P</a:t>
            </a:r>
            <a:r>
              <a:rPr lang="en-US" dirty="0" err="1" smtClean="0"/>
              <a:t>rojevy</a:t>
            </a:r>
            <a:r>
              <a:rPr lang="en-US" dirty="0" smtClean="0"/>
              <a:t> </a:t>
            </a:r>
            <a:r>
              <a:rPr lang="en-US" dirty="0" err="1" smtClean="0"/>
              <a:t>šikany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b="1" i="1" dirty="0" err="1" smtClean="0"/>
              <a:t>přímé</a:t>
            </a:r>
            <a:r>
              <a:rPr lang="en-US" b="1" i="1" dirty="0" smtClean="0"/>
              <a:t> </a:t>
            </a:r>
            <a:r>
              <a:rPr lang="en-US" b="1" i="1" dirty="0" err="1"/>
              <a:t>projevy</a:t>
            </a:r>
            <a:r>
              <a:rPr lang="en-US" b="1" i="1" dirty="0"/>
              <a:t>:</a:t>
            </a:r>
            <a:r>
              <a:rPr lang="en-US" b="1" dirty="0"/>
              <a:t> </a:t>
            </a:r>
            <a:endParaRPr lang="cs-CZ" b="1" dirty="0" smtClean="0"/>
          </a:p>
          <a:p>
            <a:pPr lvl="0">
              <a:buNone/>
            </a:pPr>
            <a:r>
              <a:rPr lang="cs-CZ" dirty="0"/>
              <a:t>	</a:t>
            </a:r>
            <a:r>
              <a:rPr lang="en-US" dirty="0" err="1" smtClean="0"/>
              <a:t>posměch</a:t>
            </a:r>
            <a:r>
              <a:rPr lang="cs-CZ" dirty="0" smtClean="0"/>
              <a:t> (přezdívky, nadávky, hrubé žerty</a:t>
            </a:r>
            <a:r>
              <a:rPr lang="cs-CZ" dirty="0"/>
              <a:t>)</a:t>
            </a:r>
            <a:r>
              <a:rPr lang="en-US" dirty="0" smtClean="0"/>
              <a:t> </a:t>
            </a:r>
            <a:r>
              <a:rPr lang="en-US" dirty="0" err="1" smtClean="0"/>
              <a:t>kritika</a:t>
            </a:r>
            <a:r>
              <a:rPr lang="en-US" dirty="0" smtClean="0"/>
              <a:t>, </a:t>
            </a:r>
            <a:r>
              <a:rPr lang="en-US" dirty="0" err="1"/>
              <a:t>příkazy</a:t>
            </a:r>
            <a:r>
              <a:rPr lang="en-US" dirty="0" smtClean="0"/>
              <a:t>,</a:t>
            </a:r>
            <a:r>
              <a:rPr lang="cs-CZ" dirty="0" smtClean="0"/>
              <a:t> kterým se dítě podřizuje,</a:t>
            </a:r>
            <a:r>
              <a:rPr lang="en-US" dirty="0" smtClean="0"/>
              <a:t> </a:t>
            </a:r>
            <a:r>
              <a:rPr lang="en-US" dirty="0" err="1"/>
              <a:t>strkání</a:t>
            </a:r>
            <a:r>
              <a:rPr lang="en-US" dirty="0"/>
              <a:t>, </a:t>
            </a:r>
            <a:r>
              <a:rPr lang="en-US" dirty="0" err="1" smtClean="0"/>
              <a:t>bití</a:t>
            </a:r>
            <a:r>
              <a:rPr lang="en-US" dirty="0"/>
              <a:t>, </a:t>
            </a:r>
            <a:r>
              <a:rPr lang="en-US" dirty="0" err="1"/>
              <a:t>kopání</a:t>
            </a:r>
            <a:endParaRPr lang="cs-CZ" dirty="0"/>
          </a:p>
          <a:p>
            <a:pPr lvl="0"/>
            <a:r>
              <a:rPr lang="en-US" b="1" i="1" dirty="0" err="1"/>
              <a:t>nepřímé</a:t>
            </a:r>
            <a:r>
              <a:rPr lang="en-US" b="1" i="1" dirty="0"/>
              <a:t> </a:t>
            </a:r>
            <a:r>
              <a:rPr lang="en-US" b="1" i="1" dirty="0" err="1" smtClean="0"/>
              <a:t>projevy</a:t>
            </a:r>
            <a:r>
              <a:rPr lang="en-US" b="1" i="1" dirty="0" smtClean="0"/>
              <a:t>:</a:t>
            </a:r>
            <a:r>
              <a:rPr lang="en-US" b="1" dirty="0" smtClean="0"/>
              <a:t> </a:t>
            </a:r>
            <a:endParaRPr lang="cs-CZ" b="1" dirty="0" smtClean="0"/>
          </a:p>
          <a:p>
            <a:pPr lvl="0">
              <a:buNone/>
            </a:pPr>
            <a:r>
              <a:rPr lang="cs-CZ" dirty="0"/>
              <a:t>	</a:t>
            </a:r>
            <a:r>
              <a:rPr lang="en-US" dirty="0" err="1" smtClean="0"/>
              <a:t>dítě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často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, je </a:t>
            </a:r>
            <a:r>
              <a:rPr lang="en-US" dirty="0" err="1"/>
              <a:t>ustrašené</a:t>
            </a:r>
            <a:r>
              <a:rPr lang="en-US" dirty="0"/>
              <a:t>, </a:t>
            </a:r>
            <a:r>
              <a:rPr lang="en-US" dirty="0" err="1"/>
              <a:t>zhoršuje</a:t>
            </a:r>
            <a:r>
              <a:rPr lang="en-US" dirty="0"/>
              <a:t> se </a:t>
            </a:r>
            <a:r>
              <a:rPr lang="en-US" dirty="0" err="1"/>
              <a:t>jeho</a:t>
            </a:r>
            <a:r>
              <a:rPr lang="en-US" dirty="0"/>
              <a:t> </a:t>
            </a:r>
            <a:r>
              <a:rPr lang="en-US" dirty="0" err="1"/>
              <a:t>školní</a:t>
            </a:r>
            <a:r>
              <a:rPr lang="en-US" dirty="0"/>
              <a:t> </a:t>
            </a:r>
            <a:r>
              <a:rPr lang="en-US" dirty="0" err="1" smtClean="0"/>
              <a:t>prospěch</a:t>
            </a:r>
            <a:r>
              <a:rPr lang="cs-CZ" dirty="0" smtClean="0"/>
              <a:t>, má poškozené věci, vyhledává přítomnost dospělých osob…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Agresor a Oběť Šikany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Jak šikanu vnímá oběť?</a:t>
            </a:r>
          </a:p>
          <a:p>
            <a:r>
              <a:rPr lang="cs-CZ" dirty="0" smtClean="0"/>
              <a:t>Jak šikanu vnímá agresor?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Vyšetřování šikany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u="sng" dirty="0" err="1"/>
              <a:t>pravidla</a:t>
            </a:r>
            <a:r>
              <a:rPr lang="en-US" u="sng" dirty="0"/>
              <a:t> </a:t>
            </a:r>
            <a:r>
              <a:rPr lang="en-US" u="sng" dirty="0" err="1"/>
              <a:t>vyšetřování</a:t>
            </a:r>
            <a:r>
              <a:rPr lang="en-US" u="sng" dirty="0"/>
              <a:t> </a:t>
            </a:r>
            <a:r>
              <a:rPr lang="en-US" u="sng" dirty="0" err="1"/>
              <a:t>šikany</a:t>
            </a:r>
            <a:endParaRPr lang="cs-CZ" dirty="0"/>
          </a:p>
          <a:p>
            <a:pPr>
              <a:buNone/>
            </a:pPr>
            <a:r>
              <a:rPr lang="en-US" dirty="0"/>
              <a:t>1. </a:t>
            </a:r>
            <a:r>
              <a:rPr lang="en-US" dirty="0" err="1"/>
              <a:t>Chránit</a:t>
            </a:r>
            <a:r>
              <a:rPr lang="en-US" dirty="0"/>
              <a:t> </a:t>
            </a:r>
            <a:r>
              <a:rPr lang="en-US" dirty="0" err="1"/>
              <a:t>zdroj</a:t>
            </a:r>
            <a:r>
              <a:rPr lang="en-US" dirty="0"/>
              <a:t> </a:t>
            </a:r>
            <a:r>
              <a:rPr lang="en-US" dirty="0" err="1"/>
              <a:t>informací</a:t>
            </a:r>
            <a:endParaRPr lang="cs-CZ" dirty="0"/>
          </a:p>
          <a:p>
            <a:pPr>
              <a:buNone/>
            </a:pPr>
            <a:r>
              <a:rPr lang="en-US" dirty="0"/>
              <a:t>2. </a:t>
            </a:r>
            <a:r>
              <a:rPr lang="en-US" dirty="0" err="1"/>
              <a:t>Prozradit</a:t>
            </a:r>
            <a:r>
              <a:rPr lang="en-US" dirty="0"/>
              <a:t> co </a:t>
            </a:r>
            <a:r>
              <a:rPr lang="en-US" dirty="0" err="1"/>
              <a:t>nejméně</a:t>
            </a:r>
            <a:r>
              <a:rPr lang="en-US" dirty="0"/>
              <a:t> o tom, co </a:t>
            </a:r>
            <a:r>
              <a:rPr lang="en-US" dirty="0" err="1"/>
              <a:t>nám</a:t>
            </a:r>
            <a:r>
              <a:rPr lang="en-US" dirty="0"/>
              <a:t> je a </a:t>
            </a:r>
            <a:r>
              <a:rPr lang="en-US" dirty="0" err="1"/>
              <a:t>není</a:t>
            </a:r>
            <a:r>
              <a:rPr lang="en-US" dirty="0"/>
              <a:t> </a:t>
            </a:r>
            <a:r>
              <a:rPr lang="en-US" dirty="0" err="1"/>
              <a:t>známo</a:t>
            </a:r>
            <a:endParaRPr lang="cs-CZ" dirty="0"/>
          </a:p>
          <a:p>
            <a:pPr>
              <a:buNone/>
            </a:pPr>
            <a:r>
              <a:rPr lang="en-US" dirty="0"/>
              <a:t>3. </a:t>
            </a:r>
            <a:r>
              <a:rPr lang="en-US" dirty="0" err="1"/>
              <a:t>Vyslechnout</a:t>
            </a:r>
            <a:r>
              <a:rPr lang="en-US" dirty="0"/>
              <a:t> </a:t>
            </a:r>
            <a:r>
              <a:rPr lang="en-US" dirty="0" err="1"/>
              <a:t>poškozeného</a:t>
            </a:r>
            <a:r>
              <a:rPr lang="en-US" dirty="0"/>
              <a:t>, </a:t>
            </a:r>
            <a:r>
              <a:rPr lang="en-US" dirty="0" err="1"/>
              <a:t>obviněného</a:t>
            </a:r>
            <a:r>
              <a:rPr lang="en-US" dirty="0"/>
              <a:t> a </a:t>
            </a:r>
            <a:r>
              <a:rPr lang="en-US" dirty="0" err="1"/>
              <a:t>svědky</a:t>
            </a:r>
            <a:r>
              <a:rPr lang="en-US" dirty="0"/>
              <a:t> </a:t>
            </a:r>
            <a:r>
              <a:rPr lang="en-US" dirty="0" err="1"/>
              <a:t>každého</a:t>
            </a:r>
            <a:r>
              <a:rPr lang="en-US" dirty="0"/>
              <a:t> </a:t>
            </a:r>
            <a:r>
              <a:rPr lang="en-US" dirty="0" err="1"/>
              <a:t>zvlášť</a:t>
            </a:r>
            <a:r>
              <a:rPr lang="en-US" dirty="0"/>
              <a:t>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4. U rozhovoru s obviněným je možné využít „taktiku výslechu“</a:t>
            </a:r>
            <a:endParaRPr lang="cs-CZ" dirty="0"/>
          </a:p>
          <a:p>
            <a:pPr>
              <a:buNone/>
            </a:pPr>
            <a:r>
              <a:rPr lang="cs-CZ" dirty="0" smtClean="0"/>
              <a:t>5</a:t>
            </a:r>
            <a:r>
              <a:rPr lang="en-US" dirty="0" smtClean="0"/>
              <a:t>. </a:t>
            </a:r>
            <a:r>
              <a:rPr lang="en-US" dirty="0" err="1"/>
              <a:t>Všechny</a:t>
            </a:r>
            <a:r>
              <a:rPr lang="en-US" dirty="0"/>
              <a:t> </a:t>
            </a:r>
            <a:r>
              <a:rPr lang="en-US" dirty="0" err="1"/>
              <a:t>výpovědi</a:t>
            </a:r>
            <a:r>
              <a:rPr lang="en-US" dirty="0"/>
              <a:t> </a:t>
            </a:r>
            <a:r>
              <a:rPr lang="en-US" dirty="0" err="1"/>
              <a:t>pečlivě</a:t>
            </a:r>
            <a:r>
              <a:rPr lang="en-US" dirty="0"/>
              <a:t> </a:t>
            </a:r>
            <a:r>
              <a:rPr lang="en-US" dirty="0" err="1"/>
              <a:t>zaznamenat</a:t>
            </a:r>
            <a:r>
              <a:rPr lang="en-US" dirty="0" smtClean="0"/>
              <a:t>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Postup vyšetřování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Seřaďte jednotlivé kroky:</a:t>
            </a:r>
          </a:p>
          <a:p>
            <a:pPr>
              <a:buNone/>
            </a:pPr>
            <a:r>
              <a:rPr lang="cs-CZ" dirty="0" smtClean="0"/>
              <a:t>Ochrana oběti</a:t>
            </a:r>
          </a:p>
          <a:p>
            <a:pPr>
              <a:buNone/>
            </a:pPr>
            <a:r>
              <a:rPr lang="cs-CZ" dirty="0" smtClean="0"/>
              <a:t>Rozhovor s agresory</a:t>
            </a:r>
          </a:p>
          <a:p>
            <a:pPr>
              <a:buNone/>
            </a:pPr>
            <a:r>
              <a:rPr lang="cs-CZ" dirty="0" smtClean="0"/>
              <a:t>Rozhovor s informátory (oběťmi)</a:t>
            </a:r>
          </a:p>
          <a:p>
            <a:pPr>
              <a:buNone/>
            </a:pPr>
            <a:r>
              <a:rPr lang="cs-CZ" dirty="0" smtClean="0"/>
              <a:t>Nalezení vhodných svědků</a:t>
            </a:r>
          </a:p>
          <a:p>
            <a:pPr>
              <a:buNone/>
            </a:pPr>
            <a:r>
              <a:rPr lang="cs-CZ" dirty="0"/>
              <a:t>R</a:t>
            </a:r>
            <a:r>
              <a:rPr lang="cs-CZ" dirty="0" smtClean="0"/>
              <a:t>ozhovory se svědky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u="sng" dirty="0" smtClean="0"/>
              <a:t>Kde hledat metodický postup:</a:t>
            </a:r>
          </a:p>
          <a:p>
            <a:pPr>
              <a:buNone/>
            </a:pPr>
            <a:r>
              <a:rPr lang="cs-CZ" dirty="0" smtClean="0"/>
              <a:t>Minimální preventivní program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 zamyšlení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indent="-457200">
              <a:buAutoNum type="arabicParenR"/>
            </a:pPr>
            <a:r>
              <a:rPr lang="cs-CZ" dirty="0" smtClean="0"/>
              <a:t>Jaké funkce může plnit agresivita v kolektivu žáků základní školy?</a:t>
            </a:r>
          </a:p>
          <a:p>
            <a:pPr marL="457200" indent="-457200">
              <a:buAutoNum type="arabicParenR"/>
            </a:pPr>
            <a:r>
              <a:rPr lang="cs-CZ" dirty="0" smtClean="0"/>
              <a:t>Jak se může lišit pohled na agresivitu z perspektivy dětí a dospělých?</a:t>
            </a:r>
          </a:p>
          <a:p>
            <a:pPr marL="457200" indent="-457200">
              <a:buAutoNum type="arabicParenR"/>
            </a:pPr>
            <a:r>
              <a:rPr lang="cs-CZ" dirty="0" smtClean="0"/>
              <a:t>Kdy se agresivita ve škole stává problematickou?</a:t>
            </a:r>
          </a:p>
          <a:p>
            <a:pPr marL="457200" indent="-457200">
              <a:buAutoNum type="arabicParenR"/>
            </a:pPr>
            <a:r>
              <a:rPr lang="cs-CZ" dirty="0" smtClean="0"/>
              <a:t>Kde jsou hranice agresivity a šikany ve školní třídě?</a:t>
            </a:r>
          </a:p>
          <a:p>
            <a:pPr marL="457200" indent="-457200">
              <a:buAutoNum type="arabicParenR"/>
            </a:pPr>
            <a:r>
              <a:rPr lang="cs-CZ" dirty="0" smtClean="0"/>
              <a:t>Jak by měl učitel šikanu ve školní třídě řešit?</a:t>
            </a:r>
          </a:p>
          <a:p>
            <a:pPr marL="457200" indent="-457200">
              <a:buAutoNum type="arabicParenR"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165</TotalTime>
  <Words>203</Words>
  <Application>Microsoft Office PowerPoint</Application>
  <PresentationFormat>Předvádění na obrazovce (4:3)</PresentationFormat>
  <Paragraphs>41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Century Schoolbook</vt:lpstr>
      <vt:lpstr>Wingdings</vt:lpstr>
      <vt:lpstr>Wingdings 2</vt:lpstr>
      <vt:lpstr>Arkýř</vt:lpstr>
      <vt:lpstr> Šikana</vt:lpstr>
      <vt:lpstr>Šikana jako extrémní podoba agresivity</vt:lpstr>
      <vt:lpstr> Projevy šikany </vt:lpstr>
      <vt:lpstr>Agresor a Oběť Šikany</vt:lpstr>
      <vt:lpstr>Vyšetřování šikany </vt:lpstr>
      <vt:lpstr>Postup vyšetřování</vt:lpstr>
      <vt:lpstr>K zamyšlení</vt:lpstr>
    </vt:vector>
  </TitlesOfParts>
  <Company>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Šikana</dc:title>
  <dc:creator>X</dc:creator>
  <cp:lastModifiedBy>Lojdova</cp:lastModifiedBy>
  <cp:revision>22</cp:revision>
  <dcterms:created xsi:type="dcterms:W3CDTF">2012-11-19T18:02:41Z</dcterms:created>
  <dcterms:modified xsi:type="dcterms:W3CDTF">2015-11-25T08:49:21Z</dcterms:modified>
</cp:coreProperties>
</file>