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56" r:id="rId2"/>
    <p:sldId id="279" r:id="rId3"/>
    <p:sldId id="280" r:id="rId4"/>
    <p:sldId id="258" r:id="rId5"/>
    <p:sldId id="300" r:id="rId6"/>
    <p:sldId id="262" r:id="rId7"/>
    <p:sldId id="263" r:id="rId8"/>
    <p:sldId id="264" r:id="rId9"/>
    <p:sldId id="301" r:id="rId10"/>
    <p:sldId id="281" r:id="rId11"/>
    <p:sldId id="283" r:id="rId12"/>
    <p:sldId id="284" r:id="rId13"/>
    <p:sldId id="303" r:id="rId14"/>
    <p:sldId id="305" r:id="rId15"/>
    <p:sldId id="304" r:id="rId16"/>
    <p:sldId id="306" r:id="rId17"/>
    <p:sldId id="285" r:id="rId18"/>
    <p:sldId id="325" r:id="rId19"/>
    <p:sldId id="287" r:id="rId20"/>
    <p:sldId id="261" r:id="rId21"/>
    <p:sldId id="289" r:id="rId22"/>
    <p:sldId id="307" r:id="rId23"/>
    <p:sldId id="326" r:id="rId24"/>
    <p:sldId id="319" r:id="rId25"/>
    <p:sldId id="320" r:id="rId26"/>
    <p:sldId id="321" r:id="rId27"/>
    <p:sldId id="322" r:id="rId28"/>
    <p:sldId id="323" r:id="rId29"/>
    <p:sldId id="324" r:id="rId30"/>
    <p:sldId id="309" r:id="rId31"/>
    <p:sldId id="311" r:id="rId32"/>
    <p:sldId id="291" r:id="rId33"/>
    <p:sldId id="292" r:id="rId34"/>
    <p:sldId id="293" r:id="rId35"/>
    <p:sldId id="294" r:id="rId36"/>
    <p:sldId id="295" r:id="rId37"/>
    <p:sldId id="296" r:id="rId38"/>
    <p:sldId id="314" r:id="rId39"/>
    <p:sldId id="299" r:id="rId40"/>
    <p:sldId id="315" r:id="rId41"/>
    <p:sldId id="316" r:id="rId42"/>
    <p:sldId id="317" r:id="rId43"/>
    <p:sldId id="327" r:id="rId44"/>
    <p:sldId id="273" r:id="rId45"/>
  </p:sldIdLst>
  <p:sldSz cx="9144000" cy="6858000" type="screen4x3"/>
  <p:notesSz cx="6669088" cy="9928225"/>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B269467-D2E4-4688-A009-35025CAC4B11}" type="datetimeFigureOut">
              <a:rPr lang="cs-CZ"/>
              <a:pPr>
                <a:defRPr/>
              </a:pPr>
              <a:t>25. 11. 2015</a:t>
            </a:fld>
            <a:endParaRPr lang="cs-CZ"/>
          </a:p>
        </p:txBody>
      </p:sp>
      <p:sp>
        <p:nvSpPr>
          <p:cNvPr id="4" name="Zástupný symbol pro zápatí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5" name="Zástupný symbol pro číslo snímku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2064B78-00FB-4B75-ADC9-F721F788F031}" type="slidenum">
              <a:rPr lang="cs-CZ"/>
              <a:pPr>
                <a:defRPr/>
              </a:pPr>
              <a:t>‹#›</a:t>
            </a:fld>
            <a:endParaRPr lang="cs-CZ"/>
          </a:p>
        </p:txBody>
      </p:sp>
    </p:spTree>
    <p:extLst>
      <p:ext uri="{BB962C8B-B14F-4D97-AF65-F5344CB8AC3E}">
        <p14:creationId xmlns:p14="http://schemas.microsoft.com/office/powerpoint/2010/main" val="1654220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cs-CZ"/>
          </a:p>
        </p:txBody>
      </p:sp>
      <p:sp>
        <p:nvSpPr>
          <p:cNvPr id="3" name="Zástupný symbol pro datum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8472E4E-B893-4972-982C-7CF4EAFFFE53}" type="datetimeFigureOut">
              <a:rPr lang="cs-CZ"/>
              <a:pPr>
                <a:defRPr/>
              </a:pPr>
              <a:t>25. 11. 2015</a:t>
            </a:fld>
            <a:endParaRPr lang="cs-CZ"/>
          </a:p>
        </p:txBody>
      </p:sp>
      <p:sp>
        <p:nvSpPr>
          <p:cNvPr id="4" name="Zástupný symbol pro obrázek snímku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66750" y="4716463"/>
            <a:ext cx="5335588" cy="4467225"/>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CB8F3F3-C2FC-41ED-8861-714B6DD74BA8}" type="slidenum">
              <a:rPr lang="cs-CZ"/>
              <a:pPr>
                <a:defRPr/>
              </a:pPr>
              <a:t>‹#›</a:t>
            </a:fld>
            <a:endParaRPr lang="cs-CZ"/>
          </a:p>
        </p:txBody>
      </p:sp>
    </p:spTree>
    <p:extLst>
      <p:ext uri="{BB962C8B-B14F-4D97-AF65-F5344CB8AC3E}">
        <p14:creationId xmlns:p14="http://schemas.microsoft.com/office/powerpoint/2010/main" val="21966458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Partner – partner</a:t>
            </a:r>
          </a:p>
          <a:p>
            <a:r>
              <a:rPr lang="cs-CZ" dirty="0" smtClean="0"/>
              <a:t>V tomto módu spolupráce pracuje cvičný učitel se studentem jako s partnerem, ponechává mu vysokou míru autonomie a nepřebírá nad ním a ani nad jeho činností kontrolu. </a:t>
            </a:r>
          </a:p>
          <a:p>
            <a:r>
              <a:rPr lang="cs-CZ" dirty="0" smtClean="0"/>
              <a:t>Lenka: „Nebo třeba teďka jsme dělali s </a:t>
            </a:r>
            <a:r>
              <a:rPr lang="cs-CZ" dirty="0" err="1" smtClean="0"/>
              <a:t>deváťákama</a:t>
            </a:r>
            <a:r>
              <a:rPr lang="cs-CZ" dirty="0" smtClean="0"/>
              <a:t>, prostě budování socialismu v Československu. Ona (pozn.: cvičná učitelka) to zažila, takže mě jakoby mě doplňovala. Já jsem vždycky řekla tu obecnou věci a ona to doplnila konkrétními příklady, tak ona to zažila.“</a:t>
            </a:r>
          </a:p>
          <a:p>
            <a:r>
              <a:rPr lang="cs-CZ" dirty="0" smtClean="0"/>
              <a:t>Tazatel: „To jste měli tandemovou výuku? Jo? Domluvenou nebo náhodnou?“</a:t>
            </a:r>
          </a:p>
          <a:p>
            <a:r>
              <a:rPr lang="cs-CZ" dirty="0" smtClean="0"/>
              <a:t>Lenka: „Náhodnou. Taky je to dobrý. Ty děcka </a:t>
            </a:r>
            <a:r>
              <a:rPr lang="cs-CZ" dirty="0" err="1" smtClean="0"/>
              <a:t>poznaj</a:t>
            </a:r>
            <a:r>
              <a:rPr lang="cs-CZ" dirty="0" smtClean="0"/>
              <a:t>, že ta paní učitelka to opravdu zažila, že to není jen to, že to bylo napsaný v učebnici. Tak to jsme měly takhle.“ </a:t>
            </a:r>
          </a:p>
          <a:p>
            <a:r>
              <a:rPr lang="cs-CZ" dirty="0" smtClean="0"/>
              <a:t> Tonoucí – záchranář</a:t>
            </a:r>
          </a:p>
          <a:p>
            <a:r>
              <a:rPr lang="cs-CZ" dirty="0" smtClean="0"/>
              <a:t>Ve třídě vyvstane řada situací, se kterými potřebuje student učitelství pomoci. Protože je cvičný učitel ve výuce většinou přítomen a „kryje studentovi záda“, může v případě vzniku problémové situace přímo zasáhnout skrze legitimní moc, kterou disponuje, i když roli učitele propůjčil návštěvníkovi z pedagogické fakulty. Legitimní moc studenta se v takové situaci oslabuje, vykonává ji za něj učitel.</a:t>
            </a:r>
          </a:p>
          <a:p>
            <a:endParaRPr lang="cs-CZ" dirty="0"/>
          </a:p>
        </p:txBody>
      </p:sp>
      <p:sp>
        <p:nvSpPr>
          <p:cNvPr id="4" name="Zástupný symbol pro číslo snímku 3"/>
          <p:cNvSpPr>
            <a:spLocks noGrp="1"/>
          </p:cNvSpPr>
          <p:nvPr>
            <p:ph type="sldNum" sz="quarter" idx="10"/>
          </p:nvPr>
        </p:nvSpPr>
        <p:spPr/>
        <p:txBody>
          <a:bodyPr/>
          <a:lstStyle/>
          <a:p>
            <a:pPr>
              <a:defRPr/>
            </a:pPr>
            <a:fld id="{B5AFA847-285F-4979-AF57-FD8E0F5ED9AB}" type="slidenum">
              <a:rPr lang="cs-CZ" altLang="cs-CZ" smtClean="0"/>
              <a:pPr>
                <a:defRPr/>
              </a:pPr>
              <a:t>30</a:t>
            </a:fld>
            <a:endParaRPr lang="cs-CZ" altLang="cs-CZ"/>
          </a:p>
        </p:txBody>
      </p:sp>
    </p:spTree>
    <p:extLst>
      <p:ext uri="{BB962C8B-B14F-4D97-AF65-F5344CB8AC3E}">
        <p14:creationId xmlns:p14="http://schemas.microsoft.com/office/powerpoint/2010/main" val="147599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Modus kooperace</a:t>
            </a:r>
          </a:p>
          <a:p>
            <a:r>
              <a:rPr lang="cs-CZ" dirty="0" smtClean="0"/>
              <a:t>Studenti učitelství z pohledu žáků disponují dostatečnou poznatkovou základnou  a současně jsou s to žákům tyto poznatky vhodným způsobem zprostředkovat</a:t>
            </a:r>
          </a:p>
          <a:p>
            <a:r>
              <a:rPr lang="cs-CZ" dirty="0" smtClean="0"/>
              <a:t>žáci ve výuce studentů expertů často získávají pozitivní zpětnou vazbu a zažívají pocit úspěchu.</a:t>
            </a:r>
          </a:p>
          <a:p>
            <a:r>
              <a:rPr lang="cs-CZ" dirty="0" smtClean="0"/>
              <a:t>U: Co jste napsali u té první otázky. Co to je životní prostředí?  Lukasi? </a:t>
            </a:r>
          </a:p>
          <a:p>
            <a:r>
              <a:rPr lang="cs-CZ" dirty="0" smtClean="0"/>
              <a:t>L: Všechno kolem nás. </a:t>
            </a:r>
          </a:p>
          <a:p>
            <a:r>
              <a:rPr lang="cs-CZ" dirty="0" smtClean="0"/>
              <a:t>U: Všechno kolem nás. Správně. </a:t>
            </a:r>
          </a:p>
          <a:p>
            <a:r>
              <a:rPr lang="cs-CZ" dirty="0" smtClean="0"/>
              <a:t>U: Sáro, napsalas ještě něco jinačího? Jak- Nebo cos napsala? </a:t>
            </a:r>
          </a:p>
          <a:p>
            <a:r>
              <a:rPr lang="cs-CZ" dirty="0" smtClean="0"/>
              <a:t>S: Ne já jsem tam dávala ty příklady, co jsme měli</a:t>
            </a:r>
          </a:p>
          <a:p>
            <a:r>
              <a:rPr lang="cs-CZ" dirty="0" smtClean="0"/>
              <a:t>U: Jo taky mohlo být určitě. Tak co napsal Filip. </a:t>
            </a:r>
          </a:p>
          <a:p>
            <a:r>
              <a:rPr lang="cs-CZ" dirty="0" smtClean="0"/>
              <a:t>F: Já jsem tam psal příroda, lidé a všechno co člověk vyrobil. </a:t>
            </a:r>
          </a:p>
          <a:p>
            <a:r>
              <a:rPr lang="cs-CZ" dirty="0" smtClean="0"/>
              <a:t>U: Určitě to je taky správná odpověď. </a:t>
            </a:r>
          </a:p>
          <a:p>
            <a:r>
              <a:rPr lang="cs-CZ" dirty="0" smtClean="0"/>
              <a:t>expertem je pro žáky ten, díky němuž se sami experty stávají (a to i v případě banálního učiva)</a:t>
            </a:r>
          </a:p>
          <a:p>
            <a:endParaRPr lang="cs-CZ" dirty="0"/>
          </a:p>
        </p:txBody>
      </p:sp>
      <p:sp>
        <p:nvSpPr>
          <p:cNvPr id="4" name="Zástupný symbol pro číslo snímku 3"/>
          <p:cNvSpPr>
            <a:spLocks noGrp="1"/>
          </p:cNvSpPr>
          <p:nvPr>
            <p:ph type="sldNum" sz="quarter" idx="10"/>
          </p:nvPr>
        </p:nvSpPr>
        <p:spPr/>
        <p:txBody>
          <a:bodyPr/>
          <a:lstStyle/>
          <a:p>
            <a:pPr>
              <a:defRPr/>
            </a:pPr>
            <a:fld id="{B5AFA847-285F-4979-AF57-FD8E0F5ED9AB}" type="slidenum">
              <a:rPr lang="cs-CZ" altLang="cs-CZ" smtClean="0"/>
              <a:pPr>
                <a:defRPr/>
              </a:pPr>
              <a:t>40</a:t>
            </a:fld>
            <a:endParaRPr lang="cs-CZ" altLang="cs-CZ"/>
          </a:p>
        </p:txBody>
      </p:sp>
    </p:spTree>
    <p:extLst>
      <p:ext uri="{BB962C8B-B14F-4D97-AF65-F5344CB8AC3E}">
        <p14:creationId xmlns:p14="http://schemas.microsoft.com/office/powerpoint/2010/main" val="4005116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sz="1200" dirty="0" smtClean="0">
                <a:latin typeface="Bookman Old Style" pitchFamily="18" charset="0"/>
              </a:rPr>
              <a:t>Karla například dává žákům za úkol rozdělit požadavky na státoprávní a liberální, aniž by ji vysvětlila, co který pojem znamená. Žáci proto proti úkolu otevřeně revoltují a dávají najevo, že úkol se míjí účinkem. Studentka navíc žákům opět sděluje, že se toto učivo nebude testovat, čímž žákovské opozici dává do ruky o argument víc, proč je plnění úkolu zbytečné.</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sz="1200" dirty="0" smtClean="0">
              <a:latin typeface="Bookman Old Style"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cs-CZ" sz="1200" dirty="0" smtClean="0">
                <a:latin typeface="Bookman Old Style" pitchFamily="18" charset="0"/>
              </a:rPr>
              <a:t>Alice žákům dává úlohy, které mají v zásadě otevřená zadání, a studentka žákům opakovaně sděluje, že odpovědi a řešení, s nimiž přicházejí žáci, jsou minimálně stejně dobré jako její vlastní. Žákyně Kristýna reaguje tím, že (chybně) poukazuje na dvojí výklad zadání a tím i na možnost, že studentčina odpověď nemusí být správná. Alice se snaží Kristýně vysvětlit, že zadání lze chápat pouze jedním způsobem, nicméně žákyně s ní nadále nesouhlasí. Totéž se opakuje i v následující interakci, kde žáci reformulují novou větu. Také v tomto případě studentka přichází s řešením, nicméně žáci je otevřeně zamítnou. Na studentčinu snahu, za jakých okolností by bylo možné její výrok použít, již dále nereagují a nechávají její otázku bez odezvy. Žáci se tedy řídí logikou, že když sami ví lépe než studentka, není jim ve výuce ke prospěchu, Alice, která se v důsledku svého liberálního přístupu ocitá v modu </a:t>
            </a:r>
            <a:r>
              <a:rPr lang="cs-CZ" sz="1200" dirty="0" err="1" smtClean="0">
                <a:latin typeface="Bookman Old Style" pitchFamily="18" charset="0"/>
              </a:rPr>
              <a:t>kompetice</a:t>
            </a:r>
            <a:r>
              <a:rPr lang="cs-CZ" sz="1200" dirty="0" smtClean="0">
                <a:latin typeface="Bookman Old Style" pitchFamily="18" charset="0"/>
              </a:rPr>
              <a:t>.</a:t>
            </a:r>
          </a:p>
          <a:p>
            <a:endParaRPr lang="cs-CZ" dirty="0"/>
          </a:p>
        </p:txBody>
      </p:sp>
      <p:sp>
        <p:nvSpPr>
          <p:cNvPr id="4" name="Zástupný symbol pro číslo snímku 3"/>
          <p:cNvSpPr>
            <a:spLocks noGrp="1"/>
          </p:cNvSpPr>
          <p:nvPr>
            <p:ph type="sldNum" sz="quarter" idx="10"/>
          </p:nvPr>
        </p:nvSpPr>
        <p:spPr/>
        <p:txBody>
          <a:bodyPr/>
          <a:lstStyle/>
          <a:p>
            <a:pPr>
              <a:defRPr/>
            </a:pPr>
            <a:fld id="{B5AFA847-285F-4979-AF57-FD8E0F5ED9AB}" type="slidenum">
              <a:rPr lang="cs-CZ" altLang="cs-CZ" smtClean="0"/>
              <a:pPr>
                <a:defRPr/>
              </a:pPr>
              <a:t>41</a:t>
            </a:fld>
            <a:endParaRPr lang="cs-CZ" altLang="cs-CZ"/>
          </a:p>
        </p:txBody>
      </p:sp>
    </p:spTree>
    <p:extLst>
      <p:ext uri="{BB962C8B-B14F-4D97-AF65-F5344CB8AC3E}">
        <p14:creationId xmlns:p14="http://schemas.microsoft.com/office/powerpoint/2010/main" val="58525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pPr>
              <a:defRPr/>
            </a:pPr>
            <a:fld id="{F98EB199-D889-490A-AA52-7022280DC1BB}"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40F4EC2-4146-4F16-829E-F27817F70BD2}" type="slidenum">
              <a:rPr lang="cs-CZ" smtClean="0"/>
              <a:pPr>
                <a:defRPr/>
              </a:pPr>
              <a:t>‹#›</a:t>
            </a:fld>
            <a:endParaRPr lang="cs-CZ"/>
          </a:p>
        </p:txBody>
      </p:sp>
    </p:spTree>
    <p:extLst>
      <p:ext uri="{BB962C8B-B14F-4D97-AF65-F5344CB8AC3E}">
        <p14:creationId xmlns:p14="http://schemas.microsoft.com/office/powerpoint/2010/main" val="255558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Tree>
    <p:extLst>
      <p:ext uri="{BB962C8B-B14F-4D97-AF65-F5344CB8AC3E}">
        <p14:creationId xmlns:p14="http://schemas.microsoft.com/office/powerpoint/2010/main" val="38504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1168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Tree>
    <p:extLst>
      <p:ext uri="{BB962C8B-B14F-4D97-AF65-F5344CB8AC3E}">
        <p14:creationId xmlns:p14="http://schemas.microsoft.com/office/powerpoint/2010/main" val="2389068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6479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Tree>
    <p:extLst>
      <p:ext uri="{BB962C8B-B14F-4D97-AF65-F5344CB8AC3E}">
        <p14:creationId xmlns:p14="http://schemas.microsoft.com/office/powerpoint/2010/main" val="1131484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1CFB31E0-1AF6-48AF-A284-DD4B32BD7414}"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071FA19-6F0A-47B5-B3F0-0FA288C8F549}" type="slidenum">
              <a:rPr lang="cs-CZ" smtClean="0"/>
              <a:pPr>
                <a:defRPr/>
              </a:pPr>
              <a:t>‹#›</a:t>
            </a:fld>
            <a:endParaRPr lang="cs-CZ"/>
          </a:p>
        </p:txBody>
      </p:sp>
    </p:spTree>
    <p:extLst>
      <p:ext uri="{BB962C8B-B14F-4D97-AF65-F5344CB8AC3E}">
        <p14:creationId xmlns:p14="http://schemas.microsoft.com/office/powerpoint/2010/main" val="420615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C53D6912-198B-4BE9-9954-A73A51129283}"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A7DE02A-C6C7-417B-9B83-D63C405F9FDE}" type="slidenum">
              <a:rPr lang="cs-CZ" smtClean="0"/>
              <a:pPr>
                <a:defRPr/>
              </a:pPr>
              <a:t>‹#›</a:t>
            </a:fld>
            <a:endParaRPr lang="cs-CZ"/>
          </a:p>
        </p:txBody>
      </p:sp>
    </p:spTree>
    <p:extLst>
      <p:ext uri="{BB962C8B-B14F-4D97-AF65-F5344CB8AC3E}">
        <p14:creationId xmlns:p14="http://schemas.microsoft.com/office/powerpoint/2010/main" val="243591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F0A1F513-BAD2-4D75-9AFD-2779CE004127}" type="slidenum">
              <a:rPr lang="cs-CZ" smtClean="0"/>
              <a:pPr>
                <a:defRPr/>
              </a:pPr>
              <a:t>‹#›</a:t>
            </a:fld>
            <a:endParaRPr lang="cs-CZ"/>
          </a:p>
        </p:txBody>
      </p:sp>
    </p:spTree>
    <p:extLst>
      <p:ext uri="{BB962C8B-B14F-4D97-AF65-F5344CB8AC3E}">
        <p14:creationId xmlns:p14="http://schemas.microsoft.com/office/powerpoint/2010/main" val="244900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pPr>
              <a:defRPr/>
            </a:pPr>
            <a:fld id="{FF0A06E2-D0C0-4F33-A27B-CEDB68D44499}" type="datetimeFigureOut">
              <a:rPr lang="cs-CZ" smtClean="0"/>
              <a:pPr>
                <a:defRPr/>
              </a:pPr>
              <a:t>25. 11. 2015</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07D762D6-6F94-4F7E-84AD-FEE0DBCE9A5D}" type="slidenum">
              <a:rPr lang="cs-CZ" smtClean="0"/>
              <a:pPr>
                <a:defRPr/>
              </a:pPr>
              <a:t>‹#›</a:t>
            </a:fld>
            <a:endParaRPr lang="cs-CZ"/>
          </a:p>
        </p:txBody>
      </p:sp>
    </p:spTree>
    <p:extLst>
      <p:ext uri="{BB962C8B-B14F-4D97-AF65-F5344CB8AC3E}">
        <p14:creationId xmlns:p14="http://schemas.microsoft.com/office/powerpoint/2010/main" val="3797076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pPr>
              <a:defRPr/>
            </a:pPr>
            <a:fld id="{619FF2BC-4874-428E-86B6-C4A96FAB02D8}" type="datetimeFigureOut">
              <a:rPr lang="cs-CZ" smtClean="0"/>
              <a:pPr>
                <a:defRPr/>
              </a:pPr>
              <a:t>25. 11. 2015</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0764CBAD-02E3-4C16-81FE-35B5098B03BC}" type="slidenum">
              <a:rPr lang="cs-CZ" smtClean="0"/>
              <a:pPr>
                <a:defRPr/>
              </a:pPr>
              <a:t>‹#›</a:t>
            </a:fld>
            <a:endParaRPr lang="cs-CZ"/>
          </a:p>
        </p:txBody>
      </p:sp>
    </p:spTree>
    <p:extLst>
      <p:ext uri="{BB962C8B-B14F-4D97-AF65-F5344CB8AC3E}">
        <p14:creationId xmlns:p14="http://schemas.microsoft.com/office/powerpoint/2010/main" val="474634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pPr>
              <a:defRPr/>
            </a:pPr>
            <a:fld id="{D757C85B-2C21-436F-86F9-2D406CAB6D31}" type="datetimeFigureOut">
              <a:rPr lang="cs-CZ" smtClean="0"/>
              <a:pPr>
                <a:defRPr/>
              </a:pPr>
              <a:t>25. 11. 2015</a:t>
            </a:fld>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F39BE2A4-7C76-4D10-9AAB-02401015F9D1}" type="slidenum">
              <a:rPr lang="cs-CZ" smtClean="0"/>
              <a:pPr>
                <a:defRPr/>
              </a:pPr>
              <a:t>‹#›</a:t>
            </a:fld>
            <a:endParaRPr lang="cs-CZ"/>
          </a:p>
        </p:txBody>
      </p:sp>
    </p:spTree>
    <p:extLst>
      <p:ext uri="{BB962C8B-B14F-4D97-AF65-F5344CB8AC3E}">
        <p14:creationId xmlns:p14="http://schemas.microsoft.com/office/powerpoint/2010/main" val="372283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pPr>
              <a:defRPr/>
            </a:pPr>
            <a:fld id="{13225A0A-4D58-4ACA-A1D5-6A160C4A7130}" type="datetimeFigureOut">
              <a:rPr lang="cs-CZ" smtClean="0"/>
              <a:pPr>
                <a:defRPr/>
              </a:pPr>
              <a:t>25. 11. 2015</a:t>
            </a:fld>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6FA21A57-1C02-4A1D-9B62-8E4E7B7E574D}" type="slidenum">
              <a:rPr lang="cs-CZ" smtClean="0"/>
              <a:pPr>
                <a:defRPr/>
              </a:pPr>
              <a:t>‹#›</a:t>
            </a:fld>
            <a:endParaRPr lang="cs-CZ"/>
          </a:p>
        </p:txBody>
      </p:sp>
    </p:spTree>
    <p:extLst>
      <p:ext uri="{BB962C8B-B14F-4D97-AF65-F5344CB8AC3E}">
        <p14:creationId xmlns:p14="http://schemas.microsoft.com/office/powerpoint/2010/main" val="178647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659C7AB-9436-46AE-8B62-7795B5A42238}" type="datetimeFigureOut">
              <a:rPr lang="cs-CZ" smtClean="0"/>
              <a:pPr>
                <a:defRPr/>
              </a:pPr>
              <a:t>25. 11. 2015</a:t>
            </a:fld>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0F102070-FD52-4785-BF84-722E7DE2BE2C}" type="slidenum">
              <a:rPr lang="cs-CZ" smtClean="0"/>
              <a:pPr>
                <a:defRPr/>
              </a:pPr>
              <a:t>‹#›</a:t>
            </a:fld>
            <a:endParaRPr lang="cs-CZ"/>
          </a:p>
        </p:txBody>
      </p:sp>
    </p:spTree>
    <p:extLst>
      <p:ext uri="{BB962C8B-B14F-4D97-AF65-F5344CB8AC3E}">
        <p14:creationId xmlns:p14="http://schemas.microsoft.com/office/powerpoint/2010/main" val="154614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436896CA-73D2-438F-9142-B9FAD5F9EE5B}" type="datetimeFigureOut">
              <a:rPr lang="cs-CZ" smtClean="0"/>
              <a:pPr>
                <a:defRPr/>
              </a:pPr>
              <a:t>25. 11. 2015</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B6A8013E-27CF-4E70-A5B2-784B3FE9895E}" type="slidenum">
              <a:rPr lang="cs-CZ" smtClean="0"/>
              <a:pPr>
                <a:defRPr/>
              </a:pPr>
              <a:t>‹#›</a:t>
            </a:fld>
            <a:endParaRPr lang="cs-CZ"/>
          </a:p>
        </p:txBody>
      </p:sp>
    </p:spTree>
    <p:extLst>
      <p:ext uri="{BB962C8B-B14F-4D97-AF65-F5344CB8AC3E}">
        <p14:creationId xmlns:p14="http://schemas.microsoft.com/office/powerpoint/2010/main" val="278205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pPr>
              <a:defRPr/>
            </a:pPr>
            <a:fld id="{AF032D44-06A0-4E89-B99E-0808C943DDEA}" type="datetimeFigureOut">
              <a:rPr lang="cs-CZ" smtClean="0"/>
              <a:pPr>
                <a:defRPr/>
              </a:pPr>
              <a:t>25. 11. 2015</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DDACD575-1517-4AF1-9F01-B299FA16377F}" type="slidenum">
              <a:rPr lang="cs-CZ" smtClean="0"/>
              <a:pPr>
                <a:defRPr/>
              </a:pPr>
              <a:t>‹#›</a:t>
            </a:fld>
            <a:endParaRPr lang="cs-CZ"/>
          </a:p>
        </p:txBody>
      </p:sp>
    </p:spTree>
    <p:extLst>
      <p:ext uri="{BB962C8B-B14F-4D97-AF65-F5344CB8AC3E}">
        <p14:creationId xmlns:p14="http://schemas.microsoft.com/office/powerpoint/2010/main" val="355681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9058F5B-6CF5-438C-9B18-4706567FA4DE}" type="datetimeFigureOut">
              <a:rPr lang="cs-CZ" smtClean="0"/>
              <a:pPr>
                <a:defRPr/>
              </a:pPr>
              <a:t>25. 11. 2015</a:t>
            </a:fld>
            <a:endParaRPr lang="cs-CZ"/>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F0A1F513-BAD2-4D75-9AFD-2779CE004127}" type="slidenum">
              <a:rPr lang="cs-CZ" smtClean="0"/>
              <a:pPr>
                <a:defRPr/>
              </a:pPr>
              <a:t>‹#›</a:t>
            </a:fld>
            <a:endParaRPr lang="cs-CZ"/>
          </a:p>
        </p:txBody>
      </p:sp>
    </p:spTree>
    <p:extLst>
      <p:ext uri="{BB962C8B-B14F-4D97-AF65-F5344CB8AC3E}">
        <p14:creationId xmlns:p14="http://schemas.microsoft.com/office/powerpoint/2010/main" val="24890222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is.muni.cz/auth/osoba/10015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ciencedirect.com/science/article/pii/S0742051X1400019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ctrTitle"/>
          </p:nvPr>
        </p:nvSpPr>
        <p:spPr/>
        <p:txBody>
          <a:bodyPr/>
          <a:lstStyle/>
          <a:p>
            <a:r>
              <a:rPr lang="cs-CZ" dirty="0" smtClean="0"/>
              <a:t>Moc ve školní třídě</a:t>
            </a:r>
          </a:p>
        </p:txBody>
      </p:sp>
      <p:sp>
        <p:nvSpPr>
          <p:cNvPr id="3" name="Podnadpis 2"/>
          <p:cNvSpPr>
            <a:spLocks noGrp="1"/>
          </p:cNvSpPr>
          <p:nvPr>
            <p:ph type="subTitle" idx="1"/>
          </p:nvPr>
        </p:nvSpPr>
        <p:spPr>
          <a:xfrm>
            <a:off x="1130595" y="4050834"/>
            <a:ext cx="5826719" cy="2546518"/>
          </a:xfrm>
        </p:spPr>
        <p:txBody>
          <a:bodyPr rtlCol="0">
            <a:normAutofit/>
          </a:bodyPr>
          <a:lstStyle/>
          <a:p>
            <a:pPr fontAlgn="auto">
              <a:spcAft>
                <a:spcPts val="0"/>
              </a:spcAft>
              <a:buFont typeface="Arial" pitchFamily="34" charset="0"/>
              <a:buNone/>
              <a:defRPr/>
            </a:pPr>
            <a:endParaRPr lang="cs-CZ" dirty="0" smtClean="0"/>
          </a:p>
          <a:p>
            <a:pPr fontAlgn="auto">
              <a:spcAft>
                <a:spcPts val="0"/>
              </a:spcAft>
              <a:buFont typeface="Arial" pitchFamily="34" charset="0"/>
              <a:buNone/>
              <a:defRPr/>
            </a:pPr>
            <a:r>
              <a:rPr lang="cs-CZ" sz="2800" i="1" u="sng" dirty="0" smtClean="0">
                <a:solidFill>
                  <a:schemeClr val="accent1"/>
                </a:solidFill>
                <a:hlinkClick r:id="rId2"/>
              </a:rPr>
              <a:t>Mgr. Kateřina Lojdová</a:t>
            </a:r>
            <a:r>
              <a:rPr lang="cs-CZ" sz="2800" i="1" u="sng" dirty="0" smtClean="0">
                <a:solidFill>
                  <a:schemeClr val="accent1"/>
                </a:solidFill>
              </a:rPr>
              <a:t>, Ph.D.</a:t>
            </a:r>
          </a:p>
          <a:p>
            <a:pPr fontAlgn="auto">
              <a:spcAft>
                <a:spcPts val="0"/>
              </a:spcAft>
              <a:buFont typeface="Arial" pitchFamily="34" charset="0"/>
              <a:buNone/>
              <a:defRPr/>
            </a:pPr>
            <a:r>
              <a:rPr lang="cs-CZ" sz="2800" i="1" u="sng" dirty="0" smtClean="0">
                <a:solidFill>
                  <a:schemeClr val="accent1"/>
                </a:solidFill>
              </a:rPr>
              <a:t>lojdova@ped.muni.cz</a:t>
            </a:r>
            <a:endParaRPr lang="cs-CZ" sz="2800" i="1" u="sng" dirty="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051720" y="4365104"/>
            <a:ext cx="3672408"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771800" y="4761148"/>
            <a:ext cx="2232248"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smtClean="0"/>
              <a:t>didaktický</a:t>
            </a:r>
            <a:endParaRPr lang="cs-CZ" dirty="0"/>
          </a:p>
        </p:txBody>
      </p:sp>
      <p:sp>
        <p:nvSpPr>
          <p:cNvPr id="2" name="Nadpis 1"/>
          <p:cNvSpPr>
            <a:spLocks noGrp="1"/>
          </p:cNvSpPr>
          <p:nvPr>
            <p:ph type="title"/>
          </p:nvPr>
        </p:nvSpPr>
        <p:spPr/>
        <p:txBody>
          <a:bodyPr/>
          <a:lstStyle/>
          <a:p>
            <a:r>
              <a:rPr lang="cs-CZ" dirty="0" smtClean="0"/>
              <a:t>Moc ve školní třídě</a:t>
            </a:r>
            <a:endParaRPr lang="cs-CZ" dirty="0"/>
          </a:p>
        </p:txBody>
      </p:sp>
      <p:sp>
        <p:nvSpPr>
          <p:cNvPr id="3" name="Zástupný symbol pro obsah 2"/>
          <p:cNvSpPr>
            <a:spLocks noGrp="1"/>
          </p:cNvSpPr>
          <p:nvPr>
            <p:ph idx="1"/>
          </p:nvPr>
        </p:nvSpPr>
        <p:spPr>
          <a:xfrm>
            <a:off x="609599" y="2160590"/>
            <a:ext cx="6347714" cy="4508770"/>
          </a:xfrm>
        </p:spPr>
        <p:txBody>
          <a:bodyPr>
            <a:normAutofit/>
          </a:bodyPr>
          <a:lstStyle/>
          <a:p>
            <a:pPr marL="0" indent="0">
              <a:lnSpc>
                <a:spcPct val="90000"/>
              </a:lnSpc>
              <a:buNone/>
              <a:defRPr/>
            </a:pPr>
            <a:r>
              <a:rPr lang="cs-CZ" dirty="0">
                <a:latin typeface="Bookman Old Style" pitchFamily="18" charset="0"/>
              </a:rPr>
              <a:t>Moc determinantou vyučovacího procesu: </a:t>
            </a:r>
            <a:r>
              <a:rPr lang="cs-CZ" dirty="0" err="1">
                <a:latin typeface="Bookman Old Style" pitchFamily="18" charset="0"/>
              </a:rPr>
              <a:t>Bernstein</a:t>
            </a:r>
            <a:r>
              <a:rPr lang="cs-CZ" dirty="0">
                <a:latin typeface="Bookman Old Style" pitchFamily="18" charset="0"/>
              </a:rPr>
              <a:t> (1996) </a:t>
            </a:r>
          </a:p>
          <a:p>
            <a:pPr marL="0" indent="0">
              <a:lnSpc>
                <a:spcPct val="90000"/>
              </a:lnSpc>
              <a:buFont typeface="Arial" pitchFamily="34" charset="0"/>
              <a:buChar char="•"/>
              <a:defRPr/>
            </a:pPr>
            <a:r>
              <a:rPr lang="cs-CZ" b="1" dirty="0">
                <a:latin typeface="Bookman Old Style" pitchFamily="18" charset="0"/>
              </a:rPr>
              <a:t>regulativní diskurs</a:t>
            </a:r>
            <a:r>
              <a:rPr lang="cs-CZ" dirty="0">
                <a:latin typeface="Bookman Old Style" pitchFamily="18" charset="0"/>
              </a:rPr>
              <a:t> (pravidla sociálního chování a vztahů ve škole) </a:t>
            </a:r>
            <a:r>
              <a:rPr lang="cs-CZ" dirty="0" smtClean="0">
                <a:latin typeface="Bookman Old Style" pitchFamily="18" charset="0"/>
              </a:rPr>
              <a:t>určují</a:t>
            </a:r>
            <a:endParaRPr lang="cs-CZ" dirty="0">
              <a:latin typeface="Bookman Old Style" pitchFamily="18" charset="0"/>
            </a:endParaRPr>
          </a:p>
          <a:p>
            <a:pPr marL="0" indent="0">
              <a:lnSpc>
                <a:spcPct val="90000"/>
              </a:lnSpc>
              <a:buFont typeface="Arial" pitchFamily="34" charset="0"/>
              <a:buChar char="•"/>
              <a:defRPr/>
            </a:pPr>
            <a:r>
              <a:rPr lang="cs-CZ" b="1" dirty="0">
                <a:latin typeface="Bookman Old Style" pitchFamily="18" charset="0"/>
              </a:rPr>
              <a:t>didaktický diskurs </a:t>
            </a:r>
            <a:r>
              <a:rPr lang="cs-CZ" dirty="0">
                <a:latin typeface="Bookman Old Style" pitchFamily="18" charset="0"/>
              </a:rPr>
              <a:t>(jaké znalosti budou žákům </a:t>
            </a:r>
            <a:r>
              <a:rPr lang="cs-CZ" dirty="0" smtClean="0">
                <a:latin typeface="Bookman Old Style" pitchFamily="18" charset="0"/>
              </a:rPr>
              <a:t>předávány)</a:t>
            </a:r>
          </a:p>
          <a:p>
            <a:pPr marL="0" indent="0">
              <a:lnSpc>
                <a:spcPct val="90000"/>
              </a:lnSpc>
              <a:buFont typeface="Arial" pitchFamily="34" charset="0"/>
              <a:buChar char="•"/>
              <a:defRPr/>
            </a:pPr>
            <a:endParaRPr lang="cs-CZ" dirty="0">
              <a:solidFill>
                <a:schemeClr val="tx1"/>
              </a:solidFill>
              <a:latin typeface="Bookman Old Style" pitchFamily="18" charset="0"/>
            </a:endParaRPr>
          </a:p>
          <a:p>
            <a:pPr marL="2628900" lvl="6" indent="0">
              <a:lnSpc>
                <a:spcPct val="90000"/>
              </a:lnSpc>
              <a:buFont typeface="Arial" pitchFamily="34" charset="0"/>
              <a:buChar char="•"/>
              <a:defRPr/>
            </a:pPr>
            <a:r>
              <a:rPr lang="cs-CZ" sz="1800" dirty="0" smtClean="0">
                <a:solidFill>
                  <a:schemeClr val="tx1"/>
                </a:solidFill>
              </a:rPr>
              <a:t>regulativní  </a:t>
            </a:r>
          </a:p>
          <a:p>
            <a:pPr marL="0" indent="0">
              <a:buNone/>
            </a:pPr>
            <a:endParaRPr lang="cs-CZ" dirty="0">
              <a:solidFill>
                <a:schemeClr val="tx1"/>
              </a:solidFill>
            </a:endParaRPr>
          </a:p>
          <a:p>
            <a:pPr marL="0" indent="0">
              <a:buNone/>
            </a:pPr>
            <a:endParaRPr lang="cs-CZ" dirty="0" smtClean="0">
              <a:solidFill>
                <a:schemeClr val="tx1"/>
              </a:solidFill>
            </a:endParaRPr>
          </a:p>
          <a:p>
            <a:pPr marL="0" indent="0">
              <a:buNone/>
            </a:pPr>
            <a:endParaRPr lang="cs-CZ" dirty="0" smtClean="0">
              <a:solidFill>
                <a:schemeClr val="tx1"/>
              </a:solidFill>
            </a:endParaRPr>
          </a:p>
          <a:p>
            <a:pPr marL="0" indent="0">
              <a:buNone/>
            </a:pPr>
            <a:r>
              <a:rPr lang="cs-CZ" dirty="0" smtClean="0">
                <a:solidFill>
                  <a:schemeClr val="tx1"/>
                </a:solidFill>
              </a:rPr>
              <a:t>Kdo může disponovat mocí ve školní třídě?</a:t>
            </a:r>
            <a:endParaRPr lang="cs-CZ" dirty="0">
              <a:solidFill>
                <a:schemeClr val="tx1"/>
              </a:solidFill>
            </a:endParaRPr>
          </a:p>
        </p:txBody>
      </p:sp>
    </p:spTree>
    <p:extLst>
      <p:ext uri="{BB962C8B-B14F-4D97-AF65-F5344CB8AC3E}">
        <p14:creationId xmlns:p14="http://schemas.microsoft.com/office/powerpoint/2010/main" val="807834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ve vztahu k žákům</a:t>
            </a:r>
            <a:endParaRPr lang="cs-CZ" dirty="0"/>
          </a:p>
        </p:txBody>
      </p:sp>
      <p:sp>
        <p:nvSpPr>
          <p:cNvPr id="3" name="Zástupný symbol pro obsah 2"/>
          <p:cNvSpPr>
            <a:spLocks noGrp="1"/>
          </p:cNvSpPr>
          <p:nvPr>
            <p:ph idx="1"/>
          </p:nvPr>
        </p:nvSpPr>
        <p:spPr>
          <a:xfrm>
            <a:off x="609599" y="1556792"/>
            <a:ext cx="6347713" cy="5112568"/>
          </a:xfrm>
        </p:spPr>
        <p:txBody>
          <a:bodyPr>
            <a:normAutofit/>
          </a:bodyPr>
          <a:lstStyle/>
          <a:p>
            <a:r>
              <a:rPr lang="cs-CZ" dirty="0" err="1" smtClean="0"/>
              <a:t>Woods</a:t>
            </a:r>
            <a:r>
              <a:rPr lang="cs-CZ" dirty="0" smtClean="0"/>
              <a:t> (1984): Typologie </a:t>
            </a:r>
            <a:r>
              <a:rPr lang="en-GB" dirty="0" err="1" smtClean="0"/>
              <a:t>žákovského</a:t>
            </a:r>
            <a:r>
              <a:rPr lang="en-GB" dirty="0" smtClean="0"/>
              <a:t> </a:t>
            </a:r>
            <a:r>
              <a:rPr lang="en-GB" dirty="0" err="1"/>
              <a:t>chování</a:t>
            </a:r>
            <a:r>
              <a:rPr lang="en-GB" dirty="0"/>
              <a:t> </a:t>
            </a:r>
            <a:r>
              <a:rPr lang="en-GB" dirty="0" err="1"/>
              <a:t>při</a:t>
            </a:r>
            <a:r>
              <a:rPr lang="en-GB" dirty="0"/>
              <a:t> </a:t>
            </a:r>
            <a:r>
              <a:rPr lang="en-GB" dirty="0" err="1"/>
              <a:t>adaptaci</a:t>
            </a:r>
            <a:r>
              <a:rPr lang="en-GB" dirty="0"/>
              <a:t> </a:t>
            </a:r>
            <a:r>
              <a:rPr lang="en-GB" dirty="0" err="1"/>
              <a:t>na</a:t>
            </a:r>
            <a:r>
              <a:rPr lang="en-GB" dirty="0"/>
              <a:t> </a:t>
            </a:r>
            <a:r>
              <a:rPr lang="en-GB" dirty="0" err="1"/>
              <a:t>požadavky</a:t>
            </a:r>
            <a:r>
              <a:rPr lang="en-GB" dirty="0"/>
              <a:t> </a:t>
            </a:r>
            <a:r>
              <a:rPr lang="en-GB" dirty="0" err="1" smtClean="0"/>
              <a:t>učitele</a:t>
            </a:r>
            <a:r>
              <a:rPr lang="cs-CZ" dirty="0" smtClean="0"/>
              <a:t>:</a:t>
            </a:r>
          </a:p>
          <a:p>
            <a:pPr marL="0" indent="0">
              <a:buNone/>
            </a:pPr>
            <a:endParaRPr lang="cs-CZ" dirty="0" smtClean="0"/>
          </a:p>
          <a:p>
            <a:pPr>
              <a:buAutoNum type="alphaLcParenR"/>
            </a:pPr>
            <a:r>
              <a:rPr lang="en-GB" dirty="0" err="1" smtClean="0"/>
              <a:t>konformita</a:t>
            </a:r>
            <a:r>
              <a:rPr lang="en-GB" dirty="0" smtClean="0"/>
              <a:t> </a:t>
            </a:r>
            <a:r>
              <a:rPr lang="en-GB" dirty="0"/>
              <a:t>(</a:t>
            </a:r>
            <a:r>
              <a:rPr lang="en-GB" dirty="0" err="1"/>
              <a:t>žáci</a:t>
            </a:r>
            <a:r>
              <a:rPr lang="en-GB" dirty="0"/>
              <a:t> </a:t>
            </a:r>
            <a:r>
              <a:rPr lang="en-GB" dirty="0" err="1"/>
              <a:t>nadšeně</a:t>
            </a:r>
            <a:r>
              <a:rPr lang="en-GB" dirty="0"/>
              <a:t> </a:t>
            </a:r>
            <a:r>
              <a:rPr lang="en-GB" dirty="0" err="1"/>
              <a:t>souhlasí</a:t>
            </a:r>
            <a:r>
              <a:rPr lang="en-GB" dirty="0"/>
              <a:t> s </a:t>
            </a:r>
            <a:r>
              <a:rPr lang="en-GB" dirty="0" err="1"/>
              <a:t>cíli</a:t>
            </a:r>
            <a:r>
              <a:rPr lang="en-GB" dirty="0"/>
              <a:t> </a:t>
            </a:r>
            <a:r>
              <a:rPr lang="en-GB" dirty="0" err="1"/>
              <a:t>učitele</a:t>
            </a:r>
            <a:r>
              <a:rPr lang="en-GB" dirty="0" smtClean="0"/>
              <a:t>) </a:t>
            </a:r>
            <a:endParaRPr lang="cs-CZ" dirty="0" smtClean="0"/>
          </a:p>
          <a:p>
            <a:pPr>
              <a:buAutoNum type="alphaLcParenR"/>
            </a:pPr>
            <a:r>
              <a:rPr lang="en-GB" dirty="0" err="1" smtClean="0"/>
              <a:t>ritualismus</a:t>
            </a:r>
            <a:r>
              <a:rPr lang="en-GB" dirty="0" smtClean="0"/>
              <a:t> </a:t>
            </a:r>
            <a:r>
              <a:rPr lang="en-GB" dirty="0"/>
              <a:t>(</a:t>
            </a:r>
            <a:r>
              <a:rPr lang="en-GB" dirty="0" err="1"/>
              <a:t>akceptace</a:t>
            </a:r>
            <a:r>
              <a:rPr lang="en-GB" dirty="0"/>
              <a:t> </a:t>
            </a:r>
            <a:r>
              <a:rPr lang="en-GB" dirty="0" err="1"/>
              <a:t>norem</a:t>
            </a:r>
            <a:r>
              <a:rPr lang="en-GB" dirty="0"/>
              <a:t> </a:t>
            </a:r>
            <a:r>
              <a:rPr lang="en-GB" dirty="0" err="1"/>
              <a:t>ve</a:t>
            </a:r>
            <a:r>
              <a:rPr lang="en-GB" dirty="0"/>
              <a:t> </a:t>
            </a:r>
            <a:r>
              <a:rPr lang="en-GB" dirty="0" err="1"/>
              <a:t>škole</a:t>
            </a:r>
            <a:r>
              <a:rPr lang="en-GB" dirty="0"/>
              <a:t>, </a:t>
            </a:r>
            <a:r>
              <a:rPr lang="en-GB" dirty="0" err="1"/>
              <a:t>aniž</a:t>
            </a:r>
            <a:r>
              <a:rPr lang="en-GB" dirty="0"/>
              <a:t> by se </a:t>
            </a:r>
            <a:r>
              <a:rPr lang="en-GB" dirty="0" err="1"/>
              <a:t>žáci</a:t>
            </a:r>
            <a:r>
              <a:rPr lang="en-GB" dirty="0"/>
              <a:t> s </a:t>
            </a:r>
            <a:r>
              <a:rPr lang="en-GB" dirty="0" err="1"/>
              <a:t>těmito</a:t>
            </a:r>
            <a:r>
              <a:rPr lang="en-GB" dirty="0"/>
              <a:t> </a:t>
            </a:r>
            <a:r>
              <a:rPr lang="en-GB" dirty="0" err="1"/>
              <a:t>normami</a:t>
            </a:r>
            <a:r>
              <a:rPr lang="en-GB" dirty="0"/>
              <a:t> </a:t>
            </a:r>
            <a:r>
              <a:rPr lang="en-GB" dirty="0" err="1"/>
              <a:t>ztotožňovali</a:t>
            </a:r>
            <a:r>
              <a:rPr lang="en-GB" dirty="0" smtClean="0"/>
              <a:t>)</a:t>
            </a:r>
            <a:endParaRPr lang="cs-CZ" dirty="0" smtClean="0"/>
          </a:p>
          <a:p>
            <a:pPr>
              <a:buAutoNum type="alphaLcParenR"/>
            </a:pPr>
            <a:r>
              <a:rPr lang="en-GB" dirty="0" err="1" smtClean="0"/>
              <a:t>únik</a:t>
            </a:r>
            <a:r>
              <a:rPr lang="en-GB" dirty="0" smtClean="0"/>
              <a:t> </a:t>
            </a:r>
            <a:r>
              <a:rPr lang="en-GB" dirty="0"/>
              <a:t>(</a:t>
            </a:r>
            <a:r>
              <a:rPr lang="en-GB" dirty="0" err="1"/>
              <a:t>lhostejností</a:t>
            </a:r>
            <a:r>
              <a:rPr lang="en-GB" dirty="0"/>
              <a:t> k </a:t>
            </a:r>
            <a:r>
              <a:rPr lang="en-GB" dirty="0" err="1"/>
              <a:t>cílům</a:t>
            </a:r>
            <a:r>
              <a:rPr lang="en-GB" dirty="0"/>
              <a:t> </a:t>
            </a:r>
            <a:r>
              <a:rPr lang="en-GB" dirty="0" err="1"/>
              <a:t>školy</a:t>
            </a:r>
            <a:r>
              <a:rPr lang="en-GB" dirty="0"/>
              <a:t>, </a:t>
            </a:r>
            <a:r>
              <a:rPr lang="en-GB" dirty="0" err="1"/>
              <a:t>žáci</a:t>
            </a:r>
            <a:r>
              <a:rPr lang="en-GB" dirty="0"/>
              <a:t> se </a:t>
            </a:r>
            <a:r>
              <a:rPr lang="en-GB" dirty="0" err="1"/>
              <a:t>nenápadně</a:t>
            </a:r>
            <a:r>
              <a:rPr lang="en-GB" dirty="0"/>
              <a:t> </a:t>
            </a:r>
            <a:r>
              <a:rPr lang="en-GB" dirty="0" err="1"/>
              <a:t>věnují</a:t>
            </a:r>
            <a:r>
              <a:rPr lang="en-GB" dirty="0"/>
              <a:t> </a:t>
            </a:r>
            <a:r>
              <a:rPr lang="en-GB" dirty="0" err="1"/>
              <a:t>únikovým</a:t>
            </a:r>
            <a:r>
              <a:rPr lang="en-GB" dirty="0"/>
              <a:t> </a:t>
            </a:r>
            <a:r>
              <a:rPr lang="en-GB" dirty="0" err="1"/>
              <a:t>činnostem</a:t>
            </a:r>
            <a:r>
              <a:rPr lang="en-GB" dirty="0" smtClean="0"/>
              <a:t>)</a:t>
            </a:r>
            <a:endParaRPr lang="cs-CZ" dirty="0" smtClean="0"/>
          </a:p>
          <a:p>
            <a:pPr>
              <a:buAutoNum type="alphaLcParenR"/>
            </a:pPr>
            <a:r>
              <a:rPr lang="en-GB" dirty="0" smtClean="0"/>
              <a:t> </a:t>
            </a:r>
            <a:r>
              <a:rPr lang="en-GB" dirty="0" err="1"/>
              <a:t>kolonizace</a:t>
            </a:r>
            <a:r>
              <a:rPr lang="en-GB" dirty="0"/>
              <a:t> (</a:t>
            </a:r>
            <a:r>
              <a:rPr lang="en-GB" dirty="0" err="1"/>
              <a:t>žáci</a:t>
            </a:r>
            <a:r>
              <a:rPr lang="en-GB" dirty="0"/>
              <a:t> </a:t>
            </a:r>
            <a:r>
              <a:rPr lang="en-GB" dirty="0" err="1"/>
              <a:t>přijímají</a:t>
            </a:r>
            <a:r>
              <a:rPr lang="en-GB" dirty="0"/>
              <a:t> </a:t>
            </a:r>
            <a:r>
              <a:rPr lang="en-GB" dirty="0" err="1"/>
              <a:t>školní</a:t>
            </a:r>
            <a:r>
              <a:rPr lang="en-GB" dirty="0"/>
              <a:t> </a:t>
            </a:r>
            <a:r>
              <a:rPr lang="en-GB" dirty="0" err="1"/>
              <a:t>normy</a:t>
            </a:r>
            <a:r>
              <a:rPr lang="en-GB" dirty="0"/>
              <a:t> a </a:t>
            </a:r>
            <a:r>
              <a:rPr lang="en-GB" dirty="0" err="1"/>
              <a:t>postoje</a:t>
            </a:r>
            <a:r>
              <a:rPr lang="en-GB" dirty="0"/>
              <a:t>, </a:t>
            </a:r>
            <a:r>
              <a:rPr lang="en-GB" dirty="0" err="1"/>
              <a:t>avšak</a:t>
            </a:r>
            <a:r>
              <a:rPr lang="en-GB" dirty="0"/>
              <a:t> </a:t>
            </a:r>
            <a:r>
              <a:rPr lang="en-GB" dirty="0" err="1"/>
              <a:t>za</a:t>
            </a:r>
            <a:r>
              <a:rPr lang="en-GB" dirty="0"/>
              <a:t> </a:t>
            </a:r>
            <a:r>
              <a:rPr lang="en-GB" dirty="0" err="1"/>
              <a:t>účelem</a:t>
            </a:r>
            <a:r>
              <a:rPr lang="en-GB" dirty="0"/>
              <a:t> </a:t>
            </a:r>
            <a:r>
              <a:rPr lang="en-GB" dirty="0" err="1"/>
              <a:t>naplnění</a:t>
            </a:r>
            <a:r>
              <a:rPr lang="en-GB" dirty="0"/>
              <a:t> </a:t>
            </a:r>
            <a:r>
              <a:rPr lang="en-GB" dirty="0" err="1"/>
              <a:t>vlastních</a:t>
            </a:r>
            <a:r>
              <a:rPr lang="en-GB" dirty="0"/>
              <a:t> </a:t>
            </a:r>
            <a:r>
              <a:rPr lang="en-GB" dirty="0" err="1"/>
              <a:t>cílů</a:t>
            </a:r>
            <a:r>
              <a:rPr lang="en-GB" dirty="0" smtClean="0"/>
              <a:t>)</a:t>
            </a:r>
            <a:endParaRPr lang="cs-CZ" dirty="0" smtClean="0"/>
          </a:p>
          <a:p>
            <a:pPr>
              <a:buAutoNum type="alphaLcParenR"/>
            </a:pPr>
            <a:r>
              <a:rPr lang="en-GB" dirty="0" smtClean="0"/>
              <a:t> </a:t>
            </a:r>
            <a:r>
              <a:rPr lang="en-GB" dirty="0" err="1"/>
              <a:t>nesmiřitelnost</a:t>
            </a:r>
            <a:r>
              <a:rPr lang="en-GB" dirty="0"/>
              <a:t> (</a:t>
            </a:r>
            <a:r>
              <a:rPr lang="en-GB" dirty="0" err="1"/>
              <a:t>lhostejnost</a:t>
            </a:r>
            <a:r>
              <a:rPr lang="en-GB" dirty="0"/>
              <a:t> k </a:t>
            </a:r>
            <a:r>
              <a:rPr lang="en-GB" dirty="0" err="1"/>
              <a:t>cílům</a:t>
            </a:r>
            <a:r>
              <a:rPr lang="en-GB" dirty="0"/>
              <a:t> </a:t>
            </a:r>
            <a:r>
              <a:rPr lang="en-GB" dirty="0" err="1"/>
              <a:t>školy</a:t>
            </a:r>
            <a:r>
              <a:rPr lang="en-GB" dirty="0"/>
              <a:t>, </a:t>
            </a:r>
            <a:r>
              <a:rPr lang="en-GB" dirty="0" err="1"/>
              <a:t>projevuje</a:t>
            </a:r>
            <a:r>
              <a:rPr lang="en-GB" dirty="0"/>
              <a:t> se </a:t>
            </a:r>
            <a:r>
              <a:rPr lang="en-GB" dirty="0" err="1"/>
              <a:t>vyrušováním</a:t>
            </a:r>
            <a:r>
              <a:rPr lang="en-GB" dirty="0"/>
              <a:t>, </a:t>
            </a:r>
            <a:r>
              <a:rPr lang="en-GB" dirty="0" err="1"/>
              <a:t>provokováním</a:t>
            </a:r>
            <a:r>
              <a:rPr lang="en-GB" dirty="0" smtClean="0"/>
              <a:t>)</a:t>
            </a:r>
            <a:endParaRPr lang="cs-CZ" dirty="0" smtClean="0"/>
          </a:p>
          <a:p>
            <a:pPr>
              <a:buAutoNum type="alphaLcParenR"/>
            </a:pPr>
            <a:r>
              <a:rPr lang="en-GB" dirty="0" smtClean="0"/>
              <a:t> </a:t>
            </a:r>
            <a:r>
              <a:rPr lang="en-GB" dirty="0" err="1"/>
              <a:t>rebelie</a:t>
            </a:r>
            <a:r>
              <a:rPr lang="en-GB" dirty="0"/>
              <a:t> (</a:t>
            </a:r>
            <a:r>
              <a:rPr lang="en-GB" dirty="0" err="1"/>
              <a:t>odmítnutí</a:t>
            </a:r>
            <a:r>
              <a:rPr lang="en-GB" dirty="0"/>
              <a:t> </a:t>
            </a:r>
            <a:r>
              <a:rPr lang="en-GB" dirty="0" err="1"/>
              <a:t>požadavků</a:t>
            </a:r>
            <a:r>
              <a:rPr lang="en-GB" dirty="0"/>
              <a:t> </a:t>
            </a:r>
            <a:r>
              <a:rPr lang="en-GB" dirty="0" err="1"/>
              <a:t>školy</a:t>
            </a:r>
            <a:r>
              <a:rPr lang="en-GB" dirty="0"/>
              <a:t>, </a:t>
            </a:r>
            <a:r>
              <a:rPr lang="en-GB" dirty="0" err="1"/>
              <a:t>projevuje</a:t>
            </a:r>
            <a:r>
              <a:rPr lang="en-GB" dirty="0"/>
              <a:t> se </a:t>
            </a:r>
            <a:r>
              <a:rPr lang="en-GB" dirty="0" err="1"/>
              <a:t>otevřenou</a:t>
            </a:r>
            <a:r>
              <a:rPr lang="en-GB" dirty="0"/>
              <a:t> </a:t>
            </a:r>
            <a:r>
              <a:rPr lang="en-GB" dirty="0" err="1"/>
              <a:t>vzpourou</a:t>
            </a:r>
            <a:r>
              <a:rPr lang="en-GB" dirty="0"/>
              <a:t> </a:t>
            </a:r>
            <a:r>
              <a:rPr lang="en-GB" dirty="0" err="1"/>
              <a:t>nebo</a:t>
            </a:r>
            <a:r>
              <a:rPr lang="en-GB" dirty="0"/>
              <a:t> </a:t>
            </a:r>
            <a:r>
              <a:rPr lang="en-GB" dirty="0" err="1"/>
              <a:t>chozením</a:t>
            </a:r>
            <a:r>
              <a:rPr lang="en-GB" dirty="0"/>
              <a:t> </a:t>
            </a:r>
            <a:r>
              <a:rPr lang="en-GB" dirty="0" err="1"/>
              <a:t>za</a:t>
            </a:r>
            <a:r>
              <a:rPr lang="en-GB" dirty="0"/>
              <a:t> </a:t>
            </a:r>
            <a:r>
              <a:rPr lang="en-GB" dirty="0" err="1"/>
              <a:t>školu</a:t>
            </a:r>
            <a:r>
              <a:rPr lang="en-GB" dirty="0" smtClean="0"/>
              <a:t>).</a:t>
            </a:r>
            <a:endParaRPr lang="cs-CZ" dirty="0"/>
          </a:p>
        </p:txBody>
      </p:sp>
    </p:spTree>
    <p:extLst>
      <p:ext uri="{BB962C8B-B14F-4D97-AF65-F5344CB8AC3E}">
        <p14:creationId xmlns:p14="http://schemas.microsoft.com/office/powerpoint/2010/main" val="2018619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ve vztahu k žákům</a:t>
            </a:r>
            <a:endParaRPr lang="cs-CZ" dirty="0"/>
          </a:p>
        </p:txBody>
      </p:sp>
      <p:sp>
        <p:nvSpPr>
          <p:cNvPr id="3" name="Zástupný symbol pro obsah 2"/>
          <p:cNvSpPr>
            <a:spLocks noGrp="1"/>
          </p:cNvSpPr>
          <p:nvPr>
            <p:ph idx="1"/>
          </p:nvPr>
        </p:nvSpPr>
        <p:spPr>
          <a:xfrm>
            <a:off x="609599" y="1484784"/>
            <a:ext cx="6347714" cy="3880773"/>
          </a:xfrm>
        </p:spPr>
        <p:txBody>
          <a:bodyPr/>
          <a:lstStyle/>
          <a:p>
            <a:r>
              <a:rPr lang="en-GB" dirty="0" err="1" smtClean="0"/>
              <a:t>Šeďov</a:t>
            </a:r>
            <a:r>
              <a:rPr lang="cs-CZ" dirty="0"/>
              <a:t>á</a:t>
            </a:r>
            <a:r>
              <a:rPr lang="en-GB" dirty="0" smtClean="0"/>
              <a:t> </a:t>
            </a:r>
            <a:r>
              <a:rPr lang="en-GB" dirty="0"/>
              <a:t>(2011) </a:t>
            </a:r>
            <a:r>
              <a:rPr lang="en-GB" dirty="0" err="1"/>
              <a:t>bere</a:t>
            </a:r>
            <a:r>
              <a:rPr lang="en-GB" dirty="0"/>
              <a:t> v </a:t>
            </a:r>
            <a:r>
              <a:rPr lang="en-GB" dirty="0" err="1"/>
              <a:t>potaz</a:t>
            </a:r>
            <a:r>
              <a:rPr lang="en-GB" dirty="0"/>
              <a:t> </a:t>
            </a:r>
            <a:r>
              <a:rPr lang="en-GB" dirty="0" err="1"/>
              <a:t>dvě</a:t>
            </a:r>
            <a:r>
              <a:rPr lang="en-GB" dirty="0"/>
              <a:t> </a:t>
            </a:r>
            <a:r>
              <a:rPr lang="en-GB" dirty="0" err="1"/>
              <a:t>kritéria</a:t>
            </a:r>
            <a:r>
              <a:rPr lang="en-GB" dirty="0"/>
              <a:t>: </a:t>
            </a:r>
            <a:endParaRPr lang="cs-CZ" dirty="0" smtClean="0"/>
          </a:p>
          <a:p>
            <a:pPr marL="0" indent="0">
              <a:buNone/>
            </a:pPr>
            <a:r>
              <a:rPr lang="cs-CZ" dirty="0" smtClean="0"/>
              <a:t>	</a:t>
            </a:r>
            <a:r>
              <a:rPr lang="en-GB" dirty="0" smtClean="0"/>
              <a:t>1</a:t>
            </a:r>
            <a:r>
              <a:rPr lang="en-GB" dirty="0"/>
              <a:t>) </a:t>
            </a:r>
            <a:r>
              <a:rPr lang="en-GB" dirty="0" err="1"/>
              <a:t>zda</a:t>
            </a:r>
            <a:r>
              <a:rPr lang="en-GB" dirty="0"/>
              <a:t> je </a:t>
            </a:r>
            <a:r>
              <a:rPr lang="en-GB" dirty="0" err="1"/>
              <a:t>moc</a:t>
            </a:r>
            <a:r>
              <a:rPr lang="en-GB" dirty="0"/>
              <a:t> </a:t>
            </a:r>
            <a:r>
              <a:rPr lang="en-GB" dirty="0" err="1"/>
              <a:t>spíše</a:t>
            </a:r>
            <a:r>
              <a:rPr lang="en-GB" dirty="0"/>
              <a:t> v </a:t>
            </a:r>
            <a:r>
              <a:rPr lang="en-GB" dirty="0" err="1"/>
              <a:t>rukou</a:t>
            </a:r>
            <a:r>
              <a:rPr lang="en-GB" dirty="0"/>
              <a:t> </a:t>
            </a:r>
            <a:r>
              <a:rPr lang="en-GB" dirty="0" err="1"/>
              <a:t>učitele</a:t>
            </a:r>
            <a:r>
              <a:rPr lang="en-GB" dirty="0"/>
              <a:t> </a:t>
            </a:r>
            <a:r>
              <a:rPr lang="en-GB" dirty="0" err="1"/>
              <a:t>nebo</a:t>
            </a:r>
            <a:r>
              <a:rPr lang="en-GB" dirty="0"/>
              <a:t> </a:t>
            </a:r>
            <a:r>
              <a:rPr lang="en-GB" dirty="0" err="1" smtClean="0"/>
              <a:t>žáků</a:t>
            </a:r>
            <a:endParaRPr lang="cs-CZ" dirty="0"/>
          </a:p>
          <a:p>
            <a:pPr marL="0" indent="0">
              <a:buNone/>
            </a:pPr>
            <a:r>
              <a:rPr lang="cs-CZ" dirty="0" smtClean="0"/>
              <a:t>	</a:t>
            </a:r>
            <a:r>
              <a:rPr lang="en-GB" dirty="0" smtClean="0"/>
              <a:t>2</a:t>
            </a:r>
            <a:r>
              <a:rPr lang="en-GB" dirty="0"/>
              <a:t>) </a:t>
            </a:r>
            <a:r>
              <a:rPr lang="en-GB" dirty="0" err="1"/>
              <a:t>zda</a:t>
            </a:r>
            <a:r>
              <a:rPr lang="en-GB" dirty="0"/>
              <a:t> </a:t>
            </a:r>
            <a:r>
              <a:rPr lang="en-GB" dirty="0" err="1"/>
              <a:t>jsou</a:t>
            </a:r>
            <a:r>
              <a:rPr lang="en-GB" dirty="0"/>
              <a:t> </a:t>
            </a:r>
            <a:r>
              <a:rPr lang="en-GB" dirty="0" err="1"/>
              <a:t>cíle</a:t>
            </a:r>
            <a:r>
              <a:rPr lang="en-GB" dirty="0"/>
              <a:t> </a:t>
            </a:r>
            <a:r>
              <a:rPr lang="en-GB" dirty="0" err="1" smtClean="0"/>
              <a:t>uči</a:t>
            </a:r>
            <a:r>
              <a:rPr lang="cs-CZ" dirty="0" smtClean="0"/>
              <a:t>t</a:t>
            </a:r>
            <a:r>
              <a:rPr lang="en-GB" dirty="0" smtClean="0"/>
              <a:t>el</a:t>
            </a:r>
            <a:r>
              <a:rPr lang="cs-CZ" dirty="0" smtClean="0"/>
              <a:t>e</a:t>
            </a:r>
            <a:r>
              <a:rPr lang="en-GB" dirty="0" smtClean="0"/>
              <a:t> </a:t>
            </a:r>
            <a:r>
              <a:rPr lang="en-GB" dirty="0"/>
              <a:t>a </a:t>
            </a:r>
            <a:r>
              <a:rPr lang="en-GB" dirty="0" err="1"/>
              <a:t>žáků</a:t>
            </a:r>
            <a:r>
              <a:rPr lang="en-GB" dirty="0"/>
              <a:t> </a:t>
            </a:r>
            <a:r>
              <a:rPr lang="en-GB" dirty="0" err="1"/>
              <a:t>společné</a:t>
            </a:r>
            <a:r>
              <a:rPr lang="en-GB" dirty="0"/>
              <a:t> </a:t>
            </a:r>
            <a:r>
              <a:rPr lang="en-GB" dirty="0" err="1"/>
              <a:t>nebo</a:t>
            </a:r>
            <a:r>
              <a:rPr lang="en-GB" dirty="0"/>
              <a:t> </a:t>
            </a:r>
            <a:r>
              <a:rPr lang="en-GB" dirty="0" err="1" smtClean="0"/>
              <a:t>rozdílné</a:t>
            </a:r>
            <a:endParaRPr lang="cs-CZ" dirty="0"/>
          </a:p>
        </p:txBody>
      </p:sp>
      <p:pic>
        <p:nvPicPr>
          <p:cNvPr id="4" name="Obrázek 3"/>
          <p:cNvPicPr>
            <a:picLocks noChangeAspect="1"/>
          </p:cNvPicPr>
          <p:nvPr/>
        </p:nvPicPr>
        <p:blipFill>
          <a:blip r:embed="rId2" cstate="print"/>
          <a:stretch>
            <a:fillRect/>
          </a:stretch>
        </p:blipFill>
        <p:spPr>
          <a:xfrm>
            <a:off x="827584" y="2880215"/>
            <a:ext cx="6408712" cy="4076121"/>
          </a:xfrm>
          <a:prstGeom prst="rect">
            <a:avLst/>
          </a:prstGeom>
        </p:spPr>
      </p:pic>
    </p:spTree>
    <p:extLst>
      <p:ext uri="{BB962C8B-B14F-4D97-AF65-F5344CB8AC3E}">
        <p14:creationId xmlns:p14="http://schemas.microsoft.com/office/powerpoint/2010/main" val="29135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ukázky 1</a:t>
            </a:r>
            <a:endParaRPr lang="cs-CZ" dirty="0"/>
          </a:p>
        </p:txBody>
      </p:sp>
      <p:sp>
        <p:nvSpPr>
          <p:cNvPr id="3" name="Zástupný symbol pro obsah 2"/>
          <p:cNvSpPr>
            <a:spLocks noGrp="1"/>
          </p:cNvSpPr>
          <p:nvPr>
            <p:ph sz="quarter" idx="1"/>
          </p:nvPr>
        </p:nvSpPr>
        <p:spPr/>
        <p:txBody>
          <a:bodyPr>
            <a:normAutofit/>
          </a:bodyPr>
          <a:lstStyle/>
          <a:p>
            <a:r>
              <a:rPr lang="pl-PL" b="1" dirty="0"/>
              <a:t>Ž Sandra: </a:t>
            </a:r>
            <a:r>
              <a:rPr lang="pl-PL" dirty="0"/>
              <a:t>A pančelko, to když to budem mít úplně všechno blbě, tak to </a:t>
            </a:r>
            <a:r>
              <a:rPr lang="pl-PL" dirty="0" smtClean="0"/>
              <a:t>dostanem </a:t>
            </a:r>
            <a:r>
              <a:rPr lang="cs-CZ" dirty="0" smtClean="0"/>
              <a:t>pětku</a:t>
            </a:r>
            <a:r>
              <a:rPr lang="cs-CZ" dirty="0"/>
              <a:t>, jo?</a:t>
            </a:r>
          </a:p>
          <a:p>
            <a:r>
              <a:rPr lang="cs-CZ" b="1" dirty="0"/>
              <a:t>U: </a:t>
            </a:r>
            <a:r>
              <a:rPr lang="cs-CZ" dirty="0"/>
              <a:t>Ano.</a:t>
            </a:r>
          </a:p>
          <a:p>
            <a:r>
              <a:rPr lang="cs-CZ" b="1" dirty="0"/>
              <a:t>Ž Jolana: </a:t>
            </a:r>
            <a:r>
              <a:rPr lang="cs-CZ" dirty="0"/>
              <a:t>Cože? </a:t>
            </a:r>
            <a:r>
              <a:rPr lang="cs-CZ" i="1" dirty="0"/>
              <a:t>(p</a:t>
            </a:r>
            <a:r>
              <a:rPr lang="cs-CZ" dirty="0"/>
              <a:t>ř</a:t>
            </a:r>
            <a:r>
              <a:rPr lang="cs-CZ" i="1" dirty="0"/>
              <a:t>ekvapen</a:t>
            </a:r>
            <a:r>
              <a:rPr lang="cs-CZ" dirty="0"/>
              <a:t>ě </a:t>
            </a:r>
            <a:r>
              <a:rPr lang="cs-CZ" i="1" dirty="0"/>
              <a:t>a naštvan</a:t>
            </a:r>
            <a:r>
              <a:rPr lang="cs-CZ" dirty="0"/>
              <a:t>ě</a:t>
            </a:r>
            <a:r>
              <a:rPr lang="cs-CZ" i="1" dirty="0"/>
              <a:t>)</a:t>
            </a:r>
          </a:p>
          <a:p>
            <a:r>
              <a:rPr lang="cs-CZ" b="1" dirty="0"/>
              <a:t>Ž Sandra: </a:t>
            </a:r>
            <a:r>
              <a:rPr lang="cs-CZ" dirty="0"/>
              <a:t>To jste nám ale fakt mohla oznámit aspoň trošičku</a:t>
            </a:r>
            <a:r>
              <a:rPr lang="cs-CZ" dirty="0" smtClean="0"/>
              <a:t>. (…)</a:t>
            </a:r>
            <a:endParaRPr lang="cs-CZ" dirty="0"/>
          </a:p>
          <a:p>
            <a:r>
              <a:rPr lang="pl-PL" b="1" dirty="0"/>
              <a:t>Ž Jana: </a:t>
            </a:r>
            <a:r>
              <a:rPr lang="pl-PL" dirty="0"/>
              <a:t>Ale pančelko, to už jsme probírali dávno, ne?</a:t>
            </a:r>
          </a:p>
          <a:p>
            <a:r>
              <a:rPr lang="cs-CZ" b="1" dirty="0"/>
              <a:t>U</a:t>
            </a:r>
            <a:r>
              <a:rPr lang="cs-CZ" dirty="0"/>
              <a:t>č</a:t>
            </a:r>
            <a:r>
              <a:rPr lang="cs-CZ" b="1" dirty="0"/>
              <a:t>itelka: </a:t>
            </a:r>
            <a:r>
              <a:rPr lang="cs-CZ" dirty="0"/>
              <a:t>Minulou hodinu jsme to všechno dělali.</a:t>
            </a:r>
          </a:p>
          <a:p>
            <a:r>
              <a:rPr lang="cs-CZ" b="1" dirty="0"/>
              <a:t>Ž Jana: </a:t>
            </a:r>
            <a:r>
              <a:rPr lang="cs-CZ" dirty="0"/>
              <a:t>Tohle?</a:t>
            </a:r>
          </a:p>
          <a:p>
            <a:r>
              <a:rPr lang="cs-CZ" b="1" dirty="0"/>
              <a:t>Ž Petra: </a:t>
            </a:r>
            <a:r>
              <a:rPr lang="cs-CZ" dirty="0"/>
              <a:t>To teda </a:t>
            </a:r>
            <a:r>
              <a:rPr lang="cs-CZ" dirty="0" err="1"/>
              <a:t>nee</a:t>
            </a:r>
            <a:r>
              <a:rPr lang="cs-CZ" dirty="0"/>
              <a:t>.</a:t>
            </a:r>
          </a:p>
        </p:txBody>
      </p:sp>
      <p:pic>
        <p:nvPicPr>
          <p:cNvPr id="4" name="Obrázek 3"/>
          <p:cNvPicPr>
            <a:picLocks noChangeAspect="1"/>
          </p:cNvPicPr>
          <p:nvPr/>
        </p:nvPicPr>
        <p:blipFill>
          <a:blip r:embed="rId2" cstate="print"/>
          <a:stretch>
            <a:fillRect/>
          </a:stretch>
        </p:blipFill>
        <p:spPr>
          <a:xfrm>
            <a:off x="5615608" y="0"/>
            <a:ext cx="3528392" cy="2244157"/>
          </a:xfrm>
          <a:prstGeom prst="rect">
            <a:avLst/>
          </a:prstGeom>
        </p:spPr>
      </p:pic>
    </p:spTree>
    <p:extLst>
      <p:ext uri="{BB962C8B-B14F-4D97-AF65-F5344CB8AC3E}">
        <p14:creationId xmlns:p14="http://schemas.microsoft.com/office/powerpoint/2010/main" val="666919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ukázky 2</a:t>
            </a:r>
            <a:endParaRPr lang="cs-CZ" dirty="0"/>
          </a:p>
        </p:txBody>
      </p:sp>
      <p:sp>
        <p:nvSpPr>
          <p:cNvPr id="3" name="Zástupný symbol pro obsah 2"/>
          <p:cNvSpPr>
            <a:spLocks noGrp="1"/>
          </p:cNvSpPr>
          <p:nvPr>
            <p:ph sz="quarter" idx="1"/>
          </p:nvPr>
        </p:nvSpPr>
        <p:spPr/>
        <p:txBody>
          <a:bodyPr/>
          <a:lstStyle/>
          <a:p>
            <a:endParaRPr lang="cs-CZ"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8748" y="2202493"/>
            <a:ext cx="3606206" cy="46555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0027" y="2179373"/>
            <a:ext cx="3694645" cy="4748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Obrázek 5"/>
          <p:cNvPicPr>
            <a:picLocks noChangeAspect="1"/>
          </p:cNvPicPr>
          <p:nvPr/>
        </p:nvPicPr>
        <p:blipFill>
          <a:blip r:embed="rId4" cstate="print"/>
          <a:stretch>
            <a:fillRect/>
          </a:stretch>
        </p:blipFill>
        <p:spPr>
          <a:xfrm>
            <a:off x="5615608" y="0"/>
            <a:ext cx="3528392" cy="2244157"/>
          </a:xfrm>
          <a:prstGeom prst="rect">
            <a:avLst/>
          </a:prstGeom>
        </p:spPr>
      </p:pic>
    </p:spTree>
    <p:extLst>
      <p:ext uri="{BB962C8B-B14F-4D97-AF65-F5344CB8AC3E}">
        <p14:creationId xmlns:p14="http://schemas.microsoft.com/office/powerpoint/2010/main" val="1155318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1720" y="32296"/>
            <a:ext cx="6347713" cy="1320800"/>
          </a:xfrm>
        </p:spPr>
        <p:txBody>
          <a:bodyPr/>
          <a:lstStyle/>
          <a:p>
            <a:r>
              <a:rPr lang="cs-CZ" dirty="0" smtClean="0"/>
              <a:t>Analýza ukázky 3</a:t>
            </a:r>
            <a:endParaRPr lang="cs-CZ" dirty="0"/>
          </a:p>
        </p:txBody>
      </p:sp>
      <p:sp>
        <p:nvSpPr>
          <p:cNvPr id="3" name="Zástupný symbol pro obsah 2"/>
          <p:cNvSpPr>
            <a:spLocks noGrp="1"/>
          </p:cNvSpPr>
          <p:nvPr>
            <p:ph sz="quarter" idx="1"/>
          </p:nvPr>
        </p:nvSpPr>
        <p:spPr/>
        <p:txBody>
          <a:bodyPr/>
          <a:lstStyle/>
          <a:p>
            <a:endParaRPr lang="cs-CZ"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087" y="692696"/>
            <a:ext cx="3312368" cy="6342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1873" y="895681"/>
            <a:ext cx="3724429" cy="5936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Obrázek 5"/>
          <p:cNvPicPr>
            <a:picLocks noChangeAspect="1"/>
          </p:cNvPicPr>
          <p:nvPr/>
        </p:nvPicPr>
        <p:blipFill>
          <a:blip r:embed="rId4" cstate="print"/>
          <a:stretch>
            <a:fillRect/>
          </a:stretch>
        </p:blipFill>
        <p:spPr>
          <a:xfrm>
            <a:off x="7226302" y="1"/>
            <a:ext cx="1917698" cy="1219710"/>
          </a:xfrm>
          <a:prstGeom prst="rect">
            <a:avLst/>
          </a:prstGeom>
        </p:spPr>
      </p:pic>
    </p:spTree>
    <p:extLst>
      <p:ext uri="{BB962C8B-B14F-4D97-AF65-F5344CB8AC3E}">
        <p14:creationId xmlns:p14="http://schemas.microsoft.com/office/powerpoint/2010/main" val="15221458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Analýza </a:t>
            </a:r>
            <a:r>
              <a:rPr lang="cs-CZ" dirty="0" smtClean="0"/>
              <a:t>ukázky 4</a:t>
            </a:r>
            <a:endParaRPr lang="cs-CZ" dirty="0"/>
          </a:p>
        </p:txBody>
      </p:sp>
      <p:sp>
        <p:nvSpPr>
          <p:cNvPr id="3" name="Zástupný symbol pro obsah 2"/>
          <p:cNvSpPr>
            <a:spLocks noGrp="1"/>
          </p:cNvSpPr>
          <p:nvPr>
            <p:ph sz="quarter" idx="1"/>
          </p:nvPr>
        </p:nvSpPr>
        <p:spPr>
          <a:xfrm>
            <a:off x="323528" y="2132856"/>
            <a:ext cx="6347714" cy="3880773"/>
          </a:xfrm>
        </p:spPr>
        <p:txBody>
          <a:bodyPr>
            <a:noAutofit/>
          </a:bodyPr>
          <a:lstStyle/>
          <a:p>
            <a:pPr marL="0">
              <a:spcBef>
                <a:spcPts val="0"/>
              </a:spcBef>
            </a:pPr>
            <a:r>
              <a:rPr lang="cs-CZ" dirty="0" smtClean="0"/>
              <a:t>Ž Filip: Školní prostory jsou zbytečně velké. Je tam 	</a:t>
            </a:r>
            <a:r>
              <a:rPr lang="cs-CZ" dirty="0" err="1" smtClean="0"/>
              <a:t>depris</a:t>
            </a:r>
            <a:r>
              <a:rPr lang="cs-CZ" dirty="0" smtClean="0"/>
              <a:t>, </a:t>
            </a:r>
            <a:r>
              <a:rPr lang="cs-CZ" dirty="0" err="1" smtClean="0"/>
              <a:t>depre</a:t>
            </a:r>
            <a:r>
              <a:rPr lang="cs-CZ" dirty="0" smtClean="0"/>
              <a:t> (smích) depresivní prostředí a hlavně 	učitelé. Škola má hnusně červenou barvu, zato má dvě 	tělocvičny. Jsou tam kuchařky, které neumí vařit. (celá 	třída se směje) </a:t>
            </a:r>
          </a:p>
          <a:p>
            <a:pPr marL="0">
              <a:spcBef>
                <a:spcPts val="0"/>
              </a:spcBef>
            </a:pPr>
            <a:r>
              <a:rPr lang="cs-CZ" dirty="0" smtClean="0"/>
              <a:t>U: Já to, já to řeknu té kuchařce. Počkej jako, ti jednu 	švihne a bude to. (celá třída se směje) </a:t>
            </a:r>
          </a:p>
          <a:p>
            <a:pPr marL="0">
              <a:spcBef>
                <a:spcPts val="0"/>
              </a:spcBef>
            </a:pPr>
            <a:r>
              <a:rPr lang="cs-CZ" dirty="0" smtClean="0"/>
              <a:t>U: To byl subjektivní. To byla taková těžká technika 	školy, subjektivní. Jako myslíš, že jako ti způsobuji 	depresi jako učitel?(celá třída se směje) </a:t>
            </a:r>
          </a:p>
          <a:p>
            <a:pPr marL="0">
              <a:spcBef>
                <a:spcPts val="0"/>
              </a:spcBef>
            </a:pPr>
            <a:r>
              <a:rPr lang="cs-CZ" dirty="0" smtClean="0"/>
              <a:t>Ž Filip: Ne, vy ne. Ostatní. </a:t>
            </a:r>
          </a:p>
          <a:p>
            <a:pPr marL="0">
              <a:spcBef>
                <a:spcPts val="0"/>
              </a:spcBef>
            </a:pPr>
            <a:r>
              <a:rPr lang="cs-CZ" dirty="0" smtClean="0"/>
              <a:t>U: Jo? Těma </a:t>
            </a:r>
            <a:r>
              <a:rPr lang="cs-CZ" dirty="0" err="1" smtClean="0"/>
              <a:t>čtvrtletkama</a:t>
            </a:r>
            <a:r>
              <a:rPr lang="cs-CZ" dirty="0" smtClean="0"/>
              <a:t> jo? </a:t>
            </a:r>
          </a:p>
          <a:p>
            <a:pPr marL="0">
              <a:spcBef>
                <a:spcPts val="0"/>
              </a:spcBef>
            </a:pPr>
            <a:r>
              <a:rPr lang="cs-CZ" dirty="0" smtClean="0"/>
              <a:t>Ž Filip: Někteří třeba. </a:t>
            </a:r>
          </a:p>
          <a:p>
            <a:pPr marL="0">
              <a:spcBef>
                <a:spcPts val="0"/>
              </a:spcBef>
            </a:pPr>
            <a:r>
              <a:rPr lang="cs-CZ" dirty="0" smtClean="0"/>
              <a:t>U: Někteří učitelé. (úsměv) </a:t>
            </a:r>
          </a:p>
          <a:p>
            <a:pPr marL="0">
              <a:spcBef>
                <a:spcPts val="0"/>
              </a:spcBef>
            </a:pPr>
            <a:r>
              <a:rPr lang="cs-CZ" dirty="0" smtClean="0"/>
              <a:t>ŽŽ: (mluví jeden přes druhého)</a:t>
            </a:r>
            <a:endParaRPr lang="cs-CZ" dirty="0"/>
          </a:p>
        </p:txBody>
      </p:sp>
      <p:pic>
        <p:nvPicPr>
          <p:cNvPr id="4" name="Obrázek 3"/>
          <p:cNvPicPr>
            <a:picLocks noChangeAspect="1"/>
          </p:cNvPicPr>
          <p:nvPr/>
        </p:nvPicPr>
        <p:blipFill>
          <a:blip r:embed="rId2" cstate="print"/>
          <a:stretch>
            <a:fillRect/>
          </a:stretch>
        </p:blipFill>
        <p:spPr>
          <a:xfrm>
            <a:off x="5615608" y="0"/>
            <a:ext cx="3528392" cy="2244157"/>
          </a:xfrm>
          <a:prstGeom prst="rect">
            <a:avLst/>
          </a:prstGeom>
        </p:spPr>
      </p:pic>
    </p:spTree>
    <p:extLst>
      <p:ext uri="{BB962C8B-B14F-4D97-AF65-F5344CB8AC3E}">
        <p14:creationId xmlns:p14="http://schemas.microsoft.com/office/powerpoint/2010/main" val="16101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ve vztahu k žákům</a:t>
            </a:r>
            <a:endParaRPr lang="cs-CZ" dirty="0"/>
          </a:p>
        </p:txBody>
      </p:sp>
      <p:sp>
        <p:nvSpPr>
          <p:cNvPr id="3" name="Zástupný symbol pro obsah 2"/>
          <p:cNvSpPr>
            <a:spLocks noGrp="1"/>
          </p:cNvSpPr>
          <p:nvPr>
            <p:ph idx="1"/>
          </p:nvPr>
        </p:nvSpPr>
        <p:spPr>
          <a:xfrm>
            <a:off x="609599" y="2160590"/>
            <a:ext cx="6347714" cy="4697410"/>
          </a:xfrm>
        </p:spPr>
        <p:txBody>
          <a:bodyPr/>
          <a:lstStyle/>
          <a:p>
            <a:pPr marL="0" indent="0">
              <a:buNone/>
            </a:pPr>
            <a:r>
              <a:rPr lang="cs-CZ" dirty="0" smtClean="0">
                <a:latin typeface="Times New Roman" panose="02020603050405020304" pitchFamily="18" charset="0"/>
                <a:ea typeface="Calibri" panose="020F0502020204030204" pitchFamily="34" charset="0"/>
              </a:rPr>
              <a:t>Rezistence</a:t>
            </a:r>
          </a:p>
          <a:p>
            <a:r>
              <a:rPr lang="cs-CZ" dirty="0" err="1">
                <a:latin typeface="Times New Roman" panose="02020603050405020304" pitchFamily="18" charset="0"/>
                <a:ea typeface="Calibri" panose="020F0502020204030204" pitchFamily="34" charset="0"/>
              </a:rPr>
              <a:t>p</a:t>
            </a:r>
            <a:r>
              <a:rPr lang="en-GB" dirty="0" err="1" smtClean="0">
                <a:latin typeface="Times New Roman" panose="02020603050405020304" pitchFamily="18" charset="0"/>
                <a:ea typeface="Calibri" panose="020F0502020204030204" pitchFamily="34" charset="0"/>
              </a:rPr>
              <a:t>rojevy</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kterými</a:t>
            </a:r>
            <a:r>
              <a:rPr lang="en-GB" dirty="0">
                <a:latin typeface="Times New Roman" panose="02020603050405020304" pitchFamily="18" charset="0"/>
                <a:ea typeface="Calibri" panose="020F0502020204030204" pitchFamily="34" charset="0"/>
              </a:rPr>
              <a:t> se </a:t>
            </a:r>
            <a:r>
              <a:rPr lang="en-GB" dirty="0" err="1">
                <a:latin typeface="Times New Roman" panose="02020603050405020304" pitchFamily="18" charset="0"/>
                <a:ea typeface="Calibri" panose="020F0502020204030204" pitchFamily="34" charset="0"/>
              </a:rPr>
              <a:t>žáci</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snaží</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vyhnout</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požadavkům</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učitele</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či</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dosáhnout</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vlastního</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záměru</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jsou</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označovány</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jako</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rezistence</a:t>
            </a:r>
            <a:r>
              <a:rPr lang="en-GB" dirty="0">
                <a:latin typeface="Times New Roman" panose="02020603050405020304" pitchFamily="18" charset="0"/>
                <a:ea typeface="Calibri" panose="020F0502020204030204" pitchFamily="34" charset="0"/>
              </a:rPr>
              <a:t> </a:t>
            </a:r>
            <a:r>
              <a:rPr lang="en-GB" dirty="0" err="1" smtClean="0">
                <a:latin typeface="Times New Roman" panose="02020603050405020304" pitchFamily="18" charset="0"/>
                <a:ea typeface="Calibri" panose="020F0502020204030204" pitchFamily="34" charset="0"/>
              </a:rPr>
              <a:t>žáků</a:t>
            </a:r>
            <a:endParaRPr lang="cs-CZ" dirty="0" smtClean="0">
              <a:latin typeface="Times New Roman" panose="02020603050405020304" pitchFamily="18" charset="0"/>
              <a:ea typeface="Calibri" panose="020F0502020204030204" pitchFamily="34" charset="0"/>
            </a:endParaRPr>
          </a:p>
          <a:p>
            <a:r>
              <a:rPr lang="cs-CZ" dirty="0">
                <a:latin typeface="Times New Roman" panose="02020603050405020304" pitchFamily="18" charset="0"/>
                <a:ea typeface="Calibri" panose="020F0502020204030204" pitchFamily="34" charset="0"/>
              </a:rPr>
              <a:t>r</a:t>
            </a:r>
            <a:r>
              <a:rPr lang="en-GB" dirty="0" err="1" smtClean="0">
                <a:latin typeface="Times New Roman" panose="02020603050405020304" pitchFamily="18" charset="0"/>
                <a:ea typeface="Calibri" panose="020F0502020204030204" pitchFamily="34" charset="0"/>
              </a:rPr>
              <a:t>ezistenci</a:t>
            </a:r>
            <a:r>
              <a:rPr lang="en-GB" dirty="0" smtClean="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definujeme</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jako</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opoziční</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akt</a:t>
            </a:r>
            <a:r>
              <a:rPr lang="en-GB" dirty="0">
                <a:latin typeface="Times New Roman" panose="02020603050405020304" pitchFamily="18" charset="0"/>
                <a:ea typeface="Calibri" panose="020F0502020204030204" pitchFamily="34" charset="0"/>
              </a:rPr>
              <a:t> k </a:t>
            </a:r>
            <a:r>
              <a:rPr lang="en-GB" dirty="0" err="1">
                <a:latin typeface="Times New Roman" panose="02020603050405020304" pitchFamily="18" charset="0"/>
                <a:ea typeface="Calibri" panose="020F0502020204030204" pitchFamily="34" charset="0"/>
              </a:rPr>
              <a:t>něčemu</a:t>
            </a:r>
            <a:r>
              <a:rPr lang="en-GB" dirty="0">
                <a:latin typeface="Times New Roman" panose="02020603050405020304" pitchFamily="18" charset="0"/>
                <a:ea typeface="Calibri" panose="020F0502020204030204" pitchFamily="34" charset="0"/>
              </a:rPr>
              <a:t>, s </a:t>
            </a:r>
            <a:r>
              <a:rPr lang="en-GB" dirty="0" err="1">
                <a:latin typeface="Times New Roman" panose="02020603050405020304" pitchFamily="18" charset="0"/>
                <a:ea typeface="Calibri" panose="020F0502020204030204" pitchFamily="34" charset="0"/>
              </a:rPr>
              <a:t>čím</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jedinec</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nebo</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skupina</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nesouhlasí</a:t>
            </a:r>
            <a:r>
              <a:rPr lang="en-GB" dirty="0">
                <a:latin typeface="Times New Roman" panose="02020603050405020304" pitchFamily="18" charset="0"/>
                <a:ea typeface="Calibri" panose="020F0502020204030204" pitchFamily="34" charset="0"/>
              </a:rPr>
              <a:t> (</a:t>
            </a:r>
            <a:r>
              <a:rPr lang="en-GB"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Sannino</a:t>
            </a:r>
            <a:r>
              <a:rPr lang="en-GB"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 2010</a:t>
            </a:r>
            <a:r>
              <a:rPr lang="en-GB" dirty="0">
                <a:latin typeface="Times New Roman" panose="02020603050405020304" pitchFamily="18" charset="0"/>
                <a:ea typeface="Calibri" panose="020F0502020204030204" pitchFamily="34" charset="0"/>
              </a:rPr>
              <a:t>) a </a:t>
            </a:r>
            <a:r>
              <a:rPr lang="en-GB" dirty="0" err="1">
                <a:latin typeface="Times New Roman" panose="02020603050405020304" pitchFamily="18" charset="0"/>
                <a:ea typeface="Calibri" panose="020F0502020204030204" pitchFamily="34" charset="0"/>
              </a:rPr>
              <a:t>můžeme</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ji</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chápat</a:t>
            </a:r>
            <a:r>
              <a:rPr lang="en-GB" dirty="0">
                <a:latin typeface="Times New Roman" panose="02020603050405020304" pitchFamily="18" charset="0"/>
                <a:ea typeface="Calibri" panose="020F0502020204030204" pitchFamily="34" charset="0"/>
              </a:rPr>
              <a:t> </a:t>
            </a:r>
            <a:r>
              <a:rPr lang="en-GB" dirty="0" err="1">
                <a:latin typeface="Times New Roman" panose="02020603050405020304" pitchFamily="18" charset="0"/>
                <a:ea typeface="Calibri" panose="020F0502020204030204" pitchFamily="34" charset="0"/>
              </a:rPr>
              <a:t>jako</a:t>
            </a:r>
            <a:r>
              <a:rPr lang="en-GB" dirty="0">
                <a:latin typeface="Times New Roman" panose="02020603050405020304" pitchFamily="18" charset="0"/>
                <a:ea typeface="Calibri" panose="020F0502020204030204" pitchFamily="34" charset="0"/>
              </a:rPr>
              <a:t> </a:t>
            </a:r>
            <a:r>
              <a:rPr lang="en-GB" dirty="0" err="1" smtClean="0">
                <a:latin typeface="Times New Roman" panose="02020603050405020304" pitchFamily="18" charset="0"/>
                <a:ea typeface="Calibri" panose="020F0502020204030204" pitchFamily="34" charset="0"/>
              </a:rPr>
              <a:t>soutěž</a:t>
            </a:r>
            <a:r>
              <a:rPr lang="en-GB" dirty="0" smtClean="0">
                <a:latin typeface="Times New Roman" panose="02020603050405020304" pitchFamily="18" charset="0"/>
                <a:ea typeface="Calibri" panose="020F0502020204030204" pitchFamily="34" charset="0"/>
              </a:rPr>
              <a:t> </a:t>
            </a:r>
            <a:r>
              <a:rPr lang="en-GB" dirty="0">
                <a:latin typeface="Times New Roman" panose="02020603050405020304" pitchFamily="18" charset="0"/>
                <a:ea typeface="Calibri" panose="020F0502020204030204" pitchFamily="34" charset="0"/>
              </a:rPr>
              <a:t>o </a:t>
            </a:r>
            <a:r>
              <a:rPr lang="en-GB" dirty="0" err="1">
                <a:latin typeface="Times New Roman" panose="02020603050405020304" pitchFamily="18" charset="0"/>
                <a:ea typeface="Calibri" panose="020F0502020204030204" pitchFamily="34" charset="0"/>
              </a:rPr>
              <a:t>moc</a:t>
            </a:r>
            <a:r>
              <a:rPr lang="en-GB" dirty="0" smtClean="0">
                <a:latin typeface="Times New Roman" panose="02020603050405020304" pitchFamily="18" charset="0"/>
                <a:ea typeface="Calibri" panose="020F0502020204030204" pitchFamily="34" charset="0"/>
              </a:rPr>
              <a:t>.</a:t>
            </a:r>
            <a:endParaRPr lang="cs-CZ" dirty="0" smtClean="0">
              <a:latin typeface="Times New Roman" panose="02020603050405020304" pitchFamily="18" charset="0"/>
              <a:ea typeface="Calibri" panose="020F0502020204030204" pitchFamily="34" charset="0"/>
            </a:endParaRPr>
          </a:p>
          <a:p>
            <a:endParaRPr lang="cs-CZ" dirty="0">
              <a:latin typeface="Times New Roman" panose="02020603050405020304" pitchFamily="18" charset="0"/>
            </a:endParaRPr>
          </a:p>
          <a:p>
            <a:r>
              <a:rPr lang="cs-CZ" dirty="0" smtClean="0">
                <a:latin typeface="Times New Roman" panose="02020603050405020304" pitchFamily="18" charset="0"/>
              </a:rPr>
              <a:t>Ukázky rezistence žáků</a:t>
            </a:r>
            <a:endParaRPr lang="cs-CZ" dirty="0"/>
          </a:p>
        </p:txBody>
      </p:sp>
    </p:spTree>
    <p:extLst>
      <p:ext uri="{BB962C8B-B14F-4D97-AF65-F5344CB8AC3E}">
        <p14:creationId xmlns:p14="http://schemas.microsoft.com/office/powerpoint/2010/main" val="1472166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i="1" dirty="0"/>
              <a:t>Otázky a komentáře žáků</a:t>
            </a:r>
            <a:r>
              <a:rPr lang="cs-CZ" dirty="0"/>
              <a:t>: „Paní učitelko, já musím nesouhlasit, hrady a zámky nejsou státním majetkem, co restituce</a:t>
            </a:r>
            <a:r>
              <a:rPr lang="cs-CZ" dirty="0" smtClean="0"/>
              <a:t>?“</a:t>
            </a:r>
          </a:p>
          <a:p>
            <a:r>
              <a:rPr lang="cs-CZ" dirty="0"/>
              <a:t>Zadala jsem jim samostatnou práci, která spočívala v tom, že měli na jednu půlku listu psát výhody, které jim chození do školy přináší a na druhou půlku nevýhody. Někteří žáci vypracovali úkol velmi hezky, ale jiní se vůbec nesnažili. Příkladem je Jenda, který měl v nevýhodách 5 bodů týkajících se učitelů (nenávidím některé učitele, zlí učitelé…)</a:t>
            </a:r>
          </a:p>
          <a:p>
            <a:pPr>
              <a:defRPr/>
            </a:pPr>
            <a:r>
              <a:rPr lang="cs-CZ" dirty="0" smtClean="0"/>
              <a:t>Já</a:t>
            </a:r>
            <a:r>
              <a:rPr lang="cs-CZ" dirty="0"/>
              <a:t>: „Toníčku, neběhej s plnou pusou po třídě, sedni si a najez se v klidu“</a:t>
            </a:r>
          </a:p>
          <a:p>
            <a:pPr marL="0" indent="0">
              <a:buNone/>
              <a:defRPr/>
            </a:pPr>
            <a:r>
              <a:rPr lang="cs-CZ" dirty="0"/>
              <a:t>	</a:t>
            </a:r>
            <a:r>
              <a:rPr lang="cs-CZ" dirty="0" smtClean="0"/>
              <a:t>Tonda</a:t>
            </a:r>
            <a:r>
              <a:rPr lang="cs-CZ" dirty="0"/>
              <a:t>: „Ale já nemám plnou pusu, já ji mám </a:t>
            </a:r>
            <a:r>
              <a:rPr lang="cs-CZ" dirty="0" smtClean="0"/>
              <a:t>	poloprázdnou</a:t>
            </a:r>
            <a:r>
              <a:rPr lang="cs-CZ" dirty="0"/>
              <a:t>, takže to zvládám“ </a:t>
            </a:r>
          </a:p>
          <a:p>
            <a:endParaRPr lang="cs-CZ" dirty="0"/>
          </a:p>
          <a:p>
            <a:endParaRPr lang="cs-CZ" dirty="0"/>
          </a:p>
        </p:txBody>
      </p:sp>
      <p:sp>
        <p:nvSpPr>
          <p:cNvPr id="3" name="Nadpis 2"/>
          <p:cNvSpPr>
            <a:spLocks noGrp="1"/>
          </p:cNvSpPr>
          <p:nvPr>
            <p:ph type="title"/>
          </p:nvPr>
        </p:nvSpPr>
        <p:spPr/>
        <p:txBody>
          <a:bodyPr/>
          <a:lstStyle/>
          <a:p>
            <a:r>
              <a:rPr lang="cs-CZ" dirty="0" smtClean="0"/>
              <a:t>Ukázky: rezistence vůči…?</a:t>
            </a:r>
            <a:endParaRPr lang="cs-CZ" dirty="0"/>
          </a:p>
        </p:txBody>
      </p:sp>
    </p:spTree>
    <p:extLst>
      <p:ext uri="{BB962C8B-B14F-4D97-AF65-F5344CB8AC3E}">
        <p14:creationId xmlns:p14="http://schemas.microsoft.com/office/powerpoint/2010/main" val="482499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ve vztahu k učiteli</a:t>
            </a:r>
            <a:endParaRPr lang="cs-CZ" dirty="0"/>
          </a:p>
        </p:txBody>
      </p:sp>
      <p:sp>
        <p:nvSpPr>
          <p:cNvPr id="3" name="Zástupný symbol pro obsah 2"/>
          <p:cNvSpPr>
            <a:spLocks noGrp="1"/>
          </p:cNvSpPr>
          <p:nvPr>
            <p:ph idx="1"/>
          </p:nvPr>
        </p:nvSpPr>
        <p:spPr/>
        <p:txBody>
          <a:bodyPr/>
          <a:lstStyle/>
          <a:p>
            <a:r>
              <a:rPr lang="en-GB" dirty="0" err="1"/>
              <a:t>Moc</a:t>
            </a:r>
            <a:r>
              <a:rPr lang="en-GB" dirty="0"/>
              <a:t> </a:t>
            </a:r>
            <a:r>
              <a:rPr lang="en-GB" dirty="0" err="1"/>
              <a:t>můžeme</a:t>
            </a:r>
            <a:r>
              <a:rPr lang="en-GB" dirty="0"/>
              <a:t> </a:t>
            </a:r>
            <a:r>
              <a:rPr lang="en-GB" dirty="0" err="1"/>
              <a:t>ve</a:t>
            </a:r>
            <a:r>
              <a:rPr lang="en-GB" dirty="0"/>
              <a:t> </a:t>
            </a:r>
            <a:r>
              <a:rPr lang="en-GB" dirty="0" err="1"/>
              <a:t>vztahu</a:t>
            </a:r>
            <a:r>
              <a:rPr lang="en-GB" dirty="0"/>
              <a:t> k </a:t>
            </a:r>
            <a:r>
              <a:rPr lang="en-GB" dirty="0" err="1" smtClean="0"/>
              <a:t>učiteli</a:t>
            </a:r>
            <a:r>
              <a:rPr lang="cs-CZ" dirty="0" smtClean="0"/>
              <a:t> můžeme</a:t>
            </a:r>
            <a:r>
              <a:rPr lang="en-GB" dirty="0" smtClean="0"/>
              <a:t> </a:t>
            </a:r>
            <a:r>
              <a:rPr lang="en-GB" dirty="0" err="1"/>
              <a:t>chápat</a:t>
            </a:r>
            <a:r>
              <a:rPr lang="en-GB" dirty="0"/>
              <a:t> </a:t>
            </a:r>
            <a:r>
              <a:rPr lang="en-GB" dirty="0" err="1"/>
              <a:t>jako</a:t>
            </a:r>
            <a:r>
              <a:rPr lang="en-GB" dirty="0"/>
              <a:t> </a:t>
            </a:r>
            <a:r>
              <a:rPr lang="en-GB" dirty="0" err="1"/>
              <a:t>učitelovu</a:t>
            </a:r>
            <a:r>
              <a:rPr lang="en-GB" dirty="0"/>
              <a:t> </a:t>
            </a:r>
            <a:r>
              <a:rPr lang="en-GB" dirty="0" err="1"/>
              <a:t>schopnost</a:t>
            </a:r>
            <a:r>
              <a:rPr lang="en-GB" dirty="0"/>
              <a:t> </a:t>
            </a:r>
            <a:r>
              <a:rPr lang="en-GB" dirty="0" err="1"/>
              <a:t>ovlivnit</a:t>
            </a:r>
            <a:r>
              <a:rPr lang="en-GB" dirty="0"/>
              <a:t> </a:t>
            </a:r>
            <a:r>
              <a:rPr lang="en-GB" dirty="0" err="1"/>
              <a:t>žáky</a:t>
            </a:r>
            <a:r>
              <a:rPr lang="en-GB" dirty="0"/>
              <a:t> v tom, aby </a:t>
            </a:r>
            <a:r>
              <a:rPr lang="en-GB" dirty="0" err="1"/>
              <a:t>činili</a:t>
            </a:r>
            <a:r>
              <a:rPr lang="en-GB" dirty="0"/>
              <a:t>, co </a:t>
            </a:r>
            <a:r>
              <a:rPr lang="en-GB" dirty="0" err="1"/>
              <a:t>po</a:t>
            </a:r>
            <a:r>
              <a:rPr lang="en-GB" dirty="0"/>
              <a:t> </a:t>
            </a:r>
            <a:r>
              <a:rPr lang="en-GB" dirty="0" err="1"/>
              <a:t>nich</a:t>
            </a:r>
            <a:r>
              <a:rPr lang="en-GB" dirty="0"/>
              <a:t> </a:t>
            </a:r>
            <a:r>
              <a:rPr lang="en-GB" dirty="0" err="1"/>
              <a:t>učitel</a:t>
            </a:r>
            <a:r>
              <a:rPr lang="en-GB" dirty="0"/>
              <a:t> </a:t>
            </a:r>
            <a:r>
              <a:rPr lang="en-GB" dirty="0" err="1"/>
              <a:t>požaduje</a:t>
            </a:r>
            <a:r>
              <a:rPr lang="en-GB" dirty="0"/>
              <a:t> (Kearney et al., 1985). </a:t>
            </a:r>
            <a:endParaRPr lang="cs-CZ" dirty="0" smtClean="0"/>
          </a:p>
          <a:p>
            <a:endParaRPr lang="cs-CZ" dirty="0"/>
          </a:p>
          <a:p>
            <a:r>
              <a:rPr lang="cs-CZ" dirty="0" smtClean="0"/>
              <a:t>Příklad: 1 000 Kč</a:t>
            </a:r>
            <a:endParaRPr lang="cs-CZ" dirty="0"/>
          </a:p>
        </p:txBody>
      </p:sp>
    </p:spTree>
    <p:extLst>
      <p:ext uri="{BB962C8B-B14F-4D97-AF65-F5344CB8AC3E}">
        <p14:creationId xmlns:p14="http://schemas.microsoft.com/office/powerpoint/2010/main" val="338650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Když se řekne moc…</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9233700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a:xfrm>
            <a:off x="684213" y="620713"/>
            <a:ext cx="7827962" cy="647700"/>
          </a:xfrm>
        </p:spPr>
        <p:txBody>
          <a:bodyPr>
            <a:normAutofit/>
          </a:bodyPr>
          <a:lstStyle/>
          <a:p>
            <a:r>
              <a:rPr lang="cs-CZ" sz="2800" b="1" dirty="0" smtClean="0">
                <a:latin typeface="Bookman Old Style" pitchFamily="18" charset="0"/>
              </a:rPr>
              <a:t>Moc učitele (</a:t>
            </a:r>
            <a:r>
              <a:rPr lang="cs-CZ" sz="2800" b="1" dirty="0" err="1" smtClean="0">
                <a:latin typeface="Bookman Old Style" pitchFamily="18" charset="0"/>
              </a:rPr>
              <a:t>French</a:t>
            </a:r>
            <a:r>
              <a:rPr lang="cs-CZ" sz="2800" b="1" dirty="0" smtClean="0">
                <a:latin typeface="Bookman Old Style" pitchFamily="18" charset="0"/>
              </a:rPr>
              <a:t>, </a:t>
            </a:r>
            <a:r>
              <a:rPr lang="cs-CZ" sz="2800" b="1" dirty="0" err="1" smtClean="0">
                <a:latin typeface="Bookman Old Style" pitchFamily="18" charset="0"/>
              </a:rPr>
              <a:t>Raven</a:t>
            </a:r>
            <a:r>
              <a:rPr lang="cs-CZ" sz="2800" b="1" dirty="0" smtClean="0">
                <a:latin typeface="Bookman Old Style" pitchFamily="18" charset="0"/>
              </a:rPr>
              <a:t>, 1959)</a:t>
            </a:r>
          </a:p>
        </p:txBody>
      </p:sp>
      <p:sp>
        <p:nvSpPr>
          <p:cNvPr id="3" name="Zástupný symbol pro obsah 2"/>
          <p:cNvSpPr>
            <a:spLocks noGrp="1"/>
          </p:cNvSpPr>
          <p:nvPr>
            <p:ph idx="1"/>
          </p:nvPr>
        </p:nvSpPr>
        <p:spPr>
          <a:xfrm>
            <a:off x="349250" y="2141538"/>
            <a:ext cx="8794750" cy="3990975"/>
          </a:xfrm>
        </p:spPr>
        <p:txBody>
          <a:bodyPr rtlCol="0">
            <a:normAutofit fontScale="92500"/>
          </a:bodyPr>
          <a:lstStyle/>
          <a:p>
            <a:pPr fontAlgn="auto">
              <a:spcAft>
                <a:spcPts val="0"/>
              </a:spcAft>
              <a:buFont typeface="Arial" pitchFamily="34" charset="0"/>
              <a:buChar char="•"/>
              <a:defRPr/>
            </a:pPr>
            <a:r>
              <a:rPr lang="cs-CZ" sz="1800" b="1" dirty="0" smtClean="0">
                <a:latin typeface="Bookman Old Style" pitchFamily="18" charset="0"/>
              </a:rPr>
              <a:t>donucovací</a:t>
            </a:r>
            <a:r>
              <a:rPr lang="cs-CZ" sz="1800" dirty="0" smtClean="0">
                <a:latin typeface="Bookman Old Style" pitchFamily="18" charset="0"/>
              </a:rPr>
              <a:t> – moc učitele (respektování jeho požadavků) vychází z žákovy potřeby vyhnout se trestu (např. ve formě špatných známek či kritiky před třídou);</a:t>
            </a:r>
          </a:p>
          <a:p>
            <a:pPr fontAlgn="auto">
              <a:spcAft>
                <a:spcPts val="0"/>
              </a:spcAft>
              <a:buFont typeface="Arial" pitchFamily="34" charset="0"/>
              <a:buChar char="•"/>
              <a:defRPr/>
            </a:pPr>
            <a:r>
              <a:rPr lang="cs-CZ" sz="1800" b="1" dirty="0" smtClean="0">
                <a:latin typeface="Bookman Old Style" pitchFamily="18" charset="0"/>
              </a:rPr>
              <a:t>odměňovací</a:t>
            </a:r>
            <a:r>
              <a:rPr lang="cs-CZ" sz="1800" dirty="0" smtClean="0">
                <a:latin typeface="Bookman Old Style" pitchFamily="18" charset="0"/>
              </a:rPr>
              <a:t> – moc učitele určována snahou žáka získat odměnu ve formě hmotné (body, známky), psychologické (pochvala) či vztahové (pochvala před spolužáky);</a:t>
            </a:r>
          </a:p>
          <a:p>
            <a:pPr fontAlgn="auto">
              <a:spcAft>
                <a:spcPts val="0"/>
              </a:spcAft>
              <a:buFont typeface="Arial" pitchFamily="34" charset="0"/>
              <a:buChar char="•"/>
              <a:defRPr/>
            </a:pPr>
            <a:r>
              <a:rPr lang="cs-CZ" sz="1800" b="1" dirty="0" smtClean="0">
                <a:latin typeface="Bookman Old Style" pitchFamily="18" charset="0"/>
              </a:rPr>
              <a:t>referenční</a:t>
            </a:r>
            <a:r>
              <a:rPr lang="cs-CZ" sz="1800" dirty="0" smtClean="0">
                <a:latin typeface="Bookman Old Style" pitchFamily="18" charset="0"/>
              </a:rPr>
              <a:t> – vychází z identifikace žáka s učitelem na základě sympatií a náklonnosti („být jako učitel“);</a:t>
            </a:r>
          </a:p>
          <a:p>
            <a:pPr fontAlgn="auto">
              <a:spcAft>
                <a:spcPts val="0"/>
              </a:spcAft>
              <a:buFont typeface="Arial" pitchFamily="34" charset="0"/>
              <a:buChar char="•"/>
              <a:defRPr/>
            </a:pPr>
            <a:r>
              <a:rPr lang="cs-CZ" sz="1800" b="1" dirty="0" smtClean="0">
                <a:latin typeface="Bookman Old Style" pitchFamily="18" charset="0"/>
              </a:rPr>
              <a:t>legitimní </a:t>
            </a:r>
            <a:r>
              <a:rPr lang="cs-CZ" sz="1800" dirty="0" smtClean="0">
                <a:latin typeface="Bookman Old Style" pitchFamily="18" charset="0"/>
              </a:rPr>
              <a:t>– souvisí se sociální rolí učitele, která garantuje (formální) autoritu nad žáky. Tato role je spjata s normou dohlížet na druhé a ovlivňovat je. </a:t>
            </a:r>
          </a:p>
          <a:p>
            <a:pPr fontAlgn="auto">
              <a:spcAft>
                <a:spcPts val="0"/>
              </a:spcAft>
              <a:buFont typeface="Arial" pitchFamily="34" charset="0"/>
              <a:buChar char="•"/>
              <a:defRPr/>
            </a:pPr>
            <a:r>
              <a:rPr lang="cs-CZ" sz="1800" b="1" dirty="0" smtClean="0">
                <a:latin typeface="Bookman Old Style" pitchFamily="18" charset="0"/>
              </a:rPr>
              <a:t>expertní </a:t>
            </a:r>
            <a:r>
              <a:rPr lang="cs-CZ" sz="1800" dirty="0" smtClean="0">
                <a:latin typeface="Bookman Old Style" pitchFamily="18" charset="0"/>
              </a:rPr>
              <a:t>– vychází z učitelovy znalosti oboru nebo ze zvládnutí výukových metod. Vliv učitele na žáky </a:t>
            </a:r>
            <a:r>
              <a:rPr lang="cs-CZ" dirty="0">
                <a:latin typeface="Bookman Old Style" pitchFamily="18" charset="0"/>
              </a:rPr>
              <a:t>vychází z jejich vnímání učitele jako experta, který má intelektuální znalosti obsahu (či určité dovednosti).</a:t>
            </a:r>
          </a:p>
        </p:txBody>
      </p:sp>
      <p:sp>
        <p:nvSpPr>
          <p:cNvPr id="45059" name="Zástupný symbol pro číslo snímku 4"/>
          <p:cNvSpPr>
            <a:spLocks noGrp="1"/>
          </p:cNvSpPr>
          <p:nvPr>
            <p:ph type="sldNum" sz="quarter" idx="12"/>
          </p:nvPr>
        </p:nvSpPr>
        <p:spPr>
          <a:xfrm>
            <a:off x="3124200" y="6356350"/>
            <a:ext cx="2895600" cy="365125"/>
          </a:xfrm>
          <a:ln>
            <a:miter lim="800000"/>
            <a:headEnd/>
            <a:tailEnd/>
          </a:ln>
        </p:spPr>
        <p:txBody>
          <a:bodyPr/>
          <a:lstStyle/>
          <a:p>
            <a:pPr algn="ctr">
              <a:defRPr/>
            </a:pPr>
            <a:fld id="{6D5483AB-E1E6-4A15-9BC0-9CBF8BB8A55D}" type="slidenum">
              <a:rPr lang="cs-CZ" altLang="cs-CZ"/>
              <a:pPr algn="ctr">
                <a:defRPr/>
              </a:pPr>
              <a:t>20</a:t>
            </a:fld>
            <a:endParaRPr lang="cs-CZ" altLang="cs-CZ"/>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Moc u studentů učitelství</a:t>
            </a:r>
            <a:endParaRPr lang="cs-CZ" dirty="0"/>
          </a:p>
        </p:txBody>
      </p:sp>
      <p:sp>
        <p:nvSpPr>
          <p:cNvPr id="3" name="Zástupný symbol pro obsah 2"/>
          <p:cNvSpPr>
            <a:spLocks noGrp="1"/>
          </p:cNvSpPr>
          <p:nvPr>
            <p:ph idx="1"/>
          </p:nvPr>
        </p:nvSpPr>
        <p:spPr/>
        <p:txBody>
          <a:bodyPr/>
          <a:lstStyle/>
          <a:p>
            <a:r>
              <a:rPr lang="cs-CZ" dirty="0"/>
              <a:t>Výzkumná šetření dokládají (</a:t>
            </a:r>
            <a:r>
              <a:rPr lang="cs-CZ" dirty="0" err="1"/>
              <a:t>Richmond</a:t>
            </a:r>
            <a:r>
              <a:rPr lang="cs-CZ" dirty="0"/>
              <a:t> &amp; </a:t>
            </a:r>
            <a:r>
              <a:rPr lang="cs-CZ" dirty="0" err="1"/>
              <a:t>Roach</a:t>
            </a:r>
            <a:r>
              <a:rPr lang="cs-CZ" dirty="0"/>
              <a:t>, 1992; </a:t>
            </a:r>
            <a:r>
              <a:rPr lang="cs-CZ" dirty="0" err="1"/>
              <a:t>Staton</a:t>
            </a:r>
            <a:r>
              <a:rPr lang="cs-CZ" dirty="0"/>
              <a:t>, 1992), že mocenské uspořádání ve třídách začínajících učitelů či studentů, kteří stojí před vstupem do profese, bývá často problematické. </a:t>
            </a:r>
            <a:endParaRPr lang="cs-CZ" dirty="0" smtClean="0"/>
          </a:p>
          <a:p>
            <a:r>
              <a:rPr lang="cs-CZ" dirty="0" err="1"/>
              <a:t>Veenman</a:t>
            </a:r>
            <a:r>
              <a:rPr lang="cs-CZ" dirty="0"/>
              <a:t> (</a:t>
            </a:r>
            <a:r>
              <a:rPr lang="cs-CZ" dirty="0" smtClean="0"/>
              <a:t>1987) hovoří </a:t>
            </a:r>
            <a:r>
              <a:rPr lang="cs-CZ" dirty="0"/>
              <a:t>o tzv. šoku z </a:t>
            </a:r>
            <a:r>
              <a:rPr lang="cs-CZ" dirty="0" smtClean="0"/>
              <a:t>reality</a:t>
            </a:r>
          </a:p>
          <a:p>
            <a:r>
              <a:rPr lang="cs-CZ" dirty="0" smtClean="0"/>
              <a:t>Na </a:t>
            </a:r>
            <a:r>
              <a:rPr lang="cs-CZ" dirty="0"/>
              <a:t>začátku profesní dráhy tak mnozí začínající učitelé usilují o to „přežít“, čili vypořádat se sociální situací ve </a:t>
            </a:r>
            <a:r>
              <a:rPr lang="cs-CZ" dirty="0" smtClean="0"/>
              <a:t>třídě</a:t>
            </a:r>
          </a:p>
          <a:p>
            <a:r>
              <a:rPr lang="cs-CZ" dirty="0"/>
              <a:t>K tomu jim může pomoci i nastavení funkčních mocenských vztahů. Nepodaří-li se to, hrozí odchod z profese</a:t>
            </a:r>
          </a:p>
        </p:txBody>
      </p:sp>
    </p:spTree>
    <p:extLst>
      <p:ext uri="{BB962C8B-B14F-4D97-AF65-F5344CB8AC3E}">
        <p14:creationId xmlns:p14="http://schemas.microsoft.com/office/powerpoint/2010/main" val="7441006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 výzkumu</a:t>
            </a:r>
            <a:br>
              <a:rPr lang="cs-CZ" dirty="0" smtClean="0"/>
            </a:br>
            <a:r>
              <a:rPr lang="cs-CZ" dirty="0" smtClean="0"/>
              <a:t>Moc ve výuce studentů učitelství</a:t>
            </a:r>
            <a:endParaRPr lang="cs-CZ" dirty="0"/>
          </a:p>
        </p:txBody>
      </p:sp>
      <p:sp>
        <p:nvSpPr>
          <p:cNvPr id="3" name="Zástupný symbol pro obsah 2"/>
          <p:cNvSpPr>
            <a:spLocks noGrp="1"/>
          </p:cNvSpPr>
          <p:nvPr>
            <p:ph idx="1"/>
          </p:nvPr>
        </p:nvSpPr>
        <p:spPr/>
        <p:txBody>
          <a:bodyPr>
            <a:normAutofit/>
          </a:bodyPr>
          <a:lstStyle/>
          <a:p>
            <a:pPr marL="0" indent="0">
              <a:lnSpc>
                <a:spcPct val="90000"/>
              </a:lnSpc>
              <a:buNone/>
            </a:pPr>
            <a:r>
              <a:rPr lang="cs-CZ" dirty="0">
                <a:latin typeface="Bookman Old Style" pitchFamily="18" charset="0"/>
              </a:rPr>
              <a:t>Smíšený výzkumný design (souběžný)</a:t>
            </a:r>
          </a:p>
          <a:p>
            <a:pPr marL="0" indent="0">
              <a:lnSpc>
                <a:spcPct val="90000"/>
              </a:lnSpc>
              <a:buFont typeface="Wingdings" pitchFamily="2" charset="2"/>
              <a:buNone/>
            </a:pPr>
            <a:endParaRPr lang="cs-CZ" dirty="0">
              <a:latin typeface="Bookman Old Style" pitchFamily="18" charset="0"/>
            </a:endParaRPr>
          </a:p>
          <a:p>
            <a:pPr>
              <a:lnSpc>
                <a:spcPct val="90000"/>
              </a:lnSpc>
            </a:pPr>
            <a:r>
              <a:rPr lang="cs-CZ" dirty="0">
                <a:latin typeface="Bookman Old Style" pitchFamily="18" charset="0"/>
              </a:rPr>
              <a:t>Vzorek: 8 studentů učitelství (7 žen, 1 muž)</a:t>
            </a:r>
          </a:p>
          <a:p>
            <a:pPr>
              <a:lnSpc>
                <a:spcPct val="90000"/>
              </a:lnSpc>
            </a:pPr>
            <a:endParaRPr lang="cs-CZ" dirty="0">
              <a:latin typeface="Bookman Old Style" pitchFamily="18" charset="0"/>
            </a:endParaRPr>
          </a:p>
          <a:p>
            <a:pPr>
              <a:lnSpc>
                <a:spcPct val="90000"/>
              </a:lnSpc>
            </a:pPr>
            <a:r>
              <a:rPr lang="cs-CZ" dirty="0">
                <a:latin typeface="Bookman Old Style" pitchFamily="18" charset="0"/>
              </a:rPr>
              <a:t>Sběr dat (videonahrávek): dvě kamery („učitelská“; „žákovská“), 6 hodin výuky každého z respondentů</a:t>
            </a:r>
            <a:r>
              <a:rPr lang="cs-CZ" dirty="0" smtClean="0">
                <a:latin typeface="Bookman Old Style" pitchFamily="18" charset="0"/>
              </a:rPr>
              <a:t>…</a:t>
            </a:r>
            <a:endParaRPr lang="cs-CZ" dirty="0">
              <a:latin typeface="Bookman Old Style" pitchFamily="18" charset="0"/>
            </a:endParaRPr>
          </a:p>
          <a:p>
            <a:r>
              <a:rPr lang="cs-CZ" dirty="0" smtClean="0"/>
              <a:t>Dotazník bází moci</a:t>
            </a:r>
            <a:endParaRPr lang="cs-CZ" dirty="0"/>
          </a:p>
        </p:txBody>
      </p:sp>
    </p:spTree>
    <p:extLst>
      <p:ext uri="{BB962C8B-B14F-4D97-AF65-F5344CB8AC3E}">
        <p14:creationId xmlns:p14="http://schemas.microsoft.com/office/powerpoint/2010/main" val="118873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Dotazník bází moci – přiřaďte položky</a:t>
            </a:r>
            <a:endParaRPr lang="cs-CZ" dirty="0"/>
          </a:p>
        </p:txBody>
      </p:sp>
      <p:sp>
        <p:nvSpPr>
          <p:cNvPr id="3" name="Zástupný symbol pro obsah 2"/>
          <p:cNvSpPr>
            <a:spLocks noGrp="1"/>
          </p:cNvSpPr>
          <p:nvPr>
            <p:ph idx="1"/>
          </p:nvPr>
        </p:nvSpPr>
        <p:spPr>
          <a:xfrm>
            <a:off x="683568" y="1988840"/>
            <a:ext cx="6347713" cy="4364754"/>
          </a:xfrm>
        </p:spPr>
        <p:txBody>
          <a:bodyPr>
            <a:normAutofit fontScale="85000" lnSpcReduction="10000"/>
          </a:bodyPr>
          <a:lstStyle/>
          <a:p>
            <a:r>
              <a:rPr lang="cs-CZ" b="1" dirty="0" smtClean="0"/>
              <a:t>Báze: donucovací, odměňovací, legitimní referenční, expertní</a:t>
            </a:r>
          </a:p>
          <a:p>
            <a:endParaRPr lang="cs-CZ" dirty="0"/>
          </a:p>
          <a:p>
            <a:r>
              <a:rPr lang="cs-CZ" dirty="0"/>
              <a:t>S touto učitelkou mám hodně společného</a:t>
            </a:r>
            <a:r>
              <a:rPr lang="cs-CZ" dirty="0" smtClean="0"/>
              <a:t>. </a:t>
            </a:r>
          </a:p>
          <a:p>
            <a:pPr marL="0" indent="0">
              <a:buNone/>
            </a:pPr>
            <a:r>
              <a:rPr lang="cs-CZ" dirty="0">
                <a:solidFill>
                  <a:srgbClr val="00B050"/>
                </a:solidFill>
              </a:rPr>
              <a:t>	</a:t>
            </a:r>
            <a:r>
              <a:rPr lang="cs-CZ" dirty="0" smtClean="0">
                <a:solidFill>
                  <a:srgbClr val="00B050"/>
                </a:solidFill>
              </a:rPr>
              <a:t>REFERENČNÍ</a:t>
            </a:r>
          </a:p>
          <a:p>
            <a:r>
              <a:rPr lang="cs-CZ" dirty="0"/>
              <a:t>Když tato učitelka ve výuce něco vysvětluje, je to srozumitelné</a:t>
            </a:r>
            <a:r>
              <a:rPr lang="cs-CZ" dirty="0" smtClean="0"/>
              <a:t>. </a:t>
            </a:r>
          </a:p>
          <a:p>
            <a:pPr marL="0" indent="0">
              <a:buNone/>
            </a:pPr>
            <a:r>
              <a:rPr lang="cs-CZ" dirty="0" smtClean="0">
                <a:solidFill>
                  <a:srgbClr val="00B050"/>
                </a:solidFill>
              </a:rPr>
              <a:t>	EXPERTNÍ</a:t>
            </a:r>
            <a:endParaRPr lang="cs-CZ" dirty="0">
              <a:solidFill>
                <a:srgbClr val="00B050"/>
              </a:solidFill>
            </a:endParaRPr>
          </a:p>
          <a:p>
            <a:r>
              <a:rPr lang="cs-CZ" dirty="0"/>
              <a:t>Tato učitelka říká, že učitelé se musí </a:t>
            </a:r>
            <a:r>
              <a:rPr lang="cs-CZ" dirty="0" smtClean="0"/>
              <a:t>poslouchat.	</a:t>
            </a:r>
          </a:p>
          <a:p>
            <a:pPr marL="0" indent="0">
              <a:buNone/>
            </a:pPr>
            <a:r>
              <a:rPr lang="cs-CZ" dirty="0">
                <a:solidFill>
                  <a:srgbClr val="00B050"/>
                </a:solidFill>
              </a:rPr>
              <a:t>	</a:t>
            </a:r>
            <a:r>
              <a:rPr lang="cs-CZ" dirty="0" smtClean="0">
                <a:solidFill>
                  <a:srgbClr val="00B050"/>
                </a:solidFill>
              </a:rPr>
              <a:t>LEGITIMNÍ</a:t>
            </a:r>
            <a:endParaRPr lang="cs-CZ" dirty="0">
              <a:solidFill>
                <a:srgbClr val="00B050"/>
              </a:solidFill>
            </a:endParaRPr>
          </a:p>
          <a:p>
            <a:r>
              <a:rPr lang="cs-CZ" dirty="0"/>
              <a:t>Když mi to v hodině nejde tak, jak si tahle učitelka představuje, před celou třídou mě ztrapní. </a:t>
            </a:r>
            <a:endParaRPr lang="cs-CZ" dirty="0" smtClean="0"/>
          </a:p>
          <a:p>
            <a:pPr marL="0" indent="0">
              <a:buNone/>
            </a:pPr>
            <a:r>
              <a:rPr lang="cs-CZ" dirty="0">
                <a:solidFill>
                  <a:srgbClr val="00B050"/>
                </a:solidFill>
              </a:rPr>
              <a:t>	</a:t>
            </a:r>
            <a:r>
              <a:rPr lang="cs-CZ" dirty="0" smtClean="0">
                <a:solidFill>
                  <a:srgbClr val="00B050"/>
                </a:solidFill>
              </a:rPr>
              <a:t>DONUCOVACÍ</a:t>
            </a:r>
            <a:endParaRPr lang="cs-CZ" dirty="0">
              <a:solidFill>
                <a:srgbClr val="00B050"/>
              </a:solidFill>
            </a:endParaRPr>
          </a:p>
          <a:p>
            <a:r>
              <a:rPr lang="cs-CZ" dirty="0"/>
              <a:t>Když se naučím, co mám, tato učitelka mě pochválí.</a:t>
            </a:r>
          </a:p>
          <a:p>
            <a:pPr marL="0" indent="0">
              <a:buNone/>
            </a:pPr>
            <a:r>
              <a:rPr lang="cs-CZ" dirty="0"/>
              <a:t>	</a:t>
            </a:r>
            <a:r>
              <a:rPr lang="cs-CZ" dirty="0" smtClean="0">
                <a:solidFill>
                  <a:srgbClr val="00B050"/>
                </a:solidFill>
              </a:rPr>
              <a:t>ODMĚŇOVACÍ</a:t>
            </a:r>
            <a:endParaRPr lang="cs-CZ" dirty="0">
              <a:solidFill>
                <a:srgbClr val="00B050"/>
              </a:solidFill>
            </a:endParaRPr>
          </a:p>
          <a:p>
            <a:pPr marL="0" indent="0">
              <a:buNone/>
            </a:pPr>
            <a:endParaRPr lang="cs-CZ" dirty="0"/>
          </a:p>
        </p:txBody>
      </p:sp>
    </p:spTree>
    <p:extLst>
      <p:ext uri="{BB962C8B-B14F-4D97-AF65-F5344CB8AC3E}">
        <p14:creationId xmlns:p14="http://schemas.microsoft.com/office/powerpoint/2010/main" val="408012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additive="base">
                                        <p:cTn id="3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Ukázky z výzkumu</a:t>
            </a:r>
            <a:br>
              <a:rPr lang="cs-CZ" dirty="0" smtClean="0"/>
            </a:br>
            <a:r>
              <a:rPr lang="cs-CZ" dirty="0" smtClean="0"/>
              <a:t>legitimní moc</a:t>
            </a:r>
            <a:endParaRPr lang="cs-CZ" dirty="0"/>
          </a:p>
        </p:txBody>
      </p:sp>
      <p:sp>
        <p:nvSpPr>
          <p:cNvPr id="3" name="Zástupný symbol pro obsah 2"/>
          <p:cNvSpPr>
            <a:spLocks noGrp="1"/>
          </p:cNvSpPr>
          <p:nvPr>
            <p:ph idx="1"/>
          </p:nvPr>
        </p:nvSpPr>
        <p:spPr/>
        <p:txBody>
          <a:bodyPr/>
          <a:lstStyle/>
          <a:p>
            <a:r>
              <a:rPr lang="cs-CZ" dirty="0"/>
              <a:t>Milena: „Já jsem se jim nepředstavovala nijak, protože vlastně, když jsem přišla poprvé na ten náslech do té třídy, tak mě představila paní učitelka. A představila mě jako paní učitelku, která se na ně jde podívat, a která tam u nich potom bude i učit.“</a:t>
            </a:r>
          </a:p>
          <a:p>
            <a:r>
              <a:rPr lang="cs-CZ" dirty="0"/>
              <a:t>Tazatel: „Jo, takže vás vlastně představila jako paní učitelku, ne jako studentku.“</a:t>
            </a:r>
          </a:p>
          <a:p>
            <a:r>
              <a:rPr lang="cs-CZ" dirty="0"/>
              <a:t>Milena: „Ehm, jako paní učitelku. Nebo oni teda, ona jim potom nějak řekla, že ještě studuju, ale hlavně mě představila: To je paní učitelka…“</a:t>
            </a:r>
          </a:p>
          <a:p>
            <a:endParaRPr lang="cs-CZ" dirty="0"/>
          </a:p>
        </p:txBody>
      </p:sp>
    </p:spTree>
    <p:extLst>
      <p:ext uri="{BB962C8B-B14F-4D97-AF65-F5344CB8AC3E}">
        <p14:creationId xmlns:p14="http://schemas.microsoft.com/office/powerpoint/2010/main" val="330453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Legitimní moc</a:t>
            </a:r>
            <a:endParaRPr lang="cs-CZ" dirty="0"/>
          </a:p>
        </p:txBody>
      </p:sp>
      <p:sp>
        <p:nvSpPr>
          <p:cNvPr id="3" name="Zástupný symbol pro obsah 2"/>
          <p:cNvSpPr>
            <a:spLocks noGrp="1"/>
          </p:cNvSpPr>
          <p:nvPr>
            <p:ph idx="1"/>
          </p:nvPr>
        </p:nvSpPr>
        <p:spPr/>
        <p:txBody>
          <a:bodyPr/>
          <a:lstStyle/>
          <a:p>
            <a:endParaRPr lang="cs-CZ"/>
          </a:p>
        </p:txBody>
      </p:sp>
      <p:sp>
        <p:nvSpPr>
          <p:cNvPr id="4" name="Obdélník 3"/>
          <p:cNvSpPr/>
          <p:nvPr/>
        </p:nvSpPr>
        <p:spPr>
          <a:xfrm>
            <a:off x="508001" y="1960416"/>
            <a:ext cx="6447500" cy="4233467"/>
          </a:xfrm>
          <a:prstGeom prst="rect">
            <a:avLst/>
          </a:prstGeom>
        </p:spPr>
        <p:txBody>
          <a:bodyPr wrap="square">
            <a:spAutoFit/>
          </a:bodyPr>
          <a:lstStyle/>
          <a:p>
            <a:pPr marL="337185" algn="just">
              <a:lnSpc>
                <a:spcPct val="115000"/>
              </a:lnSpc>
              <a:spcAft>
                <a:spcPts val="0"/>
              </a:spcAft>
            </a:pPr>
            <a:r>
              <a:rPr lang="cs-CZ"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Lenka:</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se mi občas stane, že mám dozor za paní učitelku, protože ona jich má docela dost. Tak to se mi tak stane, že se ve třídě válej na zemi, tak to jako zasáhnu.“</a:t>
            </a:r>
            <a:endParaRPr lang="cs-CZ" dirty="0" smtClean="0">
              <a:effectLst/>
              <a:latin typeface="Times New Roman" panose="02020603050405020304" pitchFamily="18" charset="0"/>
              <a:ea typeface="DejaVu Sans"/>
              <a:cs typeface="Lohit Hindi"/>
            </a:endParaRPr>
          </a:p>
          <a:p>
            <a:pPr indent="337185" algn="just">
              <a:lnSpc>
                <a:spcPct val="115000"/>
              </a:lnSpc>
              <a:spcAft>
                <a:spcPts val="0"/>
              </a:spcAft>
            </a:pPr>
            <a:r>
              <a:rPr lang="cs-CZ"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Tazatel:</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reagují?“</a:t>
            </a:r>
            <a:endParaRPr lang="cs-CZ" dirty="0" smtClean="0">
              <a:effectLst/>
              <a:latin typeface="Times New Roman" panose="02020603050405020304" pitchFamily="18" charset="0"/>
              <a:ea typeface="DejaVu Sans"/>
              <a:cs typeface="Lohit Hindi"/>
            </a:endParaRPr>
          </a:p>
          <a:p>
            <a:pPr marL="337185" algn="just">
              <a:lnSpc>
                <a:spcPct val="115000"/>
              </a:lnSpc>
              <a:spcAft>
                <a:spcPts val="0"/>
              </a:spcAft>
            </a:pPr>
            <a:r>
              <a:rPr lang="cs-CZ"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Lenka:</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„Někdy jo a někdy mě přijdou, že jak mě </a:t>
            </a:r>
            <a:r>
              <a:rPr lang="cs-CZ" i="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neznaj</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Zase, to jsou ty třídy, kde jsem nikdy nebyla. Kdo to vlastně je, nějaká maminka no, nebo kdo to vlastně je.“</a:t>
            </a:r>
            <a:endParaRPr lang="cs-CZ" dirty="0" smtClean="0">
              <a:effectLst/>
              <a:latin typeface="Times New Roman" panose="02020603050405020304" pitchFamily="18" charset="0"/>
              <a:ea typeface="DejaVu Sans"/>
              <a:cs typeface="Lohit Hindi"/>
            </a:endParaRPr>
          </a:p>
          <a:p>
            <a:pPr indent="337185" algn="just">
              <a:lnSpc>
                <a:spcPct val="115000"/>
              </a:lnSpc>
              <a:spcAft>
                <a:spcPts val="0"/>
              </a:spcAft>
            </a:pPr>
            <a:r>
              <a:rPr lang="cs-CZ"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Tazatel:</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„Přestanou nebo koukají a nevědí, jestli přestat?“</a:t>
            </a:r>
            <a:endParaRPr lang="cs-CZ" dirty="0" smtClean="0">
              <a:effectLst/>
              <a:latin typeface="Times New Roman" panose="02020603050405020304" pitchFamily="18" charset="0"/>
              <a:ea typeface="DejaVu Sans"/>
              <a:cs typeface="Lohit Hindi"/>
            </a:endParaRPr>
          </a:p>
          <a:p>
            <a:pPr marL="337185" algn="just">
              <a:lnSpc>
                <a:spcPct val="115000"/>
              </a:lnSpc>
              <a:spcAft>
                <a:spcPts val="0"/>
              </a:spcAft>
            </a:pPr>
            <a:r>
              <a:rPr lang="cs-CZ"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Lenka:</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 nevědí, jestli přestat a pak když jdu zpátky a oni to </a:t>
            </a:r>
            <a:r>
              <a:rPr lang="cs-CZ" i="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dělaj</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zas, a já jim řeknu, že už sem jim to jednou říkala, a oni pak jako přestanou. Je tam fakt to, že prostě mě </a:t>
            </a:r>
            <a:r>
              <a:rPr lang="cs-CZ" i="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neznaj</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 </a:t>
            </a:r>
            <a:r>
              <a:rPr lang="cs-CZ" i="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tý</a:t>
            </a:r>
            <a:r>
              <a:rPr lang="cs-CZ" i="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celý škole, že jsme tam nebyli představeni, třeba ve školním rozhlase, že se tam budeme pohybovat.“</a:t>
            </a:r>
            <a:endParaRPr lang="cs-CZ" dirty="0">
              <a:effectLst/>
              <a:latin typeface="Times New Roman" panose="02020603050405020304" pitchFamily="18" charset="0"/>
              <a:ea typeface="DejaVu Sans"/>
              <a:cs typeface="Lohit Hindi"/>
            </a:endParaRPr>
          </a:p>
        </p:txBody>
      </p:sp>
    </p:spTree>
    <p:extLst>
      <p:ext uri="{BB962C8B-B14F-4D97-AF65-F5344CB8AC3E}">
        <p14:creationId xmlns:p14="http://schemas.microsoft.com/office/powerpoint/2010/main" val="1212348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Legitimní moc</a:t>
            </a:r>
            <a:endParaRPr lang="cs-CZ" dirty="0"/>
          </a:p>
        </p:txBody>
      </p:sp>
      <p:sp>
        <p:nvSpPr>
          <p:cNvPr id="3" name="Zástupný symbol pro obsah 2"/>
          <p:cNvSpPr>
            <a:spLocks noGrp="1"/>
          </p:cNvSpPr>
          <p:nvPr>
            <p:ph idx="1"/>
          </p:nvPr>
        </p:nvSpPr>
        <p:spPr/>
        <p:txBody>
          <a:bodyPr/>
          <a:lstStyle/>
          <a:p>
            <a:r>
              <a:rPr lang="cs-CZ" dirty="0"/>
              <a:t>Milena:</a:t>
            </a:r>
            <a:r>
              <a:rPr lang="cs-CZ" i="1" dirty="0"/>
              <a:t> „Ti žáci byli strašně hodní. Až mě to překvapilo, ale oni byli. Paní učitelka má u nich takový si myslím hodně respekt a... Ehm. Hodně jí poslouchají, takže si myslím, že je na mě tak trošku připravila.“</a:t>
            </a:r>
            <a:endParaRPr lang="cs-CZ" dirty="0"/>
          </a:p>
          <a:p>
            <a:r>
              <a:rPr lang="cs-CZ" dirty="0"/>
              <a:t>Lenka:</a:t>
            </a:r>
            <a:r>
              <a:rPr lang="cs-CZ" i="1" dirty="0"/>
              <a:t> „Ale tam je to docela džungle. Mají prostě povoleno to, že koho to nezajímá ((smích)), takže hlavně ať </a:t>
            </a:r>
            <a:r>
              <a:rPr lang="cs-CZ" i="1" dirty="0" err="1"/>
              <a:t>neotravujou</a:t>
            </a:r>
            <a:r>
              <a:rPr lang="cs-CZ" i="1" dirty="0"/>
              <a:t>. Takže tam se mi ani nechce jít učit vůbec.“ </a:t>
            </a:r>
            <a:endParaRPr lang="cs-CZ" dirty="0"/>
          </a:p>
          <a:p>
            <a:endParaRPr lang="cs-CZ" dirty="0"/>
          </a:p>
          <a:p>
            <a:endParaRPr lang="cs-CZ" dirty="0"/>
          </a:p>
        </p:txBody>
      </p:sp>
    </p:spTree>
    <p:extLst>
      <p:ext uri="{BB962C8B-B14F-4D97-AF65-F5344CB8AC3E}">
        <p14:creationId xmlns:p14="http://schemas.microsoft.com/office/powerpoint/2010/main" val="2764381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1</a:t>
            </a:r>
            <a:endParaRPr lang="cs-CZ" dirty="0"/>
          </a:p>
        </p:txBody>
      </p:sp>
      <p:sp>
        <p:nvSpPr>
          <p:cNvPr id="3" name="Zástupný symbol pro obsah 2"/>
          <p:cNvSpPr>
            <a:spLocks noGrp="1"/>
          </p:cNvSpPr>
          <p:nvPr>
            <p:ph idx="1"/>
          </p:nvPr>
        </p:nvSpPr>
        <p:spPr/>
        <p:txBody>
          <a:bodyPr>
            <a:normAutofit lnSpcReduction="10000"/>
          </a:bodyPr>
          <a:lstStyle/>
          <a:p>
            <a:r>
              <a:rPr lang="cs-CZ" dirty="0"/>
              <a:t>Lenka:</a:t>
            </a:r>
            <a:r>
              <a:rPr lang="cs-CZ" i="1" dirty="0"/>
              <a:t> „Nebo třeba teďka jsme dělali s </a:t>
            </a:r>
            <a:r>
              <a:rPr lang="cs-CZ" i="1" dirty="0" err="1"/>
              <a:t>deváťákama</a:t>
            </a:r>
            <a:r>
              <a:rPr lang="cs-CZ" i="1" dirty="0"/>
              <a:t>, prostě budování socialismu v Československu. Ona </a:t>
            </a:r>
            <a:r>
              <a:rPr lang="cs-CZ" dirty="0"/>
              <a:t>(pozn.: cvičná učitelka)</a:t>
            </a:r>
            <a:r>
              <a:rPr lang="cs-CZ" i="1" dirty="0"/>
              <a:t> to zažila, takže mě jakoby mě doplňovala. Já jsem vždycky řekla tu obecnou věci a ona to doplnila konkrétními příklady, tak ona to zažila.“</a:t>
            </a:r>
            <a:endParaRPr lang="cs-CZ" dirty="0"/>
          </a:p>
          <a:p>
            <a:r>
              <a:rPr lang="cs-CZ" dirty="0"/>
              <a:t>Tazatel: </a:t>
            </a:r>
            <a:r>
              <a:rPr lang="cs-CZ" i="1" dirty="0"/>
              <a:t>„To jste měli tandemovou výuku? Jo? Domluvenou nebo náhodnou?“</a:t>
            </a:r>
            <a:endParaRPr lang="cs-CZ" dirty="0"/>
          </a:p>
          <a:p>
            <a:r>
              <a:rPr lang="cs-CZ" dirty="0"/>
              <a:t>Lenka:</a:t>
            </a:r>
            <a:r>
              <a:rPr lang="cs-CZ" i="1" dirty="0"/>
              <a:t> „Náhodnou. Taky je to dobrý. Ty děcka </a:t>
            </a:r>
            <a:r>
              <a:rPr lang="cs-CZ" i="1" dirty="0" err="1"/>
              <a:t>poznaj</a:t>
            </a:r>
            <a:r>
              <a:rPr lang="cs-CZ" i="1" dirty="0"/>
              <a:t>, že ta paní učitelka to opravdu zažila, že to není jen to, že to bylo napsaný v učebnici. Tak to jsme měly takhle.“ </a:t>
            </a:r>
            <a:endParaRPr lang="cs-CZ" dirty="0"/>
          </a:p>
          <a:p>
            <a:r>
              <a:rPr lang="cs-CZ" dirty="0"/>
              <a:t> </a:t>
            </a:r>
          </a:p>
          <a:p>
            <a:endParaRPr lang="cs-CZ" dirty="0"/>
          </a:p>
        </p:txBody>
      </p:sp>
    </p:spTree>
    <p:extLst>
      <p:ext uri="{BB962C8B-B14F-4D97-AF65-F5344CB8AC3E}">
        <p14:creationId xmlns:p14="http://schemas.microsoft.com/office/powerpoint/2010/main" val="4122034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2</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a:t>Zdena: „Jo ale teďka jsme si vzpomněla. V devítce, ty </a:t>
            </a:r>
            <a:r>
              <a:rPr lang="cs-CZ" dirty="0" err="1"/>
              <a:t>téespéčka</a:t>
            </a:r>
            <a:r>
              <a:rPr lang="cs-CZ" dirty="0"/>
              <a:t>. Já jsem si je vlastně vypracovala doma a pak jsme je dělala s </a:t>
            </a:r>
            <a:r>
              <a:rPr lang="cs-CZ" dirty="0" err="1"/>
              <a:t>děckama</a:t>
            </a:r>
            <a:r>
              <a:rPr lang="cs-CZ" dirty="0"/>
              <a:t>. A byla ta- a jakoby nenapadlo mě, že děcka by se mě mohli zeptat na něco třeba, co znamená nějaké slovo. Samozřejmě sem to, jako bylo tam. Dám příklad.: cosi odevzdejte v nejzazším termínu jo. A najednou všichni pracovali a jeden šťoural: „Paní učitelko, co to znamená nejzazší“. Teď prostě já jsem to nečekala, teďka v nervech. A teď si říkám. Úplně jsem zapochybovala, co znamená ten nejzazší, jestli ten nejbližší nebo nejpozdější jo a teď si říkám, to je v Prčicích. Tak děcka kdo to ví, jo řekla jsem, kdo ví, co znamená slovo nejzazší. Tak se jeden přihlásil, věděla jsem, že je to chytrolín největší jo. Jsi říkám, ten to řekne určitě dobře.“</a:t>
            </a:r>
          </a:p>
          <a:p>
            <a:r>
              <a:rPr lang="cs-CZ" dirty="0"/>
              <a:t>Tazatel: „</a:t>
            </a:r>
            <a:r>
              <a:rPr lang="cs-CZ" dirty="0" err="1"/>
              <a:t>Haha</a:t>
            </a:r>
            <a:r>
              <a:rPr lang="cs-CZ" dirty="0"/>
              <a:t>.“</a:t>
            </a:r>
          </a:p>
          <a:p>
            <a:r>
              <a:rPr lang="cs-CZ" dirty="0"/>
              <a:t>Zdena: „A potom i cvičná učitelka to </a:t>
            </a:r>
            <a:r>
              <a:rPr lang="cs-CZ" dirty="0" err="1"/>
              <a:t>vodsouhlasila</a:t>
            </a:r>
            <a:r>
              <a:rPr lang="cs-CZ" dirty="0"/>
              <a:t> jo. Ale jakoby nepočítala jsem, že by se mě mohli ptát i takhle na něco. To jsem neměla připravené. Ještě jak jsem byla ve stresu, tak jsem zapochybovala jako jo.“</a:t>
            </a:r>
          </a:p>
          <a:p>
            <a:endParaRPr lang="cs-CZ" dirty="0"/>
          </a:p>
        </p:txBody>
      </p:sp>
    </p:spTree>
    <p:extLst>
      <p:ext uri="{BB962C8B-B14F-4D97-AF65-F5344CB8AC3E}">
        <p14:creationId xmlns:p14="http://schemas.microsoft.com/office/powerpoint/2010/main" val="4758817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3</a:t>
            </a:r>
            <a:endParaRPr lang="cs-CZ" dirty="0"/>
          </a:p>
        </p:txBody>
      </p:sp>
      <p:sp>
        <p:nvSpPr>
          <p:cNvPr id="3" name="Zástupný symbol pro obsah 2"/>
          <p:cNvSpPr>
            <a:spLocks noGrp="1"/>
          </p:cNvSpPr>
          <p:nvPr>
            <p:ph idx="1"/>
          </p:nvPr>
        </p:nvSpPr>
        <p:spPr/>
        <p:txBody>
          <a:bodyPr/>
          <a:lstStyle/>
          <a:p>
            <a:r>
              <a:rPr lang="cs-CZ" dirty="0"/>
              <a:t> Karla: „Takže tam je teďko občas problematické tu hodinu vést, když řeknete dvě tři slova a paní učitelka vám do toho skočí, tady jim to připište, že je to důležité. Určitě byste jim to měla napsat. Najednou tam mají dvě paní učitelky před tabulí a ne dobře to asi působí na zbytek třídy.“</a:t>
            </a:r>
          </a:p>
        </p:txBody>
      </p:sp>
    </p:spTree>
    <p:extLst>
      <p:ext uri="{BB962C8B-B14F-4D97-AF65-F5344CB8AC3E}">
        <p14:creationId xmlns:p14="http://schemas.microsoft.com/office/powerpoint/2010/main" val="4206784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Časté </a:t>
            </a:r>
            <a:r>
              <a:rPr lang="cs-CZ" dirty="0" err="1" smtClean="0"/>
              <a:t>miskoncepty</a:t>
            </a:r>
            <a:endParaRPr lang="cs-CZ" dirty="0"/>
          </a:p>
        </p:txBody>
      </p:sp>
      <p:sp>
        <p:nvSpPr>
          <p:cNvPr id="3" name="Zástupný symbol pro obsah 2"/>
          <p:cNvSpPr>
            <a:spLocks noGrp="1"/>
          </p:cNvSpPr>
          <p:nvPr>
            <p:ph idx="1"/>
          </p:nvPr>
        </p:nvSpPr>
        <p:spPr/>
        <p:txBody>
          <a:bodyPr>
            <a:normAutofit/>
          </a:bodyPr>
          <a:lstStyle/>
          <a:p>
            <a:r>
              <a:rPr lang="cs-CZ" sz="2800" dirty="0" smtClean="0"/>
              <a:t>A) moc jako vlastnost jedince („mít moc“)</a:t>
            </a:r>
          </a:p>
          <a:p>
            <a:r>
              <a:rPr lang="cs-CZ" sz="2800" dirty="0" smtClean="0"/>
              <a:t>B) moc jako negativní jev</a:t>
            </a:r>
            <a:endParaRPr lang="cs-CZ" sz="2800" dirty="0"/>
          </a:p>
        </p:txBody>
      </p:sp>
    </p:spTree>
    <p:extLst>
      <p:ext uri="{BB962C8B-B14F-4D97-AF65-F5344CB8AC3E}">
        <p14:creationId xmlns:p14="http://schemas.microsoft.com/office/powerpoint/2010/main" val="10390425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961054"/>
            <a:ext cx="7827963" cy="578497"/>
          </a:xfrm>
        </p:spPr>
        <p:txBody>
          <a:bodyPr>
            <a:normAutofit fontScale="90000"/>
          </a:bodyPr>
          <a:lstStyle/>
          <a:p>
            <a:pPr algn="ctr"/>
            <a:r>
              <a:rPr lang="cs-CZ" dirty="0">
                <a:solidFill>
                  <a:schemeClr val="tx1"/>
                </a:solidFill>
                <a:latin typeface="Bookman Old Style" pitchFamily="18" charset="0"/>
              </a:rPr>
              <a:t>Projevy legitimní moci</a:t>
            </a:r>
            <a:endParaRPr lang="cs-CZ" dirty="0" smtClean="0">
              <a:solidFill>
                <a:schemeClr val="tx1"/>
              </a:solidFill>
              <a:latin typeface="Bookman Old Style" pitchFamily="18" charset="0"/>
            </a:endParaRPr>
          </a:p>
        </p:txBody>
      </p:sp>
      <p:sp>
        <p:nvSpPr>
          <p:cNvPr id="3" name="Zástupný symbol pro obsah 2"/>
          <p:cNvSpPr>
            <a:spLocks noGrp="1"/>
          </p:cNvSpPr>
          <p:nvPr>
            <p:ph idx="1"/>
          </p:nvPr>
        </p:nvSpPr>
        <p:spPr>
          <a:xfrm>
            <a:off x="349250" y="1791478"/>
            <a:ext cx="8332837" cy="4769578"/>
          </a:xfrm>
        </p:spPr>
        <p:txBody>
          <a:bodyPr/>
          <a:lstStyle/>
          <a:p>
            <a:pPr>
              <a:buNone/>
            </a:pPr>
            <a:r>
              <a:rPr lang="cs-CZ" sz="1700" dirty="0">
                <a:latin typeface="Bookman Old Style" pitchFamily="18" charset="0"/>
              </a:rPr>
              <a:t>Studenti na praxi nemají pevné místo v hierarchii školy, role učitele je jim jen „propůjčena“ a jejich legitimní moc je limitována řadou faktorů.</a:t>
            </a:r>
          </a:p>
          <a:p>
            <a:pPr>
              <a:buNone/>
            </a:pPr>
            <a:endParaRPr lang="cs-CZ" sz="1700" dirty="0" smtClean="0">
              <a:latin typeface="Bookman Old Style" pitchFamily="18" charset="0"/>
            </a:endParaRPr>
          </a:p>
          <a:p>
            <a:pPr>
              <a:buNone/>
            </a:pPr>
            <a:r>
              <a:rPr lang="cs-CZ" sz="1700" dirty="0" smtClean="0">
                <a:latin typeface="Bookman Old Style" pitchFamily="18" charset="0"/>
              </a:rPr>
              <a:t>Cvičný učitel v roli </a:t>
            </a:r>
            <a:r>
              <a:rPr lang="cs-CZ" sz="1700" dirty="0" err="1">
                <a:latin typeface="Bookman Old Style" pitchFamily="18" charset="0"/>
              </a:rPr>
              <a:t>gatekeepera</a:t>
            </a:r>
            <a:r>
              <a:rPr lang="cs-CZ" sz="1700" dirty="0">
                <a:latin typeface="Bookman Old Style" pitchFamily="18" charset="0"/>
              </a:rPr>
              <a:t>, způsob představení studenta žákům ve třídě můžeme chápat přímo jako akt připsání legitimní </a:t>
            </a:r>
            <a:r>
              <a:rPr lang="cs-CZ" sz="1700" dirty="0" smtClean="0">
                <a:latin typeface="Bookman Old Style" pitchFamily="18" charset="0"/>
              </a:rPr>
              <a:t>moci – explicitní rovina. </a:t>
            </a:r>
            <a:endParaRPr lang="cs-CZ" sz="1700" dirty="0">
              <a:latin typeface="Bookman Old Style" pitchFamily="18" charset="0"/>
            </a:endParaRPr>
          </a:p>
          <a:p>
            <a:pPr>
              <a:buNone/>
            </a:pPr>
            <a:r>
              <a:rPr lang="cs-CZ" sz="1700" dirty="0" smtClean="0">
                <a:latin typeface="Bookman Old Style" pitchFamily="18" charset="0"/>
              </a:rPr>
              <a:t>Implicitní</a:t>
            </a:r>
            <a:r>
              <a:rPr lang="cs-CZ" sz="1700" dirty="0">
                <a:latin typeface="Bookman Old Style" pitchFamily="18" charset="0"/>
              </a:rPr>
              <a:t> </a:t>
            </a:r>
            <a:r>
              <a:rPr lang="cs-CZ" sz="1700" dirty="0" smtClean="0">
                <a:latin typeface="Bookman Old Style" pitchFamily="18" charset="0"/>
              </a:rPr>
              <a:t>rovina – zahrnuje nastavení vztahů cvičného učitele se </a:t>
            </a:r>
            <a:r>
              <a:rPr lang="cs-CZ" sz="1700" dirty="0">
                <a:latin typeface="Bookman Old Style" pitchFamily="18" charset="0"/>
              </a:rPr>
              <a:t>třídou, jak přistupuje k výuce předmětu a jaká pravidla ve třídě fungují. Student učitelství proto vstupuje do situace, která je cvičným učitelem předem do určité míry </a:t>
            </a:r>
            <a:r>
              <a:rPr lang="cs-CZ" sz="1700" dirty="0" smtClean="0">
                <a:latin typeface="Bookman Old Style" pitchFamily="18" charset="0"/>
              </a:rPr>
              <a:t>definovaná</a:t>
            </a:r>
          </a:p>
          <a:p>
            <a:pPr>
              <a:buNone/>
            </a:pPr>
            <a:endParaRPr lang="cs-CZ" sz="1700" dirty="0">
              <a:latin typeface="Bookman Old Style" pitchFamily="18" charset="0"/>
            </a:endParaRPr>
          </a:p>
          <a:p>
            <a:pPr>
              <a:buNone/>
            </a:pPr>
            <a:r>
              <a:rPr lang="cs-CZ" sz="1700" dirty="0" smtClean="0">
                <a:latin typeface="Bookman Old Style" pitchFamily="18" charset="0"/>
              </a:rPr>
              <a:t>Vztah </a:t>
            </a:r>
            <a:r>
              <a:rPr lang="cs-CZ" sz="1700" dirty="0">
                <a:latin typeface="Bookman Old Style" pitchFamily="18" charset="0"/>
              </a:rPr>
              <a:t>studenta na praxi a cvičného </a:t>
            </a:r>
            <a:r>
              <a:rPr lang="cs-CZ" sz="1700" dirty="0" smtClean="0">
                <a:latin typeface="Bookman Old Style" pitchFamily="18" charset="0"/>
              </a:rPr>
              <a:t>učitele:</a:t>
            </a:r>
            <a:endParaRPr lang="cs-CZ" sz="1700" dirty="0">
              <a:latin typeface="Bookman Old Style" pitchFamily="18" charset="0"/>
            </a:endParaRPr>
          </a:p>
          <a:p>
            <a:pPr>
              <a:buFont typeface="Wingdings" pitchFamily="2" charset="2"/>
              <a:buChar char="Ø"/>
            </a:pPr>
            <a:r>
              <a:rPr lang="cs-CZ" sz="1700" dirty="0" smtClean="0">
                <a:latin typeface="Bookman Old Style" pitchFamily="18" charset="0"/>
              </a:rPr>
              <a:t>partner </a:t>
            </a:r>
            <a:r>
              <a:rPr lang="cs-CZ" sz="1700" dirty="0">
                <a:latin typeface="Bookman Old Style" pitchFamily="18" charset="0"/>
              </a:rPr>
              <a:t>– </a:t>
            </a:r>
            <a:r>
              <a:rPr lang="cs-CZ" sz="1700" dirty="0" smtClean="0">
                <a:latin typeface="Bookman Old Style" pitchFamily="18" charset="0"/>
              </a:rPr>
              <a:t>partner (vysoká míra autonomie studenta);</a:t>
            </a:r>
          </a:p>
          <a:p>
            <a:pPr>
              <a:buFont typeface="Wingdings" pitchFamily="2" charset="2"/>
              <a:buChar char="Ø"/>
            </a:pPr>
            <a:r>
              <a:rPr lang="cs-CZ" sz="1700" dirty="0" smtClean="0">
                <a:latin typeface="Bookman Old Style" pitchFamily="18" charset="0"/>
              </a:rPr>
              <a:t>tonoucí – záchranář (legitimní moc studenta z větší části přebírá učitel);</a:t>
            </a:r>
          </a:p>
          <a:p>
            <a:pPr>
              <a:buFont typeface="Wingdings" pitchFamily="2" charset="2"/>
              <a:buChar char="Ø"/>
            </a:pPr>
            <a:r>
              <a:rPr lang="cs-CZ" sz="1700" dirty="0" smtClean="0">
                <a:latin typeface="Bookman Old Style" pitchFamily="18" charset="0"/>
              </a:rPr>
              <a:t>černý </a:t>
            </a:r>
            <a:r>
              <a:rPr lang="cs-CZ" sz="1700" dirty="0">
                <a:latin typeface="Bookman Old Style" pitchFamily="18" charset="0"/>
              </a:rPr>
              <a:t>pasažér </a:t>
            </a:r>
            <a:r>
              <a:rPr lang="cs-CZ" sz="1700" dirty="0" smtClean="0">
                <a:latin typeface="Bookman Old Style" pitchFamily="18" charset="0"/>
              </a:rPr>
              <a:t>– revizor.</a:t>
            </a:r>
            <a:endParaRPr lang="cs-CZ" sz="1700" dirty="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30</a:t>
            </a:fld>
            <a:endParaRPr lang="cs-CZ" altLang="cs-CZ" smtClean="0"/>
          </a:p>
        </p:txBody>
      </p:sp>
    </p:spTree>
    <p:extLst>
      <p:ext uri="{BB962C8B-B14F-4D97-AF65-F5344CB8AC3E}">
        <p14:creationId xmlns:p14="http://schemas.microsoft.com/office/powerpoint/2010/main" val="15562113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961054"/>
            <a:ext cx="7827963" cy="578497"/>
          </a:xfrm>
        </p:spPr>
        <p:txBody>
          <a:bodyPr>
            <a:normAutofit fontScale="90000"/>
          </a:bodyPr>
          <a:lstStyle/>
          <a:p>
            <a:pPr algn="ctr"/>
            <a:r>
              <a:rPr lang="cs-CZ" dirty="0">
                <a:solidFill>
                  <a:schemeClr val="tx1"/>
                </a:solidFill>
                <a:latin typeface="Bookman Old Style" pitchFamily="18" charset="0"/>
              </a:rPr>
              <a:t>Projevy </a:t>
            </a:r>
            <a:r>
              <a:rPr lang="cs-CZ" dirty="0" smtClean="0">
                <a:solidFill>
                  <a:schemeClr val="tx1"/>
                </a:solidFill>
                <a:latin typeface="Bookman Old Style" pitchFamily="18" charset="0"/>
              </a:rPr>
              <a:t>donucovací moci</a:t>
            </a:r>
          </a:p>
        </p:txBody>
      </p:sp>
      <p:sp>
        <p:nvSpPr>
          <p:cNvPr id="3" name="Zástupný symbol pro obsah 2"/>
          <p:cNvSpPr>
            <a:spLocks noGrp="1"/>
          </p:cNvSpPr>
          <p:nvPr>
            <p:ph idx="1"/>
          </p:nvPr>
        </p:nvSpPr>
        <p:spPr>
          <a:xfrm>
            <a:off x="349251" y="1611984"/>
            <a:ext cx="8370544" cy="4994089"/>
          </a:xfrm>
        </p:spPr>
        <p:txBody>
          <a:bodyPr>
            <a:normAutofit fontScale="92500" lnSpcReduction="20000"/>
          </a:bodyPr>
          <a:lstStyle/>
          <a:p>
            <a:pPr>
              <a:buNone/>
            </a:pPr>
            <a:r>
              <a:rPr lang="cs-CZ" sz="1700" dirty="0" smtClean="0">
                <a:latin typeface="Bookman Old Style" pitchFamily="18" charset="0"/>
              </a:rPr>
              <a:t>Základní projevy:</a:t>
            </a:r>
            <a:endParaRPr lang="cs-CZ" sz="1700" dirty="0">
              <a:latin typeface="Bookman Old Style" pitchFamily="18" charset="0"/>
            </a:endParaRPr>
          </a:p>
          <a:p>
            <a:pPr>
              <a:buFont typeface="Wingdings" pitchFamily="2" charset="2"/>
              <a:buChar char="Ø"/>
            </a:pPr>
            <a:r>
              <a:rPr lang="cs-CZ" sz="1700" dirty="0">
                <a:latin typeface="Bookman Old Style" pitchFamily="18" charset="0"/>
              </a:rPr>
              <a:t>vyvolávání </a:t>
            </a:r>
            <a:r>
              <a:rPr lang="cs-CZ" sz="1700" dirty="0" smtClean="0">
                <a:latin typeface="Bookman Old Style" pitchFamily="18" charset="0"/>
              </a:rPr>
              <a:t>žáků – vyplývá z</a:t>
            </a:r>
            <a:r>
              <a:rPr lang="cs-CZ" sz="1700" dirty="0">
                <a:latin typeface="Bookman Old Style" pitchFamily="18" charset="0"/>
              </a:rPr>
              <a:t> povahy interakce mezi učitelem a </a:t>
            </a:r>
            <a:r>
              <a:rPr lang="cs-CZ" sz="1700" dirty="0" smtClean="0">
                <a:latin typeface="Bookman Old Style" pitchFamily="18" charset="0"/>
              </a:rPr>
              <a:t>žákem; iniciátorem </a:t>
            </a:r>
            <a:r>
              <a:rPr lang="cs-CZ" sz="1700" dirty="0">
                <a:latin typeface="Bookman Old Style" pitchFamily="18" charset="0"/>
              </a:rPr>
              <a:t>interakce </a:t>
            </a:r>
            <a:r>
              <a:rPr lang="cs-CZ" sz="1700" dirty="0" smtClean="0">
                <a:latin typeface="Bookman Old Style" pitchFamily="18" charset="0"/>
              </a:rPr>
              <a:t>učitel </a:t>
            </a:r>
            <a:r>
              <a:rPr lang="cs-CZ" sz="1700" dirty="0">
                <a:latin typeface="Bookman Old Style" pitchFamily="18" charset="0"/>
              </a:rPr>
              <a:t>– vyvoláváním tedy učitel </a:t>
            </a:r>
            <a:r>
              <a:rPr lang="cs-CZ" sz="1700" i="1" dirty="0">
                <a:latin typeface="Bookman Old Style" pitchFamily="18" charset="0"/>
              </a:rPr>
              <a:t>nutí</a:t>
            </a:r>
            <a:r>
              <a:rPr lang="cs-CZ" sz="1700" dirty="0">
                <a:latin typeface="Bookman Old Style" pitchFamily="18" charset="0"/>
              </a:rPr>
              <a:t> žáka k </a:t>
            </a:r>
            <a:r>
              <a:rPr lang="cs-CZ" sz="1700" dirty="0" smtClean="0">
                <a:latin typeface="Bookman Old Style" pitchFamily="18" charset="0"/>
              </a:rPr>
              <a:t>interakci; </a:t>
            </a:r>
            <a:endParaRPr lang="cs-CZ" sz="1700" dirty="0">
              <a:latin typeface="Bookman Old Style" pitchFamily="18" charset="0"/>
            </a:endParaRPr>
          </a:p>
          <a:p>
            <a:pPr>
              <a:buFont typeface="Wingdings" pitchFamily="2" charset="2"/>
              <a:buChar char="Ø"/>
            </a:pPr>
            <a:r>
              <a:rPr lang="cs-CZ" sz="1700" dirty="0">
                <a:latin typeface="Bookman Old Style" pitchFamily="18" charset="0"/>
              </a:rPr>
              <a:t>ukázňování žáků v rámci řízení třídy, projevem regulativního diskurzu práce </a:t>
            </a:r>
            <a:r>
              <a:rPr lang="cs-CZ" sz="1700" dirty="0" smtClean="0">
                <a:latin typeface="Bookman Old Style" pitchFamily="18" charset="0"/>
              </a:rPr>
              <a:t>učitele. </a:t>
            </a:r>
            <a:endParaRPr lang="cs-CZ" sz="1700" dirty="0">
              <a:latin typeface="Bookman Old Style" pitchFamily="18" charset="0"/>
            </a:endParaRPr>
          </a:p>
          <a:p>
            <a:pPr>
              <a:buNone/>
            </a:pPr>
            <a:r>
              <a:rPr lang="cs-CZ" sz="1700" dirty="0">
                <a:latin typeface="Bookman Old Style" pitchFamily="18" charset="0"/>
              </a:rPr>
              <a:t>Typy donucovací </a:t>
            </a:r>
            <a:r>
              <a:rPr lang="cs-CZ" sz="1700" dirty="0" smtClean="0">
                <a:latin typeface="Bookman Old Style" pitchFamily="18" charset="0"/>
              </a:rPr>
              <a:t>moci (viz tabulka):</a:t>
            </a:r>
            <a:endParaRPr lang="cs-CZ" sz="1700" dirty="0">
              <a:latin typeface="Bookman Old Style" pitchFamily="18" charset="0"/>
            </a:endParaRPr>
          </a:p>
          <a:p>
            <a:pPr>
              <a:buFont typeface="Wingdings" pitchFamily="2" charset="2"/>
              <a:buChar char="Ø"/>
            </a:pPr>
            <a:r>
              <a:rPr lang="cs-CZ" sz="1700" dirty="0">
                <a:latin typeface="Bookman Old Style" pitchFamily="18" charset="0"/>
              </a:rPr>
              <a:t>v</a:t>
            </a:r>
            <a:r>
              <a:rPr lang="cs-CZ" sz="1700" dirty="0" smtClean="0">
                <a:latin typeface="Bookman Old Style" pitchFamily="18" charset="0"/>
              </a:rPr>
              <a:t>erbální </a:t>
            </a:r>
            <a:r>
              <a:rPr lang="cs-CZ" sz="1700" dirty="0">
                <a:latin typeface="Bookman Old Style" pitchFamily="18" charset="0"/>
              </a:rPr>
              <a:t>– </a:t>
            </a:r>
            <a:r>
              <a:rPr lang="cs-CZ" sz="1700" dirty="0" smtClean="0">
                <a:latin typeface="Bookman Old Style" pitchFamily="18" charset="0"/>
              </a:rPr>
              <a:t>neverbální;</a:t>
            </a:r>
            <a:endParaRPr lang="cs-CZ" sz="1700" dirty="0">
              <a:latin typeface="Bookman Old Style" pitchFamily="18" charset="0"/>
            </a:endParaRPr>
          </a:p>
          <a:p>
            <a:pPr>
              <a:buFont typeface="Wingdings" pitchFamily="2" charset="2"/>
              <a:buChar char="Ø"/>
            </a:pPr>
            <a:r>
              <a:rPr lang="cs-CZ" sz="1700" dirty="0">
                <a:latin typeface="Bookman Old Style" pitchFamily="18" charset="0"/>
              </a:rPr>
              <a:t>p</a:t>
            </a:r>
            <a:r>
              <a:rPr lang="cs-CZ" sz="1700" dirty="0" smtClean="0">
                <a:latin typeface="Bookman Old Style" pitchFamily="18" charset="0"/>
              </a:rPr>
              <a:t>římá </a:t>
            </a:r>
            <a:r>
              <a:rPr lang="cs-CZ" sz="1700" dirty="0">
                <a:latin typeface="Bookman Old Style" pitchFamily="18" charset="0"/>
              </a:rPr>
              <a:t>– </a:t>
            </a:r>
            <a:r>
              <a:rPr lang="cs-CZ" sz="1700" dirty="0" smtClean="0">
                <a:latin typeface="Bookman Old Style" pitchFamily="18" charset="0"/>
              </a:rPr>
              <a:t>nepřímá;</a:t>
            </a:r>
            <a:endParaRPr lang="cs-CZ" sz="1700" dirty="0">
              <a:latin typeface="Bookman Old Style" pitchFamily="18" charset="0"/>
            </a:endParaRPr>
          </a:p>
          <a:p>
            <a:pPr>
              <a:buFont typeface="Wingdings" pitchFamily="2" charset="2"/>
              <a:buChar char="Ø"/>
            </a:pPr>
            <a:r>
              <a:rPr lang="cs-CZ" sz="1700" dirty="0">
                <a:latin typeface="Bookman Old Style" pitchFamily="18" charset="0"/>
              </a:rPr>
              <a:t>p</a:t>
            </a:r>
            <a:r>
              <a:rPr lang="cs-CZ" sz="1700" dirty="0" smtClean="0">
                <a:latin typeface="Bookman Old Style" pitchFamily="18" charset="0"/>
              </a:rPr>
              <a:t>reventivní </a:t>
            </a:r>
            <a:r>
              <a:rPr lang="cs-CZ" sz="1700" dirty="0">
                <a:latin typeface="Bookman Old Style" pitchFamily="18" charset="0"/>
              </a:rPr>
              <a:t>– </a:t>
            </a:r>
            <a:r>
              <a:rPr lang="cs-CZ" sz="1700" dirty="0" smtClean="0">
                <a:latin typeface="Bookman Old Style" pitchFamily="18" charset="0"/>
              </a:rPr>
              <a:t>represivní.</a:t>
            </a:r>
          </a:p>
          <a:p>
            <a:pPr>
              <a:buNone/>
            </a:pPr>
            <a:r>
              <a:rPr lang="cs-CZ" sz="1700" dirty="0" smtClean="0">
                <a:latin typeface="Bookman Old Style" pitchFamily="18" charset="0"/>
              </a:rPr>
              <a:t> </a:t>
            </a:r>
            <a:endParaRPr lang="cs-CZ" sz="1700" dirty="0">
              <a:latin typeface="Bookman Old Style" pitchFamily="18" charset="0"/>
            </a:endParaRPr>
          </a:p>
          <a:p>
            <a:pPr>
              <a:buNone/>
            </a:pPr>
            <a:r>
              <a:rPr lang="cs-CZ" sz="1700" dirty="0" smtClean="0">
                <a:latin typeface="Bookman Old Style" pitchFamily="18" charset="0"/>
              </a:rPr>
              <a:t>Donucovací moc v </a:t>
            </a:r>
            <a:r>
              <a:rPr lang="cs-CZ" sz="1700" b="1" dirty="0" smtClean="0">
                <a:latin typeface="Bookman Old Style" pitchFamily="18" charset="0"/>
              </a:rPr>
              <a:t>IRF struktuře </a:t>
            </a:r>
            <a:r>
              <a:rPr lang="cs-CZ" sz="1700" dirty="0" smtClean="0">
                <a:latin typeface="Bookman Old Style" pitchFamily="18" charset="0"/>
              </a:rPr>
              <a:t>– donucovací moc jednak umožňuje „nastartovat“ IRF strukturu, zároveň IRF struktura umožňuje využívání donucovací moci (srov. </a:t>
            </a:r>
            <a:r>
              <a:rPr lang="cs-CZ" sz="1700" dirty="0" err="1" smtClean="0">
                <a:latin typeface="Bookman Old Style" pitchFamily="18" charset="0"/>
              </a:rPr>
              <a:t>Šeďová</a:t>
            </a:r>
            <a:r>
              <a:rPr lang="cs-CZ" sz="1700" dirty="0" smtClean="0">
                <a:latin typeface="Bookman Old Style" pitchFamily="18" charset="0"/>
              </a:rPr>
              <a:t>, 2011)</a:t>
            </a:r>
          </a:p>
          <a:p>
            <a:pPr>
              <a:buNone/>
            </a:pPr>
            <a:r>
              <a:rPr lang="cs-CZ" sz="1700" dirty="0" smtClean="0">
                <a:latin typeface="Bookman Old Style" pitchFamily="18" charset="0"/>
              </a:rPr>
              <a:t>Nezvládání IRF struktury studentem – </a:t>
            </a:r>
            <a:r>
              <a:rPr lang="cs-CZ" sz="1700" b="1" dirty="0" smtClean="0">
                <a:latin typeface="Bookman Old Style" pitchFamily="18" charset="0"/>
              </a:rPr>
              <a:t>gradace</a:t>
            </a:r>
            <a:r>
              <a:rPr lang="cs-CZ" sz="1700" dirty="0" smtClean="0">
                <a:latin typeface="Bookman Old Style" pitchFamily="18" charset="0"/>
              </a:rPr>
              <a:t> donucovací moci či </a:t>
            </a:r>
            <a:r>
              <a:rPr lang="cs-CZ" sz="1700" b="1" dirty="0" smtClean="0">
                <a:latin typeface="Bookman Old Style" pitchFamily="18" charset="0"/>
              </a:rPr>
              <a:t>rezignace</a:t>
            </a:r>
            <a:r>
              <a:rPr lang="cs-CZ" sz="1700" dirty="0" smtClean="0">
                <a:latin typeface="Bookman Old Style" pitchFamily="18" charset="0"/>
              </a:rPr>
              <a:t> na ni  </a:t>
            </a:r>
          </a:p>
          <a:p>
            <a:pPr>
              <a:buNone/>
            </a:pPr>
            <a:r>
              <a:rPr lang="cs-CZ" sz="1700" b="1" dirty="0" err="1" smtClean="0">
                <a:latin typeface="Bookman Old Style" pitchFamily="18" charset="0"/>
              </a:rPr>
              <a:t>Miniscénáře</a:t>
            </a:r>
            <a:r>
              <a:rPr lang="cs-CZ" sz="1700" dirty="0" smtClean="0">
                <a:latin typeface="Bookman Old Style" pitchFamily="18" charset="0"/>
              </a:rPr>
              <a:t> donucovací moci (souvislost s transakční analýzou) – určitý </a:t>
            </a:r>
            <a:r>
              <a:rPr lang="cs-CZ" sz="1700" dirty="0">
                <a:latin typeface="Bookman Old Style" pitchFamily="18" charset="0"/>
              </a:rPr>
              <a:t>více či méně stabilizovaný způsob zvládání situací ve třídě</a:t>
            </a: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31</a:t>
            </a:fld>
            <a:endParaRPr lang="cs-CZ" altLang="cs-CZ" smtClean="0"/>
          </a:p>
        </p:txBody>
      </p:sp>
    </p:spTree>
    <p:extLst>
      <p:ext uri="{BB962C8B-B14F-4D97-AF65-F5344CB8AC3E}">
        <p14:creationId xmlns:p14="http://schemas.microsoft.com/office/powerpoint/2010/main" val="1979970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adpis 1"/>
          <p:cNvSpPr>
            <a:spLocks noGrp="1"/>
          </p:cNvSpPr>
          <p:nvPr>
            <p:ph type="title"/>
          </p:nvPr>
        </p:nvSpPr>
        <p:spPr>
          <a:xfrm>
            <a:off x="-32481" y="1368159"/>
            <a:ext cx="7827963" cy="549438"/>
          </a:xfrm>
        </p:spPr>
        <p:txBody>
          <a:bodyPr>
            <a:normAutofit/>
          </a:bodyPr>
          <a:lstStyle/>
          <a:p>
            <a:pPr algn="ctr"/>
            <a:r>
              <a:rPr lang="cs-CZ" sz="2800" dirty="0" smtClean="0">
                <a:solidFill>
                  <a:schemeClr val="tx1"/>
                </a:solidFill>
                <a:latin typeface="Bookman Old Style" pitchFamily="18" charset="0"/>
              </a:rPr>
              <a:t>návrh typologie donucovací moci </a:t>
            </a:r>
          </a:p>
        </p:txBody>
      </p:sp>
      <p:sp>
        <p:nvSpPr>
          <p:cNvPr id="46082" name="Zástupný symbol pro číslo snímku 4"/>
          <p:cNvSpPr>
            <a:spLocks noGrp="1"/>
          </p:cNvSpPr>
          <p:nvPr>
            <p:ph type="sldNum" sz="quarter" idx="11"/>
          </p:nvPr>
        </p:nvSpPr>
        <p:spPr>
          <a:noFill/>
          <a:ln>
            <a:miter lim="800000"/>
            <a:headEnd/>
            <a:tailEnd/>
          </a:ln>
        </p:spPr>
        <p:txBody>
          <a:bodyPr/>
          <a:lstStyle/>
          <a:p>
            <a:fld id="{253AA769-E28E-4958-B3D8-649C06A63247}" type="slidenum">
              <a:rPr lang="cs-CZ" altLang="cs-CZ" smtClean="0"/>
              <a:pPr/>
              <a:t>32</a:t>
            </a:fld>
            <a:endParaRPr lang="cs-CZ" altLang="cs-CZ" smtClean="0"/>
          </a:p>
        </p:txBody>
      </p:sp>
      <p:sp>
        <p:nvSpPr>
          <p:cNvPr id="6" name="Zástupný symbol pro obsah 2"/>
          <p:cNvSpPr txBox="1">
            <a:spLocks/>
          </p:cNvSpPr>
          <p:nvPr/>
        </p:nvSpPr>
        <p:spPr bwMode="auto">
          <a:xfrm>
            <a:off x="463550" y="2038350"/>
            <a:ext cx="8680450" cy="4310063"/>
          </a:xfrm>
          <a:prstGeom prst="rect">
            <a:avLst/>
          </a:prstGeom>
          <a:noFill/>
          <a:ln>
            <a:noFill/>
          </a:ln>
          <a:effectLst/>
          <a:extLst/>
        </p:spPr>
        <p:txBody>
          <a:bodyPr lIns="0" tIns="0" rIns="0" bIns="0"/>
          <a:lstStyle/>
          <a:p>
            <a:pPr marL="342900" indent="-342900">
              <a:spcBef>
                <a:spcPct val="20000"/>
              </a:spcBef>
              <a:buClr>
                <a:srgbClr val="969696"/>
              </a:buClr>
              <a:buSzPct val="80000"/>
              <a:buFont typeface="Wingdings" pitchFamily="2" charset="2"/>
              <a:buBlip>
                <a:blip r:embed="rId2"/>
              </a:buBlip>
            </a:pPr>
            <a:endParaRPr lang="cs-CZ" altLang="cs-CZ" sz="1800" dirty="0" smtClean="0">
              <a:latin typeface="Bookman Old Style" pitchFamily="18" charset="0"/>
            </a:endParaRPr>
          </a:p>
          <a:p>
            <a:pPr marL="342900" indent="-342900">
              <a:spcBef>
                <a:spcPct val="20000"/>
              </a:spcBef>
              <a:buClr>
                <a:srgbClr val="969696"/>
              </a:buClr>
              <a:buSzPct val="80000"/>
              <a:buFont typeface="Wingdings" pitchFamily="2" charset="2"/>
              <a:buBlip>
                <a:blip r:embed="rId2"/>
              </a:buBlip>
            </a:pPr>
            <a:endParaRPr lang="cs-CZ" altLang="cs-CZ" sz="1800" dirty="0">
              <a:latin typeface="Bookman Old Style"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922946" y="1852197"/>
            <a:ext cx="7297210" cy="4616969"/>
          </a:xfrm>
          <a:prstGeom prst="rect">
            <a:avLst/>
          </a:prstGeom>
          <a:noFill/>
          <a:ln w="9525">
            <a:noFill/>
            <a:miter lim="800000"/>
            <a:headEnd/>
            <a:tailEnd/>
          </a:ln>
        </p:spPr>
      </p:pic>
      <p:sp>
        <p:nvSpPr>
          <p:cNvPr id="7" name="Nadpis 1"/>
          <p:cNvSpPr txBox="1">
            <a:spLocks/>
          </p:cNvSpPr>
          <p:nvPr/>
        </p:nvSpPr>
        <p:spPr>
          <a:xfrm>
            <a:off x="609599" y="609600"/>
            <a:ext cx="634771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cs-CZ" dirty="0" smtClean="0"/>
              <a:t>Z výsledků výzkumu</a:t>
            </a:r>
          </a:p>
        </p:txBody>
      </p:sp>
    </p:spTree>
    <p:extLst>
      <p:ext uri="{BB962C8B-B14F-4D97-AF65-F5344CB8AC3E}">
        <p14:creationId xmlns:p14="http://schemas.microsoft.com/office/powerpoint/2010/main" val="26174413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1"/>
          <p:cNvSpPr>
            <a:spLocks noGrp="1"/>
          </p:cNvSpPr>
          <p:nvPr>
            <p:ph type="title"/>
          </p:nvPr>
        </p:nvSpPr>
        <p:spPr>
          <a:xfrm>
            <a:off x="720725" y="1011238"/>
            <a:ext cx="7827963" cy="647700"/>
          </a:xfrm>
        </p:spPr>
        <p:txBody>
          <a:bodyPr/>
          <a:lstStyle/>
          <a:p>
            <a:pPr algn="ctr"/>
            <a:r>
              <a:rPr lang="cs-CZ" altLang="cs-CZ" dirty="0" smtClean="0">
                <a:solidFill>
                  <a:schemeClr val="tx1"/>
                </a:solidFill>
                <a:latin typeface="Bookman Old Style" pitchFamily="18" charset="0"/>
              </a:rPr>
              <a:t>K typologii donucovací moci</a:t>
            </a:r>
            <a:endParaRPr lang="en-GB" altLang="cs-CZ" dirty="0" smtClean="0">
              <a:solidFill>
                <a:schemeClr val="tx1"/>
              </a:solidFill>
              <a:latin typeface="Bookman Old Style" pitchFamily="18" charset="0"/>
            </a:endParaRPr>
          </a:p>
        </p:txBody>
      </p:sp>
      <p:sp>
        <p:nvSpPr>
          <p:cNvPr id="3" name="Zástupný symbol pro obsah 2"/>
          <p:cNvSpPr>
            <a:spLocks noGrp="1"/>
          </p:cNvSpPr>
          <p:nvPr>
            <p:ph idx="1"/>
          </p:nvPr>
        </p:nvSpPr>
        <p:spPr>
          <a:xfrm>
            <a:off x="481014" y="1903413"/>
            <a:ext cx="8389522" cy="4114800"/>
          </a:xfrm>
        </p:spPr>
        <p:txBody>
          <a:bodyPr>
            <a:normAutofit fontScale="92500" lnSpcReduction="20000"/>
          </a:bodyPr>
          <a:lstStyle/>
          <a:p>
            <a:pPr algn="just">
              <a:buNone/>
            </a:pPr>
            <a:r>
              <a:rPr lang="cs-CZ" sz="1800" dirty="0" smtClean="0">
                <a:latin typeface="Bookman Old Style" pitchFamily="18" charset="0"/>
              </a:rPr>
              <a:t>Jednotlivé typy se často kombinují. Běžná je např. </a:t>
            </a:r>
            <a:r>
              <a:rPr lang="cs-CZ" sz="1800" dirty="0" smtClean="0">
                <a:solidFill>
                  <a:schemeClr val="tx1"/>
                </a:solidFill>
                <a:latin typeface="Bookman Old Style" pitchFamily="18" charset="0"/>
              </a:rPr>
              <a:t>verbální přímá moc doprovázená neverbální přímou donucovací mocí</a:t>
            </a:r>
          </a:p>
          <a:p>
            <a:pPr algn="just"/>
            <a:endParaRPr lang="cs-CZ" sz="1800" dirty="0" smtClean="0">
              <a:solidFill>
                <a:schemeClr val="accent2"/>
              </a:solidFill>
              <a:latin typeface="Bookman Old Style" pitchFamily="18" charset="0"/>
            </a:endParaRPr>
          </a:p>
          <a:p>
            <a:pPr lvl="1" algn="just">
              <a:buNone/>
            </a:pPr>
            <a:r>
              <a:rPr lang="cs-CZ" sz="1800" b="1" dirty="0" smtClean="0">
                <a:latin typeface="Bookman Old Style" pitchFamily="18" charset="0"/>
              </a:rPr>
              <a:t>U: </a:t>
            </a:r>
            <a:r>
              <a:rPr lang="cs-CZ" sz="1800" dirty="0" smtClean="0">
                <a:latin typeface="Bookman Old Style" pitchFamily="18" charset="0"/>
              </a:rPr>
              <a:t>Ehm. (.) Dobře. </a:t>
            </a:r>
            <a:r>
              <a:rPr lang="cs-CZ" sz="1800" i="1" dirty="0" smtClean="0">
                <a:latin typeface="Bookman Old Style" pitchFamily="18" charset="0"/>
              </a:rPr>
              <a:t>((Jde ke svému stolu a ukáže na žákyně v první lavici.)) </a:t>
            </a:r>
            <a:endParaRPr lang="cs-CZ" sz="1800" dirty="0" smtClean="0">
              <a:latin typeface="Bookman Old Style" pitchFamily="18" charset="0"/>
            </a:endParaRPr>
          </a:p>
          <a:p>
            <a:pPr lvl="1" algn="just">
              <a:buNone/>
            </a:pPr>
            <a:r>
              <a:rPr lang="cs-CZ" sz="1800" b="1" dirty="0" smtClean="0">
                <a:latin typeface="Bookman Old Style" pitchFamily="18" charset="0"/>
              </a:rPr>
              <a:t>U: </a:t>
            </a:r>
            <a:r>
              <a:rPr lang="cs-CZ" sz="1800" dirty="0" smtClean="0">
                <a:latin typeface="Bookman Old Style" pitchFamily="18" charset="0"/>
              </a:rPr>
              <a:t>Tak (.) holky, kdy třeba vám se stává, že se nemůžete k něčemu vyjádřit? </a:t>
            </a:r>
          </a:p>
          <a:p>
            <a:pPr lvl="1" algn="just">
              <a:buNone/>
            </a:pPr>
            <a:r>
              <a:rPr lang="cs-CZ" sz="1800" i="1" dirty="0" smtClean="0">
                <a:latin typeface="Bookman Old Style" pitchFamily="18" charset="0"/>
              </a:rPr>
              <a:t>((Šum.)) </a:t>
            </a:r>
          </a:p>
          <a:p>
            <a:pPr algn="just">
              <a:buNone/>
            </a:pPr>
            <a:endParaRPr lang="cs-CZ" sz="1800" i="1" dirty="0" smtClean="0">
              <a:latin typeface="Bookman Old Style" pitchFamily="18" charset="0"/>
            </a:endParaRPr>
          </a:p>
          <a:p>
            <a:pPr algn="just">
              <a:buNone/>
            </a:pPr>
            <a:r>
              <a:rPr lang="cs-CZ" sz="1800" dirty="0" smtClean="0">
                <a:latin typeface="Bookman Old Style" pitchFamily="18" charset="0"/>
              </a:rPr>
              <a:t>Uplatnění různých typů donucovací moci v určité struktuře můžeme nazvat </a:t>
            </a:r>
            <a:r>
              <a:rPr lang="cs-CZ" sz="1800" b="1" dirty="0" smtClean="0">
                <a:latin typeface="Bookman Old Style" pitchFamily="18" charset="0"/>
              </a:rPr>
              <a:t>scénářem.</a:t>
            </a:r>
            <a:r>
              <a:rPr lang="cs-CZ" sz="1800" dirty="0" smtClean="0">
                <a:latin typeface="Bookman Old Style" pitchFamily="18" charset="0"/>
              </a:rPr>
              <a:t> Na základě dosavadních analýz lze uvažovat o dvou scénářích donucovací moci:</a:t>
            </a:r>
          </a:p>
          <a:p>
            <a:pPr algn="just">
              <a:buNone/>
            </a:pPr>
            <a:r>
              <a:rPr lang="cs-CZ" sz="1800" dirty="0" smtClean="0">
                <a:latin typeface="Bookman Old Style" pitchFamily="18" charset="0"/>
              </a:rPr>
              <a:t>	a) scénář gradace moci</a:t>
            </a:r>
          </a:p>
          <a:p>
            <a:pPr algn="just">
              <a:buNone/>
            </a:pPr>
            <a:r>
              <a:rPr lang="cs-CZ" sz="1800" dirty="0" smtClean="0">
                <a:latin typeface="Bookman Old Style" pitchFamily="18" charset="0"/>
              </a:rPr>
              <a:t>	b) scénář rezignace </a:t>
            </a:r>
          </a:p>
          <a:p>
            <a:pPr>
              <a:lnSpc>
                <a:spcPct val="90000"/>
              </a:lnSpc>
              <a:buFont typeface="Wingdings" pitchFamily="2" charset="2"/>
              <a:buNone/>
            </a:pPr>
            <a:endParaRPr lang="en-GB" sz="1800" dirty="0" smtClean="0"/>
          </a:p>
        </p:txBody>
      </p:sp>
      <p:sp>
        <p:nvSpPr>
          <p:cNvPr id="47107" name="Zástupný symbol pro číslo snímku 3"/>
          <p:cNvSpPr>
            <a:spLocks noGrp="1"/>
          </p:cNvSpPr>
          <p:nvPr>
            <p:ph type="sldNum" sz="quarter" idx="11"/>
          </p:nvPr>
        </p:nvSpPr>
        <p:spPr>
          <a:noFill/>
          <a:ln>
            <a:miter lim="800000"/>
            <a:headEnd/>
            <a:tailEnd/>
          </a:ln>
        </p:spPr>
        <p:txBody>
          <a:bodyPr/>
          <a:lstStyle/>
          <a:p>
            <a:fld id="{0300A1A7-0889-409A-AD2B-75DA32ACE722}" type="slidenum">
              <a:rPr lang="en-GB" altLang="cs-CZ" smtClean="0"/>
              <a:pPr/>
              <a:t>33</a:t>
            </a:fld>
            <a:endParaRPr lang="en-GB" altLang="cs-CZ" smtClean="0"/>
          </a:p>
        </p:txBody>
      </p:sp>
    </p:spTree>
    <p:extLst>
      <p:ext uri="{BB962C8B-B14F-4D97-AF65-F5344CB8AC3E}">
        <p14:creationId xmlns:p14="http://schemas.microsoft.com/office/powerpoint/2010/main" val="853401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1168400"/>
            <a:ext cx="7827963" cy="557850"/>
          </a:xfrm>
        </p:spPr>
        <p:txBody>
          <a:bodyPr>
            <a:normAutofit fontScale="90000"/>
          </a:bodyPr>
          <a:lstStyle/>
          <a:p>
            <a:pPr algn="ctr"/>
            <a:r>
              <a:rPr lang="cs-CZ" dirty="0" smtClean="0">
                <a:solidFill>
                  <a:schemeClr val="tx1"/>
                </a:solidFill>
                <a:latin typeface="Bookman Old Style" pitchFamily="18" charset="0"/>
              </a:rPr>
              <a:t>Scénář </a:t>
            </a:r>
            <a:r>
              <a:rPr lang="cs-CZ" dirty="0" smtClean="0">
                <a:solidFill>
                  <a:srgbClr val="969696"/>
                </a:solidFill>
                <a:latin typeface="Bookman Old Style" pitchFamily="18" charset="0"/>
              </a:rPr>
              <a:t>gradace moci</a:t>
            </a:r>
          </a:p>
        </p:txBody>
      </p:sp>
      <p:sp>
        <p:nvSpPr>
          <p:cNvPr id="3" name="Zástupný symbol pro obsah 2"/>
          <p:cNvSpPr>
            <a:spLocks noGrp="1"/>
          </p:cNvSpPr>
          <p:nvPr>
            <p:ph idx="1"/>
          </p:nvPr>
        </p:nvSpPr>
        <p:spPr>
          <a:xfrm>
            <a:off x="349250" y="2141538"/>
            <a:ext cx="8794750" cy="4716462"/>
          </a:xfrm>
        </p:spPr>
        <p:txBody>
          <a:bodyPr>
            <a:normAutofit fontScale="77500" lnSpcReduction="20000"/>
          </a:bodyPr>
          <a:lstStyle/>
          <a:p>
            <a:r>
              <a:rPr lang="cs-CZ" sz="2100" b="1" dirty="0" smtClean="0">
                <a:latin typeface="Bookman Old Style" pitchFamily="18" charset="0"/>
              </a:rPr>
              <a:t>U</a:t>
            </a:r>
            <a:r>
              <a:rPr lang="cs-CZ" sz="2100" dirty="0" smtClean="0">
                <a:latin typeface="Bookman Old Style" pitchFamily="18" charset="0"/>
              </a:rPr>
              <a:t>: </a:t>
            </a:r>
            <a:r>
              <a:rPr lang="cs-CZ" sz="2100" dirty="0" err="1" smtClean="0">
                <a:latin typeface="Bookman Old Style" pitchFamily="18" charset="0"/>
              </a:rPr>
              <a:t>Uhm</a:t>
            </a:r>
            <a:r>
              <a:rPr lang="cs-CZ" sz="2100" dirty="0" smtClean="0">
                <a:latin typeface="Bookman Old Style" pitchFamily="18" charset="0"/>
              </a:rPr>
              <a:t>, výborně. (1) Vzadu, napadá vás něco, když se řekne city? Co byste si asociovali, když řeknu </a:t>
            </a:r>
            <a:r>
              <a:rPr lang="cs-CZ" sz="2100" u="sng" dirty="0" smtClean="0">
                <a:latin typeface="Bookman Old Style" pitchFamily="18" charset="0"/>
              </a:rPr>
              <a:t>city</a:t>
            </a:r>
            <a:r>
              <a:rPr lang="cs-CZ" sz="2100" dirty="0" smtClean="0">
                <a:latin typeface="Bookman Old Style" pitchFamily="18" charset="0"/>
              </a:rPr>
              <a:t>. Moje city.</a:t>
            </a:r>
          </a:p>
          <a:p>
            <a:r>
              <a:rPr lang="cs-CZ" sz="2100" b="1" dirty="0" smtClean="0">
                <a:latin typeface="Bookman Old Style" pitchFamily="18" charset="0"/>
              </a:rPr>
              <a:t>K</a:t>
            </a:r>
            <a:r>
              <a:rPr lang="cs-CZ" sz="2100" dirty="0" smtClean="0">
                <a:latin typeface="Bookman Old Style" pitchFamily="18" charset="0"/>
              </a:rPr>
              <a:t>: (Asociovali...)</a:t>
            </a:r>
          </a:p>
          <a:p>
            <a:r>
              <a:rPr lang="cs-CZ" sz="2100" b="1" dirty="0" smtClean="0">
                <a:latin typeface="Bookman Old Style" pitchFamily="18" charset="0"/>
              </a:rPr>
              <a:t>U</a:t>
            </a:r>
            <a:r>
              <a:rPr lang="cs-CZ" sz="2100" dirty="0" smtClean="0">
                <a:latin typeface="Bookman Old Style" pitchFamily="18" charset="0"/>
              </a:rPr>
              <a:t>: ((</a:t>
            </a:r>
            <a:r>
              <a:rPr lang="cs-CZ" sz="2100" i="1" dirty="0" smtClean="0">
                <a:latin typeface="Bookman Old Style" pitchFamily="18" charset="0"/>
              </a:rPr>
              <a:t>Čeká na odpověď</a:t>
            </a:r>
            <a:r>
              <a:rPr lang="cs-CZ" sz="2100" dirty="0" smtClean="0">
                <a:latin typeface="Bookman Old Style" pitchFamily="18" charset="0"/>
              </a:rPr>
              <a:t>.)) </a:t>
            </a:r>
          </a:p>
          <a:p>
            <a:r>
              <a:rPr lang="cs-CZ" sz="2100" b="1" dirty="0">
                <a:latin typeface="Bookman Old Style" pitchFamily="18" charset="0"/>
              </a:rPr>
              <a:t>U: </a:t>
            </a:r>
            <a:r>
              <a:rPr lang="cs-CZ" sz="2100" dirty="0" smtClean="0">
                <a:latin typeface="Bookman Old Style" pitchFamily="18" charset="0"/>
              </a:rPr>
              <a:t>Dneska spíte, dneska se mnou nebudete spolupracovat? ((</a:t>
            </a:r>
            <a:r>
              <a:rPr lang="cs-CZ" sz="2100" i="1" dirty="0" smtClean="0">
                <a:latin typeface="Bookman Old Style" pitchFamily="18" charset="0"/>
              </a:rPr>
              <a:t>Usmívá se</a:t>
            </a:r>
            <a:r>
              <a:rPr lang="cs-CZ" sz="2100" dirty="0" smtClean="0">
                <a:latin typeface="Bookman Old Style" pitchFamily="18" charset="0"/>
              </a:rPr>
              <a:t>.)) </a:t>
            </a:r>
            <a:endParaRPr lang="cs-CZ" sz="2100" dirty="0">
              <a:latin typeface="Bookman Old Style" pitchFamily="18" charset="0"/>
            </a:endParaRPr>
          </a:p>
          <a:p>
            <a:endParaRPr lang="cs-CZ" sz="2100" dirty="0" smtClean="0">
              <a:latin typeface="Bookman Old Style" pitchFamily="18" charset="0"/>
            </a:endParaRPr>
          </a:p>
          <a:p>
            <a:r>
              <a:rPr lang="cs-CZ" sz="2100" dirty="0" smtClean="0">
                <a:latin typeface="Bookman Old Style" pitchFamily="18" charset="0"/>
              </a:rPr>
              <a:t>U: Tak jo. Co třeba tebe napadá?</a:t>
            </a:r>
          </a:p>
          <a:p>
            <a:r>
              <a:rPr lang="cs-CZ" sz="2100" b="1" dirty="0" smtClean="0">
                <a:latin typeface="Bookman Old Style" pitchFamily="18" charset="0"/>
              </a:rPr>
              <a:t> </a:t>
            </a:r>
            <a:r>
              <a:rPr lang="cs-CZ" sz="2100" dirty="0" smtClean="0">
                <a:latin typeface="Bookman Old Style" pitchFamily="18" charset="0"/>
              </a:rPr>
              <a:t>(2) ((</a:t>
            </a:r>
            <a:r>
              <a:rPr lang="cs-CZ" sz="2100" i="1" dirty="0" smtClean="0">
                <a:latin typeface="Bookman Old Style" pitchFamily="18" charset="0"/>
              </a:rPr>
              <a:t>Ukazuje na kluka v první lavici u dveří.</a:t>
            </a:r>
            <a:r>
              <a:rPr lang="cs-CZ" sz="2100" dirty="0" smtClean="0">
                <a:latin typeface="Bookman Old Style" pitchFamily="18" charset="0"/>
              </a:rPr>
              <a:t>))</a:t>
            </a:r>
          </a:p>
          <a:p>
            <a:r>
              <a:rPr lang="cs-CZ" sz="2100" dirty="0" smtClean="0">
                <a:latin typeface="Bookman Old Style" pitchFamily="18" charset="0"/>
              </a:rPr>
              <a:t>Jak se cítíš třeba teď. </a:t>
            </a:r>
          </a:p>
          <a:p>
            <a:r>
              <a:rPr lang="cs-CZ" sz="2100" b="1" dirty="0" smtClean="0">
                <a:latin typeface="Bookman Old Style" pitchFamily="18" charset="0"/>
              </a:rPr>
              <a:t>K</a:t>
            </a:r>
            <a:r>
              <a:rPr lang="cs-CZ" sz="2100" dirty="0" smtClean="0">
                <a:latin typeface="Bookman Old Style" pitchFamily="18" charset="0"/>
              </a:rPr>
              <a:t>: (</a:t>
            </a:r>
            <a:r>
              <a:rPr lang="cs-CZ" sz="2100" dirty="0" err="1" smtClean="0">
                <a:latin typeface="Bookman Old Style" pitchFamily="18" charset="0"/>
              </a:rPr>
              <a:t>nnn</a:t>
            </a:r>
            <a:r>
              <a:rPr lang="cs-CZ" sz="2100" dirty="0" smtClean="0">
                <a:latin typeface="Bookman Old Style" pitchFamily="18" charset="0"/>
              </a:rPr>
              <a:t>)</a:t>
            </a:r>
          </a:p>
          <a:p>
            <a:r>
              <a:rPr lang="cs-CZ" sz="2100" b="1" dirty="0" smtClean="0">
                <a:latin typeface="Bookman Old Style" pitchFamily="18" charset="0"/>
              </a:rPr>
              <a:t>U</a:t>
            </a:r>
            <a:r>
              <a:rPr lang="cs-CZ" sz="2100" dirty="0" smtClean="0">
                <a:latin typeface="Bookman Old Style" pitchFamily="18" charset="0"/>
              </a:rPr>
              <a:t>: Prosím?</a:t>
            </a:r>
          </a:p>
          <a:p>
            <a:r>
              <a:rPr lang="cs-CZ" sz="2100" dirty="0" smtClean="0">
                <a:latin typeface="Bookman Old Style" pitchFamily="18" charset="0"/>
              </a:rPr>
              <a:t>K: (</a:t>
            </a:r>
            <a:r>
              <a:rPr lang="cs-CZ" sz="2100" dirty="0" err="1" smtClean="0">
                <a:latin typeface="Bookman Old Style" pitchFamily="18" charset="0"/>
              </a:rPr>
              <a:t>nnn</a:t>
            </a:r>
            <a:r>
              <a:rPr lang="cs-CZ" sz="2100" dirty="0" smtClean="0">
                <a:latin typeface="Bookman Old Style" pitchFamily="18" charset="0"/>
              </a:rPr>
              <a:t>)</a:t>
            </a:r>
          </a:p>
          <a:p>
            <a:r>
              <a:rPr lang="cs-CZ" sz="2100" b="1" dirty="0" smtClean="0">
                <a:latin typeface="Bookman Old Style" pitchFamily="18" charset="0"/>
              </a:rPr>
              <a:t>U</a:t>
            </a:r>
            <a:r>
              <a:rPr lang="cs-CZ" sz="2100" dirty="0" smtClean="0">
                <a:latin typeface="Bookman Old Style" pitchFamily="18" charset="0"/>
              </a:rPr>
              <a:t>: Hrozně?</a:t>
            </a:r>
          </a:p>
          <a:p>
            <a:r>
              <a:rPr lang="cs-CZ" sz="2100" b="1" dirty="0" smtClean="0">
                <a:latin typeface="Bookman Old Style" pitchFamily="18" charset="0"/>
              </a:rPr>
              <a:t>K</a:t>
            </a:r>
            <a:r>
              <a:rPr lang="cs-CZ" sz="2100" dirty="0" smtClean="0">
                <a:latin typeface="Bookman Old Style" pitchFamily="18" charset="0"/>
              </a:rPr>
              <a:t>: Dobře.</a:t>
            </a:r>
            <a:br>
              <a:rPr lang="cs-CZ" sz="2100" dirty="0" smtClean="0">
                <a:latin typeface="Bookman Old Style" pitchFamily="18" charset="0"/>
              </a:rPr>
            </a:br>
            <a:r>
              <a:rPr lang="cs-CZ" sz="2100" b="1" dirty="0" smtClean="0">
                <a:latin typeface="Bookman Old Style" pitchFamily="18" charset="0"/>
              </a:rPr>
              <a:t>U</a:t>
            </a:r>
            <a:r>
              <a:rPr lang="cs-CZ" sz="2100" dirty="0" smtClean="0">
                <a:latin typeface="Bookman Old Style" pitchFamily="18" charset="0"/>
              </a:rPr>
              <a:t>: Dobře. Tak jo. Takže poprosím nějak vysvětlete, co to city jsou.</a:t>
            </a:r>
          </a:p>
          <a:p>
            <a:pPr>
              <a:buNone/>
            </a:pPr>
            <a:endParaRPr lang="cs-CZ" sz="1800" dirty="0" smtClean="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34</a:t>
            </a:fld>
            <a:endParaRPr lang="cs-CZ" altLang="cs-CZ" smtClean="0"/>
          </a:p>
        </p:txBody>
      </p:sp>
      <p:sp>
        <p:nvSpPr>
          <p:cNvPr id="2" name="TextovéPole 1"/>
          <p:cNvSpPr txBox="1"/>
          <p:nvPr/>
        </p:nvSpPr>
        <p:spPr>
          <a:xfrm>
            <a:off x="3275856" y="2852936"/>
            <a:ext cx="4464496" cy="369332"/>
          </a:xfrm>
          <a:prstGeom prst="rect">
            <a:avLst/>
          </a:prstGeom>
          <a:noFill/>
        </p:spPr>
        <p:txBody>
          <a:bodyPr wrap="square" rtlCol="0">
            <a:spAutoFit/>
          </a:bodyPr>
          <a:lstStyle/>
          <a:p>
            <a:r>
              <a:rPr lang="cs-CZ" b="1" dirty="0">
                <a:latin typeface="Bookman Old Style" pitchFamily="18" charset="0"/>
              </a:rPr>
              <a:t>donucovací neverbální nepřímá</a:t>
            </a:r>
            <a:endParaRPr lang="cs-CZ" dirty="0"/>
          </a:p>
        </p:txBody>
      </p:sp>
      <p:sp>
        <p:nvSpPr>
          <p:cNvPr id="6" name="TextovéPole 5"/>
          <p:cNvSpPr txBox="1"/>
          <p:nvPr/>
        </p:nvSpPr>
        <p:spPr>
          <a:xfrm>
            <a:off x="3131840" y="3452890"/>
            <a:ext cx="4464496" cy="369332"/>
          </a:xfrm>
          <a:prstGeom prst="rect">
            <a:avLst/>
          </a:prstGeom>
          <a:noFill/>
        </p:spPr>
        <p:txBody>
          <a:bodyPr wrap="square" rtlCol="0">
            <a:spAutoFit/>
          </a:bodyPr>
          <a:lstStyle/>
          <a:p>
            <a:r>
              <a:rPr lang="cs-CZ" b="1" dirty="0">
                <a:latin typeface="Bookman Old Style" pitchFamily="18" charset="0"/>
              </a:rPr>
              <a:t>donucovací neverbální </a:t>
            </a:r>
            <a:r>
              <a:rPr lang="cs-CZ" b="1" dirty="0" smtClean="0">
                <a:latin typeface="Bookman Old Style" pitchFamily="18" charset="0"/>
              </a:rPr>
              <a:t>nepřímá</a:t>
            </a:r>
            <a:endParaRPr lang="cs-CZ" dirty="0"/>
          </a:p>
        </p:txBody>
      </p:sp>
      <p:sp>
        <p:nvSpPr>
          <p:cNvPr id="7" name="TextovéPole 6"/>
          <p:cNvSpPr txBox="1"/>
          <p:nvPr/>
        </p:nvSpPr>
        <p:spPr>
          <a:xfrm>
            <a:off x="4211960" y="3870756"/>
            <a:ext cx="4464496" cy="369332"/>
          </a:xfrm>
          <a:prstGeom prst="rect">
            <a:avLst/>
          </a:prstGeom>
          <a:noFill/>
        </p:spPr>
        <p:txBody>
          <a:bodyPr wrap="square" rtlCol="0">
            <a:spAutoFit/>
          </a:bodyPr>
          <a:lstStyle/>
          <a:p>
            <a:r>
              <a:rPr lang="cs-CZ" b="1" dirty="0">
                <a:latin typeface="Bookman Old Style" pitchFamily="18" charset="0"/>
              </a:rPr>
              <a:t>donucovací </a:t>
            </a:r>
            <a:r>
              <a:rPr lang="cs-CZ" b="1" dirty="0" smtClean="0">
                <a:latin typeface="Bookman Old Style" pitchFamily="18" charset="0"/>
              </a:rPr>
              <a:t>verbální přímá</a:t>
            </a:r>
            <a:endParaRPr lang="cs-CZ" dirty="0"/>
          </a:p>
        </p:txBody>
      </p:sp>
      <p:sp>
        <p:nvSpPr>
          <p:cNvPr id="8" name="TextovéPole 7"/>
          <p:cNvSpPr txBox="1"/>
          <p:nvPr/>
        </p:nvSpPr>
        <p:spPr>
          <a:xfrm>
            <a:off x="5351083" y="4237510"/>
            <a:ext cx="4464496" cy="369332"/>
          </a:xfrm>
          <a:prstGeom prst="rect">
            <a:avLst/>
          </a:prstGeom>
          <a:noFill/>
        </p:spPr>
        <p:txBody>
          <a:bodyPr wrap="square" rtlCol="0">
            <a:spAutoFit/>
          </a:bodyPr>
          <a:lstStyle/>
          <a:p>
            <a:r>
              <a:rPr lang="cs-CZ" b="1" dirty="0">
                <a:latin typeface="Bookman Old Style" pitchFamily="18" charset="0"/>
              </a:rPr>
              <a:t>donucovací </a:t>
            </a:r>
            <a:r>
              <a:rPr lang="cs-CZ" b="1" dirty="0" smtClean="0">
                <a:latin typeface="Bookman Old Style" pitchFamily="18" charset="0"/>
              </a:rPr>
              <a:t>neverbální přímá</a:t>
            </a:r>
            <a:endParaRPr lang="cs-CZ" dirty="0"/>
          </a:p>
        </p:txBody>
      </p:sp>
      <p:sp>
        <p:nvSpPr>
          <p:cNvPr id="9" name="TextovéPole 8"/>
          <p:cNvSpPr txBox="1"/>
          <p:nvPr/>
        </p:nvSpPr>
        <p:spPr>
          <a:xfrm>
            <a:off x="3131840" y="4521462"/>
            <a:ext cx="4464496" cy="369332"/>
          </a:xfrm>
          <a:prstGeom prst="rect">
            <a:avLst/>
          </a:prstGeom>
          <a:noFill/>
        </p:spPr>
        <p:txBody>
          <a:bodyPr wrap="square" rtlCol="0">
            <a:spAutoFit/>
          </a:bodyPr>
          <a:lstStyle/>
          <a:p>
            <a:r>
              <a:rPr lang="cs-CZ" b="1" dirty="0">
                <a:latin typeface="Bookman Old Style" pitchFamily="18" charset="0"/>
              </a:rPr>
              <a:t>donucovací </a:t>
            </a:r>
            <a:r>
              <a:rPr lang="cs-CZ" b="1" dirty="0" smtClean="0">
                <a:latin typeface="Bookman Old Style" pitchFamily="18" charset="0"/>
              </a:rPr>
              <a:t>verbální přímá</a:t>
            </a:r>
            <a:endParaRPr lang="cs-CZ" dirty="0"/>
          </a:p>
        </p:txBody>
      </p:sp>
    </p:spTree>
    <p:extLst>
      <p:ext uri="{BB962C8B-B14F-4D97-AF65-F5344CB8AC3E}">
        <p14:creationId xmlns:p14="http://schemas.microsoft.com/office/powerpoint/2010/main" val="356412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1168400"/>
            <a:ext cx="7827963" cy="557850"/>
          </a:xfrm>
        </p:spPr>
        <p:txBody>
          <a:bodyPr>
            <a:normAutofit fontScale="90000"/>
          </a:bodyPr>
          <a:lstStyle/>
          <a:p>
            <a:pPr algn="ctr"/>
            <a:r>
              <a:rPr lang="cs-CZ" dirty="0" smtClean="0">
                <a:solidFill>
                  <a:schemeClr val="tx1"/>
                </a:solidFill>
                <a:latin typeface="Bookman Old Style" pitchFamily="18" charset="0"/>
              </a:rPr>
              <a:t>Důsledky gradace 1</a:t>
            </a:r>
          </a:p>
        </p:txBody>
      </p:sp>
      <p:sp>
        <p:nvSpPr>
          <p:cNvPr id="3" name="Zástupný symbol pro obsah 2"/>
          <p:cNvSpPr>
            <a:spLocks noGrp="1"/>
          </p:cNvSpPr>
          <p:nvPr>
            <p:ph idx="1"/>
          </p:nvPr>
        </p:nvSpPr>
        <p:spPr>
          <a:xfrm>
            <a:off x="349250" y="2141538"/>
            <a:ext cx="8794750" cy="3990975"/>
          </a:xfrm>
        </p:spPr>
        <p:txBody>
          <a:bodyPr>
            <a:normAutofit fontScale="92500" lnSpcReduction="20000"/>
          </a:bodyPr>
          <a:lstStyle/>
          <a:p>
            <a:pPr marL="514350" indent="-514350">
              <a:buNone/>
            </a:pPr>
            <a:r>
              <a:rPr lang="cs-CZ" sz="1800" b="1" dirty="0" smtClean="0">
                <a:latin typeface="Bookman Old Style" pitchFamily="18" charset="0"/>
              </a:rPr>
              <a:t>a) Gradace působí na učitele – nemá kam gradovat – vyvolá jiného žáka</a:t>
            </a:r>
          </a:p>
          <a:p>
            <a:r>
              <a:rPr lang="cs-CZ" sz="1800" dirty="0" smtClean="0">
                <a:latin typeface="Bookman Old Style" pitchFamily="18" charset="0"/>
              </a:rPr>
              <a:t>Co byste dodali o tom číšníkovi? </a:t>
            </a:r>
            <a:r>
              <a:rPr lang="cs-CZ" sz="1800" i="1" dirty="0" smtClean="0">
                <a:latin typeface="Bookman Old Style" pitchFamily="18" charset="0"/>
              </a:rPr>
              <a:t>((Podívá se na pasivní chlapce ve čtvrté lavici u okna.)) </a:t>
            </a:r>
            <a:r>
              <a:rPr lang="cs-CZ" sz="1800" dirty="0" smtClean="0">
                <a:latin typeface="Bookman Old Style" pitchFamily="18" charset="0"/>
              </a:rPr>
              <a:t>Kluci zkuste vzadu. Co byste řekli o číšníkovi, jak se chová číšník? </a:t>
            </a:r>
          </a:p>
          <a:p>
            <a:r>
              <a:rPr lang="cs-CZ" sz="1800" b="1" dirty="0" smtClean="0">
                <a:latin typeface="Bookman Old Style" pitchFamily="18" charset="0"/>
              </a:rPr>
              <a:t>K: </a:t>
            </a:r>
            <a:r>
              <a:rPr lang="cs-CZ" sz="1800" i="1" dirty="0" smtClean="0">
                <a:latin typeface="Bookman Old Style" pitchFamily="18" charset="0"/>
              </a:rPr>
              <a:t>((Podívá se do učebnice.)) </a:t>
            </a:r>
            <a:r>
              <a:rPr lang="cs-CZ" sz="1800" dirty="0" smtClean="0">
                <a:latin typeface="Bookman Old Style" pitchFamily="18" charset="0"/>
              </a:rPr>
              <a:t>Bojí se. </a:t>
            </a:r>
          </a:p>
          <a:p>
            <a:r>
              <a:rPr lang="cs-CZ" sz="1800" b="1" dirty="0" smtClean="0">
                <a:latin typeface="Bookman Old Style" pitchFamily="18" charset="0"/>
              </a:rPr>
              <a:t>U: </a:t>
            </a:r>
            <a:r>
              <a:rPr lang="cs-CZ" sz="1800" dirty="0" smtClean="0">
                <a:latin typeface="Bookman Old Style" pitchFamily="18" charset="0"/>
              </a:rPr>
              <a:t>Bojí se čeho? </a:t>
            </a:r>
          </a:p>
          <a:p>
            <a:r>
              <a:rPr lang="cs-CZ" sz="1800" b="1" dirty="0" smtClean="0">
                <a:latin typeface="Bookman Old Style" pitchFamily="18" charset="0"/>
              </a:rPr>
              <a:t>K: </a:t>
            </a:r>
            <a:r>
              <a:rPr lang="cs-CZ" sz="1800" dirty="0" smtClean="0">
                <a:latin typeface="Bookman Old Style" pitchFamily="18" charset="0"/>
              </a:rPr>
              <a:t>O místo (n). </a:t>
            </a:r>
          </a:p>
          <a:p>
            <a:r>
              <a:rPr lang="cs-CZ" sz="1800" b="1" dirty="0" smtClean="0">
                <a:latin typeface="Bookman Old Style" pitchFamily="18" charset="0"/>
              </a:rPr>
              <a:t>U: </a:t>
            </a:r>
            <a:r>
              <a:rPr lang="cs-CZ" sz="1800" dirty="0" smtClean="0">
                <a:latin typeface="Bookman Old Style" pitchFamily="18" charset="0"/>
              </a:rPr>
              <a:t>Proč? </a:t>
            </a:r>
          </a:p>
          <a:p>
            <a:r>
              <a:rPr lang="cs-CZ" sz="1800" b="1" dirty="0" smtClean="0">
                <a:latin typeface="Bookman Old Style" pitchFamily="18" charset="0"/>
              </a:rPr>
              <a:t>K: </a:t>
            </a:r>
            <a:r>
              <a:rPr lang="cs-CZ" sz="1800" dirty="0" smtClean="0">
                <a:latin typeface="Bookman Old Style" pitchFamily="18" charset="0"/>
              </a:rPr>
              <a:t>Protože ho ch-. </a:t>
            </a:r>
          </a:p>
          <a:p>
            <a:r>
              <a:rPr lang="cs-CZ" sz="1800" b="1" dirty="0" smtClean="0">
                <a:latin typeface="Bookman Old Style" pitchFamily="18" charset="0"/>
              </a:rPr>
              <a:t>U: </a:t>
            </a:r>
            <a:r>
              <a:rPr lang="cs-CZ" sz="1800" dirty="0" smtClean="0">
                <a:latin typeface="Bookman Old Style" pitchFamily="18" charset="0"/>
              </a:rPr>
              <a:t>Prosím? </a:t>
            </a:r>
          </a:p>
          <a:p>
            <a:r>
              <a:rPr lang="cs-CZ" sz="1800" b="1" dirty="0" smtClean="0">
                <a:latin typeface="Bookman Old Style" pitchFamily="18" charset="0"/>
              </a:rPr>
              <a:t>K: </a:t>
            </a:r>
            <a:r>
              <a:rPr lang="cs-CZ" sz="1800" dirty="0" smtClean="0">
                <a:latin typeface="Bookman Old Style" pitchFamily="18" charset="0"/>
              </a:rPr>
              <a:t>Já </a:t>
            </a:r>
            <a:r>
              <a:rPr lang="cs-CZ" sz="1800" dirty="0" err="1" smtClean="0">
                <a:latin typeface="Bookman Old Style" pitchFamily="18" charset="0"/>
              </a:rPr>
              <a:t>nevim</a:t>
            </a:r>
            <a:r>
              <a:rPr lang="cs-CZ" sz="1800" dirty="0" smtClean="0">
                <a:latin typeface="Bookman Old Style" pitchFamily="18" charset="0"/>
              </a:rPr>
              <a:t>. </a:t>
            </a:r>
            <a:r>
              <a:rPr lang="cs-CZ" sz="1800" i="1" dirty="0" smtClean="0">
                <a:latin typeface="Bookman Old Style" pitchFamily="18" charset="0"/>
              </a:rPr>
              <a:t>((Mluví velmi nezřetelně.)) </a:t>
            </a:r>
            <a:endParaRPr lang="cs-CZ" sz="1800" dirty="0" smtClean="0">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Zopakuj to nahlas, prosím (tě). </a:t>
            </a:r>
          </a:p>
          <a:p>
            <a:r>
              <a:rPr lang="cs-CZ" sz="1800" i="1" dirty="0" smtClean="0">
                <a:solidFill>
                  <a:schemeClr val="tx2"/>
                </a:solidFill>
                <a:latin typeface="Bookman Old Style" pitchFamily="18" charset="0"/>
              </a:rPr>
              <a:t>((Žák neodpovídá. Učitelka dá slovo pasivním dívkám v první lavici u okna.))</a:t>
            </a:r>
          </a:p>
          <a:p>
            <a:pPr>
              <a:buNone/>
            </a:pPr>
            <a:endParaRPr lang="cs-CZ" sz="1800" dirty="0" smtClean="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35</a:t>
            </a:fld>
            <a:endParaRPr lang="cs-CZ" altLang="cs-CZ" smtClean="0"/>
          </a:p>
        </p:txBody>
      </p:sp>
    </p:spTree>
    <p:extLst>
      <p:ext uri="{BB962C8B-B14F-4D97-AF65-F5344CB8AC3E}">
        <p14:creationId xmlns:p14="http://schemas.microsoft.com/office/powerpoint/2010/main" val="291089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1168400"/>
            <a:ext cx="7827963" cy="557850"/>
          </a:xfrm>
        </p:spPr>
        <p:txBody>
          <a:bodyPr>
            <a:normAutofit fontScale="90000"/>
          </a:bodyPr>
          <a:lstStyle/>
          <a:p>
            <a:pPr algn="ctr"/>
            <a:r>
              <a:rPr lang="cs-CZ" dirty="0" smtClean="0">
                <a:solidFill>
                  <a:schemeClr val="tx1"/>
                </a:solidFill>
                <a:latin typeface="Bookman Old Style" pitchFamily="18" charset="0"/>
              </a:rPr>
              <a:t>Důsledky gradace 2</a:t>
            </a:r>
          </a:p>
        </p:txBody>
      </p:sp>
      <p:sp>
        <p:nvSpPr>
          <p:cNvPr id="3" name="Zástupný symbol pro obsah 2"/>
          <p:cNvSpPr>
            <a:spLocks noGrp="1"/>
          </p:cNvSpPr>
          <p:nvPr>
            <p:ph idx="1"/>
          </p:nvPr>
        </p:nvSpPr>
        <p:spPr>
          <a:xfrm>
            <a:off x="349250" y="2141538"/>
            <a:ext cx="8794750" cy="3990975"/>
          </a:xfrm>
        </p:spPr>
        <p:txBody>
          <a:bodyPr>
            <a:normAutofit fontScale="92500" lnSpcReduction="20000"/>
          </a:bodyPr>
          <a:lstStyle/>
          <a:p>
            <a:pPr marL="514350" indent="-514350">
              <a:buNone/>
            </a:pPr>
            <a:r>
              <a:rPr lang="cs-CZ" sz="1800" b="1" dirty="0" smtClean="0">
                <a:latin typeface="Bookman Old Style" pitchFamily="18" charset="0"/>
              </a:rPr>
              <a:t>b) Gradace působí na žáky – přihlásí se jiný žák, než na kterého je donucovací moc vyvíjena</a:t>
            </a:r>
          </a:p>
          <a:p>
            <a:r>
              <a:rPr lang="cs-CZ" sz="1800" b="1" dirty="0" smtClean="0">
                <a:latin typeface="Bookman Old Style" pitchFamily="18" charset="0"/>
              </a:rPr>
              <a:t>U: </a:t>
            </a:r>
            <a:r>
              <a:rPr lang="cs-CZ" sz="1800" dirty="0" smtClean="0">
                <a:latin typeface="Bookman Old Style" pitchFamily="18" charset="0"/>
              </a:rPr>
              <a:t>Ehm. (.) Dobře. </a:t>
            </a:r>
            <a:r>
              <a:rPr lang="cs-CZ" sz="1800" i="1" dirty="0" smtClean="0">
                <a:latin typeface="Bookman Old Style" pitchFamily="18" charset="0"/>
              </a:rPr>
              <a:t>((Jde ke svému stolu a ukáže na žákyně v první lavici.)) </a:t>
            </a:r>
            <a:endParaRPr lang="cs-CZ" sz="1800" dirty="0" smtClean="0">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Tak (.) holky, kdy třeba vám se stává, že se nemůžete k něčemu vyjádřit? </a:t>
            </a:r>
          </a:p>
          <a:p>
            <a:r>
              <a:rPr lang="cs-CZ" sz="1800" i="1" dirty="0" smtClean="0">
                <a:latin typeface="Bookman Old Style" pitchFamily="18" charset="0"/>
              </a:rPr>
              <a:t>((Šum.)) </a:t>
            </a:r>
            <a:endParaRPr lang="cs-CZ" sz="1800" dirty="0" smtClean="0">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Žádný nápad? Vždycky máte co říct? (2) Ehm, stalo se v- </a:t>
            </a:r>
          </a:p>
          <a:p>
            <a:r>
              <a:rPr lang="cs-CZ" sz="1800" i="1" dirty="0" smtClean="0">
                <a:solidFill>
                  <a:schemeClr val="tx2"/>
                </a:solidFill>
                <a:latin typeface="Bookman Old Style" pitchFamily="18" charset="0"/>
              </a:rPr>
              <a:t>((Dívka u dveří se hlásí.)) </a:t>
            </a:r>
            <a:endParaRPr lang="cs-CZ" sz="1800" dirty="0" smtClean="0">
              <a:solidFill>
                <a:schemeClr val="tx2"/>
              </a:solidFill>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Prosím </a:t>
            </a:r>
            <a:r>
              <a:rPr lang="cs-CZ" sz="1800" i="1" dirty="0" smtClean="0">
                <a:latin typeface="Bookman Old Style" pitchFamily="18" charset="0"/>
              </a:rPr>
              <a:t>((Dá slovo hlásící se dívce.)) </a:t>
            </a:r>
            <a:endParaRPr lang="cs-CZ" sz="1800" dirty="0" smtClean="0">
              <a:latin typeface="Bookman Old Style" pitchFamily="18" charset="0"/>
            </a:endParaRPr>
          </a:p>
          <a:p>
            <a:r>
              <a:rPr lang="cs-CZ" sz="1800" b="1" dirty="0" smtClean="0">
                <a:latin typeface="Bookman Old Style" pitchFamily="18" charset="0"/>
              </a:rPr>
              <a:t>D: </a:t>
            </a:r>
            <a:r>
              <a:rPr lang="cs-CZ" sz="1800" dirty="0" smtClean="0">
                <a:latin typeface="Bookman Old Style" pitchFamily="18" charset="0"/>
              </a:rPr>
              <a:t>Třeba myslíme na hodně věcí naráz (a nemůžeme jako zdůraznit, která z nich je vlastně </a:t>
            </a:r>
            <a:r>
              <a:rPr lang="cs-CZ" sz="1800" dirty="0" err="1" smtClean="0">
                <a:latin typeface="Bookman Old Style" pitchFamily="18" charset="0"/>
              </a:rPr>
              <a:t>nnn</a:t>
            </a:r>
            <a:r>
              <a:rPr lang="cs-CZ" sz="1800" dirty="0" smtClean="0">
                <a:latin typeface="Bookman Old Style" pitchFamily="18" charset="0"/>
              </a:rPr>
              <a:t>.) </a:t>
            </a:r>
          </a:p>
          <a:p>
            <a:r>
              <a:rPr lang="cs-CZ" sz="1800" b="1" dirty="0" smtClean="0">
                <a:latin typeface="Bookman Old Style" pitchFamily="18" charset="0"/>
              </a:rPr>
              <a:t>U: </a:t>
            </a:r>
            <a:r>
              <a:rPr lang="cs-CZ" sz="1800" dirty="0" smtClean="0">
                <a:latin typeface="Bookman Old Style" pitchFamily="18" charset="0"/>
              </a:rPr>
              <a:t>Ehm, výborně. To je asi tvůj případ, že. </a:t>
            </a:r>
          </a:p>
          <a:p>
            <a:r>
              <a:rPr lang="cs-CZ" sz="1800" b="1" dirty="0" smtClean="0">
                <a:latin typeface="Bookman Old Style" pitchFamily="18" charset="0"/>
              </a:rPr>
              <a:t>D: </a:t>
            </a:r>
            <a:r>
              <a:rPr lang="cs-CZ" sz="1800" dirty="0" smtClean="0">
                <a:latin typeface="Bookman Old Style" pitchFamily="18" charset="0"/>
              </a:rPr>
              <a:t>Jo. </a:t>
            </a:r>
            <a:r>
              <a:rPr lang="cs-CZ" sz="1800" i="1" dirty="0" smtClean="0">
                <a:latin typeface="Bookman Old Style" pitchFamily="18" charset="0"/>
              </a:rPr>
              <a:t>((usmívá se))</a:t>
            </a:r>
            <a:endParaRPr lang="cs-CZ" sz="1800" dirty="0" smtClean="0">
              <a:latin typeface="Bookman Old Style" pitchFamily="18" charset="0"/>
            </a:endParaRPr>
          </a:p>
          <a:p>
            <a:pPr>
              <a:buNone/>
            </a:pPr>
            <a:endParaRPr lang="cs-CZ" sz="1800" dirty="0" smtClean="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36</a:t>
            </a:fld>
            <a:endParaRPr lang="cs-CZ" altLang="cs-CZ" smtClean="0"/>
          </a:p>
        </p:txBody>
      </p:sp>
    </p:spTree>
    <p:extLst>
      <p:ext uri="{BB962C8B-B14F-4D97-AF65-F5344CB8AC3E}">
        <p14:creationId xmlns:p14="http://schemas.microsoft.com/office/powerpoint/2010/main" val="359720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53813" y="1151309"/>
            <a:ext cx="7827963" cy="557850"/>
          </a:xfrm>
        </p:spPr>
        <p:txBody>
          <a:bodyPr>
            <a:normAutofit fontScale="90000"/>
          </a:bodyPr>
          <a:lstStyle/>
          <a:p>
            <a:pPr algn="ctr"/>
            <a:r>
              <a:rPr lang="cs-CZ" dirty="0" smtClean="0">
                <a:solidFill>
                  <a:schemeClr val="tx1"/>
                </a:solidFill>
                <a:latin typeface="Bookman Old Style" pitchFamily="18" charset="0"/>
              </a:rPr>
              <a:t>Scénář </a:t>
            </a:r>
            <a:r>
              <a:rPr lang="cs-CZ" dirty="0" smtClean="0">
                <a:solidFill>
                  <a:srgbClr val="969696"/>
                </a:solidFill>
                <a:latin typeface="Bookman Old Style" pitchFamily="18" charset="0"/>
              </a:rPr>
              <a:t>rezignace</a:t>
            </a:r>
          </a:p>
        </p:txBody>
      </p:sp>
      <p:sp>
        <p:nvSpPr>
          <p:cNvPr id="3" name="Zástupný symbol pro obsah 2"/>
          <p:cNvSpPr>
            <a:spLocks noGrp="1"/>
          </p:cNvSpPr>
          <p:nvPr>
            <p:ph idx="1"/>
          </p:nvPr>
        </p:nvSpPr>
        <p:spPr>
          <a:xfrm>
            <a:off x="349250" y="2141538"/>
            <a:ext cx="8794750" cy="3990975"/>
          </a:xfrm>
        </p:spPr>
        <p:txBody>
          <a:bodyPr>
            <a:normAutofit fontScale="92500" lnSpcReduction="20000"/>
          </a:bodyPr>
          <a:lstStyle/>
          <a:p>
            <a:r>
              <a:rPr lang="cs-CZ" sz="1800" b="1" dirty="0" smtClean="0">
                <a:latin typeface="Bookman Old Style" pitchFamily="18" charset="0"/>
              </a:rPr>
              <a:t>David: </a:t>
            </a:r>
            <a:r>
              <a:rPr lang="cs-CZ" sz="1800" dirty="0" smtClean="0">
                <a:latin typeface="Bookman Old Style" pitchFamily="18" charset="0"/>
              </a:rPr>
              <a:t>Když dotyčná osoba kope nějakou holku do židle, tak se stane agresivní očividně. </a:t>
            </a:r>
          </a:p>
          <a:p>
            <a:r>
              <a:rPr lang="cs-CZ" sz="1800" i="1" dirty="0" smtClean="0">
                <a:latin typeface="Bookman Old Style" pitchFamily="18" charset="0"/>
              </a:rPr>
              <a:t>((Dvě dívky z řady u dveří se otáčejí dozadu a smějí se.)) </a:t>
            </a:r>
            <a:endParaRPr lang="cs-CZ" sz="1800" dirty="0" smtClean="0">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Kdo se stane agresivní? </a:t>
            </a:r>
          </a:p>
          <a:p>
            <a:r>
              <a:rPr lang="cs-CZ" sz="1800" b="1" dirty="0" smtClean="0">
                <a:latin typeface="Bookman Old Style" pitchFamily="18" charset="0"/>
              </a:rPr>
              <a:t>David: </a:t>
            </a:r>
            <a:r>
              <a:rPr lang="cs-CZ" sz="1800" dirty="0" smtClean="0">
                <a:latin typeface="Bookman Old Style" pitchFamily="18" charset="0"/>
              </a:rPr>
              <a:t>Ta dotyčná holka. </a:t>
            </a:r>
          </a:p>
          <a:p>
            <a:r>
              <a:rPr lang="cs-CZ" sz="1800" b="1" dirty="0" smtClean="0">
                <a:latin typeface="Bookman Old Style" pitchFamily="18" charset="0"/>
              </a:rPr>
              <a:t>U: </a:t>
            </a:r>
            <a:r>
              <a:rPr lang="cs-CZ" sz="1800" dirty="0" smtClean="0">
                <a:latin typeface="Bookman Old Style" pitchFamily="18" charset="0"/>
              </a:rPr>
              <a:t>A ten dotyčný, který jí kope do židle, agresivní není? </a:t>
            </a:r>
          </a:p>
          <a:p>
            <a:r>
              <a:rPr lang="cs-CZ" sz="1800" b="1" dirty="0" smtClean="0">
                <a:latin typeface="Bookman Old Style" pitchFamily="18" charset="0"/>
              </a:rPr>
              <a:t>David: </a:t>
            </a:r>
            <a:r>
              <a:rPr lang="cs-CZ" sz="1800" dirty="0" smtClean="0">
                <a:latin typeface="Bookman Old Style" pitchFamily="18" charset="0"/>
              </a:rPr>
              <a:t>Očividně ne. </a:t>
            </a:r>
            <a:r>
              <a:rPr lang="cs-CZ" sz="1800" i="1" dirty="0" smtClean="0">
                <a:latin typeface="Bookman Old Style" pitchFamily="18" charset="0"/>
              </a:rPr>
              <a:t>((Směje se.)) </a:t>
            </a:r>
            <a:endParaRPr lang="cs-CZ" sz="1800" dirty="0" smtClean="0">
              <a:latin typeface="Bookman Old Style" pitchFamily="18" charset="0"/>
            </a:endParaRPr>
          </a:p>
          <a:p>
            <a:r>
              <a:rPr lang="cs-CZ" sz="1800" i="1" dirty="0" smtClean="0">
                <a:latin typeface="Bookman Old Style" pitchFamily="18" charset="0"/>
              </a:rPr>
              <a:t>((Dívky se smějí.)) </a:t>
            </a:r>
            <a:endParaRPr lang="cs-CZ" sz="1800" dirty="0" smtClean="0">
              <a:latin typeface="Bookman Old Style" pitchFamily="18" charset="0"/>
            </a:endParaRPr>
          </a:p>
          <a:p>
            <a:r>
              <a:rPr lang="cs-CZ" sz="1800" b="1" dirty="0" smtClean="0">
                <a:latin typeface="Bookman Old Style" pitchFamily="18" charset="0"/>
              </a:rPr>
              <a:t>U: </a:t>
            </a:r>
            <a:r>
              <a:rPr lang="cs-CZ" sz="1800" dirty="0" smtClean="0">
                <a:latin typeface="Bookman Old Style" pitchFamily="18" charset="0"/>
              </a:rPr>
              <a:t>Tak máte někdo na to jiný názor (.) na tuto situaci? (3) Myslíte si, že agresivní je jenom ta dívky na židli? </a:t>
            </a:r>
          </a:p>
          <a:p>
            <a:r>
              <a:rPr lang="cs-CZ" sz="1800" b="1" dirty="0" smtClean="0">
                <a:latin typeface="Bookman Old Style" pitchFamily="18" charset="0"/>
              </a:rPr>
              <a:t>DD: </a:t>
            </a:r>
            <a:r>
              <a:rPr lang="cs-CZ" sz="1800" dirty="0" smtClean="0">
                <a:latin typeface="Bookman Old Style" pitchFamily="18" charset="0"/>
              </a:rPr>
              <a:t>Jo! </a:t>
            </a:r>
          </a:p>
          <a:p>
            <a:r>
              <a:rPr lang="cs-CZ" sz="1800" b="1" dirty="0" smtClean="0">
                <a:latin typeface="Bookman Old Style" pitchFamily="18" charset="0"/>
              </a:rPr>
              <a:t>U: </a:t>
            </a:r>
            <a:r>
              <a:rPr lang="cs-CZ" sz="1800" dirty="0" smtClean="0">
                <a:latin typeface="Bookman Old Style" pitchFamily="18" charset="0"/>
              </a:rPr>
              <a:t>Jo (1) á (2) Tak když se vrátíme, když se vrátíte zpátky k té situaci v restauraci</a:t>
            </a:r>
            <a:r>
              <a:rPr lang="cs-CZ" sz="1800" dirty="0" smtClean="0"/>
              <a:t>.</a:t>
            </a:r>
          </a:p>
          <a:p>
            <a:pPr>
              <a:buNone/>
            </a:pPr>
            <a:endParaRPr lang="cs-CZ" sz="1800" dirty="0" smtClean="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37</a:t>
            </a:fld>
            <a:endParaRPr lang="cs-CZ" altLang="cs-CZ" smtClean="0"/>
          </a:p>
        </p:txBody>
      </p:sp>
    </p:spTree>
    <p:extLst>
      <p:ext uri="{BB962C8B-B14F-4D97-AF65-F5344CB8AC3E}">
        <p14:creationId xmlns:p14="http://schemas.microsoft.com/office/powerpoint/2010/main" val="37243354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961054"/>
            <a:ext cx="7827963" cy="578497"/>
          </a:xfrm>
        </p:spPr>
        <p:txBody>
          <a:bodyPr>
            <a:normAutofit fontScale="90000"/>
          </a:bodyPr>
          <a:lstStyle/>
          <a:p>
            <a:pPr algn="ctr"/>
            <a:r>
              <a:rPr lang="cs-CZ" dirty="0" err="1" smtClean="0">
                <a:solidFill>
                  <a:schemeClr val="tx1"/>
                </a:solidFill>
                <a:latin typeface="Bookman Old Style" pitchFamily="18" charset="0"/>
              </a:rPr>
              <a:t>Miniscénář</a:t>
            </a:r>
            <a:r>
              <a:rPr lang="cs-CZ" dirty="0" smtClean="0">
                <a:solidFill>
                  <a:schemeClr val="tx1"/>
                </a:solidFill>
                <a:latin typeface="Bookman Old Style" pitchFamily="18" charset="0"/>
              </a:rPr>
              <a:t> „Adresná výstraha“</a:t>
            </a:r>
          </a:p>
        </p:txBody>
      </p:sp>
      <p:sp>
        <p:nvSpPr>
          <p:cNvPr id="3" name="Zástupný symbol pro obsah 2"/>
          <p:cNvSpPr>
            <a:spLocks noGrp="1"/>
          </p:cNvSpPr>
          <p:nvPr>
            <p:ph idx="1"/>
          </p:nvPr>
        </p:nvSpPr>
        <p:spPr>
          <a:xfrm>
            <a:off x="349250" y="1791478"/>
            <a:ext cx="8602839" cy="4665883"/>
          </a:xfrm>
        </p:spPr>
        <p:txBody>
          <a:bodyPr>
            <a:normAutofit fontScale="92500" lnSpcReduction="10000"/>
          </a:bodyPr>
          <a:lstStyle/>
          <a:p>
            <a:pPr>
              <a:buNone/>
            </a:pPr>
            <a:r>
              <a:rPr lang="cs-CZ" sz="1800" dirty="0" smtClean="0">
                <a:latin typeface="Bookman Old Style" pitchFamily="18" charset="0"/>
              </a:rPr>
              <a:t>Preventivní </a:t>
            </a:r>
            <a:r>
              <a:rPr lang="cs-CZ" sz="1800" dirty="0">
                <a:latin typeface="Bookman Old Style" pitchFamily="18" charset="0"/>
              </a:rPr>
              <a:t>i represivní </a:t>
            </a:r>
            <a:r>
              <a:rPr lang="cs-CZ" sz="1800" dirty="0" smtClean="0">
                <a:latin typeface="Bookman Old Style" pitchFamily="18" charset="0"/>
              </a:rPr>
              <a:t>podoba – častěji represivní (kdy </a:t>
            </a:r>
            <a:r>
              <a:rPr lang="cs-CZ" sz="1800" dirty="0">
                <a:latin typeface="Bookman Old Style" pitchFamily="18" charset="0"/>
              </a:rPr>
              <a:t>žáci porušují pravidla třídy či </a:t>
            </a:r>
            <a:r>
              <a:rPr lang="cs-CZ" sz="1800" dirty="0" smtClean="0">
                <a:latin typeface="Bookman Old Style" pitchFamily="18" charset="0"/>
              </a:rPr>
              <a:t>nespolupracují).</a:t>
            </a:r>
            <a:endParaRPr lang="cs-CZ" sz="1800" dirty="0">
              <a:latin typeface="Bookman Old Style" pitchFamily="18" charset="0"/>
            </a:endParaRPr>
          </a:p>
          <a:p>
            <a:pPr>
              <a:buNone/>
            </a:pPr>
            <a:r>
              <a:rPr lang="cs-CZ" sz="1800" dirty="0" smtClean="0">
                <a:latin typeface="Bookman Old Style" pitchFamily="18" charset="0"/>
              </a:rPr>
              <a:t>Verbální </a:t>
            </a:r>
            <a:r>
              <a:rPr lang="cs-CZ" sz="1800" dirty="0">
                <a:latin typeface="Bookman Old Style" pitchFamily="18" charset="0"/>
              </a:rPr>
              <a:t>i </a:t>
            </a:r>
            <a:r>
              <a:rPr lang="cs-CZ" sz="1800" dirty="0" smtClean="0">
                <a:latin typeface="Bookman Old Style" pitchFamily="18" charset="0"/>
              </a:rPr>
              <a:t>neverbální </a:t>
            </a:r>
          </a:p>
          <a:p>
            <a:pPr>
              <a:buFont typeface="Wingdings" pitchFamily="2" charset="2"/>
              <a:buChar char="Ø"/>
            </a:pPr>
            <a:r>
              <a:rPr lang="cs-CZ" sz="1800" i="1" dirty="0" smtClean="0">
                <a:latin typeface="Bookman Old Style" pitchFamily="18" charset="0"/>
              </a:rPr>
              <a:t>„</a:t>
            </a:r>
            <a:r>
              <a:rPr lang="cs-CZ" sz="1800" i="1" dirty="0">
                <a:latin typeface="Bookman Old Style" pitchFamily="18" charset="0"/>
              </a:rPr>
              <a:t>No a eventuelně ještě když už je to teda moc, tak jsem myslím zatleskala párkrát</a:t>
            </a:r>
            <a:r>
              <a:rPr lang="cs-CZ" sz="1800" i="1" dirty="0" smtClean="0">
                <a:latin typeface="Bookman Old Style" pitchFamily="18" charset="0"/>
              </a:rPr>
              <a:t>“ </a:t>
            </a:r>
            <a:r>
              <a:rPr lang="cs-CZ" sz="1800" dirty="0" smtClean="0">
                <a:latin typeface="Bookman Old Style" pitchFamily="18" charset="0"/>
              </a:rPr>
              <a:t>(Karla) </a:t>
            </a:r>
          </a:p>
          <a:p>
            <a:pPr>
              <a:buFont typeface="Wingdings" pitchFamily="2" charset="2"/>
              <a:buChar char="Ø"/>
            </a:pPr>
            <a:r>
              <a:rPr lang="cs-CZ" sz="1800" dirty="0" smtClean="0">
                <a:latin typeface="Bookman Old Style" pitchFamily="18" charset="0"/>
              </a:rPr>
              <a:t>Využití ticha: </a:t>
            </a:r>
            <a:r>
              <a:rPr lang="cs-CZ" sz="1800" i="1" dirty="0" smtClean="0">
                <a:latin typeface="Bookman Old Style" pitchFamily="18" charset="0"/>
              </a:rPr>
              <a:t>„Dneska </a:t>
            </a:r>
            <a:r>
              <a:rPr lang="cs-CZ" sz="1800" i="1" dirty="0">
                <a:latin typeface="Bookman Old Style" pitchFamily="18" charset="0"/>
              </a:rPr>
              <a:t>jsem čekala asi dvě minuty, než jsem začala diktovat diktát prostě</a:t>
            </a:r>
            <a:r>
              <a:rPr lang="cs-CZ" sz="1800" i="1" dirty="0" smtClean="0">
                <a:latin typeface="Bookman Old Style" pitchFamily="18" charset="0"/>
              </a:rPr>
              <a:t>“ </a:t>
            </a:r>
            <a:r>
              <a:rPr lang="cs-CZ" sz="1800" dirty="0" smtClean="0">
                <a:latin typeface="Bookman Old Style" pitchFamily="18" charset="0"/>
              </a:rPr>
              <a:t>(Milena</a:t>
            </a:r>
            <a:r>
              <a:rPr lang="cs-CZ" sz="1800" dirty="0">
                <a:latin typeface="Bookman Old Style" pitchFamily="18" charset="0"/>
              </a:rPr>
              <a:t>) </a:t>
            </a:r>
            <a:endParaRPr lang="cs-CZ" sz="1800" dirty="0" smtClean="0">
              <a:latin typeface="Bookman Old Style" pitchFamily="18" charset="0"/>
            </a:endParaRPr>
          </a:p>
          <a:p>
            <a:pPr>
              <a:buFont typeface="Wingdings" pitchFamily="2" charset="2"/>
              <a:buChar char="Ø"/>
            </a:pPr>
            <a:r>
              <a:rPr lang="cs-CZ" sz="1800" dirty="0" err="1" smtClean="0">
                <a:latin typeface="Bookman Old Style" pitchFamily="18" charset="0"/>
              </a:rPr>
              <a:t>Proxemika</a:t>
            </a:r>
            <a:r>
              <a:rPr lang="cs-CZ" sz="1800" dirty="0" smtClean="0">
                <a:latin typeface="Bookman Old Style" pitchFamily="18" charset="0"/>
              </a:rPr>
              <a:t>: </a:t>
            </a:r>
            <a:r>
              <a:rPr lang="cs-CZ" sz="1800" i="1" dirty="0" smtClean="0">
                <a:latin typeface="Bookman Old Style" pitchFamily="18" charset="0"/>
              </a:rPr>
              <a:t>„Nebo </a:t>
            </a:r>
            <a:r>
              <a:rPr lang="cs-CZ" sz="1800" i="1" dirty="0">
                <a:latin typeface="Bookman Old Style" pitchFamily="18" charset="0"/>
              </a:rPr>
              <a:t>tak můžu k němu třeba přijít</a:t>
            </a:r>
            <a:r>
              <a:rPr lang="cs-CZ" sz="1800" i="1" dirty="0" smtClean="0">
                <a:latin typeface="Bookman Old Style" pitchFamily="18" charset="0"/>
              </a:rPr>
              <a:t>“ </a:t>
            </a:r>
            <a:r>
              <a:rPr lang="cs-CZ" sz="1800" dirty="0" smtClean="0">
                <a:latin typeface="Bookman Old Style" pitchFamily="18" charset="0"/>
              </a:rPr>
              <a:t>(Věra).</a:t>
            </a:r>
          </a:p>
          <a:p>
            <a:pPr>
              <a:buNone/>
            </a:pPr>
            <a:endParaRPr lang="cs-CZ" sz="1800" dirty="0" smtClean="0">
              <a:latin typeface="Bookman Old Style" pitchFamily="18" charset="0"/>
            </a:endParaRPr>
          </a:p>
          <a:p>
            <a:pPr>
              <a:buNone/>
            </a:pPr>
            <a:r>
              <a:rPr lang="cs-CZ" sz="1800" dirty="0" smtClean="0">
                <a:latin typeface="Bookman Old Style" pitchFamily="18" charset="0"/>
              </a:rPr>
              <a:t>V</a:t>
            </a:r>
            <a:r>
              <a:rPr lang="cs-CZ" sz="1800" dirty="0">
                <a:latin typeface="Bookman Old Style" pitchFamily="18" charset="0"/>
              </a:rPr>
              <a:t> </a:t>
            </a:r>
            <a:r>
              <a:rPr lang="cs-CZ" sz="1800" dirty="0" err="1">
                <a:latin typeface="Bookman Old Style" pitchFamily="18" charset="0"/>
              </a:rPr>
              <a:t>miniscénáři</a:t>
            </a:r>
            <a:r>
              <a:rPr lang="cs-CZ" sz="1800" dirty="0">
                <a:latin typeface="Bookman Old Style" pitchFamily="18" charset="0"/>
              </a:rPr>
              <a:t> Adresná výstraha se kříží oba diskursy při práci učitele se školní třídou. </a:t>
            </a:r>
            <a:endParaRPr lang="cs-CZ" sz="1800" dirty="0" smtClean="0">
              <a:latin typeface="Bookman Old Style" pitchFamily="18" charset="0"/>
            </a:endParaRPr>
          </a:p>
          <a:p>
            <a:pPr>
              <a:buNone/>
            </a:pPr>
            <a:r>
              <a:rPr lang="cs-CZ" sz="1800" dirty="0" smtClean="0">
                <a:latin typeface="Bookman Old Style" pitchFamily="18" charset="0"/>
              </a:rPr>
              <a:t>Na </a:t>
            </a:r>
            <a:r>
              <a:rPr lang="cs-CZ" sz="1800" dirty="0">
                <a:latin typeface="Bookman Old Style" pitchFamily="18" charset="0"/>
              </a:rPr>
              <a:t>první pohled slouží Adresná výstraha k řízení třídy, tedy jako projev diskursu regulativního, ovšem zároveň je důležitým prostředkem naplňování didaktických cílů, neboť bez zvládnutí třídy nelze didaktické cíle naplňovat.</a:t>
            </a:r>
          </a:p>
          <a:p>
            <a:pPr>
              <a:buNone/>
            </a:pPr>
            <a:endParaRPr lang="cs-CZ" sz="1700" dirty="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38</a:t>
            </a:fld>
            <a:endParaRPr lang="cs-CZ" altLang="cs-CZ" smtClean="0"/>
          </a:p>
        </p:txBody>
      </p:sp>
    </p:spTree>
    <p:extLst>
      <p:ext uri="{BB962C8B-B14F-4D97-AF65-F5344CB8AC3E}">
        <p14:creationId xmlns:p14="http://schemas.microsoft.com/office/powerpoint/2010/main" val="8367709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Nadpis 1"/>
          <p:cNvSpPr>
            <a:spLocks noGrp="1"/>
          </p:cNvSpPr>
          <p:nvPr>
            <p:ph type="title"/>
          </p:nvPr>
        </p:nvSpPr>
        <p:spPr>
          <a:xfrm>
            <a:off x="720725" y="974221"/>
            <a:ext cx="7827963" cy="606751"/>
          </a:xfrm>
        </p:spPr>
        <p:txBody>
          <a:bodyPr>
            <a:normAutofit fontScale="90000"/>
          </a:bodyPr>
          <a:lstStyle/>
          <a:p>
            <a:pPr algn="ctr"/>
            <a:r>
              <a:rPr lang="cs-CZ" dirty="0" smtClean="0">
                <a:solidFill>
                  <a:schemeClr val="tx1"/>
                </a:solidFill>
                <a:latin typeface="Bookman Old Style" pitchFamily="18" charset="0"/>
              </a:rPr>
              <a:t>Donucovací moc</a:t>
            </a:r>
          </a:p>
        </p:txBody>
      </p:sp>
      <p:sp>
        <p:nvSpPr>
          <p:cNvPr id="3" name="Zástupný symbol pro obsah 2"/>
          <p:cNvSpPr>
            <a:spLocks noGrp="1"/>
          </p:cNvSpPr>
          <p:nvPr>
            <p:ph idx="1"/>
          </p:nvPr>
        </p:nvSpPr>
        <p:spPr>
          <a:xfrm>
            <a:off x="452927" y="1803162"/>
            <a:ext cx="8502161" cy="4603325"/>
          </a:xfrm>
        </p:spPr>
        <p:txBody>
          <a:bodyPr>
            <a:normAutofit/>
          </a:bodyPr>
          <a:lstStyle/>
          <a:p>
            <a:pPr algn="just">
              <a:buNone/>
            </a:pPr>
            <a:r>
              <a:rPr lang="cs-CZ" sz="1800" dirty="0" smtClean="0">
                <a:latin typeface="Bookman Old Style" pitchFamily="18" charset="0"/>
              </a:rPr>
              <a:t>Ve škole vnímána jako mechanismus ukázňování žáků – určitá míra kázně ve třídě je nezbytná pro vytvoření klimatu, ve kterém může probíhat učení (</a:t>
            </a:r>
            <a:r>
              <a:rPr lang="cs-CZ" sz="1800" dirty="0" err="1" smtClean="0">
                <a:latin typeface="Bookman Old Style" pitchFamily="18" charset="0"/>
              </a:rPr>
              <a:t>Lewis</a:t>
            </a:r>
            <a:r>
              <a:rPr lang="cs-CZ" sz="1800" dirty="0" smtClean="0">
                <a:latin typeface="Bookman Old Style" pitchFamily="18" charset="0"/>
              </a:rPr>
              <a:t>, 2001, </a:t>
            </a:r>
            <a:r>
              <a:rPr lang="cs-CZ" sz="1800" dirty="0" err="1" smtClean="0">
                <a:latin typeface="Bookman Old Style" pitchFamily="18" charset="0"/>
              </a:rPr>
              <a:t>Doyle</a:t>
            </a:r>
            <a:r>
              <a:rPr lang="cs-CZ" sz="1800" dirty="0" smtClean="0">
                <a:latin typeface="Bookman Old Style" pitchFamily="18" charset="0"/>
              </a:rPr>
              <a:t>, </a:t>
            </a:r>
            <a:r>
              <a:rPr lang="cs-CZ" sz="1800" dirty="0" err="1" smtClean="0">
                <a:latin typeface="Bookman Old Style" pitchFamily="18" charset="0"/>
              </a:rPr>
              <a:t>Carten</a:t>
            </a:r>
            <a:r>
              <a:rPr lang="cs-CZ" sz="1800" dirty="0" smtClean="0">
                <a:latin typeface="Bookman Old Style" pitchFamily="18" charset="0"/>
              </a:rPr>
              <a:t>, 1984). Záleží však na tom, zda učitel s její pomocí vytvoří konstruktivní klima třídy.</a:t>
            </a:r>
          </a:p>
          <a:p>
            <a:pPr>
              <a:buNone/>
            </a:pPr>
            <a:r>
              <a:rPr lang="cs-CZ" sz="1800" b="1" dirty="0" smtClean="0">
                <a:solidFill>
                  <a:srgbClr val="969696"/>
                </a:solidFill>
                <a:latin typeface="Bookman Old Style" pitchFamily="18" charset="0"/>
              </a:rPr>
              <a:t>A) konstruktivní použití donucovací moci</a:t>
            </a:r>
          </a:p>
          <a:p>
            <a:pPr lvl="1">
              <a:buClr>
                <a:srgbClr val="969696"/>
              </a:buClr>
              <a:buFont typeface="Wingdings" pitchFamily="2" charset="2"/>
              <a:buChar char="Ø"/>
            </a:pPr>
            <a:r>
              <a:rPr lang="cs-CZ" sz="1800" dirty="0" smtClean="0">
                <a:latin typeface="Bookman Old Style" pitchFamily="18" charset="0"/>
              </a:rPr>
              <a:t>„supervize“ žáků (</a:t>
            </a:r>
            <a:r>
              <a:rPr lang="cs-CZ" sz="1800" dirty="0" err="1" smtClean="0">
                <a:latin typeface="Bookman Old Style" pitchFamily="18" charset="0"/>
              </a:rPr>
              <a:t>Mainhard</a:t>
            </a:r>
            <a:r>
              <a:rPr lang="cs-CZ" sz="1800" dirty="0" smtClean="0">
                <a:latin typeface="Bookman Old Style" pitchFamily="18" charset="0"/>
              </a:rPr>
              <a:t>, Brekelmans, &amp; Wubbels, 2011)</a:t>
            </a:r>
          </a:p>
          <a:p>
            <a:pPr lvl="1">
              <a:buClr>
                <a:srgbClr val="969696"/>
              </a:buClr>
              <a:buFont typeface="Wingdings" pitchFamily="2" charset="2"/>
              <a:buChar char="Ø"/>
            </a:pPr>
            <a:r>
              <a:rPr lang="cs-CZ" sz="1800" dirty="0" smtClean="0">
                <a:latin typeface="Bookman Old Style" pitchFamily="18" charset="0"/>
              </a:rPr>
              <a:t>rychlé sjednání pořádku ve třídě (</a:t>
            </a:r>
            <a:r>
              <a:rPr lang="cs-CZ" sz="1800" dirty="0" err="1" smtClean="0">
                <a:latin typeface="Bookman Old Style" pitchFamily="18" charset="0"/>
              </a:rPr>
              <a:t>Lewis</a:t>
            </a:r>
            <a:r>
              <a:rPr lang="cs-CZ" sz="1800" dirty="0" smtClean="0">
                <a:latin typeface="Bookman Old Style" pitchFamily="18" charset="0"/>
              </a:rPr>
              <a:t>, 2011)</a:t>
            </a:r>
          </a:p>
          <a:p>
            <a:pPr>
              <a:buNone/>
            </a:pPr>
            <a:r>
              <a:rPr lang="cs-CZ" sz="1800" b="1" dirty="0" smtClean="0">
                <a:solidFill>
                  <a:srgbClr val="969696"/>
                </a:solidFill>
                <a:latin typeface="Bookman Old Style" pitchFamily="18" charset="0"/>
              </a:rPr>
              <a:t>B) nekonstruktivní použití donucovací moci</a:t>
            </a:r>
          </a:p>
          <a:p>
            <a:pPr lvl="1">
              <a:buClr>
                <a:srgbClr val="969696"/>
              </a:buClr>
              <a:buFont typeface="Wingdings" pitchFamily="2" charset="2"/>
              <a:buChar char="Ø"/>
            </a:pPr>
            <a:r>
              <a:rPr lang="cs-CZ" sz="1800" dirty="0" smtClean="0">
                <a:latin typeface="Bookman Old Style" pitchFamily="18" charset="0"/>
              </a:rPr>
              <a:t>tresty, křik ve zlosti, urážení žáků atd. </a:t>
            </a:r>
          </a:p>
          <a:p>
            <a:pPr lvl="1">
              <a:buClr>
                <a:srgbClr val="969696"/>
              </a:buClr>
              <a:buFont typeface="Wingdings" pitchFamily="2" charset="2"/>
              <a:buChar char="Ø"/>
            </a:pPr>
            <a:r>
              <a:rPr lang="cs-CZ" sz="1800" dirty="0" smtClean="0">
                <a:latin typeface="Bookman Old Style" pitchFamily="18" charset="0"/>
              </a:rPr>
              <a:t>projevy vyvolávající negativní pocity žáků vzhledem k učiteli, úzkost a strach u žáků (</a:t>
            </a:r>
            <a:r>
              <a:rPr lang="cs-CZ" sz="1800" dirty="0" err="1" smtClean="0">
                <a:latin typeface="Bookman Old Style" pitchFamily="18" charset="0"/>
              </a:rPr>
              <a:t>Mainhard</a:t>
            </a:r>
            <a:r>
              <a:rPr lang="cs-CZ" sz="1800" dirty="0" smtClean="0">
                <a:latin typeface="Bookman Old Style" pitchFamily="18" charset="0"/>
              </a:rPr>
              <a:t>, Brekelmans, &amp; Wubbels, 2011)</a:t>
            </a:r>
          </a:p>
          <a:p>
            <a:endParaRPr lang="cs-CZ" sz="1800" dirty="0" smtClean="0"/>
          </a:p>
        </p:txBody>
      </p:sp>
      <p:sp>
        <p:nvSpPr>
          <p:cNvPr id="43011" name="Zástupný symbol pro číslo snímku 4"/>
          <p:cNvSpPr>
            <a:spLocks noGrp="1"/>
          </p:cNvSpPr>
          <p:nvPr>
            <p:ph type="sldNum" sz="quarter" idx="11"/>
          </p:nvPr>
        </p:nvSpPr>
        <p:spPr>
          <a:noFill/>
          <a:ln>
            <a:miter lim="800000"/>
            <a:headEnd/>
            <a:tailEnd/>
          </a:ln>
        </p:spPr>
        <p:txBody>
          <a:bodyPr/>
          <a:lstStyle/>
          <a:p>
            <a:fld id="{0C90D761-019E-4AD4-BF9D-1B4A0E6F51F7}" type="slidenum">
              <a:rPr lang="cs-CZ" altLang="cs-CZ" smtClean="0"/>
              <a:pPr/>
              <a:t>39</a:t>
            </a:fld>
            <a:endParaRPr lang="cs-CZ" altLang="cs-CZ" smtClean="0"/>
          </a:p>
        </p:txBody>
      </p:sp>
    </p:spTree>
    <p:extLst>
      <p:ext uri="{BB962C8B-B14F-4D97-AF65-F5344CB8AC3E}">
        <p14:creationId xmlns:p14="http://schemas.microsoft.com/office/powerpoint/2010/main" val="3944689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lstStyle/>
          <a:p>
            <a:r>
              <a:rPr lang="cs-CZ" smtClean="0"/>
              <a:t>Moc v sociálních vědách</a:t>
            </a:r>
          </a:p>
        </p:txBody>
      </p:sp>
      <p:sp>
        <p:nvSpPr>
          <p:cNvPr id="3" name="Zástupný symbol pro obsah 2"/>
          <p:cNvSpPr>
            <a:spLocks noGrp="1"/>
          </p:cNvSpPr>
          <p:nvPr>
            <p:ph idx="1"/>
          </p:nvPr>
        </p:nvSpPr>
        <p:spPr/>
        <p:txBody>
          <a:bodyPr rtlCol="0">
            <a:normAutofit/>
          </a:bodyPr>
          <a:lstStyle/>
          <a:p>
            <a:pPr fontAlgn="auto">
              <a:lnSpc>
                <a:spcPct val="90000"/>
              </a:lnSpc>
              <a:spcAft>
                <a:spcPts val="0"/>
              </a:spcAft>
              <a:buFont typeface="Wingdings" pitchFamily="2" charset="2"/>
              <a:buNone/>
              <a:defRPr/>
            </a:pPr>
            <a:endParaRPr lang="cs-CZ" dirty="0" smtClean="0">
              <a:latin typeface="Bookman Old Style" pitchFamily="18" charset="0"/>
            </a:endParaRPr>
          </a:p>
          <a:p>
            <a:pPr fontAlgn="auto">
              <a:lnSpc>
                <a:spcPct val="90000"/>
              </a:lnSpc>
              <a:spcAft>
                <a:spcPts val="0"/>
              </a:spcAft>
              <a:buFont typeface="Wingdings" pitchFamily="2" charset="2"/>
              <a:buNone/>
              <a:defRPr/>
            </a:pPr>
            <a:r>
              <a:rPr lang="cs-CZ" dirty="0" smtClean="0">
                <a:latin typeface="Bookman Old Style" pitchFamily="18" charset="0"/>
              </a:rPr>
              <a:t>Moc – v sociálních vědách často definována jako schopnost vést jednání druhých směrem k dosažení jakýchkoliv cílů, které jsou významné pro nositele moci (</a:t>
            </a:r>
            <a:r>
              <a:rPr lang="cs-CZ" i="1" dirty="0" err="1" smtClean="0">
                <a:latin typeface="Bookman Old Style" pitchFamily="18" charset="0"/>
              </a:rPr>
              <a:t>power</a:t>
            </a:r>
            <a:r>
              <a:rPr lang="cs-CZ" i="1" dirty="0" smtClean="0">
                <a:latin typeface="Bookman Old Style" pitchFamily="18" charset="0"/>
              </a:rPr>
              <a:t>-</a:t>
            </a:r>
            <a:r>
              <a:rPr lang="cs-CZ" i="1" dirty="0" err="1" smtClean="0">
                <a:latin typeface="Bookman Old Style" pitchFamily="18" charset="0"/>
              </a:rPr>
              <a:t>holders</a:t>
            </a:r>
            <a:r>
              <a:rPr lang="cs-CZ" dirty="0" smtClean="0">
                <a:latin typeface="Bookman Old Style" pitchFamily="18" charset="0"/>
              </a:rPr>
              <a:t>) (např. </a:t>
            </a:r>
            <a:r>
              <a:rPr lang="cs-CZ" dirty="0" err="1" smtClean="0">
                <a:latin typeface="Bookman Old Style" pitchFamily="18" charset="0"/>
              </a:rPr>
              <a:t>Magee</a:t>
            </a:r>
            <a:r>
              <a:rPr lang="cs-CZ" dirty="0" smtClean="0">
                <a:latin typeface="Bookman Old Style" pitchFamily="18" charset="0"/>
              </a:rPr>
              <a:t> </a:t>
            </a:r>
            <a:r>
              <a:rPr lang="cs-CZ" dirty="0" err="1" smtClean="0">
                <a:latin typeface="Bookman Old Style" pitchFamily="18" charset="0"/>
              </a:rPr>
              <a:t>et</a:t>
            </a:r>
            <a:r>
              <a:rPr lang="cs-CZ" dirty="0" smtClean="0">
                <a:latin typeface="Bookman Old Style" pitchFamily="18" charset="0"/>
              </a:rPr>
              <a:t> </a:t>
            </a:r>
            <a:r>
              <a:rPr lang="cs-CZ" dirty="0" err="1" smtClean="0">
                <a:latin typeface="Bookman Old Style" pitchFamily="18" charset="0"/>
              </a:rPr>
              <a:t>al</a:t>
            </a:r>
            <a:r>
              <a:rPr lang="cs-CZ" dirty="0" smtClean="0">
                <a:latin typeface="Bookman Old Style" pitchFamily="18" charset="0"/>
              </a:rPr>
              <a:t>., 2005)</a:t>
            </a:r>
          </a:p>
          <a:p>
            <a:pPr fontAlgn="auto">
              <a:lnSpc>
                <a:spcPct val="90000"/>
              </a:lnSpc>
              <a:spcAft>
                <a:spcPts val="0"/>
              </a:spcAft>
              <a:buFont typeface="Wingdings" pitchFamily="2" charset="2"/>
              <a:buNone/>
              <a:defRPr/>
            </a:pPr>
            <a:endParaRPr lang="cs-CZ" dirty="0" smtClean="0">
              <a:latin typeface="Bookman Old Style" pitchFamily="18" charset="0"/>
            </a:endParaRPr>
          </a:p>
          <a:p>
            <a:pPr algn="ctr">
              <a:lnSpc>
                <a:spcPct val="90000"/>
              </a:lnSpc>
              <a:buNone/>
              <a:defRPr/>
            </a:pPr>
            <a:r>
              <a:rPr lang="cs-CZ" dirty="0" smtClean="0"/>
              <a:t>Moc chápeme jako potenciál </a:t>
            </a:r>
            <a:r>
              <a:rPr lang="cs-CZ" dirty="0"/>
              <a:t>ovlivňovat postoje, hodnoty a jednání jiné osoby nebo skupiny osob (</a:t>
            </a:r>
            <a:r>
              <a:rPr lang="cs-CZ" dirty="0" err="1"/>
              <a:t>Richmond</a:t>
            </a:r>
            <a:r>
              <a:rPr lang="cs-CZ" dirty="0"/>
              <a:t> &amp; </a:t>
            </a:r>
            <a:r>
              <a:rPr lang="cs-CZ" dirty="0" err="1"/>
              <a:t>McCroskey</a:t>
            </a:r>
            <a:r>
              <a:rPr lang="cs-CZ" dirty="0"/>
              <a:t>, 1992)</a:t>
            </a:r>
            <a:endParaRPr lang="cs-CZ" altLang="cs-CZ" i="1" dirty="0" smtClean="0">
              <a:latin typeface="Bookman Old Style" pitchFamily="18" charset="0"/>
            </a:endParaRPr>
          </a:p>
          <a:p>
            <a:pPr fontAlgn="auto">
              <a:spcAft>
                <a:spcPts val="0"/>
              </a:spcAft>
              <a:buFont typeface="Arial" pitchFamily="34" charset="0"/>
              <a:buChar char="•"/>
              <a:defRPr/>
            </a:pPr>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961054"/>
            <a:ext cx="7827963" cy="578497"/>
          </a:xfrm>
        </p:spPr>
        <p:txBody>
          <a:bodyPr>
            <a:normAutofit fontScale="90000"/>
          </a:bodyPr>
          <a:lstStyle/>
          <a:p>
            <a:pPr algn="ctr"/>
            <a:r>
              <a:rPr lang="cs-CZ" dirty="0">
                <a:solidFill>
                  <a:schemeClr val="tx1"/>
                </a:solidFill>
                <a:latin typeface="Bookman Old Style" pitchFamily="18" charset="0"/>
              </a:rPr>
              <a:t>Projevy </a:t>
            </a:r>
            <a:r>
              <a:rPr lang="cs-CZ" dirty="0" smtClean="0">
                <a:solidFill>
                  <a:schemeClr val="tx1"/>
                </a:solidFill>
                <a:latin typeface="Bookman Old Style" pitchFamily="18" charset="0"/>
              </a:rPr>
              <a:t>expertní moci</a:t>
            </a:r>
          </a:p>
        </p:txBody>
      </p:sp>
      <p:sp>
        <p:nvSpPr>
          <p:cNvPr id="3" name="Zástupný symbol pro obsah 2"/>
          <p:cNvSpPr>
            <a:spLocks noGrp="1"/>
          </p:cNvSpPr>
          <p:nvPr>
            <p:ph idx="1"/>
          </p:nvPr>
        </p:nvSpPr>
        <p:spPr>
          <a:xfrm>
            <a:off x="349250" y="1791478"/>
            <a:ext cx="8512528" cy="4341035"/>
          </a:xfrm>
        </p:spPr>
        <p:txBody>
          <a:bodyPr/>
          <a:lstStyle/>
          <a:p>
            <a:pPr>
              <a:buNone/>
            </a:pPr>
            <a:r>
              <a:rPr lang="cs-CZ" sz="1800" dirty="0">
                <a:latin typeface="Bookman Old Style" pitchFamily="18" charset="0"/>
              </a:rPr>
              <a:t>Experti na počátku profesní dráhy?</a:t>
            </a:r>
          </a:p>
          <a:p>
            <a:pPr>
              <a:buNone/>
            </a:pPr>
            <a:endParaRPr lang="cs-CZ" sz="1800" dirty="0" smtClean="0">
              <a:latin typeface="Bookman Old Style" pitchFamily="18" charset="0"/>
            </a:endParaRPr>
          </a:p>
          <a:p>
            <a:pPr>
              <a:buNone/>
            </a:pPr>
            <a:r>
              <a:rPr lang="cs-CZ" sz="1800" dirty="0" smtClean="0">
                <a:latin typeface="Bookman Old Style" pitchFamily="18" charset="0"/>
              </a:rPr>
              <a:t>Expert jako protipól </a:t>
            </a:r>
            <a:r>
              <a:rPr lang="cs-CZ" sz="1800" dirty="0">
                <a:latin typeface="Bookman Old Style" pitchFamily="18" charset="0"/>
              </a:rPr>
              <a:t>ke stádiu začátečníka (</a:t>
            </a:r>
            <a:r>
              <a:rPr lang="cs-CZ" sz="1800" dirty="0" smtClean="0">
                <a:latin typeface="Bookman Old Style" pitchFamily="18" charset="0"/>
              </a:rPr>
              <a:t>Píšová, 2013) </a:t>
            </a:r>
            <a:r>
              <a:rPr lang="cs-CZ" sz="1800" dirty="0">
                <a:latin typeface="Bookman Old Style" pitchFamily="18" charset="0"/>
              </a:rPr>
              <a:t>x vlastnosti, vědomosti a dovednosti (</a:t>
            </a:r>
            <a:r>
              <a:rPr lang="cs-CZ" sz="1800" dirty="0" err="1" smtClean="0">
                <a:latin typeface="Bookman Old Style" pitchFamily="18" charset="0"/>
              </a:rPr>
              <a:t>Hattie</a:t>
            </a:r>
            <a:r>
              <a:rPr lang="cs-CZ" sz="1800" dirty="0" smtClean="0">
                <a:latin typeface="Bookman Old Style" pitchFamily="18" charset="0"/>
              </a:rPr>
              <a:t>, 2003)</a:t>
            </a:r>
            <a:endParaRPr lang="cs-CZ" sz="1800" dirty="0">
              <a:latin typeface="Bookman Old Style" pitchFamily="18" charset="0"/>
            </a:endParaRPr>
          </a:p>
          <a:p>
            <a:pPr>
              <a:buNone/>
            </a:pPr>
            <a:endParaRPr lang="cs-CZ" sz="1800" dirty="0">
              <a:latin typeface="Bookman Old Style" pitchFamily="18" charset="0"/>
            </a:endParaRPr>
          </a:p>
          <a:p>
            <a:pPr>
              <a:buNone/>
            </a:pPr>
            <a:r>
              <a:rPr lang="cs-CZ" sz="1800" dirty="0">
                <a:latin typeface="Bookman Old Style" pitchFamily="18" charset="0"/>
              </a:rPr>
              <a:t>Distribuce expertní moci ve třídě</a:t>
            </a:r>
          </a:p>
          <a:p>
            <a:pPr>
              <a:buFont typeface="Wingdings" pitchFamily="2" charset="2"/>
              <a:buChar char="Ø"/>
            </a:pPr>
            <a:r>
              <a:rPr lang="cs-CZ" sz="1800" dirty="0" smtClean="0">
                <a:latin typeface="Bookman Old Style" pitchFamily="18" charset="0"/>
              </a:rPr>
              <a:t>modus kooperace – student z pohledu žáků disponuje dostatečnými znalostmi a současně je schopen tyto poznatky předat; častá pozitivní zpětná vazba směrem k žákům + zažívání pocitu úspěchu;</a:t>
            </a:r>
          </a:p>
          <a:p>
            <a:pPr>
              <a:buFont typeface="Wingdings" pitchFamily="2" charset="2"/>
              <a:buChar char="Ø"/>
            </a:pPr>
            <a:r>
              <a:rPr lang="cs-CZ" sz="1800" dirty="0" smtClean="0">
                <a:latin typeface="Bookman Old Style" pitchFamily="18" charset="0"/>
              </a:rPr>
              <a:t>modus </a:t>
            </a:r>
            <a:r>
              <a:rPr lang="cs-CZ" sz="1800" dirty="0">
                <a:latin typeface="Bookman Old Style" pitchFamily="18" charset="0"/>
              </a:rPr>
              <a:t>kompromisu</a:t>
            </a:r>
          </a:p>
          <a:p>
            <a:pPr>
              <a:buFont typeface="Wingdings" pitchFamily="2" charset="2"/>
              <a:buChar char="Ø"/>
            </a:pPr>
            <a:r>
              <a:rPr lang="cs-CZ" sz="1800" dirty="0">
                <a:latin typeface="Bookman Old Style" pitchFamily="18" charset="0"/>
              </a:rPr>
              <a:t>m</a:t>
            </a:r>
            <a:r>
              <a:rPr lang="cs-CZ" sz="1800" dirty="0" smtClean="0">
                <a:latin typeface="Bookman Old Style" pitchFamily="18" charset="0"/>
              </a:rPr>
              <a:t>odus </a:t>
            </a:r>
            <a:r>
              <a:rPr lang="cs-CZ" sz="1800" dirty="0" err="1">
                <a:latin typeface="Bookman Old Style" pitchFamily="18" charset="0"/>
              </a:rPr>
              <a:t>kompetice</a:t>
            </a:r>
            <a:endParaRPr lang="cs-CZ" sz="1800" dirty="0">
              <a:latin typeface="Bookman Old Style" pitchFamily="18" charset="0"/>
            </a:endParaRP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40</a:t>
            </a:fld>
            <a:endParaRPr lang="cs-CZ" altLang="cs-CZ" smtClean="0"/>
          </a:p>
        </p:txBody>
      </p:sp>
    </p:spTree>
    <p:extLst>
      <p:ext uri="{BB962C8B-B14F-4D97-AF65-F5344CB8AC3E}">
        <p14:creationId xmlns:p14="http://schemas.microsoft.com/office/powerpoint/2010/main" val="36001482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adpis 1"/>
          <p:cNvSpPr>
            <a:spLocks noGrp="1"/>
          </p:cNvSpPr>
          <p:nvPr>
            <p:ph type="title"/>
          </p:nvPr>
        </p:nvSpPr>
        <p:spPr>
          <a:xfrm>
            <a:off x="679450" y="961054"/>
            <a:ext cx="7827963" cy="578497"/>
          </a:xfrm>
        </p:spPr>
        <p:txBody>
          <a:bodyPr>
            <a:normAutofit fontScale="90000"/>
          </a:bodyPr>
          <a:lstStyle/>
          <a:p>
            <a:pPr algn="ctr"/>
            <a:r>
              <a:rPr lang="cs-CZ" dirty="0">
                <a:solidFill>
                  <a:schemeClr val="tx1"/>
                </a:solidFill>
                <a:latin typeface="Bookman Old Style" pitchFamily="18" charset="0"/>
              </a:rPr>
              <a:t>Projevy </a:t>
            </a:r>
            <a:r>
              <a:rPr lang="cs-CZ" dirty="0" smtClean="0">
                <a:solidFill>
                  <a:schemeClr val="tx1"/>
                </a:solidFill>
                <a:latin typeface="Bookman Old Style" pitchFamily="18" charset="0"/>
              </a:rPr>
              <a:t>expertní moci</a:t>
            </a:r>
          </a:p>
        </p:txBody>
      </p:sp>
      <p:sp>
        <p:nvSpPr>
          <p:cNvPr id="3" name="Zástupný symbol pro obsah 2"/>
          <p:cNvSpPr>
            <a:spLocks noGrp="1"/>
          </p:cNvSpPr>
          <p:nvPr>
            <p:ph idx="1"/>
          </p:nvPr>
        </p:nvSpPr>
        <p:spPr>
          <a:xfrm>
            <a:off x="349250" y="1791478"/>
            <a:ext cx="8591550" cy="4341035"/>
          </a:xfrm>
        </p:spPr>
        <p:txBody>
          <a:bodyPr>
            <a:normAutofit fontScale="92500" lnSpcReduction="10000"/>
          </a:bodyPr>
          <a:lstStyle/>
          <a:p>
            <a:pPr>
              <a:buNone/>
            </a:pPr>
            <a:r>
              <a:rPr lang="cs-CZ" sz="1800" b="1" dirty="0" smtClean="0">
                <a:latin typeface="Bookman Old Style" pitchFamily="18" charset="0"/>
              </a:rPr>
              <a:t>Modus </a:t>
            </a:r>
            <a:r>
              <a:rPr lang="cs-CZ" sz="1800" b="1" dirty="0" err="1" smtClean="0">
                <a:latin typeface="Bookman Old Style" pitchFamily="18" charset="0"/>
              </a:rPr>
              <a:t>kompetice</a:t>
            </a:r>
            <a:endParaRPr lang="cs-CZ" sz="1800" b="1" dirty="0" smtClean="0">
              <a:latin typeface="Bookman Old Style" pitchFamily="18" charset="0"/>
            </a:endParaRPr>
          </a:p>
          <a:p>
            <a:pPr>
              <a:buNone/>
            </a:pPr>
            <a:r>
              <a:rPr lang="cs-CZ" sz="1800" dirty="0" smtClean="0">
                <a:latin typeface="Bookman Old Style" pitchFamily="18" charset="0"/>
              </a:rPr>
              <a:t> – případy studentů, </a:t>
            </a:r>
            <a:r>
              <a:rPr lang="cs-CZ" sz="1800" dirty="0">
                <a:latin typeface="Bookman Old Style" pitchFamily="18" charset="0"/>
              </a:rPr>
              <a:t>kteří žákům podle jejich názoru k úspěchu dopomoci nemohou, neboť sami experty příliš </a:t>
            </a:r>
            <a:r>
              <a:rPr lang="cs-CZ" sz="1800" dirty="0" smtClean="0">
                <a:latin typeface="Bookman Old Style" pitchFamily="18" charset="0"/>
              </a:rPr>
              <a:t>nejsou.</a:t>
            </a:r>
          </a:p>
          <a:p>
            <a:pPr>
              <a:buNone/>
            </a:pPr>
            <a:r>
              <a:rPr lang="cs-CZ" sz="1800" dirty="0" smtClean="0">
                <a:latin typeface="Bookman Old Style" pitchFamily="18" charset="0"/>
              </a:rPr>
              <a:t> </a:t>
            </a:r>
          </a:p>
          <a:p>
            <a:pPr>
              <a:buNone/>
            </a:pPr>
            <a:r>
              <a:rPr lang="cs-CZ" sz="1800" dirty="0" smtClean="0">
                <a:latin typeface="Bookman Old Style" pitchFamily="18" charset="0"/>
              </a:rPr>
              <a:t>Vztahy </a:t>
            </a:r>
            <a:r>
              <a:rPr lang="cs-CZ" sz="1800" dirty="0">
                <a:latin typeface="Bookman Old Style" pitchFamily="18" charset="0"/>
              </a:rPr>
              <a:t>mezi studenty a žáky jsou charakteristické opakovanou snahou žáků o revoltu, na níž studenti reagují snahou udržet dění ve třídě pokud možno v </a:t>
            </a:r>
            <a:r>
              <a:rPr lang="cs-CZ" sz="1800" dirty="0" smtClean="0">
                <a:latin typeface="Bookman Old Style" pitchFamily="18" charset="0"/>
              </a:rPr>
              <a:t>chodu (</a:t>
            </a:r>
            <a:r>
              <a:rPr lang="cs-CZ" sz="1800" i="1" dirty="0" smtClean="0">
                <a:latin typeface="Bookman Old Style" pitchFamily="18" charset="0"/>
              </a:rPr>
              <a:t>příklad Karly</a:t>
            </a:r>
            <a:r>
              <a:rPr lang="cs-CZ" sz="1800" dirty="0" smtClean="0">
                <a:latin typeface="Bookman Old Style" pitchFamily="18" charset="0"/>
              </a:rPr>
              <a:t>…)</a:t>
            </a:r>
          </a:p>
          <a:p>
            <a:pPr>
              <a:buNone/>
            </a:pPr>
            <a:r>
              <a:rPr lang="cs-CZ" sz="1800" dirty="0" smtClean="0">
                <a:latin typeface="Bookman Old Style" pitchFamily="18" charset="0"/>
              </a:rPr>
              <a:t> </a:t>
            </a:r>
            <a:endParaRPr lang="cs-CZ" sz="1800" dirty="0">
              <a:latin typeface="Bookman Old Style" pitchFamily="18" charset="0"/>
            </a:endParaRPr>
          </a:p>
          <a:p>
            <a:pPr>
              <a:buNone/>
            </a:pPr>
            <a:r>
              <a:rPr lang="cs-CZ" sz="1800" dirty="0" smtClean="0">
                <a:latin typeface="Bookman Old Style" pitchFamily="18" charset="0"/>
              </a:rPr>
              <a:t>Studenti také často viditelně </a:t>
            </a:r>
            <a:r>
              <a:rPr lang="cs-CZ" sz="1800" dirty="0">
                <a:latin typeface="Bookman Old Style" pitchFamily="18" charset="0"/>
              </a:rPr>
              <a:t>chybují či se své </a:t>
            </a:r>
            <a:r>
              <a:rPr lang="cs-CZ" sz="1800" dirty="0" err="1">
                <a:latin typeface="Bookman Old Style" pitchFamily="18" charset="0"/>
              </a:rPr>
              <a:t>expertnosti</a:t>
            </a:r>
            <a:r>
              <a:rPr lang="cs-CZ" sz="1800" dirty="0">
                <a:latin typeface="Bookman Old Style" pitchFamily="18" charset="0"/>
              </a:rPr>
              <a:t> dobrovolně </a:t>
            </a:r>
            <a:r>
              <a:rPr lang="cs-CZ" sz="1800" dirty="0" smtClean="0">
                <a:latin typeface="Bookman Old Style" pitchFamily="18" charset="0"/>
              </a:rPr>
              <a:t>vzdávají (</a:t>
            </a:r>
            <a:r>
              <a:rPr lang="cs-CZ" sz="1800" i="1" dirty="0" smtClean="0">
                <a:latin typeface="Bookman Old Style" pitchFamily="18" charset="0"/>
              </a:rPr>
              <a:t>příklad Alice</a:t>
            </a:r>
            <a:r>
              <a:rPr lang="cs-CZ" sz="1800" dirty="0" smtClean="0">
                <a:latin typeface="Bookman Old Style" pitchFamily="18" charset="0"/>
              </a:rPr>
              <a:t>, která se mimo jiné v důsledku svého liberálního přístupu ocitá v modu </a:t>
            </a:r>
            <a:r>
              <a:rPr lang="cs-CZ" sz="1800" dirty="0" err="1" smtClean="0">
                <a:latin typeface="Bookman Old Style" pitchFamily="18" charset="0"/>
              </a:rPr>
              <a:t>kompetice</a:t>
            </a:r>
            <a:r>
              <a:rPr lang="cs-CZ" sz="1800" dirty="0" smtClean="0">
                <a:latin typeface="Bookman Old Style" pitchFamily="18" charset="0"/>
              </a:rPr>
              <a:t>…)</a:t>
            </a:r>
          </a:p>
          <a:p>
            <a:pPr>
              <a:buNone/>
            </a:pPr>
            <a:endParaRPr lang="cs-CZ" sz="1800" dirty="0">
              <a:latin typeface="Bookman Old Style" pitchFamily="18" charset="0"/>
            </a:endParaRPr>
          </a:p>
          <a:p>
            <a:pPr>
              <a:buNone/>
            </a:pPr>
            <a:r>
              <a:rPr lang="cs-CZ" sz="1800" dirty="0" smtClean="0">
                <a:latin typeface="Bookman Old Style" pitchFamily="18" charset="0"/>
              </a:rPr>
              <a:t>Čím </a:t>
            </a:r>
            <a:r>
              <a:rPr lang="cs-CZ" sz="1800" dirty="0">
                <a:latin typeface="Bookman Old Style" pitchFamily="18" charset="0"/>
              </a:rPr>
              <a:t>více přitom žáci o </a:t>
            </a:r>
            <a:r>
              <a:rPr lang="cs-CZ" sz="1800" dirty="0" err="1">
                <a:latin typeface="Bookman Old Style" pitchFamily="18" charset="0"/>
              </a:rPr>
              <a:t>expertnosti</a:t>
            </a:r>
            <a:r>
              <a:rPr lang="cs-CZ" sz="1800" dirty="0">
                <a:latin typeface="Bookman Old Style" pitchFamily="18" charset="0"/>
              </a:rPr>
              <a:t> studentů pochybují, tím více studenti usilují o to, aby žákům dokázali, že toho ví více než oni.</a:t>
            </a:r>
          </a:p>
        </p:txBody>
      </p:sp>
      <p:sp>
        <p:nvSpPr>
          <p:cNvPr id="45059" name="Zástupný symbol pro číslo snímku 4"/>
          <p:cNvSpPr>
            <a:spLocks noGrp="1"/>
          </p:cNvSpPr>
          <p:nvPr>
            <p:ph type="sldNum" sz="quarter" idx="11"/>
          </p:nvPr>
        </p:nvSpPr>
        <p:spPr>
          <a:noFill/>
          <a:ln>
            <a:miter lim="800000"/>
            <a:headEnd/>
            <a:tailEnd/>
          </a:ln>
        </p:spPr>
        <p:txBody>
          <a:bodyPr/>
          <a:lstStyle/>
          <a:p>
            <a:fld id="{ED666048-2663-4319-B517-4FBB44013FEE}" type="slidenum">
              <a:rPr lang="cs-CZ" altLang="cs-CZ" smtClean="0"/>
              <a:pPr/>
              <a:t>41</a:t>
            </a:fld>
            <a:endParaRPr lang="cs-CZ" altLang="cs-CZ" smtClean="0"/>
          </a:p>
        </p:txBody>
      </p:sp>
    </p:spTree>
    <p:extLst>
      <p:ext uri="{BB962C8B-B14F-4D97-AF65-F5344CB8AC3E}">
        <p14:creationId xmlns:p14="http://schemas.microsoft.com/office/powerpoint/2010/main" val="1280319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adpis 1"/>
          <p:cNvSpPr>
            <a:spLocks noGrp="1"/>
          </p:cNvSpPr>
          <p:nvPr>
            <p:ph type="title"/>
          </p:nvPr>
        </p:nvSpPr>
        <p:spPr>
          <a:xfrm>
            <a:off x="720725" y="1011238"/>
            <a:ext cx="7827963" cy="647700"/>
          </a:xfrm>
        </p:spPr>
        <p:txBody>
          <a:bodyPr>
            <a:normAutofit fontScale="90000"/>
          </a:bodyPr>
          <a:lstStyle/>
          <a:p>
            <a:pPr algn="ctr"/>
            <a:r>
              <a:rPr lang="cs-CZ" altLang="cs-CZ" dirty="0" smtClean="0">
                <a:solidFill>
                  <a:schemeClr val="tx1"/>
                </a:solidFill>
                <a:latin typeface="Bookman Old Style" pitchFamily="18" charset="0"/>
              </a:rPr>
              <a:t>Výsledky z </a:t>
            </a:r>
            <a:r>
              <a:rPr lang="cs-CZ" altLang="cs-CZ" dirty="0" smtClean="0">
                <a:solidFill>
                  <a:schemeClr val="tx1"/>
                </a:solidFill>
                <a:latin typeface="Bookman Old Style" pitchFamily="18" charset="0"/>
              </a:rPr>
              <a:t>dotazníků studentů učitelství</a:t>
            </a:r>
            <a:endParaRPr lang="en-GB" altLang="cs-CZ" dirty="0" smtClean="0">
              <a:solidFill>
                <a:schemeClr val="tx1"/>
              </a:solidFill>
              <a:latin typeface="Bookman Old Style" pitchFamily="18" charset="0"/>
            </a:endParaRPr>
          </a:p>
        </p:txBody>
      </p:sp>
      <p:sp>
        <p:nvSpPr>
          <p:cNvPr id="3" name="Zástupný symbol pro obsah 2"/>
          <p:cNvSpPr>
            <a:spLocks noGrp="1"/>
          </p:cNvSpPr>
          <p:nvPr>
            <p:ph idx="1"/>
          </p:nvPr>
        </p:nvSpPr>
        <p:spPr>
          <a:xfrm>
            <a:off x="481014" y="1903413"/>
            <a:ext cx="8389522" cy="4114800"/>
          </a:xfrm>
        </p:spPr>
        <p:txBody>
          <a:bodyPr>
            <a:normAutofit/>
          </a:bodyPr>
          <a:lstStyle/>
          <a:p>
            <a:pPr>
              <a:buNone/>
            </a:pPr>
            <a:endParaRPr lang="cs-CZ" sz="1800" dirty="0" smtClean="0">
              <a:latin typeface="Bookman Old Style" pitchFamily="18" charset="0"/>
            </a:endParaRPr>
          </a:p>
          <a:p>
            <a:pPr>
              <a:buNone/>
            </a:pPr>
            <a:endParaRPr lang="cs-CZ" sz="1800" dirty="0" smtClean="0">
              <a:latin typeface="Bookman Old Style" pitchFamily="18" charset="0"/>
            </a:endParaRPr>
          </a:p>
          <a:p>
            <a:pPr>
              <a:buNone/>
            </a:pPr>
            <a:endParaRPr lang="cs-CZ" sz="1800" dirty="0">
              <a:latin typeface="Bookman Old Style" pitchFamily="18" charset="0"/>
            </a:endParaRPr>
          </a:p>
          <a:p>
            <a:pPr>
              <a:buNone/>
            </a:pPr>
            <a:endParaRPr lang="cs-CZ" sz="1800" dirty="0" smtClean="0">
              <a:latin typeface="Bookman Old Style" pitchFamily="18" charset="0"/>
            </a:endParaRPr>
          </a:p>
          <a:p>
            <a:pPr>
              <a:buNone/>
            </a:pPr>
            <a:endParaRPr lang="cs-CZ" sz="1800" dirty="0" smtClean="0">
              <a:latin typeface="Bookman Old Style" pitchFamily="18" charset="0"/>
            </a:endParaRPr>
          </a:p>
          <a:p>
            <a:pPr>
              <a:buNone/>
            </a:pPr>
            <a:endParaRPr lang="cs-CZ" sz="1800" dirty="0" smtClean="0">
              <a:latin typeface="Bookman Old Style" pitchFamily="18" charset="0"/>
            </a:endParaRPr>
          </a:p>
          <a:p>
            <a:pPr>
              <a:buNone/>
            </a:pPr>
            <a:endParaRPr lang="cs-CZ" sz="1800" dirty="0" smtClean="0">
              <a:latin typeface="Bookman Old Style" pitchFamily="18" charset="0"/>
            </a:endParaRPr>
          </a:p>
          <a:p>
            <a:pPr>
              <a:buNone/>
            </a:pPr>
            <a:endParaRPr lang="cs-CZ" sz="1800" dirty="0" smtClean="0">
              <a:latin typeface="Bookman Old Style" pitchFamily="18" charset="0"/>
            </a:endParaRPr>
          </a:p>
          <a:p>
            <a:pPr>
              <a:buNone/>
            </a:pPr>
            <a:r>
              <a:rPr lang="cs-CZ" sz="1800" dirty="0" smtClean="0">
                <a:latin typeface="Bookman Old Style" pitchFamily="18" charset="0"/>
              </a:rPr>
              <a:t>stupeň základní školy</a:t>
            </a:r>
          </a:p>
          <a:p>
            <a:pPr>
              <a:buNone/>
            </a:pPr>
            <a:endParaRPr lang="cs-CZ" sz="1800" dirty="0">
              <a:latin typeface="Bookman Old Style" pitchFamily="18" charset="0"/>
            </a:endParaRPr>
          </a:p>
          <a:p>
            <a:pPr>
              <a:buNone/>
            </a:pPr>
            <a:endParaRPr lang="cs-CZ" sz="1800" dirty="0" smtClean="0">
              <a:latin typeface="Bookman Old Style" pitchFamily="18" charset="0"/>
            </a:endParaRPr>
          </a:p>
        </p:txBody>
      </p:sp>
      <p:sp>
        <p:nvSpPr>
          <p:cNvPr id="47107" name="Zástupný symbol pro číslo snímku 3"/>
          <p:cNvSpPr>
            <a:spLocks noGrp="1"/>
          </p:cNvSpPr>
          <p:nvPr>
            <p:ph type="sldNum" sz="quarter" idx="11"/>
          </p:nvPr>
        </p:nvSpPr>
        <p:spPr>
          <a:noFill/>
          <a:ln>
            <a:miter lim="800000"/>
            <a:headEnd/>
            <a:tailEnd/>
          </a:ln>
        </p:spPr>
        <p:txBody>
          <a:bodyPr/>
          <a:lstStyle/>
          <a:p>
            <a:fld id="{0300A1A7-0889-409A-AD2B-75DA32ACE722}" type="slidenum">
              <a:rPr lang="en-GB" altLang="cs-CZ" smtClean="0"/>
              <a:pPr/>
              <a:t>42</a:t>
            </a:fld>
            <a:endParaRPr lang="en-GB" altLang="cs-CZ" smtClean="0"/>
          </a:p>
        </p:txBody>
      </p:sp>
      <p:pic>
        <p:nvPicPr>
          <p:cNvPr id="1027" name="Picture 3"/>
          <p:cNvPicPr>
            <a:picLocks noChangeAspect="1" noChangeArrowheads="1"/>
          </p:cNvPicPr>
          <p:nvPr/>
        </p:nvPicPr>
        <p:blipFill>
          <a:blip r:embed="rId2" cstate="print"/>
          <a:srcRect/>
          <a:stretch>
            <a:fillRect/>
          </a:stretch>
        </p:blipFill>
        <p:spPr bwMode="auto">
          <a:xfrm>
            <a:off x="518474" y="3155429"/>
            <a:ext cx="5429839" cy="2959306"/>
          </a:xfrm>
          <a:prstGeom prst="rect">
            <a:avLst/>
          </a:prstGeom>
          <a:noFill/>
          <a:ln w="9525">
            <a:noFill/>
            <a:miter lim="800000"/>
            <a:headEnd/>
            <a:tailEnd/>
          </a:ln>
        </p:spPr>
      </p:pic>
    </p:spTree>
    <p:extLst>
      <p:ext uri="{BB962C8B-B14F-4D97-AF65-F5344CB8AC3E}">
        <p14:creationId xmlns:p14="http://schemas.microsoft.com/office/powerpoint/2010/main" val="21654803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Jak lze charakterizovat moc ve školní třídě?</a:t>
            </a:r>
          </a:p>
          <a:p>
            <a:r>
              <a:rPr lang="cs-CZ" dirty="0" smtClean="0"/>
              <a:t>Jaké podoby může mít u učitelů a žáků?</a:t>
            </a:r>
          </a:p>
          <a:p>
            <a:r>
              <a:rPr lang="cs-CZ" dirty="0" smtClean="0"/>
              <a:t>Jaké jsou báze moci učitele?</a:t>
            </a:r>
          </a:p>
          <a:p>
            <a:r>
              <a:rPr lang="cs-CZ" dirty="0" smtClean="0"/>
              <a:t>Jaký je vztah moci, autority a kázně?</a:t>
            </a:r>
          </a:p>
          <a:p>
            <a:r>
              <a:rPr lang="cs-CZ" dirty="0" smtClean="0"/>
              <a:t>Co je žákovská rezistence a jaký je její vztah k moci?</a:t>
            </a:r>
          </a:p>
          <a:p>
            <a:endParaRPr lang="cs-CZ" dirty="0" smtClean="0"/>
          </a:p>
        </p:txBody>
      </p:sp>
    </p:spTree>
    <p:extLst>
      <p:ext uri="{BB962C8B-B14F-4D97-AF65-F5344CB8AC3E}">
        <p14:creationId xmlns:p14="http://schemas.microsoft.com/office/powerpoint/2010/main" val="8593568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adpis 1"/>
          <p:cNvSpPr>
            <a:spLocks noGrp="1"/>
          </p:cNvSpPr>
          <p:nvPr>
            <p:ph type="title"/>
          </p:nvPr>
        </p:nvSpPr>
        <p:spPr/>
        <p:txBody>
          <a:bodyPr/>
          <a:lstStyle/>
          <a:p>
            <a:r>
              <a:rPr lang="cs-CZ" dirty="0" smtClean="0"/>
              <a:t>Doporučené zdroje</a:t>
            </a:r>
          </a:p>
        </p:txBody>
      </p:sp>
      <p:sp>
        <p:nvSpPr>
          <p:cNvPr id="36866" name="Zástupný symbol pro obsah 2"/>
          <p:cNvSpPr>
            <a:spLocks noGrp="1"/>
          </p:cNvSpPr>
          <p:nvPr>
            <p:ph idx="1"/>
          </p:nvPr>
        </p:nvSpPr>
        <p:spPr/>
        <p:txBody>
          <a:bodyPr>
            <a:normAutofit fontScale="92500" lnSpcReduction="10000"/>
          </a:bodyPr>
          <a:lstStyle/>
          <a:p>
            <a:endParaRPr lang="cs-CZ" dirty="0" smtClean="0"/>
          </a:p>
          <a:p>
            <a:r>
              <a:rPr lang="cs-CZ" dirty="0"/>
              <a:t>Lojdová, K. (2014). „Cítil jsem se jako bachař.“ Reflexe nové sociální role studenty učitelství na praxi. In J. Nehyba, J. Kolář, M. Dubec et al. (</a:t>
            </a:r>
            <a:r>
              <a:rPr lang="cs-CZ" dirty="0" err="1"/>
              <a:t>Eds</a:t>
            </a:r>
            <a:r>
              <a:rPr lang="cs-CZ" dirty="0"/>
              <a:t>.). </a:t>
            </a:r>
            <a:r>
              <a:rPr lang="cs-CZ" i="1" dirty="0"/>
              <a:t>Reflexe mezi lavicemi a katedrou</a:t>
            </a:r>
            <a:r>
              <a:rPr lang="cs-CZ" dirty="0"/>
              <a:t> (87–97). Brno: Masarykova univerzita</a:t>
            </a:r>
            <a:r>
              <a:rPr lang="cs-CZ" dirty="0" smtClean="0"/>
              <a:t>.</a:t>
            </a:r>
          </a:p>
          <a:p>
            <a:r>
              <a:rPr lang="cs-CZ" dirty="0" smtClean="0"/>
              <a:t>Mareš, J., &amp; Vlčková, K. (2013). K metodologickým standardům kvantitativních studií v pedagogice: Jak psát o výzkumných zjištěních? </a:t>
            </a:r>
            <a:r>
              <a:rPr lang="cs-CZ" i="1" dirty="0" smtClean="0"/>
              <a:t>Pedagogická orientace, 23</a:t>
            </a:r>
            <a:r>
              <a:rPr lang="cs-CZ" dirty="0" smtClean="0"/>
              <a:t>(4), 455–477. DOI: 10.5817/PedOr2013-4-455</a:t>
            </a:r>
            <a:endParaRPr lang="cs-CZ" dirty="0"/>
          </a:p>
          <a:p>
            <a:pPr>
              <a:lnSpc>
                <a:spcPct val="90000"/>
              </a:lnSpc>
            </a:pPr>
            <a:r>
              <a:rPr lang="cs-CZ" dirty="0"/>
              <a:t>Šalamounová, Z., Bradová, J., &amp; Lojdová, K. (2014). </a:t>
            </a:r>
            <a:r>
              <a:rPr lang="cs-CZ" dirty="0" smtClean="0"/>
              <a:t>Mocenské </a:t>
            </a:r>
            <a:r>
              <a:rPr lang="cs-CZ" dirty="0"/>
              <a:t>vztahy mezi začínajícími učiteli a jejich žáky. </a:t>
            </a:r>
            <a:r>
              <a:rPr lang="cs-CZ" i="1" dirty="0" smtClean="0"/>
              <a:t>Pedagogická </a:t>
            </a:r>
            <a:r>
              <a:rPr lang="cs-CZ" i="1" dirty="0"/>
              <a:t>orientace</a:t>
            </a:r>
            <a:r>
              <a:rPr lang="cs-CZ" dirty="0"/>
              <a:t>, 24(3), 375–393</a:t>
            </a:r>
            <a:r>
              <a:rPr lang="cs-CZ" dirty="0" smtClean="0"/>
              <a:t>.</a:t>
            </a:r>
            <a:endParaRPr lang="cs-CZ" dirty="0"/>
          </a:p>
          <a:p>
            <a:r>
              <a:rPr lang="cs-CZ" dirty="0" err="1" smtClean="0"/>
              <a:t>Šeďová</a:t>
            </a:r>
            <a:r>
              <a:rPr lang="cs-CZ" dirty="0"/>
              <a:t>, K. (2011). Mocenské konstelace ve výukové komunikaci. </a:t>
            </a:r>
            <a:r>
              <a:rPr lang="cs-CZ" i="1" dirty="0"/>
              <a:t>Studia </a:t>
            </a:r>
            <a:r>
              <a:rPr lang="cs-CZ" i="1" dirty="0" err="1"/>
              <a:t>paedagogica</a:t>
            </a:r>
            <a:r>
              <a:rPr lang="cs-CZ" dirty="0"/>
              <a:t>, </a:t>
            </a:r>
            <a:r>
              <a:rPr lang="cs-CZ" i="1" dirty="0"/>
              <a:t>16</a:t>
            </a:r>
            <a:r>
              <a:rPr lang="cs-CZ" dirty="0"/>
              <a:t>(1), 89–118</a:t>
            </a:r>
            <a:r>
              <a:rPr lang="cs-CZ" dirty="0" smtClean="0"/>
              <a:t>.</a:t>
            </a:r>
          </a:p>
          <a:p>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 moc převlečená autorita?</a:t>
            </a:r>
            <a:endParaRPr lang="cs-CZ" dirty="0"/>
          </a:p>
        </p:txBody>
      </p:sp>
      <p:sp>
        <p:nvSpPr>
          <p:cNvPr id="3" name="Zástupný symbol pro obsah 2"/>
          <p:cNvSpPr>
            <a:spLocks noGrp="1"/>
          </p:cNvSpPr>
          <p:nvPr>
            <p:ph idx="1"/>
          </p:nvPr>
        </p:nvSpPr>
        <p:spPr/>
        <p:txBody>
          <a:bodyPr/>
          <a:lstStyle/>
          <a:p>
            <a:pPr fontAlgn="auto">
              <a:buNone/>
              <a:defRPr/>
            </a:pPr>
            <a:r>
              <a:rPr lang="cs-CZ" b="1" dirty="0" smtClean="0"/>
              <a:t>Shody pojmů moc a autorita</a:t>
            </a:r>
          </a:p>
          <a:p>
            <a:pPr fontAlgn="auto">
              <a:defRPr/>
            </a:pPr>
            <a:r>
              <a:rPr lang="cs-CZ" dirty="0" smtClean="0"/>
              <a:t>obojí zahrnuje vztah</a:t>
            </a:r>
          </a:p>
          <a:p>
            <a:pPr marL="342900" lvl="1" indent="-342900" fontAlgn="auto">
              <a:defRPr/>
            </a:pPr>
            <a:r>
              <a:rPr lang="cs-CZ" sz="1800" dirty="0" smtClean="0"/>
              <a:t>autorita je pojímána jako asymetrický vztah, kde jeden uděluje rozkazy a druhý je následuje (Pace &amp; </a:t>
            </a:r>
            <a:r>
              <a:rPr lang="cs-CZ" sz="1800" dirty="0" err="1" smtClean="0"/>
              <a:t>Hemmings</a:t>
            </a:r>
            <a:r>
              <a:rPr lang="cs-CZ" sz="1800" dirty="0" smtClean="0"/>
              <a:t>, 2007)</a:t>
            </a:r>
          </a:p>
          <a:p>
            <a:pPr marL="342900" lvl="1" indent="-342900" fontAlgn="auto">
              <a:defRPr/>
            </a:pPr>
            <a:r>
              <a:rPr lang="cs-CZ" sz="1800" dirty="0" smtClean="0"/>
              <a:t>Komplementarita autority a kázně (schéma)</a:t>
            </a:r>
          </a:p>
          <a:p>
            <a:pPr marL="342900" lvl="1" indent="-342900" fontAlgn="auto">
              <a:defRPr/>
            </a:pPr>
            <a:endParaRPr lang="cs-CZ" sz="1800" dirty="0" smtClean="0"/>
          </a:p>
          <a:p>
            <a:pPr fontAlgn="auto">
              <a:buNone/>
              <a:defRPr/>
            </a:pPr>
            <a:r>
              <a:rPr lang="cs-CZ" b="1" dirty="0" smtClean="0"/>
              <a:t>Rozdíly</a:t>
            </a:r>
          </a:p>
          <a:p>
            <a:pPr fontAlgn="auto">
              <a:defRPr/>
            </a:pPr>
            <a:r>
              <a:rPr lang="cs-CZ" dirty="0" smtClean="0"/>
              <a:t>moc lze definovat skrze tři základní charakteristiky: </a:t>
            </a:r>
            <a:r>
              <a:rPr lang="cs-CZ" dirty="0" err="1" smtClean="0"/>
              <a:t>cirkularita</a:t>
            </a:r>
            <a:r>
              <a:rPr lang="cs-CZ" dirty="0" smtClean="0"/>
              <a:t>, </a:t>
            </a:r>
            <a:r>
              <a:rPr lang="cs-CZ" dirty="0" err="1" smtClean="0"/>
              <a:t>situačnost</a:t>
            </a:r>
            <a:r>
              <a:rPr lang="cs-CZ" dirty="0" smtClean="0"/>
              <a:t>, reciprocita (</a:t>
            </a:r>
            <a:r>
              <a:rPr lang="cs-CZ" dirty="0" err="1" smtClean="0"/>
              <a:t>Šalamounová</a:t>
            </a:r>
            <a:r>
              <a:rPr lang="cs-CZ" dirty="0" smtClean="0"/>
              <a:t>, Bradová, </a:t>
            </a:r>
            <a:r>
              <a:rPr lang="cs-CZ" dirty="0" err="1" smtClean="0"/>
              <a:t>Lojdová</a:t>
            </a:r>
            <a:r>
              <a:rPr lang="cs-CZ" dirty="0" smtClean="0"/>
              <a:t>, 2014)</a:t>
            </a:r>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p:txBody>
          <a:bodyPr/>
          <a:lstStyle/>
          <a:p>
            <a:r>
              <a:rPr lang="cs-CZ" smtClean="0"/>
              <a:t>Charakteristiky moci</a:t>
            </a:r>
          </a:p>
        </p:txBody>
      </p:sp>
      <p:sp>
        <p:nvSpPr>
          <p:cNvPr id="3" name="Zástupný symbol pro obsah 2"/>
          <p:cNvSpPr>
            <a:spLocks noGrp="1"/>
          </p:cNvSpPr>
          <p:nvPr>
            <p:ph idx="1"/>
          </p:nvPr>
        </p:nvSpPr>
        <p:spPr>
          <a:xfrm>
            <a:off x="609599" y="1484784"/>
            <a:ext cx="6347714" cy="4556579"/>
          </a:xfrm>
        </p:spPr>
        <p:txBody>
          <a:bodyPr rtlCol="0">
            <a:normAutofit fontScale="92500" lnSpcReduction="20000"/>
          </a:bodyPr>
          <a:lstStyle/>
          <a:p>
            <a:pPr fontAlgn="auto">
              <a:spcAft>
                <a:spcPts val="0"/>
              </a:spcAft>
              <a:buFont typeface="Arial" pitchFamily="34" charset="0"/>
              <a:buChar char="•"/>
              <a:defRPr/>
            </a:pPr>
            <a:r>
              <a:rPr lang="cs-CZ" dirty="0" err="1" smtClean="0"/>
              <a:t>Cirkularita</a:t>
            </a:r>
            <a:endParaRPr lang="cs-CZ" dirty="0" smtClean="0"/>
          </a:p>
          <a:p>
            <a:pPr lvl="1" fontAlgn="auto">
              <a:spcAft>
                <a:spcPts val="0"/>
              </a:spcAft>
              <a:buFont typeface="Arial" pitchFamily="34" charset="0"/>
              <a:buChar char="–"/>
              <a:defRPr/>
            </a:pPr>
            <a:r>
              <a:rPr lang="cs-CZ" sz="2000" dirty="0"/>
              <a:t>Moc se ze třídy nikdy neztrácí. Spíše než aby však byla někým konstantně vlastněna, od situace k situaci cirkuluje po třídě (</a:t>
            </a:r>
            <a:r>
              <a:rPr lang="cs-CZ" sz="2000" dirty="0" err="1"/>
              <a:t>Buzzelli</a:t>
            </a:r>
            <a:r>
              <a:rPr lang="cs-CZ" sz="2000" dirty="0"/>
              <a:t> &amp; </a:t>
            </a:r>
            <a:r>
              <a:rPr lang="cs-CZ" sz="2000" dirty="0" err="1"/>
              <a:t>Johnston</a:t>
            </a:r>
            <a:r>
              <a:rPr lang="cs-CZ" sz="2000" dirty="0"/>
              <a:t>, 2001, s. 875). </a:t>
            </a:r>
            <a:endParaRPr lang="cs-CZ" sz="2000" dirty="0" smtClean="0"/>
          </a:p>
          <a:p>
            <a:pPr lvl="1" fontAlgn="auto">
              <a:spcAft>
                <a:spcPts val="0"/>
              </a:spcAft>
              <a:buFont typeface="Arial" pitchFamily="34" charset="0"/>
              <a:buChar char="–"/>
              <a:defRPr/>
            </a:pPr>
            <a:r>
              <a:rPr lang="cs-CZ" sz="2000" dirty="0" smtClean="0"/>
              <a:t>Když </a:t>
            </a:r>
            <a:r>
              <a:rPr lang="cs-CZ" sz="2000" dirty="0"/>
              <a:t>tedy například učitelé hovoří o ztrátě kontroly, neznamená to, že by se moc ze třídy vytrácela a mizela, ale že se modifikuje takovým způsobem, že mohou navrch získávat žáci (</a:t>
            </a:r>
            <a:r>
              <a:rPr lang="cs-CZ" sz="2000" dirty="0" err="1"/>
              <a:t>Aultmannová</a:t>
            </a:r>
            <a:r>
              <a:rPr lang="cs-CZ" sz="2000" dirty="0"/>
              <a:t>, William-Johnsonová, &amp; </a:t>
            </a:r>
            <a:r>
              <a:rPr lang="cs-CZ" sz="2000" dirty="0" err="1"/>
              <a:t>Schutz</a:t>
            </a:r>
            <a:r>
              <a:rPr lang="cs-CZ" sz="2000" dirty="0"/>
              <a:t>, 2009, 364). </a:t>
            </a:r>
            <a:endParaRPr lang="cs-CZ" sz="2000" dirty="0" smtClean="0"/>
          </a:p>
          <a:p>
            <a:pPr lvl="1" fontAlgn="auto">
              <a:spcAft>
                <a:spcPts val="0"/>
              </a:spcAft>
              <a:buFont typeface="Arial" pitchFamily="34" charset="0"/>
              <a:buChar char="–"/>
              <a:defRPr/>
            </a:pPr>
            <a:r>
              <a:rPr lang="cs-CZ" sz="2000" dirty="0"/>
              <a:t>Pokud ve školní třídě učitel přispěje ke změně uspořádání mocenských vztahů tak, aby byla navýšena moc žáků, nemusí to pouze automaticky znamenat, že pozice učitele je tím oslabena. Sdílením moci se žáky může být pozice učitele naopak upevněna.</a:t>
            </a:r>
            <a:endParaRPr lang="cs-CZ" sz="2000" dirty="0" smtClean="0"/>
          </a:p>
          <a:p>
            <a:pPr lvl="1" fontAlgn="auto">
              <a:spcAft>
                <a:spcPts val="0"/>
              </a:spcAft>
              <a:buFont typeface="Arial" pitchFamily="34" charset="0"/>
              <a:buChar char="–"/>
              <a:defRPr/>
            </a:pPr>
            <a:endParaRPr lang="cs-CZ" dirty="0"/>
          </a:p>
          <a:p>
            <a:pPr lvl="1" fontAlgn="auto">
              <a:spcAft>
                <a:spcPts val="0"/>
              </a:spcAft>
              <a:buFont typeface="Arial" pitchFamily="34" charset="0"/>
              <a:buChar char="–"/>
              <a:defRPr/>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r>
              <a:rPr lang="cs-CZ" smtClean="0"/>
              <a:t>Charakteristiky moci</a:t>
            </a:r>
          </a:p>
        </p:txBody>
      </p:sp>
      <p:sp>
        <p:nvSpPr>
          <p:cNvPr id="20482" name="Zástupný symbol pro obsah 2"/>
          <p:cNvSpPr>
            <a:spLocks noGrp="1"/>
          </p:cNvSpPr>
          <p:nvPr>
            <p:ph idx="1"/>
          </p:nvPr>
        </p:nvSpPr>
        <p:spPr/>
        <p:txBody>
          <a:bodyPr/>
          <a:lstStyle/>
          <a:p>
            <a:r>
              <a:rPr lang="cs-CZ" dirty="0" err="1" smtClean="0"/>
              <a:t>Situačnost</a:t>
            </a:r>
            <a:endParaRPr lang="cs-CZ" dirty="0" smtClean="0"/>
          </a:p>
          <a:p>
            <a:pPr>
              <a:buFont typeface="Arial" charset="0"/>
              <a:buNone/>
            </a:pPr>
            <a:r>
              <a:rPr lang="cs-CZ" dirty="0" smtClean="0"/>
              <a:t>	</a:t>
            </a:r>
            <a:r>
              <a:rPr lang="cs-CZ" sz="2800" dirty="0" smtClean="0"/>
              <a:t>V rámci jedné vyučovací hodiny dochází k opakovanému (re)konstruování mocenského uspořádání mezi učiteli a žáky (jako jednotlivci i jako skupinou) napříč jednotlivými situacemi a aktivitami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r>
              <a:rPr lang="cs-CZ" smtClean="0"/>
              <a:t>Charakteristiky moci</a:t>
            </a:r>
          </a:p>
        </p:txBody>
      </p:sp>
      <p:sp>
        <p:nvSpPr>
          <p:cNvPr id="21506" name="Zástupný symbol pro obsah 2"/>
          <p:cNvSpPr>
            <a:spLocks noGrp="1"/>
          </p:cNvSpPr>
          <p:nvPr>
            <p:ph idx="1"/>
          </p:nvPr>
        </p:nvSpPr>
        <p:spPr/>
        <p:txBody>
          <a:bodyPr/>
          <a:lstStyle/>
          <a:p>
            <a:r>
              <a:rPr lang="cs-CZ" dirty="0" smtClean="0"/>
              <a:t>Reciprocita</a:t>
            </a:r>
          </a:p>
          <a:p>
            <a:pPr>
              <a:buFont typeface="Arial" charset="0"/>
              <a:buNone/>
            </a:pPr>
            <a:r>
              <a:rPr lang="cs-CZ" dirty="0" smtClean="0"/>
              <a:t>- </a:t>
            </a:r>
            <a:r>
              <a:rPr lang="cs-CZ" sz="2800" dirty="0" smtClean="0"/>
              <a:t>	koncept moci definujeme ve smyslu recipročního vztahu, v jehož rámci dochází ke vzájemnému ovlivňování postojů, hodnot a jednání (srov. např. </a:t>
            </a:r>
            <a:r>
              <a:rPr lang="cs-CZ" sz="2800" dirty="0" err="1" smtClean="0"/>
              <a:t>McCroskey</a:t>
            </a:r>
            <a:r>
              <a:rPr lang="cs-CZ" sz="2800" dirty="0" smtClean="0"/>
              <a:t>, </a:t>
            </a:r>
            <a:r>
              <a:rPr lang="cs-CZ" sz="2800" dirty="0" err="1" smtClean="0"/>
              <a:t>Richmond</a:t>
            </a:r>
            <a:r>
              <a:rPr lang="cs-CZ" sz="2800" dirty="0" smtClean="0"/>
              <a:t>, &amp; </a:t>
            </a:r>
            <a:r>
              <a:rPr lang="cs-CZ" sz="2800" dirty="0" err="1" smtClean="0"/>
              <a:t>McCroskey</a:t>
            </a:r>
            <a:r>
              <a:rPr lang="cs-CZ" sz="2800" dirty="0" smtClean="0"/>
              <a:t>, 2006; </a:t>
            </a:r>
            <a:r>
              <a:rPr lang="cs-CZ" sz="2800" dirty="0" err="1" smtClean="0"/>
              <a:t>Moscovici</a:t>
            </a:r>
            <a:r>
              <a:rPr lang="cs-CZ" sz="2800" dirty="0" smtClean="0"/>
              <a:t>, 2007).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 z výuky</a:t>
            </a:r>
            <a:endParaRPr lang="cs-CZ" dirty="0"/>
          </a:p>
        </p:txBody>
      </p:sp>
      <p:sp>
        <p:nvSpPr>
          <p:cNvPr id="3" name="Zástupný symbol pro obsah 2"/>
          <p:cNvSpPr>
            <a:spLocks noGrp="1"/>
          </p:cNvSpPr>
          <p:nvPr>
            <p:ph idx="1"/>
          </p:nvPr>
        </p:nvSpPr>
        <p:spPr/>
        <p:txBody>
          <a:bodyPr/>
          <a:lstStyle/>
          <a:p>
            <a:r>
              <a:rPr lang="cs-CZ" dirty="0"/>
              <a:t>http://clanky.rvp.cz/clanek/o/g/10133/VIRTUALNI-HOSPITACE---OBCANSKY-A-SPOLECENSKOVEDNI-ZAKLAD-FEMINISMUS.html/</a:t>
            </a:r>
          </a:p>
        </p:txBody>
      </p:sp>
    </p:spTree>
    <p:extLst>
      <p:ext uri="{BB962C8B-B14F-4D97-AF65-F5344CB8AC3E}">
        <p14:creationId xmlns:p14="http://schemas.microsoft.com/office/powerpoint/2010/main" val="2361438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769</TotalTime>
  <Words>2529</Words>
  <Application>Microsoft Office PowerPoint</Application>
  <PresentationFormat>Předvádění na obrazovce (4:3)</PresentationFormat>
  <Paragraphs>331</Paragraphs>
  <Slides>44</Slides>
  <Notes>3</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44</vt:i4>
      </vt:variant>
    </vt:vector>
  </HeadingPairs>
  <TitlesOfParts>
    <vt:vector size="54" baseType="lpstr">
      <vt:lpstr>Arial</vt:lpstr>
      <vt:lpstr>Bookman Old Style</vt:lpstr>
      <vt:lpstr>Calibri</vt:lpstr>
      <vt:lpstr>DejaVu Sans</vt:lpstr>
      <vt:lpstr>Lohit Hindi</vt:lpstr>
      <vt:lpstr>Times New Roman</vt:lpstr>
      <vt:lpstr>Trebuchet MS</vt:lpstr>
      <vt:lpstr>Wingdings</vt:lpstr>
      <vt:lpstr>Wingdings 3</vt:lpstr>
      <vt:lpstr>Faseta</vt:lpstr>
      <vt:lpstr>Moc ve školní třídě</vt:lpstr>
      <vt:lpstr>Když se řekne moc…</vt:lpstr>
      <vt:lpstr>Časté miskoncepty</vt:lpstr>
      <vt:lpstr>Moc v sociálních vědách</vt:lpstr>
      <vt:lpstr>Je moc převlečená autorita?</vt:lpstr>
      <vt:lpstr>Charakteristiky moci</vt:lpstr>
      <vt:lpstr>Charakteristiky moci</vt:lpstr>
      <vt:lpstr>Charakteristiky moci</vt:lpstr>
      <vt:lpstr>Ukázka z výuky</vt:lpstr>
      <vt:lpstr>Moc ve školní třídě</vt:lpstr>
      <vt:lpstr>Moc ve vztahu k žákům</vt:lpstr>
      <vt:lpstr>Moc ve vztahu k žákům</vt:lpstr>
      <vt:lpstr>analýza ukázky 1</vt:lpstr>
      <vt:lpstr>Analýza ukázky 2</vt:lpstr>
      <vt:lpstr>Analýza ukázky 3</vt:lpstr>
      <vt:lpstr>Analýza ukázky 4</vt:lpstr>
      <vt:lpstr>Moc ve vztahu k žákům</vt:lpstr>
      <vt:lpstr>Ukázky: rezistence vůči…?</vt:lpstr>
      <vt:lpstr>Moc ve vztahu k učiteli</vt:lpstr>
      <vt:lpstr>Moc učitele (French, Raven, 1959)</vt:lpstr>
      <vt:lpstr>Moc u studentů učitelství</vt:lpstr>
      <vt:lpstr>Příklad výzkumu Moc ve výuce studentů učitelství</vt:lpstr>
      <vt:lpstr>Dotazník bází moci – přiřaďte položky</vt:lpstr>
      <vt:lpstr>Ukázky z výzkumu legitimní moc</vt:lpstr>
      <vt:lpstr>Legitimní moc</vt:lpstr>
      <vt:lpstr>Legitimní moc</vt:lpstr>
      <vt:lpstr>Role 1</vt:lpstr>
      <vt:lpstr>Role 2</vt:lpstr>
      <vt:lpstr>Role 3</vt:lpstr>
      <vt:lpstr>Projevy legitimní moci</vt:lpstr>
      <vt:lpstr>Projevy donucovací moci</vt:lpstr>
      <vt:lpstr>návrh typologie donucovací moci </vt:lpstr>
      <vt:lpstr>K typologii donucovací moci</vt:lpstr>
      <vt:lpstr>Scénář gradace moci</vt:lpstr>
      <vt:lpstr>Důsledky gradace 1</vt:lpstr>
      <vt:lpstr>Důsledky gradace 2</vt:lpstr>
      <vt:lpstr>Scénář rezignace</vt:lpstr>
      <vt:lpstr>Miniscénář „Adresná výstraha“</vt:lpstr>
      <vt:lpstr>Donucovací moc</vt:lpstr>
      <vt:lpstr>Projevy expertní moci</vt:lpstr>
      <vt:lpstr>Projevy expertní moci</vt:lpstr>
      <vt:lpstr>Výsledky z dotazníků studentů učitelství</vt:lpstr>
      <vt:lpstr>Shrnutí</vt:lpstr>
      <vt:lpstr>Doporučené 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Moc ve školní třídě studentů učitelství</dc:title>
  <dc:creator>lektor</dc:creator>
  <cp:lastModifiedBy>Lojdova</cp:lastModifiedBy>
  <cp:revision>50</cp:revision>
  <dcterms:created xsi:type="dcterms:W3CDTF">2014-03-05T12:19:08Z</dcterms:created>
  <dcterms:modified xsi:type="dcterms:W3CDTF">2015-11-25T08:28:53Z</dcterms:modified>
</cp:coreProperties>
</file>