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76" r:id="rId3"/>
    <p:sldId id="267" r:id="rId4"/>
    <p:sldId id="270" r:id="rId5"/>
    <p:sldId id="271" r:id="rId6"/>
    <p:sldId id="272" r:id="rId7"/>
    <p:sldId id="257" r:id="rId8"/>
    <p:sldId id="266" r:id="rId9"/>
    <p:sldId id="273" r:id="rId10"/>
    <p:sldId id="274" r:id="rId11"/>
    <p:sldId id="275" r:id="rId12"/>
    <p:sldId id="27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Users\327525\Desktop\Nov&#253;%20List%20aplikace%20Microsoft%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200"/>
            </a:pPr>
            <a:r>
              <a:rPr lang="en-US" sz="1200"/>
              <a:t>P</a:t>
            </a:r>
            <a:r>
              <a:rPr lang="cs-CZ" sz="1200"/>
              <a:t>ISA - ČTENÁŘSKÁ GRAMOTNOST, 15 LET</a:t>
            </a:r>
            <a:endParaRPr lang="en-US" sz="1200"/>
          </a:p>
        </c:rich>
      </c:tx>
      <c:layout/>
      <c:overlay val="0"/>
    </c:title>
    <c:autoTitleDeleted val="0"/>
    <c:plotArea>
      <c:layout/>
      <c:barChart>
        <c:barDir val="col"/>
        <c:grouping val="clustered"/>
        <c:varyColors val="0"/>
        <c:ser>
          <c:idx val="0"/>
          <c:order val="0"/>
          <c:tx>
            <c:strRef>
              <c:f>List1!$E$27</c:f>
              <c:strCache>
                <c:ptCount val="1"/>
                <c:pt idx="0">
                  <c:v>ZŠ</c:v>
                </c:pt>
              </c:strCache>
            </c:strRef>
          </c:tx>
          <c:invertIfNegative val="0"/>
          <c:cat>
            <c:numRef>
              <c:f>List1!$D$28:$D$32</c:f>
              <c:numCache>
                <c:formatCode>General</c:formatCode>
                <c:ptCount val="5"/>
                <c:pt idx="0">
                  <c:v>2000</c:v>
                </c:pt>
                <c:pt idx="1">
                  <c:v>2003</c:v>
                </c:pt>
                <c:pt idx="2">
                  <c:v>2006</c:v>
                </c:pt>
                <c:pt idx="3">
                  <c:v>2009</c:v>
                </c:pt>
                <c:pt idx="4">
                  <c:v>2012</c:v>
                </c:pt>
              </c:numCache>
            </c:numRef>
          </c:cat>
          <c:val>
            <c:numRef>
              <c:f>List1!$E$28:$E$32</c:f>
              <c:numCache>
                <c:formatCode>General</c:formatCode>
                <c:ptCount val="5"/>
                <c:pt idx="0">
                  <c:v>474</c:v>
                </c:pt>
                <c:pt idx="1">
                  <c:v>469</c:v>
                </c:pt>
                <c:pt idx="2">
                  <c:v>457</c:v>
                </c:pt>
                <c:pt idx="3">
                  <c:v>449</c:v>
                </c:pt>
                <c:pt idx="4">
                  <c:v>470</c:v>
                </c:pt>
              </c:numCache>
            </c:numRef>
          </c:val>
        </c:ser>
        <c:ser>
          <c:idx val="1"/>
          <c:order val="1"/>
          <c:tx>
            <c:strRef>
              <c:f>List1!$F$27</c:f>
              <c:strCache>
                <c:ptCount val="1"/>
                <c:pt idx="0">
                  <c:v>VG</c:v>
                </c:pt>
              </c:strCache>
            </c:strRef>
          </c:tx>
          <c:invertIfNegative val="0"/>
          <c:cat>
            <c:numRef>
              <c:f>List1!$D$28:$D$32</c:f>
              <c:numCache>
                <c:formatCode>General</c:formatCode>
                <c:ptCount val="5"/>
                <c:pt idx="0">
                  <c:v>2000</c:v>
                </c:pt>
                <c:pt idx="1">
                  <c:v>2003</c:v>
                </c:pt>
                <c:pt idx="2">
                  <c:v>2006</c:v>
                </c:pt>
                <c:pt idx="3">
                  <c:v>2009</c:v>
                </c:pt>
                <c:pt idx="4">
                  <c:v>2012</c:v>
                </c:pt>
              </c:numCache>
            </c:numRef>
          </c:cat>
          <c:val>
            <c:numRef>
              <c:f>List1!$F$28:$F$32</c:f>
              <c:numCache>
                <c:formatCode>General</c:formatCode>
                <c:ptCount val="5"/>
                <c:pt idx="0">
                  <c:v>592</c:v>
                </c:pt>
                <c:pt idx="1">
                  <c:v>593</c:v>
                </c:pt>
                <c:pt idx="2">
                  <c:v>609</c:v>
                </c:pt>
                <c:pt idx="3">
                  <c:v>587</c:v>
                </c:pt>
                <c:pt idx="4">
                  <c:v>593</c:v>
                </c:pt>
              </c:numCache>
            </c:numRef>
          </c:val>
        </c:ser>
        <c:ser>
          <c:idx val="2"/>
          <c:order val="2"/>
          <c:tx>
            <c:strRef>
              <c:f>List1!$G$27</c:f>
              <c:strCache>
                <c:ptCount val="1"/>
                <c:pt idx="0">
                  <c:v>ČR</c:v>
                </c:pt>
              </c:strCache>
            </c:strRef>
          </c:tx>
          <c:invertIfNegative val="0"/>
          <c:cat>
            <c:numRef>
              <c:f>List1!$D$28:$D$32</c:f>
              <c:numCache>
                <c:formatCode>General</c:formatCode>
                <c:ptCount val="5"/>
                <c:pt idx="0">
                  <c:v>2000</c:v>
                </c:pt>
                <c:pt idx="1">
                  <c:v>2003</c:v>
                </c:pt>
                <c:pt idx="2">
                  <c:v>2006</c:v>
                </c:pt>
                <c:pt idx="3">
                  <c:v>2009</c:v>
                </c:pt>
                <c:pt idx="4">
                  <c:v>2012</c:v>
                </c:pt>
              </c:numCache>
            </c:numRef>
          </c:cat>
          <c:val>
            <c:numRef>
              <c:f>List1!$G$28:$G$32</c:f>
              <c:numCache>
                <c:formatCode>General</c:formatCode>
                <c:ptCount val="5"/>
                <c:pt idx="0">
                  <c:v>492</c:v>
                </c:pt>
                <c:pt idx="1">
                  <c:v>489</c:v>
                </c:pt>
                <c:pt idx="2">
                  <c:v>483</c:v>
                </c:pt>
                <c:pt idx="3">
                  <c:v>478</c:v>
                </c:pt>
                <c:pt idx="4">
                  <c:v>493</c:v>
                </c:pt>
              </c:numCache>
            </c:numRef>
          </c:val>
        </c:ser>
        <c:dLbls>
          <c:showLegendKey val="0"/>
          <c:showVal val="0"/>
          <c:showCatName val="0"/>
          <c:showSerName val="0"/>
          <c:showPercent val="0"/>
          <c:showBubbleSize val="0"/>
        </c:dLbls>
        <c:gapWidth val="150"/>
        <c:axId val="244064408"/>
        <c:axId val="244069504"/>
      </c:barChart>
      <c:catAx>
        <c:axId val="244064408"/>
        <c:scaling>
          <c:orientation val="minMax"/>
        </c:scaling>
        <c:delete val="0"/>
        <c:axPos val="b"/>
        <c:numFmt formatCode="General" sourceLinked="1"/>
        <c:majorTickMark val="none"/>
        <c:minorTickMark val="none"/>
        <c:tickLblPos val="nextTo"/>
        <c:crossAx val="244069504"/>
        <c:crosses val="autoZero"/>
        <c:auto val="1"/>
        <c:lblAlgn val="ctr"/>
        <c:lblOffset val="100"/>
        <c:noMultiLvlLbl val="0"/>
      </c:catAx>
      <c:valAx>
        <c:axId val="244069504"/>
        <c:scaling>
          <c:orientation val="minMax"/>
          <c:min val="400"/>
        </c:scaling>
        <c:delete val="0"/>
        <c:axPos val="l"/>
        <c:majorGridlines/>
        <c:numFmt formatCode="General" sourceLinked="1"/>
        <c:majorTickMark val="none"/>
        <c:minorTickMark val="none"/>
        <c:tickLblPos val="nextTo"/>
        <c:crossAx val="244064408"/>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1077E7-F52F-4EDA-8D57-287C0099D3A0}" type="datetimeFigureOut">
              <a:rPr lang="cs-CZ" smtClean="0"/>
              <a:pPr/>
              <a:t>4. 12. 2015</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7AF6E9-D476-4E3D-BF95-44EC5F1F68DD}" type="slidenum">
              <a:rPr lang="cs-CZ" smtClean="0"/>
              <a:pPr/>
              <a:t>‹#›</a:t>
            </a:fld>
            <a:endParaRPr lang="cs-CZ"/>
          </a:p>
        </p:txBody>
      </p:sp>
    </p:spTree>
    <p:extLst>
      <p:ext uri="{BB962C8B-B14F-4D97-AF65-F5344CB8AC3E}">
        <p14:creationId xmlns:p14="http://schemas.microsoft.com/office/powerpoint/2010/main" val="18737652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E86868C1-AD9F-4CD5-A2A0-D074812059EA}" type="datetimeFigureOut">
              <a:rPr lang="cs-CZ" smtClean="0"/>
              <a:pPr/>
              <a:t>4. 12. 2015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DDEE85D-330D-4988-90E4-9E93C5BD592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86868C1-AD9F-4CD5-A2A0-D074812059EA}" type="datetimeFigureOut">
              <a:rPr lang="cs-CZ" smtClean="0"/>
              <a:pPr/>
              <a:t>4. 12. 2015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86868C1-AD9F-4CD5-A2A0-D074812059EA}" type="datetimeFigureOut">
              <a:rPr lang="cs-CZ" smtClean="0"/>
              <a:pPr/>
              <a:t>4. 12. 2015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E86868C1-AD9F-4CD5-A2A0-D074812059EA}" type="datetimeFigureOut">
              <a:rPr lang="cs-CZ" smtClean="0"/>
              <a:pPr/>
              <a:t>4. 12. 2015</a:t>
            </a:fld>
            <a:endParaRPr lang="cs-CZ"/>
          </a:p>
        </p:txBody>
      </p:sp>
      <p:sp>
        <p:nvSpPr>
          <p:cNvPr id="9" name="Zástupný symbol pro číslo snímku 8"/>
          <p:cNvSpPr>
            <a:spLocks noGrp="1"/>
          </p:cNvSpPr>
          <p:nvPr>
            <p:ph type="sldNum" sz="quarter" idx="15"/>
          </p:nvPr>
        </p:nvSpPr>
        <p:spPr/>
        <p:txBody>
          <a:bodyPr rtlCol="0"/>
          <a:lstStyle/>
          <a:p>
            <a:fld id="{CDDEE85D-330D-4988-90E4-9E93C5BD592C}"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E86868C1-AD9F-4CD5-A2A0-D074812059EA}" type="datetimeFigureOut">
              <a:rPr lang="cs-CZ" smtClean="0"/>
              <a:pPr/>
              <a:t>4. 12. 2015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DDEE85D-330D-4988-90E4-9E93C5BD592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E86868C1-AD9F-4CD5-A2A0-D074812059EA}" type="datetimeFigureOut">
              <a:rPr lang="cs-CZ" smtClean="0"/>
              <a:pPr/>
              <a:t>4. 12. 2015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DDEE85D-330D-4988-90E4-9E93C5BD592C}"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E86868C1-AD9F-4CD5-A2A0-D074812059EA}" type="datetimeFigureOut">
              <a:rPr lang="cs-CZ" smtClean="0"/>
              <a:pPr/>
              <a:t>4. 12. 2015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DDEE85D-330D-4988-90E4-9E93C5BD592C}"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E86868C1-AD9F-4CD5-A2A0-D074812059EA}" type="datetimeFigureOut">
              <a:rPr lang="cs-CZ" smtClean="0"/>
              <a:pPr/>
              <a:t>4. 12. 2015</a:t>
            </a:fld>
            <a:endParaRPr lang="cs-CZ"/>
          </a:p>
        </p:txBody>
      </p:sp>
      <p:sp>
        <p:nvSpPr>
          <p:cNvPr id="7" name="Zástupný symbol pro číslo snímku 6"/>
          <p:cNvSpPr>
            <a:spLocks noGrp="1"/>
          </p:cNvSpPr>
          <p:nvPr>
            <p:ph type="sldNum" sz="quarter" idx="11"/>
          </p:nvPr>
        </p:nvSpPr>
        <p:spPr/>
        <p:txBody>
          <a:bodyPr rtlCol="0"/>
          <a:lstStyle/>
          <a:p>
            <a:fld id="{CDDEE85D-330D-4988-90E4-9E93C5BD592C}"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6868C1-AD9F-4CD5-A2A0-D074812059EA}" type="datetimeFigureOut">
              <a:rPr lang="cs-CZ" smtClean="0"/>
              <a:pPr/>
              <a:t>4. 12. 2015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E86868C1-AD9F-4CD5-A2A0-D074812059EA}" type="datetimeFigureOut">
              <a:rPr lang="cs-CZ" smtClean="0"/>
              <a:pPr/>
              <a:t>4. 12. 2015</a:t>
            </a:fld>
            <a:endParaRPr lang="cs-CZ"/>
          </a:p>
        </p:txBody>
      </p:sp>
      <p:sp>
        <p:nvSpPr>
          <p:cNvPr id="22" name="Zástupný symbol pro číslo snímku 21"/>
          <p:cNvSpPr>
            <a:spLocks noGrp="1"/>
          </p:cNvSpPr>
          <p:nvPr>
            <p:ph type="sldNum" sz="quarter" idx="15"/>
          </p:nvPr>
        </p:nvSpPr>
        <p:spPr/>
        <p:txBody>
          <a:bodyPr rtlCol="0"/>
          <a:lstStyle/>
          <a:p>
            <a:fld id="{CDDEE85D-330D-4988-90E4-9E93C5BD592C}"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E86868C1-AD9F-4CD5-A2A0-D074812059EA}" type="datetimeFigureOut">
              <a:rPr lang="cs-CZ" smtClean="0"/>
              <a:pPr/>
              <a:t>4. 12. 2015</a:t>
            </a:fld>
            <a:endParaRPr lang="cs-CZ"/>
          </a:p>
        </p:txBody>
      </p:sp>
      <p:sp>
        <p:nvSpPr>
          <p:cNvPr id="18" name="Zástupný symbol pro číslo snímku 17"/>
          <p:cNvSpPr>
            <a:spLocks noGrp="1"/>
          </p:cNvSpPr>
          <p:nvPr>
            <p:ph type="sldNum" sz="quarter" idx="11"/>
          </p:nvPr>
        </p:nvSpPr>
        <p:spPr/>
        <p:txBody>
          <a:bodyPr rtlCol="0"/>
          <a:lstStyle/>
          <a:p>
            <a:fld id="{CDDEE85D-330D-4988-90E4-9E93C5BD592C}"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86868C1-AD9F-4CD5-A2A0-D074812059EA}" type="datetimeFigureOut">
              <a:rPr lang="cs-CZ" smtClean="0"/>
              <a:pPr/>
              <a:t>4. 12. 2015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DDEE85D-330D-4988-90E4-9E93C5BD592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
            </a:r>
            <a:br>
              <a:rPr lang="cs-CZ" dirty="0" smtClean="0"/>
            </a:br>
            <a:r>
              <a:rPr lang="cs-CZ" dirty="0" smtClean="0"/>
              <a:t>Rodina, </a:t>
            </a:r>
            <a:r>
              <a:rPr lang="cs-CZ" dirty="0" err="1" smtClean="0"/>
              <a:t>rodina</a:t>
            </a:r>
            <a:r>
              <a:rPr lang="cs-CZ" dirty="0" smtClean="0"/>
              <a:t> a škola</a:t>
            </a:r>
            <a:endParaRPr lang="cs-CZ" dirty="0"/>
          </a:p>
        </p:txBody>
      </p:sp>
      <p:sp>
        <p:nvSpPr>
          <p:cNvPr id="3" name="Podnadpis 2"/>
          <p:cNvSpPr>
            <a:spLocks noGrp="1"/>
          </p:cNvSpPr>
          <p:nvPr>
            <p:ph type="subTitle" idx="1"/>
          </p:nvPr>
        </p:nvSpPr>
        <p:spPr/>
        <p:txBody>
          <a:bodyPr/>
          <a:lstStyle/>
          <a:p>
            <a:endParaRPr lang="cs-CZ" dirty="0" smtClean="0"/>
          </a:p>
          <a:p>
            <a:r>
              <a:rPr lang="cs-CZ" dirty="0" smtClean="0"/>
              <a:t>Mgr. Kateřina </a:t>
            </a:r>
            <a:r>
              <a:rPr lang="cs-CZ" dirty="0" err="1" smtClean="0"/>
              <a:t>Lojdová</a:t>
            </a:r>
            <a:r>
              <a:rPr lang="cs-CZ" dirty="0" smtClean="0"/>
              <a:t>, </a:t>
            </a:r>
            <a:r>
              <a:rPr lang="cs-CZ" dirty="0" err="1" smtClean="0"/>
              <a:t>Ph.D</a:t>
            </a:r>
            <a:r>
              <a:rPr lang="cs-CZ" dirty="0" smtClean="0"/>
              <a:t>.</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endParaRPr lang="cs-CZ" dirty="0"/>
          </a:p>
        </p:txBody>
      </p:sp>
      <p:graphicFrame>
        <p:nvGraphicFramePr>
          <p:cNvPr id="4" name="Zástupný symbol pro obsah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endParaRPr lang="cs-CZ" dirty="0"/>
          </a:p>
        </p:txBody>
      </p:sp>
      <p:sp>
        <p:nvSpPr>
          <p:cNvPr id="3" name="Zástupný symbol pro obsah 2"/>
          <p:cNvSpPr>
            <a:spLocks noGrp="1"/>
          </p:cNvSpPr>
          <p:nvPr>
            <p:ph sz="quarter" idx="1"/>
          </p:nvPr>
        </p:nvSpPr>
        <p:spPr/>
        <p:txBody>
          <a:bodyPr>
            <a:normAutofit fontScale="70000" lnSpcReduction="20000"/>
          </a:bodyPr>
          <a:lstStyle/>
          <a:p>
            <a:endParaRPr lang="cs-CZ" dirty="0" smtClean="0"/>
          </a:p>
          <a:p>
            <a:r>
              <a:rPr lang="cs-CZ" dirty="0" smtClean="0"/>
              <a:t>Testování PISA probíhá v České republice od roku 2000 a koná se každé 3 roky. Děti z různých zemí ve věku 15 let jsou testovány z přírodovědné, matematické a čtenářské gramotnosti </a:t>
            </a:r>
          </a:p>
          <a:p>
            <a:r>
              <a:rPr lang="cs-CZ" dirty="0" smtClean="0"/>
              <a:t>Když se zaměříme na to, kdo jsou nejúspěšnější řešitelé testů, zjistíme, že pouze necelá polovina jich studuje na víceletých gymnáziích, zatímco většina nejlepších žáků zůstává na základních školách. Zásadní rozdíl je zde totiž v číslech. Zatímco gymnazistů je pouze 10 % a pocházejí z ekonomicky, sociálně i kulturně příznivého prostředí, žáci základních škol představují 90 % žákovské populace, která nemá podobné charakteristiky. Ba naopak. Jedná se o jedinečný mix, a proto mezi nimi najdeme jak ty nejlepší řešitele, tak ty nejslabší (ti naopak na víceletých gymnáziích zcela chybí). Náš vzdělávací systém dlouhodobě kumuluje žáky s nejlepším zázemím na jednom typu školy (gymnázium), kde tak dochází k větší kumulaci podpůrných faktorů k učení. Podle výsledků PISA jsou rozdíly ve výsledcích jednotlivých škol až ze tří čtvrtin vysvětlitelné domácím zázemím jejich žáků.</a:t>
            </a:r>
          </a:p>
          <a:p>
            <a:endParaRPr lang="cs-CZ" dirty="0" smtClean="0"/>
          </a:p>
          <a:p>
            <a:r>
              <a:rPr lang="cs-CZ" dirty="0" smtClean="0"/>
              <a:t>Zdroj: </a:t>
            </a:r>
            <a:r>
              <a:rPr lang="cs-CZ" i="1" dirty="0" smtClean="0"/>
              <a:t>Sucháček, P.: Historie a současnost víceletých gymnázií, Komenský 139/2</a:t>
            </a:r>
            <a:endParaRPr lang="cs-CZ"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normAutofit/>
          </a:bodyPr>
          <a:lstStyle/>
          <a:p>
            <a:r>
              <a:rPr lang="cs-CZ" dirty="0" smtClean="0"/>
              <a:t>Vysvětlete pojmy sociální a kulturní kapitál a jejich význam ve vzdělávací dráze žáka.</a:t>
            </a:r>
          </a:p>
          <a:p>
            <a:r>
              <a:rPr lang="cs-CZ" smtClean="0"/>
              <a:t>Bernstein</a:t>
            </a:r>
            <a:r>
              <a:rPr lang="cs-CZ" dirty="0" smtClean="0"/>
              <a:t> popsal omezený a rozvinutý jazykový kód. Který z nich se vztahuje k žákům z vyšších a který k žákům z nižších sociálních vrstev? Jak lze tyto jazykové kódy charakterizovat?</a:t>
            </a:r>
          </a:p>
          <a:p>
            <a:r>
              <a:rPr lang="cs-CZ" dirty="0" smtClean="0"/>
              <a:t>Jak se liší dělnické a vysokoškolsky vzdělané rodiny v pohledu na význam vzdělávání dle studie </a:t>
            </a:r>
            <a:r>
              <a:rPr lang="cs-CZ" dirty="0" err="1" smtClean="0"/>
              <a:t>Katrňáka</a:t>
            </a:r>
            <a:r>
              <a:rPr lang="cs-CZ" dirty="0" smtClean="0"/>
              <a:t>?</a:t>
            </a:r>
          </a:p>
          <a:p>
            <a:r>
              <a:rPr lang="cs-CZ" dirty="0" smtClean="0"/>
              <a:t> Když </a:t>
            </a:r>
            <a:r>
              <a:rPr lang="cs-CZ" dirty="0" err="1" smtClean="0"/>
              <a:t>Coleman</a:t>
            </a:r>
            <a:r>
              <a:rPr lang="cs-CZ" dirty="0" smtClean="0"/>
              <a:t> srovnával různé typy škol zjistil, že nejúspěšnější jsou katolické školy. Proč tomu tak je z hlediska spolupráce školy a rodiny?</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lstStyle/>
          <a:p>
            <a:r>
              <a:rPr lang="cs-CZ" dirty="0" smtClean="0"/>
              <a:t>Je rodina a škola v souladu nebo v protikladu?</a:t>
            </a:r>
          </a:p>
          <a:p>
            <a:r>
              <a:rPr lang="cs-CZ" dirty="0" smtClean="0"/>
              <a:t>Ovlivňuje školní úspěšnost rodina žáka?</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Dokument Ptáčata</a:t>
            </a:r>
            <a:endParaRPr lang="cs-CZ" dirty="0"/>
          </a:p>
        </p:txBody>
      </p:sp>
      <p:sp>
        <p:nvSpPr>
          <p:cNvPr id="3" name="Zástupný symbol pro obsah 2"/>
          <p:cNvSpPr>
            <a:spLocks noGrp="1"/>
          </p:cNvSpPr>
          <p:nvPr>
            <p:ph sz="quarter" idx="1"/>
          </p:nvPr>
        </p:nvSpPr>
        <p:spPr/>
        <p:txBody>
          <a:bodyPr/>
          <a:lstStyle/>
          <a:p>
            <a:r>
              <a:rPr lang="cs-CZ" dirty="0" smtClean="0"/>
              <a:t>http://www.</a:t>
            </a:r>
            <a:r>
              <a:rPr lang="cs-CZ" dirty="0" err="1" smtClean="0"/>
              <a:t>ceskatelevize.cz</a:t>
            </a:r>
            <a:r>
              <a:rPr lang="cs-CZ" dirty="0" smtClean="0"/>
              <a:t>/porady/10267754387-</a:t>
            </a:r>
            <a:r>
              <a:rPr lang="cs-CZ" dirty="0" err="1" smtClean="0"/>
              <a:t>ptacata</a:t>
            </a:r>
            <a:r>
              <a:rPr lang="cs-CZ" dirty="0" smtClean="0"/>
              <a:t>-aneb-nejsme-</a:t>
            </a:r>
            <a:r>
              <a:rPr lang="cs-CZ" dirty="0" err="1" smtClean="0"/>
              <a:t>zadna</a:t>
            </a:r>
            <a:r>
              <a:rPr lang="cs-CZ" dirty="0" smtClean="0"/>
              <a:t>-</a:t>
            </a:r>
            <a:r>
              <a:rPr lang="cs-CZ" dirty="0" err="1" smtClean="0"/>
              <a:t>becka</a:t>
            </a:r>
            <a:r>
              <a:rPr lang="cs-CZ" dirty="0" smtClean="0"/>
              <a:t>/210572231010001-sami-spolu/</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kapitál</a:t>
            </a:r>
            <a:endParaRPr lang="cs-CZ" dirty="0"/>
          </a:p>
        </p:txBody>
      </p:sp>
      <p:sp>
        <p:nvSpPr>
          <p:cNvPr id="3" name="Zástupný symbol pro obsah 2"/>
          <p:cNvSpPr>
            <a:spLocks noGrp="1"/>
          </p:cNvSpPr>
          <p:nvPr>
            <p:ph sz="quarter" idx="1"/>
          </p:nvPr>
        </p:nvSpPr>
        <p:spPr/>
        <p:txBody>
          <a:bodyPr/>
          <a:lstStyle/>
          <a:p>
            <a:r>
              <a:rPr lang="cs-CZ" dirty="0" smtClean="0"/>
              <a:t>příslušnost k fungující rodině, komunitě či společenství, ve kterých existuje vysoká míra důvěry a kde existují jasně vyjádřené normy, doprovázené defektivními sankcemi. Příslušnost k takové sociální struktuře je přitom zvláště důležitá pro děti a adolescenty a má klíčový pozitivní vliv na jejich vzdělávací dráhu</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Kulturní kapitál</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Kulturní kapitál je dovednost, která plyne z kulturní kvality prostředí, v němž člověk vyrůstá.</a:t>
            </a:r>
          </a:p>
          <a:p>
            <a:r>
              <a:rPr lang="cs-CZ" dirty="0" smtClean="0"/>
              <a:t>Děti z vyšších společenských vrstev pocházejí z jiného kulturního prostředí než děti z nižších společenských  vrstev. Mají vyšší úroveň kulturního kapitálu, kterou „zdědily" po svých rodičích. V průběhu výchovy získávají lingvistické schopnosti a kulturní znalosti, které jsou předpokladem jejich úspěchu ve škole. Tuto jejich vybavenost, tyto jejich výhody škola nejen že oceňuje a ony jsou díky ní na její půdě úspěšné, ale také ji transformuje do podoby jejich osobních zásluh, takže je škola vzhledem ke studentům z dělnické třídy definuje jako nadané a schopné. </a:t>
            </a:r>
          </a:p>
          <a:p>
            <a:r>
              <a:rPr lang="cs-CZ" dirty="0" smtClean="0"/>
              <a:t>děti z vyšších společenských vrstev jsou podle </a:t>
            </a:r>
            <a:r>
              <a:rPr lang="cs-CZ" dirty="0" err="1" smtClean="0"/>
              <a:t>Bourdieuovy</a:t>
            </a:r>
            <a:r>
              <a:rPr lang="cs-CZ" dirty="0" smtClean="0"/>
              <a:t> teorie díky prostředí, v němž vyrostly, více obeznámeny s dominantní kulturou, vyznají se v ní a orientují se v jejích pojmech, škola pak tuto jejich obeznámenost zhodnocuje a na jejím základě tyto děti dosahují lepších školních výsledků, než jakých dosahují děti pocházející z nižších společenských vrstev</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Jazykový kód</a:t>
            </a:r>
            <a:endParaRPr lang="cs-CZ" dirty="0"/>
          </a:p>
        </p:txBody>
      </p:sp>
      <p:sp>
        <p:nvSpPr>
          <p:cNvPr id="3" name="Zástupný symbol pro obsah 2"/>
          <p:cNvSpPr>
            <a:spLocks noGrp="1"/>
          </p:cNvSpPr>
          <p:nvPr>
            <p:ph sz="quarter" idx="1"/>
          </p:nvPr>
        </p:nvSpPr>
        <p:spPr/>
        <p:txBody>
          <a:bodyPr/>
          <a:lstStyle/>
          <a:p>
            <a:pPr>
              <a:buNone/>
            </a:pPr>
            <a:r>
              <a:rPr lang="cs-CZ" dirty="0" err="1" smtClean="0"/>
              <a:t>Basil</a:t>
            </a:r>
            <a:r>
              <a:rPr lang="cs-CZ" dirty="0" smtClean="0"/>
              <a:t> </a:t>
            </a:r>
            <a:r>
              <a:rPr lang="cs-CZ" dirty="0" err="1" smtClean="0"/>
              <a:t>Bernstein</a:t>
            </a:r>
            <a:r>
              <a:rPr lang="cs-CZ" dirty="0" smtClean="0"/>
              <a:t>:</a:t>
            </a:r>
          </a:p>
          <a:p>
            <a:endParaRPr lang="cs-CZ" dirty="0" smtClean="0"/>
          </a:p>
          <a:p>
            <a:r>
              <a:rPr lang="cs-CZ" dirty="0" smtClean="0"/>
              <a:t>omezený jazykový kód</a:t>
            </a:r>
          </a:p>
          <a:p>
            <a:r>
              <a:rPr lang="cs-CZ" dirty="0" smtClean="0"/>
              <a:t>rozvinutý jazykový kód</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Ptáčata: analýza rodinného prostředí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1) Jaké děti jsou v dokumentu? Co to znamená „děti z okraje společnosti“?</a:t>
            </a:r>
          </a:p>
          <a:p>
            <a:r>
              <a:rPr lang="cs-CZ" dirty="0" smtClean="0"/>
              <a:t>2) Co to znamená být Rom?</a:t>
            </a:r>
          </a:p>
          <a:p>
            <a:r>
              <a:rPr lang="cs-CZ" dirty="0" smtClean="0"/>
              <a:t>3) Jaké jsou výhody a nevýhody zahájení školního roku školou v přírodě?</a:t>
            </a:r>
          </a:p>
          <a:p>
            <a:r>
              <a:rPr lang="cs-CZ" dirty="0" smtClean="0"/>
              <a:t>4) Na základě videa zkuste charakterizovat rodinné prostředí žáků z hlediska</a:t>
            </a:r>
          </a:p>
          <a:p>
            <a:pPr lvl="1"/>
            <a:r>
              <a:rPr lang="cs-CZ" dirty="0" smtClean="0"/>
              <a:t>struktury rodiny</a:t>
            </a:r>
          </a:p>
          <a:p>
            <a:pPr lvl="1"/>
            <a:r>
              <a:rPr lang="cs-CZ" dirty="0" smtClean="0"/>
              <a:t>zaměstnanosti rodičů</a:t>
            </a:r>
          </a:p>
          <a:p>
            <a:pPr lvl="1"/>
            <a:r>
              <a:rPr lang="cs-CZ" dirty="0" smtClean="0"/>
              <a:t>hodnotové orientace rodin</a:t>
            </a:r>
          </a:p>
          <a:p>
            <a:pPr lvl="1"/>
            <a:r>
              <a:rPr lang="cs-CZ" dirty="0" smtClean="0"/>
              <a:t>kulturního (knihy, ICT, kultura ve volném čase) a sociálního kapitálu rodin</a:t>
            </a:r>
          </a:p>
          <a:p>
            <a:pPr lvl="1"/>
            <a:r>
              <a:rPr lang="cs-CZ" dirty="0" smtClean="0"/>
              <a:t>jazykového kódu</a:t>
            </a:r>
          </a:p>
          <a:p>
            <a:pPr lvl="1"/>
            <a:r>
              <a:rPr lang="cs-CZ" dirty="0" smtClean="0"/>
              <a:t>finanční gramotnosti</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Rodina a škola</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J. </a:t>
            </a:r>
            <a:r>
              <a:rPr lang="cs-CZ" dirty="0" err="1" smtClean="0"/>
              <a:t>Coleman</a:t>
            </a:r>
            <a:r>
              <a:rPr lang="cs-CZ" dirty="0" smtClean="0"/>
              <a:t> (60. léta 20. stol.): sociální a rodinné zázemí má hlavní vliv na výsledky dítěte ve škole i na jeho profesní kariéru</a:t>
            </a:r>
          </a:p>
          <a:p>
            <a:r>
              <a:rPr lang="cs-CZ" dirty="0" err="1" smtClean="0"/>
              <a:t>Coleman</a:t>
            </a:r>
            <a:r>
              <a:rPr lang="cs-CZ" dirty="0" smtClean="0"/>
              <a:t> srovnával různé typy škol a zjistil, že nejúspěšnější jsou katolické školy</a:t>
            </a:r>
          </a:p>
          <a:p>
            <a:r>
              <a:rPr lang="cs-CZ" dirty="0" smtClean="0"/>
              <a:t>PISA: závislost výsledků dětí v čtenářské, matematické a přírodovědné gramotnosti na charakteristikách rodiny</a:t>
            </a:r>
          </a:p>
          <a:p>
            <a:pPr lvl="1"/>
            <a:r>
              <a:rPr lang="cs-CZ" dirty="0" smtClean="0"/>
              <a:t>ČR: vzdělání matky predikuje školní úspěšnost</a:t>
            </a:r>
          </a:p>
          <a:p>
            <a:pPr marL="274320" lvl="1">
              <a:spcBef>
                <a:spcPts val="600"/>
              </a:spcBef>
              <a:buSzPct val="70000"/>
              <a:buFont typeface="Wingdings"/>
              <a:buChar char=""/>
            </a:pPr>
            <a:r>
              <a:rPr lang="cs-CZ" sz="2400" dirty="0" smtClean="0"/>
              <a:t>Teoretické explanace:</a:t>
            </a:r>
          </a:p>
          <a:p>
            <a:pPr lvl="1">
              <a:buNone/>
            </a:pPr>
            <a:r>
              <a:rPr lang="cs-CZ" dirty="0" smtClean="0"/>
              <a:t>Sociální kapitál (</a:t>
            </a:r>
            <a:r>
              <a:rPr lang="cs-CZ" dirty="0" err="1" smtClean="0"/>
              <a:t>Coleman</a:t>
            </a:r>
            <a:r>
              <a:rPr lang="cs-CZ" dirty="0" smtClean="0"/>
              <a:t>)</a:t>
            </a:r>
          </a:p>
          <a:p>
            <a:pPr lvl="1">
              <a:buNone/>
            </a:pPr>
            <a:r>
              <a:rPr lang="cs-CZ" dirty="0" smtClean="0"/>
              <a:t>Kulturní kapitál (</a:t>
            </a:r>
            <a:r>
              <a:rPr lang="cs-CZ" dirty="0" err="1" smtClean="0"/>
              <a:t>Bourdieu</a:t>
            </a:r>
            <a:r>
              <a:rPr lang="cs-CZ" dirty="0" smtClean="0"/>
              <a:t>)</a:t>
            </a:r>
          </a:p>
          <a:p>
            <a:pPr lvl="1">
              <a:buNone/>
            </a:pPr>
            <a:r>
              <a:rPr lang="cs-CZ" dirty="0" smtClean="0"/>
              <a:t>Jazyková socializace (</a:t>
            </a:r>
            <a:r>
              <a:rPr lang="cs-CZ" dirty="0" err="1" smtClean="0"/>
              <a:t>Bernstein</a:t>
            </a:r>
            <a:r>
              <a:rPr lang="cs-CZ" dirty="0" smtClean="0"/>
              <a:t>)</a:t>
            </a:r>
          </a:p>
          <a:p>
            <a:pPr lvl="1">
              <a:buNone/>
            </a:pPr>
            <a:endParaRPr lang="cs-CZ"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br>
              <a:rPr lang="cs-CZ" dirty="0" smtClean="0"/>
            </a:b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sz="4000" dirty="0" smtClean="0"/>
              <a:t>Tomáš </a:t>
            </a:r>
            <a:r>
              <a:rPr lang="cs-CZ" sz="4000" dirty="0" err="1" smtClean="0"/>
              <a:t>Katrňák</a:t>
            </a:r>
            <a:r>
              <a:rPr lang="cs-CZ" sz="4000" dirty="0" smtClean="0"/>
              <a:t>: Odsouzeni k manuální práci</a:t>
            </a:r>
          </a:p>
          <a:p>
            <a:endParaRPr lang="cs-CZ" dirty="0" smtClean="0"/>
          </a:p>
          <a:p>
            <a:pPr>
              <a:buNone/>
            </a:pPr>
            <a:endParaRPr lang="cs-CZ" dirty="0" smtClean="0"/>
          </a:p>
          <a:p>
            <a:pPr algn="just">
              <a:buNone/>
            </a:pPr>
            <a:r>
              <a:rPr lang="cs-CZ" dirty="0" smtClean="0"/>
              <a:t>	Kniha se zabývá procesem předávání vzdělanostního statusu z jedné generace na druhou. Zaměřuje se na dělnickou rodinu a zkoumá mechanismy, které vedou k tomu, že tak značná část dětí dělníků končí na konci devadesátých let dvacátého století v české společnosti se stejným vzděláním jako jejich rodiče. Srovnávací skupinu k dělníkům tvoří rodina vysokoškoláků. Na základě analýzy kvantitativních a kvalitativních dat o dělnících a vysokoškolácích autor ukazuje, že strukturální bariéry dané nerovnou distribucí ekonomického a kulturního kapitálu, které mezi těmito dvěma typy rodiny v české společnosti nalezneme, nejsou zdroji jejich odlišného jednání, jež vzdělanostní systém zhodnocuje a tak vzdělanostní nerovnosti mezigeneračně udržuje. Je tomu naopak: odlišné jednání a odlišné postoje jsou reakcí na strukturální bariéry, které mezi dělnickou a vysokoškolsky vzdělanou rodinou existují. Tento závěr poukazuje na autonomní roli kultury jednotlivých sociálních vrstev v předávání vzdělanostního statusu.</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179</TotalTime>
  <Words>551</Words>
  <Application>Microsoft Office PowerPoint</Application>
  <PresentationFormat>Předvádění na obrazovce (4:3)</PresentationFormat>
  <Paragraphs>57</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Calibri</vt:lpstr>
      <vt:lpstr>Century Schoolbook</vt:lpstr>
      <vt:lpstr>Wingdings</vt:lpstr>
      <vt:lpstr>Wingdings 2</vt:lpstr>
      <vt:lpstr>Arkýř</vt:lpstr>
      <vt:lpstr> Rodina, rodina a škola</vt:lpstr>
      <vt:lpstr>K zamyšlení</vt:lpstr>
      <vt:lpstr>Dokument Ptáčata</vt:lpstr>
      <vt:lpstr>Sociální kapitál</vt:lpstr>
      <vt:lpstr>Kulturní kapitál</vt:lpstr>
      <vt:lpstr>Jazykový kód</vt:lpstr>
      <vt:lpstr>Ptáčata: analýza rodinného prostředí</vt:lpstr>
      <vt:lpstr>Rodina a škola</vt:lpstr>
      <vt:lpstr>Na rodině záleží </vt:lpstr>
      <vt:lpstr>Na rodině záleží</vt:lpstr>
      <vt:lpstr>Na rodině záleží</vt:lpstr>
      <vt:lpstr>K zamyšlení</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Seminář  Rodina, problémová rodina, rodina a škola</dc:title>
  <dc:creator>lektor</dc:creator>
  <cp:lastModifiedBy>Lojdova</cp:lastModifiedBy>
  <cp:revision>16</cp:revision>
  <dcterms:created xsi:type="dcterms:W3CDTF">2013-11-15T09:21:14Z</dcterms:created>
  <dcterms:modified xsi:type="dcterms:W3CDTF">2015-12-04T13:47:13Z</dcterms:modified>
</cp:coreProperties>
</file>