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72" r:id="rId8"/>
    <p:sldId id="268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F186F3D-5887-4F5D-AA1C-476B66320488}" type="datetimeFigureOut">
              <a:rPr lang="cs-CZ" smtClean="0"/>
              <a:pPr/>
              <a:t>24. 9. 2015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EDB0E2F-3422-403C-8E3F-00B759463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6F3D-5887-4F5D-AA1C-476B66320488}" type="datetimeFigureOut">
              <a:rPr lang="cs-CZ" smtClean="0"/>
              <a:pPr/>
              <a:t>24. 9. 2015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0E2F-3422-403C-8E3F-00B759463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6F3D-5887-4F5D-AA1C-476B66320488}" type="datetimeFigureOut">
              <a:rPr lang="cs-CZ" smtClean="0"/>
              <a:pPr/>
              <a:t>24. 9. 2015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0E2F-3422-403C-8E3F-00B759463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186F3D-5887-4F5D-AA1C-476B66320488}" type="datetimeFigureOut">
              <a:rPr lang="cs-CZ" smtClean="0"/>
              <a:pPr/>
              <a:t>24. 9. 2015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DB0E2F-3422-403C-8E3F-00B759463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F186F3D-5887-4F5D-AA1C-476B66320488}" type="datetimeFigureOut">
              <a:rPr lang="cs-CZ" smtClean="0"/>
              <a:pPr/>
              <a:t>24. 9. 2015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EDB0E2F-3422-403C-8E3F-00B759463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6F3D-5887-4F5D-AA1C-476B66320488}" type="datetimeFigureOut">
              <a:rPr lang="cs-CZ" smtClean="0"/>
              <a:pPr/>
              <a:t>24. 9. 2015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0E2F-3422-403C-8E3F-00B759463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6F3D-5887-4F5D-AA1C-476B66320488}" type="datetimeFigureOut">
              <a:rPr lang="cs-CZ" smtClean="0"/>
              <a:pPr/>
              <a:t>24. 9. 2015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0E2F-3422-403C-8E3F-00B759463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186F3D-5887-4F5D-AA1C-476B66320488}" type="datetimeFigureOut">
              <a:rPr lang="cs-CZ" smtClean="0"/>
              <a:pPr/>
              <a:t>24. 9. 2015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DB0E2F-3422-403C-8E3F-00B759463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6F3D-5887-4F5D-AA1C-476B66320488}" type="datetimeFigureOut">
              <a:rPr lang="cs-CZ" smtClean="0"/>
              <a:pPr/>
              <a:t>24. 9. 2015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0E2F-3422-403C-8E3F-00B759463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186F3D-5887-4F5D-AA1C-476B66320488}" type="datetimeFigureOut">
              <a:rPr lang="cs-CZ" smtClean="0"/>
              <a:pPr/>
              <a:t>24. 9. 2015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DB0E2F-3422-403C-8E3F-00B759463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186F3D-5887-4F5D-AA1C-476B66320488}" type="datetimeFigureOut">
              <a:rPr lang="cs-CZ" smtClean="0"/>
              <a:pPr/>
              <a:t>24. 9. 2015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DB0E2F-3422-403C-8E3F-00B759463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F186F3D-5887-4F5D-AA1C-476B66320488}" type="datetimeFigureOut">
              <a:rPr lang="cs-CZ" smtClean="0"/>
              <a:pPr/>
              <a:t>24. 9. 2015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DB0E2F-3422-403C-8E3F-00B759463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metodika výchovy</a:t>
            </a:r>
            <a:br>
              <a:rPr lang="cs-CZ" dirty="0" smtClean="0"/>
            </a:br>
            <a:r>
              <a:rPr lang="cs-CZ" dirty="0" smtClean="0"/>
              <a:t>seminář 1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</a:t>
            </a:r>
            <a:r>
              <a:rPr lang="cs-CZ" dirty="0" err="1" smtClean="0"/>
              <a:t>Lojdová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Riziko bezobsažnosti?</a:t>
            </a: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19460" name="Picture 2" descr="Teorie nevzdělanos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628775"/>
            <a:ext cx="39370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pojetí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Kdo jsme</a:t>
            </a:r>
          </a:p>
          <a:p>
            <a:pPr marL="514350" indent="-514350">
              <a:buAutoNum type="arabicParenR"/>
            </a:pPr>
            <a:r>
              <a:rPr lang="cs-CZ" dirty="0" smtClean="0"/>
              <a:t>Co budeme dělat</a:t>
            </a:r>
          </a:p>
          <a:p>
            <a:pPr marL="914400" lvl="1" indent="-514350">
              <a:buFontTx/>
              <a:buChar char="-"/>
            </a:pPr>
            <a:r>
              <a:rPr lang="cs-CZ" dirty="0" smtClean="0"/>
              <a:t>aktivně se účastnit seminářů (docházka)</a:t>
            </a:r>
          </a:p>
          <a:p>
            <a:pPr marL="914400" lvl="1" indent="-514350">
              <a:buFontTx/>
              <a:buChar char="-"/>
            </a:pPr>
            <a:r>
              <a:rPr lang="cs-CZ" dirty="0" smtClean="0"/>
              <a:t>připravovat se na semináře (zadané úkoly)</a:t>
            </a:r>
          </a:p>
          <a:p>
            <a:pPr marL="514350" indent="-514350">
              <a:buAutoNum type="arabicParenR"/>
            </a:pPr>
            <a:r>
              <a:rPr lang="cs-CZ" dirty="0" smtClean="0"/>
              <a:t>Jak se rozloučíme</a:t>
            </a:r>
          </a:p>
          <a:p>
            <a:pPr marL="914400" lvl="1" indent="-514350">
              <a:buFontTx/>
              <a:buChar char="-"/>
            </a:pPr>
            <a:r>
              <a:rPr lang="cs-CZ" dirty="0" smtClean="0"/>
              <a:t>písemný test z témat přednášky a semináře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Humanizace vzdělávání, </a:t>
            </a:r>
            <a:r>
              <a:rPr lang="cs-CZ" dirty="0" err="1" smtClean="0"/>
              <a:t>kurikulární</a:t>
            </a:r>
            <a:r>
              <a:rPr lang="cs-CZ" dirty="0" smtClean="0"/>
              <a:t> reforma.</a:t>
            </a:r>
          </a:p>
          <a:p>
            <a:pPr algn="ctr">
              <a:buNone/>
            </a:pPr>
            <a:r>
              <a:rPr lang="cs-CZ" dirty="0" smtClean="0"/>
              <a:t>Průřezová témata a klíčové kompetence v RVP.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Proměny vzdělávání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286375" y="1571625"/>
            <a:ext cx="3344863" cy="4525963"/>
          </a:xfrm>
        </p:spPr>
        <p:txBody>
          <a:bodyPr/>
          <a:lstStyle/>
          <a:p>
            <a:pPr eaLnBrk="1" hangingPunct="1">
              <a:buNone/>
            </a:pPr>
            <a:endParaRPr lang="cs-CZ" sz="2800" dirty="0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88" y="1341438"/>
            <a:ext cx="531495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0" y="3867150"/>
            <a:ext cx="43815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ovéPole 3"/>
          <p:cNvSpPr txBox="1">
            <a:spLocks noChangeArrowheads="1"/>
          </p:cNvSpPr>
          <p:nvPr/>
        </p:nvSpPr>
        <p:spPr bwMode="auto">
          <a:xfrm>
            <a:off x="0" y="4856163"/>
            <a:ext cx="478631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Kurikulární</a:t>
            </a:r>
            <a:r>
              <a:rPr lang="cs-CZ" dirty="0" smtClean="0"/>
              <a:t> reforma – cesta k humanizaci vzdělávání?</a:t>
            </a:r>
            <a:endParaRPr lang="cs-CZ" dirty="0"/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762125"/>
            <a:ext cx="7239000" cy="45418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nového přináší RVP?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625" y="1571625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cs-CZ" smtClean="0"/>
              <a:t>Pojetí ZV</a:t>
            </a:r>
          </a:p>
          <a:p>
            <a:pPr eaLnBrk="1" hangingPunct="1"/>
            <a:r>
              <a:rPr lang="cs-CZ" smtClean="0"/>
              <a:t>Vzdělávací oblasti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Průřezová témata </a:t>
            </a:r>
          </a:p>
          <a:p>
            <a:pPr eaLnBrk="1" hangingPunct="1"/>
            <a:r>
              <a:rPr lang="cs-CZ" b="1" smtClean="0"/>
              <a:t>Klíčové kompetence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8" y="2857500"/>
            <a:ext cx="5907087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základního vzdělávání (RVP)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Základní vzdělávání má žákům pomoci utvářet a postupně rozvíjet klíčové kompetence a poskytnout spolehlivý základ všeobecného vzdělání orientovaného zejména na </a:t>
            </a:r>
            <a:r>
              <a:rPr lang="cs-CZ" b="1" dirty="0" smtClean="0"/>
              <a:t>situace blízké  životu a na praktické jednání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Základní vzdělávání na 2. stupni pomáhá žákům získat vědomosti, dovednosti a návyky, které  jim umožní </a:t>
            </a:r>
            <a:r>
              <a:rPr lang="cs-CZ" b="1" dirty="0" smtClean="0"/>
              <a:t>samostatné učení </a:t>
            </a:r>
            <a:r>
              <a:rPr lang="cs-CZ" dirty="0" smtClean="0"/>
              <a:t>a utváření takových </a:t>
            </a:r>
            <a:r>
              <a:rPr lang="cs-CZ" b="1" dirty="0" smtClean="0"/>
              <a:t>hodnot </a:t>
            </a:r>
            <a:r>
              <a:rPr lang="cs-CZ" dirty="0" smtClean="0"/>
              <a:t>a postojů, které vedou k uvážlivému a kultivovanému chování, k zodpovědnému rozhodování a </a:t>
            </a:r>
            <a:r>
              <a:rPr lang="cs-CZ" b="1" dirty="0" smtClean="0"/>
              <a:t>respektování práv a povinností občana našeho státu i Evropské unie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Osobnostní a sociální výchova</a:t>
            </a:r>
          </a:p>
          <a:p>
            <a:pPr eaLnBrk="1" hangingPunct="1">
              <a:defRPr/>
            </a:pPr>
            <a:r>
              <a:rPr lang="cs-CZ" dirty="0" smtClean="0"/>
              <a:t>Výchova demokratického občana</a:t>
            </a:r>
          </a:p>
          <a:p>
            <a:pPr eaLnBrk="1" hangingPunct="1">
              <a:defRPr/>
            </a:pPr>
            <a:r>
              <a:rPr lang="cs-CZ" dirty="0" smtClean="0"/>
              <a:t>Výchova k myšlení v evropských a globálních souvislostech</a:t>
            </a:r>
          </a:p>
          <a:p>
            <a:pPr eaLnBrk="1" hangingPunct="1">
              <a:defRPr/>
            </a:pPr>
            <a:r>
              <a:rPr lang="cs-CZ" dirty="0" smtClean="0"/>
              <a:t>Multikulturní výchova</a:t>
            </a:r>
          </a:p>
          <a:p>
            <a:pPr eaLnBrk="1" hangingPunct="1">
              <a:defRPr/>
            </a:pPr>
            <a:r>
              <a:rPr lang="cs-CZ" dirty="0" smtClean="0"/>
              <a:t>Environmentální výchova</a:t>
            </a:r>
          </a:p>
          <a:p>
            <a:pPr eaLnBrk="1" hangingPunct="1">
              <a:defRPr/>
            </a:pPr>
            <a:r>
              <a:rPr lang="cs-CZ" dirty="0" smtClean="0"/>
              <a:t>Mediální výchova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cs-CZ" dirty="0" smtClean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84213" y="765175"/>
            <a:ext cx="540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642910" y="571480"/>
            <a:ext cx="778674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4400" dirty="0" smtClean="0"/>
              <a:t>Průřezová témata jako odraz hodnot v RVP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Od vědomostí ke kompetencím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sz="2800" dirty="0" smtClean="0"/>
              <a:t>Klíčové kompetence představují souhrn vědomostí, dovedností, schopností, postojů a hodnot důležitých pro osobní rozvoj a uplatnění každého člena společnosti.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sz="2800" dirty="0" smtClean="0"/>
              <a:t>V etapě základního vzdělávání jsou to: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chemeClr val="tx1">
                    <a:tint val="85000"/>
                  </a:schemeClr>
                </a:solidFill>
              </a:rPr>
              <a:t>	kompetence k učení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chemeClr val="tx1">
                    <a:tint val="85000"/>
                  </a:schemeClr>
                </a:solidFill>
              </a:rPr>
              <a:t>	kompetence k řešení problémů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chemeClr val="tx1">
                    <a:tint val="85000"/>
                  </a:schemeClr>
                </a:solidFill>
              </a:rPr>
              <a:t>	kompetence komunikativní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chemeClr val="tx1">
                    <a:tint val="85000"/>
                  </a:schemeClr>
                </a:solidFill>
              </a:rPr>
              <a:t>	kompetence sociální a personální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chemeClr val="tx1">
                    <a:tint val="85000"/>
                  </a:schemeClr>
                </a:solidFill>
              </a:rPr>
              <a:t>	kompetence občanské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chemeClr val="tx1">
                    <a:tint val="85000"/>
                  </a:schemeClr>
                </a:solidFill>
              </a:rPr>
              <a:t>	kompetence pracovní</a:t>
            </a:r>
            <a:endParaRPr lang="cs-CZ" sz="2600" dirty="0" smtClean="0">
              <a:solidFill>
                <a:schemeClr val="tx1"/>
              </a:solidFill>
            </a:endParaRPr>
          </a:p>
          <a:p>
            <a:pPr marL="274320" lvl="1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defRPr/>
            </a:pPr>
            <a:r>
              <a:rPr lang="cs-CZ" sz="2600" i="1" dirty="0" smtClean="0">
                <a:solidFill>
                  <a:schemeClr val="tx1"/>
                </a:solidFill>
              </a:rPr>
              <a:t>Mohou kompetence nahradit vědomosti?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655</TotalTime>
  <Words>233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Century Schoolbook</vt:lpstr>
      <vt:lpstr>Trebuchet MS</vt:lpstr>
      <vt:lpstr>Wingdings</vt:lpstr>
      <vt:lpstr>Wingdings 2</vt:lpstr>
      <vt:lpstr>Arkýř</vt:lpstr>
      <vt:lpstr>Teorie a metodika výchovy seminář 1 </vt:lpstr>
      <vt:lpstr>K pojetí semináře</vt:lpstr>
      <vt:lpstr>Téma 1</vt:lpstr>
      <vt:lpstr>Proměny vzdělávání</vt:lpstr>
      <vt:lpstr>Kurikulární reforma – cesta k humanizaci vzdělávání?</vt:lpstr>
      <vt:lpstr>Co nového přináší RVP?</vt:lpstr>
      <vt:lpstr>Pojetí základního vzdělávání (RVP)</vt:lpstr>
      <vt:lpstr>Prezentace aplikace PowerPoint</vt:lpstr>
      <vt:lpstr>Od vědomostí ke kompetencím</vt:lpstr>
      <vt:lpstr>Riziko bezobsažnosti?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metodika výchovy seminář 1</dc:title>
  <dc:creator>X</dc:creator>
  <cp:lastModifiedBy>Lojdova</cp:lastModifiedBy>
  <cp:revision>29</cp:revision>
  <dcterms:created xsi:type="dcterms:W3CDTF">2013-09-23T18:51:37Z</dcterms:created>
  <dcterms:modified xsi:type="dcterms:W3CDTF">2015-09-24T06:49:51Z</dcterms:modified>
</cp:coreProperties>
</file>