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63" r:id="rId5"/>
    <p:sldId id="265" r:id="rId6"/>
    <p:sldId id="259" r:id="rId7"/>
    <p:sldId id="260" r:id="rId8"/>
    <p:sldId id="261" r:id="rId9"/>
    <p:sldId id="264" r:id="rId10"/>
    <p:sldId id="262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144" autoAdjust="0"/>
  </p:normalViewPr>
  <p:slideViewPr>
    <p:cSldViewPr>
      <p:cViewPr>
        <p:scale>
          <a:sx n="79" d="100"/>
          <a:sy n="79" d="100"/>
        </p:scale>
        <p:origin x="-894" y="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76F574-5DA6-4C97-8D43-008BCEBB0C3B}" type="datetimeFigureOut">
              <a:rPr lang="cs-CZ" smtClean="0"/>
              <a:t>14.10.2015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D8D1B3-6237-4AE3-B7FA-0C9BF259F6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1277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Blíže viz NV 361/2007, z didaktických důvodů zjednodušeno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D8D1B3-6237-4AE3-B7FA-0C9BF259F67B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57549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Alternativním zdrojem je i tepelné čerpadlo: výměník tepla</a:t>
            </a:r>
            <a:r>
              <a:rPr lang="cs-CZ" baseline="0" dirty="0" smtClean="0"/>
              <a:t> mezi objektem a prostředím s využitím fyzikálních principů komprese, dekomprese média a odevzdávání tepelného přírůstku.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D8D1B3-6237-4AE3-B7FA-0C9BF259F67B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5487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1D301-1A14-4176-92F0-A28FBF2C08F7}" type="datetimeFigureOut">
              <a:rPr lang="cs-CZ" smtClean="0"/>
              <a:t>14.10.2015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B52DF-022E-4995-87F1-8B228A5ABC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0500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1D301-1A14-4176-92F0-A28FBF2C08F7}" type="datetimeFigureOut">
              <a:rPr lang="cs-CZ" smtClean="0"/>
              <a:t>14.10.2015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B52DF-022E-4995-87F1-8B228A5ABC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2324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1D301-1A14-4176-92F0-A28FBF2C08F7}" type="datetimeFigureOut">
              <a:rPr lang="cs-CZ" smtClean="0"/>
              <a:t>14.10.2015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B52DF-022E-4995-87F1-8B228A5ABC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2669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chemeClr val="tx1"/>
          </a:solidFill>
        </p:spPr>
        <p:txBody>
          <a:bodyPr>
            <a:normAutofit/>
          </a:bodyPr>
          <a:lstStyle>
            <a:lvl1pPr>
              <a:defRPr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1D301-1A14-4176-92F0-A28FBF2C08F7}" type="datetimeFigureOut">
              <a:rPr lang="cs-CZ" smtClean="0"/>
              <a:t>14.10.2015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B52DF-022E-4995-87F1-8B228A5ABC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11085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1D301-1A14-4176-92F0-A28FBF2C08F7}" type="datetimeFigureOut">
              <a:rPr lang="cs-CZ" smtClean="0"/>
              <a:t>14.10.2015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B52DF-022E-4995-87F1-8B228A5ABC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091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1D301-1A14-4176-92F0-A28FBF2C08F7}" type="datetimeFigureOut">
              <a:rPr lang="cs-CZ" smtClean="0"/>
              <a:t>14.10.2015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B52DF-022E-4995-87F1-8B228A5ABC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6280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1D301-1A14-4176-92F0-A28FBF2C08F7}" type="datetimeFigureOut">
              <a:rPr lang="cs-CZ" smtClean="0"/>
              <a:t>14.10.2015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B52DF-022E-4995-87F1-8B228A5ABC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5457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1D301-1A14-4176-92F0-A28FBF2C08F7}" type="datetimeFigureOut">
              <a:rPr lang="cs-CZ" smtClean="0"/>
              <a:t>14.10.2015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B52DF-022E-4995-87F1-8B228A5ABC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5894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1D301-1A14-4176-92F0-A28FBF2C08F7}" type="datetimeFigureOut">
              <a:rPr lang="cs-CZ" smtClean="0"/>
              <a:t>14.10.2015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B52DF-022E-4995-87F1-8B228A5ABC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7988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1D301-1A14-4176-92F0-A28FBF2C08F7}" type="datetimeFigureOut">
              <a:rPr lang="cs-CZ" smtClean="0"/>
              <a:t>14.10.2015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B52DF-022E-4995-87F1-8B228A5ABC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324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1D301-1A14-4176-92F0-A28FBF2C08F7}" type="datetimeFigureOut">
              <a:rPr lang="cs-CZ" smtClean="0"/>
              <a:t>14.10.2015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B52DF-022E-4995-87F1-8B228A5ABC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108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81D301-1A14-4176-92F0-A28FBF2C08F7}" type="datetimeFigureOut">
              <a:rPr lang="cs-CZ" smtClean="0"/>
              <a:t>14.10.2015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CB52DF-022E-4995-87F1-8B228A5ABC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036686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56793"/>
            <a:ext cx="7772400" cy="2043658"/>
          </a:xfrm>
        </p:spPr>
        <p:txBody>
          <a:bodyPr>
            <a:noAutofit/>
          </a:bodyPr>
          <a:lstStyle/>
          <a:p>
            <a:r>
              <a:rPr lang="cs-CZ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Mikroklimatické podmínky</a:t>
            </a:r>
            <a:endParaRPr lang="cs-CZ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Aleš Peřina, </a:t>
            </a:r>
            <a:r>
              <a:rPr lang="cs-CZ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</a:t>
            </a:r>
            <a:r>
              <a:rPr lang="cs-CZ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D.</a:t>
            </a:r>
          </a:p>
          <a:p>
            <a:r>
              <a:rPr lang="cs-CZ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Ústav ochrany a podpory zdraví LF MU</a:t>
            </a:r>
            <a:endParaRPr lang="cs-CZ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5661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Ochlazovače</a:t>
            </a:r>
            <a:r>
              <a:rPr lang="cs-CZ" dirty="0" smtClean="0"/>
              <a:t> a pračky vzduchu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Recirkulační přístroj</a:t>
            </a:r>
          </a:p>
          <a:p>
            <a:r>
              <a:rPr lang="cs-CZ" dirty="0" smtClean="0"/>
              <a:t>Pasivní filtrace</a:t>
            </a:r>
          </a:p>
          <a:p>
            <a:pPr lvl="1"/>
            <a:r>
              <a:rPr lang="cs-CZ" dirty="0" err="1" smtClean="0"/>
              <a:t>Hepa</a:t>
            </a:r>
            <a:r>
              <a:rPr lang="cs-CZ" dirty="0" smtClean="0"/>
              <a:t> filtr (</a:t>
            </a:r>
            <a:r>
              <a:rPr lang="en-US" dirty="0"/>
              <a:t>high efficiency particulate air </a:t>
            </a:r>
            <a:r>
              <a:rPr lang="en-US" dirty="0" smtClean="0"/>
              <a:t>filter</a:t>
            </a:r>
            <a:r>
              <a:rPr lang="cs-CZ" dirty="0" smtClean="0"/>
              <a:t>)</a:t>
            </a:r>
          </a:p>
          <a:p>
            <a:r>
              <a:rPr lang="cs-CZ" dirty="0" smtClean="0"/>
              <a:t>Aktivní filtrace</a:t>
            </a:r>
          </a:p>
          <a:p>
            <a:pPr lvl="1"/>
            <a:r>
              <a:rPr lang="cs-CZ" dirty="0" err="1" smtClean="0"/>
              <a:t>Elektrostratické</a:t>
            </a:r>
            <a:r>
              <a:rPr lang="cs-CZ" dirty="0" smtClean="0"/>
              <a:t> filtry</a:t>
            </a:r>
          </a:p>
          <a:p>
            <a:r>
              <a:rPr lang="cs-CZ" dirty="0" smtClean="0"/>
              <a:t>Ionizátor</a:t>
            </a:r>
          </a:p>
          <a:p>
            <a:pPr lvl="1"/>
            <a:r>
              <a:rPr lang="cs-CZ" dirty="0" smtClean="0"/>
              <a:t>Lehké záporné ionty působí příznivě na zdraví lidí</a:t>
            </a:r>
          </a:p>
          <a:p>
            <a:r>
              <a:rPr lang="cs-CZ" dirty="0" smtClean="0"/>
              <a:t>Zvlhčovač</a:t>
            </a:r>
          </a:p>
          <a:p>
            <a:pPr lvl="1"/>
            <a:r>
              <a:rPr lang="cs-CZ" dirty="0" smtClean="0"/>
              <a:t>Vodní (pasivní odpařování, rozprašovací)</a:t>
            </a:r>
          </a:p>
          <a:p>
            <a:pPr lvl="1"/>
            <a:r>
              <a:rPr lang="cs-CZ" dirty="0" smtClean="0"/>
              <a:t>Parní</a:t>
            </a:r>
          </a:p>
          <a:p>
            <a:r>
              <a:rPr lang="cs-CZ" dirty="0" smtClean="0"/>
              <a:t>Rizika:</a:t>
            </a:r>
          </a:p>
          <a:p>
            <a:pPr lvl="1"/>
            <a:r>
              <a:rPr lang="cs-CZ" dirty="0" smtClean="0"/>
              <a:t>Mikrobiální kontaminace, hlavně zvlhčovače (plísně, bakterie</a:t>
            </a:r>
            <a:r>
              <a:rPr lang="cs-CZ" i="1" dirty="0" smtClean="0"/>
              <a:t>, </a:t>
            </a:r>
            <a:r>
              <a:rPr lang="cs-CZ" i="1" dirty="0" err="1" smtClean="0"/>
              <a:t>Legionella</a:t>
            </a:r>
            <a:r>
              <a:rPr lang="cs-CZ" i="1" dirty="0"/>
              <a:t> </a:t>
            </a:r>
            <a:r>
              <a:rPr lang="cs-CZ" i="1" dirty="0" err="1" smtClean="0"/>
              <a:t>pneumophill</a:t>
            </a:r>
            <a:r>
              <a:rPr lang="cs-CZ" dirty="0" err="1" smtClean="0"/>
              <a:t>a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Hluk</a:t>
            </a:r>
          </a:p>
          <a:p>
            <a:pPr lvl="1"/>
            <a:r>
              <a:rPr lang="cs-CZ" dirty="0" smtClean="0"/>
              <a:t>Ekonomická náročnost </a:t>
            </a:r>
            <a:r>
              <a:rPr lang="cs-CZ" dirty="0" smtClean="0"/>
              <a:t>provozu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183455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Fyziologické poznámky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62500" lnSpcReduction="20000"/>
          </a:bodyPr>
          <a:lstStyle/>
          <a:p>
            <a:r>
              <a:rPr lang="cs-CZ" dirty="0" err="1" smtClean="0"/>
              <a:t>Homoiotermie</a:t>
            </a:r>
            <a:r>
              <a:rPr lang="cs-CZ" dirty="0" smtClean="0"/>
              <a:t> (=teplokrevnost): schopnost zajištění tepelné rovnováhy (člověk: 36-37 </a:t>
            </a:r>
            <a:r>
              <a:rPr lang="cs-CZ" baseline="30000" dirty="0" err="1" smtClean="0"/>
              <a:t>o</a:t>
            </a:r>
            <a:r>
              <a:rPr lang="cs-CZ" dirty="0" err="1" smtClean="0"/>
              <a:t>C</a:t>
            </a:r>
            <a:r>
              <a:rPr lang="cs-CZ" dirty="0" smtClean="0"/>
              <a:t>)</a:t>
            </a:r>
          </a:p>
          <a:p>
            <a:r>
              <a:rPr lang="cs-CZ" dirty="0" smtClean="0"/>
              <a:t>Mechanismy</a:t>
            </a:r>
          </a:p>
          <a:p>
            <a:pPr lvl="1"/>
            <a:r>
              <a:rPr lang="cs-CZ" dirty="0" smtClean="0"/>
              <a:t>Endogenní produkce tepla (metabolické teplo)</a:t>
            </a:r>
          </a:p>
          <a:p>
            <a:pPr lvl="2"/>
            <a:r>
              <a:rPr lang="cs-CZ" dirty="0" smtClean="0"/>
              <a:t>Buněčné mitochondrie</a:t>
            </a:r>
          </a:p>
          <a:p>
            <a:pPr lvl="2"/>
            <a:r>
              <a:rPr lang="cs-CZ" dirty="0" smtClean="0"/>
              <a:t>Játra, svalová práce</a:t>
            </a:r>
          </a:p>
          <a:p>
            <a:pPr lvl="1"/>
            <a:r>
              <a:rPr lang="cs-CZ" dirty="0" smtClean="0"/>
              <a:t>Změna </a:t>
            </a:r>
            <a:r>
              <a:rPr lang="cs-CZ" dirty="0" err="1" smtClean="0"/>
              <a:t>perfuze</a:t>
            </a:r>
            <a:r>
              <a:rPr lang="cs-CZ" dirty="0" smtClean="0"/>
              <a:t> tkání a orgánů</a:t>
            </a:r>
          </a:p>
          <a:p>
            <a:r>
              <a:rPr lang="cs-CZ" dirty="0" smtClean="0"/>
              <a:t>Mechanismy výměny tepla mezi organismem a prostředím</a:t>
            </a:r>
          </a:p>
          <a:p>
            <a:pPr lvl="1"/>
            <a:r>
              <a:rPr lang="cs-CZ" dirty="0" smtClean="0"/>
              <a:t>Odpařování (evaporace)</a:t>
            </a:r>
          </a:p>
          <a:p>
            <a:pPr lvl="2"/>
            <a:r>
              <a:rPr lang="cs-CZ" i="1" dirty="0" err="1" smtClean="0"/>
              <a:t>Perspiratio</a:t>
            </a:r>
            <a:r>
              <a:rPr lang="cs-CZ" i="1" dirty="0" smtClean="0"/>
              <a:t> </a:t>
            </a:r>
            <a:r>
              <a:rPr lang="cs-CZ" i="1" dirty="0" err="1" smtClean="0"/>
              <a:t>insensibilis</a:t>
            </a:r>
            <a:endParaRPr lang="cs-CZ" i="1" dirty="0" smtClean="0"/>
          </a:p>
          <a:p>
            <a:pPr lvl="2"/>
            <a:r>
              <a:rPr lang="cs-CZ" i="1" dirty="0" err="1" smtClean="0"/>
              <a:t>Perspiratio</a:t>
            </a:r>
            <a:r>
              <a:rPr lang="cs-CZ" i="1" dirty="0" smtClean="0"/>
              <a:t> </a:t>
            </a:r>
            <a:r>
              <a:rPr lang="cs-CZ" i="1" dirty="0" err="1" smtClean="0"/>
              <a:t>sensibilis</a:t>
            </a:r>
            <a:endParaRPr lang="cs-CZ" i="1" dirty="0" smtClean="0"/>
          </a:p>
          <a:p>
            <a:pPr lvl="1"/>
            <a:r>
              <a:rPr lang="cs-CZ" dirty="0" smtClean="0"/>
              <a:t>Proudění (ventilace)</a:t>
            </a:r>
          </a:p>
          <a:p>
            <a:pPr lvl="1"/>
            <a:r>
              <a:rPr lang="cs-CZ" dirty="0" smtClean="0"/>
              <a:t>Vedení tepla (kondukce)</a:t>
            </a:r>
          </a:p>
          <a:p>
            <a:pPr lvl="1"/>
            <a:r>
              <a:rPr lang="cs-CZ" dirty="0" smtClean="0"/>
              <a:t>Vyzařování tepla (radiace; IR spektrum </a:t>
            </a:r>
            <a:r>
              <a:rPr lang="cs-CZ" dirty="0" err="1" smtClean="0"/>
              <a:t>elmag</a:t>
            </a:r>
            <a:r>
              <a:rPr lang="cs-CZ" dirty="0" smtClean="0"/>
              <a:t>. záření)</a:t>
            </a:r>
          </a:p>
          <a:p>
            <a:r>
              <a:rPr lang="cs-CZ" dirty="0" smtClean="0"/>
              <a:t>Tepelná bilance organismu</a:t>
            </a:r>
          </a:p>
          <a:p>
            <a:pPr lvl="1"/>
            <a:r>
              <a:rPr lang="cs-CZ" dirty="0" smtClean="0"/>
              <a:t>Poměr přijatého a vydaného tepla</a:t>
            </a:r>
          </a:p>
          <a:p>
            <a:pPr lvl="1"/>
            <a:r>
              <a:rPr lang="cs-CZ" dirty="0" smtClean="0"/>
              <a:t>Vyrovnaná, negativní, pozitivní</a:t>
            </a:r>
          </a:p>
        </p:txBody>
      </p:sp>
    </p:spTree>
    <p:extLst>
      <p:ext uri="{BB962C8B-B14F-4D97-AF65-F5344CB8AC3E}">
        <p14:creationId xmlns:p14="http://schemas.microsoft.com/office/powerpoint/2010/main" val="310367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Komplex mikroklimatických podmínek</a:t>
            </a:r>
            <a:endParaRPr lang="cs-CZ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28592"/>
          </a:xfrm>
        </p:spPr>
        <p:txBody>
          <a:bodyPr>
            <a:noAutofit/>
          </a:bodyPr>
          <a:lstStyle/>
          <a:p>
            <a:r>
              <a:rPr lang="cs-CZ" sz="3600" dirty="0" smtClean="0"/>
              <a:t>Teplota</a:t>
            </a:r>
          </a:p>
          <a:p>
            <a:pPr lvl="1"/>
            <a:r>
              <a:rPr lang="cs-CZ" dirty="0" smtClean="0"/>
              <a:t>Základní charakteristika tepelného stavu hmoty (K, </a:t>
            </a:r>
            <a:r>
              <a:rPr lang="cs-CZ" baseline="30000" dirty="0" err="1" smtClean="0"/>
              <a:t>o</a:t>
            </a:r>
            <a:r>
              <a:rPr lang="cs-CZ" dirty="0" err="1" smtClean="0"/>
              <a:t>C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Základní faktor tepelné pohody</a:t>
            </a:r>
          </a:p>
          <a:p>
            <a:r>
              <a:rPr lang="cs-CZ" sz="3600" dirty="0" smtClean="0"/>
              <a:t>Relativní vlhkost vzduchu</a:t>
            </a:r>
          </a:p>
          <a:p>
            <a:pPr lvl="1"/>
            <a:r>
              <a:rPr lang="cs-CZ" dirty="0" smtClean="0"/>
              <a:t>Poměr okamžitého množství vodních par a množství vodních par ve stavu úplného nasycení při stejné teplotě a tlaku vzduchu (%)</a:t>
            </a:r>
          </a:p>
          <a:p>
            <a:r>
              <a:rPr lang="cs-CZ" sz="3600" dirty="0" smtClean="0"/>
              <a:t>Rychlost proudění vzduchu</a:t>
            </a:r>
          </a:p>
          <a:p>
            <a:pPr lvl="1"/>
            <a:r>
              <a:rPr lang="cs-CZ" dirty="0" smtClean="0"/>
              <a:t>Pohyb vzduchových mas (m.s</a:t>
            </a:r>
            <a:r>
              <a:rPr lang="cs-CZ" baseline="30000" dirty="0" smtClean="0"/>
              <a:t>-1</a:t>
            </a:r>
            <a:r>
              <a:rPr lang="cs-CZ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88322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Nepříznivé působení</a:t>
            </a:r>
            <a:br>
              <a:rPr lang="cs-CZ" dirty="0" smtClean="0"/>
            </a:br>
            <a:r>
              <a:rPr lang="cs-CZ" dirty="0" smtClean="0"/>
              <a:t>komplexu mikroklimatických podmínek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Teplota</a:t>
            </a:r>
          </a:p>
          <a:p>
            <a:pPr lvl="1"/>
            <a:r>
              <a:rPr lang="cs-CZ" dirty="0" smtClean="0"/>
              <a:t>Celkově působící teplo:</a:t>
            </a:r>
          </a:p>
          <a:p>
            <a:pPr lvl="2"/>
            <a:r>
              <a:rPr lang="cs-CZ" dirty="0" smtClean="0"/>
              <a:t>Přehřátí: nesoustředěnost, změny </a:t>
            </a:r>
            <a:r>
              <a:rPr lang="cs-CZ" dirty="0" smtClean="0"/>
              <a:t>chování, </a:t>
            </a:r>
            <a:r>
              <a:rPr lang="cs-CZ" dirty="0" smtClean="0"/>
              <a:t>riziko úrazů, nevolnost, zvracení, průjem, krvácení z nosu a úst, hyperventilace, ztráta pocení, </a:t>
            </a:r>
            <a:r>
              <a:rPr lang="cs-CZ" dirty="0" smtClean="0"/>
              <a:t>selhání </a:t>
            </a:r>
            <a:r>
              <a:rPr lang="cs-CZ" dirty="0" smtClean="0"/>
              <a:t>krevního oběhu</a:t>
            </a:r>
          </a:p>
          <a:p>
            <a:pPr lvl="2"/>
            <a:r>
              <a:rPr lang="cs-CZ" dirty="0" smtClean="0"/>
              <a:t>Prochladnutí: oslabené dýchání, pokles teploty tělesného jádra, únava, selhání krevního oběhu</a:t>
            </a:r>
          </a:p>
          <a:p>
            <a:pPr lvl="1"/>
            <a:r>
              <a:rPr lang="cs-CZ" dirty="0" smtClean="0"/>
              <a:t>Lokálně působící teplo: popáleniny, omrzliny </a:t>
            </a:r>
          </a:p>
          <a:p>
            <a:r>
              <a:rPr lang="cs-CZ" dirty="0" smtClean="0"/>
              <a:t>Relativní vlhkost</a:t>
            </a:r>
          </a:p>
          <a:p>
            <a:pPr lvl="1"/>
            <a:r>
              <a:rPr lang="cs-CZ" dirty="0" smtClean="0"/>
              <a:t>Nízká: vysoušení sliznic s omezením obranných funkcí</a:t>
            </a:r>
          </a:p>
          <a:p>
            <a:pPr lvl="1"/>
            <a:r>
              <a:rPr lang="cs-CZ" dirty="0" smtClean="0"/>
              <a:t>Vysoká: nevolnost, dýchací potíže, růst plísní</a:t>
            </a:r>
            <a:r>
              <a:rPr lang="cs-CZ" dirty="0" smtClean="0"/>
              <a:t>; v </a:t>
            </a:r>
            <a:r>
              <a:rPr lang="cs-CZ" dirty="0" smtClean="0"/>
              <a:t>indikovaných případech využití ve speleoterapii</a:t>
            </a:r>
          </a:p>
          <a:p>
            <a:r>
              <a:rPr lang="cs-CZ" dirty="0" smtClean="0"/>
              <a:t>Proudění vzduchu</a:t>
            </a:r>
          </a:p>
          <a:p>
            <a:pPr lvl="1"/>
            <a:r>
              <a:rPr lang="cs-CZ" dirty="0" err="1" smtClean="0"/>
              <a:t>Diskomfort</a:t>
            </a:r>
            <a:endParaRPr lang="cs-CZ" dirty="0" smtClean="0"/>
          </a:p>
          <a:p>
            <a:pPr lvl="1"/>
            <a:r>
              <a:rPr lang="cs-CZ" dirty="0" smtClean="0"/>
              <a:t>Nadměrné ochlazování těla nebo jeho částí</a:t>
            </a:r>
          </a:p>
        </p:txBody>
      </p:sp>
    </p:spTree>
    <p:extLst>
      <p:ext uri="{BB962C8B-B14F-4D97-AF65-F5344CB8AC3E}">
        <p14:creationId xmlns:p14="http://schemas.microsoft.com/office/powerpoint/2010/main" val="3581706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 smtClean="0"/>
              <a:t>Hodnocení komplexu mikroklimatických podmínek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6131024" cy="5328592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Objektivizace měřením</a:t>
            </a:r>
          </a:p>
          <a:p>
            <a:pPr lvl="1"/>
            <a:r>
              <a:rPr lang="cs-CZ" dirty="0" smtClean="0"/>
              <a:t>Teplota</a:t>
            </a:r>
          </a:p>
          <a:p>
            <a:pPr lvl="2"/>
            <a:r>
              <a:rPr lang="cs-CZ" dirty="0" smtClean="0"/>
              <a:t>Klasický teploměr</a:t>
            </a:r>
          </a:p>
          <a:p>
            <a:pPr lvl="2"/>
            <a:r>
              <a:rPr lang="cs-CZ" dirty="0" err="1" smtClean="0"/>
              <a:t>Vernon</a:t>
            </a:r>
            <a:r>
              <a:rPr lang="cs-CZ" dirty="0" smtClean="0"/>
              <a:t>-Joklův kulový teploměr (</a:t>
            </a:r>
            <a:r>
              <a:rPr lang="cs-CZ" dirty="0" err="1" smtClean="0"/>
              <a:t>globeoteplota</a:t>
            </a:r>
            <a:r>
              <a:rPr lang="cs-CZ" dirty="0" smtClean="0"/>
              <a:t> t</a:t>
            </a:r>
            <a:r>
              <a:rPr lang="cs-CZ" baseline="-25000" dirty="0" smtClean="0"/>
              <a:t>g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Vlhkost</a:t>
            </a:r>
          </a:p>
          <a:p>
            <a:pPr lvl="2"/>
            <a:r>
              <a:rPr lang="cs-CZ" dirty="0" smtClean="0"/>
              <a:t>Vlasový vlhkoměr</a:t>
            </a:r>
          </a:p>
          <a:p>
            <a:pPr lvl="2"/>
            <a:r>
              <a:rPr lang="cs-CZ" dirty="0"/>
              <a:t>Psychrometr: poměr suché a vlhké teploty je přímo úměrný vlhkosti vzduchu</a:t>
            </a:r>
          </a:p>
          <a:p>
            <a:pPr lvl="2"/>
            <a:r>
              <a:rPr lang="cs-CZ" dirty="0" smtClean="0"/>
              <a:t>Elektrolytický vlhkoměr: </a:t>
            </a:r>
            <a:r>
              <a:rPr lang="cs-CZ" dirty="0"/>
              <a:t>vzdušná vlhkost po reakci s elektrolytem mění velikost elektrického </a:t>
            </a:r>
            <a:r>
              <a:rPr lang="cs-CZ" dirty="0" smtClean="0"/>
              <a:t>náboje</a:t>
            </a:r>
          </a:p>
          <a:p>
            <a:pPr lvl="1"/>
            <a:r>
              <a:rPr lang="cs-CZ" dirty="0" smtClean="0"/>
              <a:t>Rychlost proudění vzduchu</a:t>
            </a:r>
          </a:p>
          <a:p>
            <a:pPr lvl="2"/>
            <a:r>
              <a:rPr lang="cs-CZ" dirty="0" smtClean="0"/>
              <a:t>Anemometr mechanický (pohyb vzduchové masy)</a:t>
            </a:r>
          </a:p>
          <a:p>
            <a:pPr lvl="2"/>
            <a:r>
              <a:rPr lang="cs-CZ" dirty="0" smtClean="0"/>
              <a:t>Anemometr aerodynamický (tlakové změny vzduchové </a:t>
            </a:r>
            <a:r>
              <a:rPr lang="cs-CZ" dirty="0" smtClean="0"/>
              <a:t>masy vyvolané změnami rychlosti proudění na čidle)</a:t>
            </a:r>
            <a:endParaRPr lang="cs-CZ" dirty="0" smtClean="0"/>
          </a:p>
          <a:p>
            <a:pPr lvl="2"/>
            <a:r>
              <a:rPr lang="cs-CZ" dirty="0" smtClean="0"/>
              <a:t>Anemometr zchlazovací (ochlazovací účinek vzduchové masy)</a:t>
            </a:r>
          </a:p>
          <a:p>
            <a:r>
              <a:rPr lang="cs-CZ" dirty="0" smtClean="0"/>
              <a:t>Subjektivní (statistické vyhodnocení)</a:t>
            </a:r>
          </a:p>
          <a:p>
            <a:pPr lvl="1"/>
            <a:r>
              <a:rPr lang="cs-CZ" dirty="0" smtClean="0"/>
              <a:t>Pohoda (0), mírná nepohoda (1), nepohoda (2), značná nepohoda (3)</a:t>
            </a:r>
          </a:p>
          <a:p>
            <a:pPr lvl="1"/>
            <a:r>
              <a:rPr lang="cs-CZ" dirty="0" smtClean="0"/>
              <a:t>&gt;20 % nespokojených osob v lehkém oděvu nebo </a:t>
            </a:r>
            <a:r>
              <a:rPr lang="cs-CZ" dirty="0" smtClean="0"/>
              <a:t>&gt;10 </a:t>
            </a:r>
            <a:r>
              <a:rPr lang="cs-CZ" dirty="0"/>
              <a:t>% </a:t>
            </a:r>
            <a:r>
              <a:rPr lang="cs-CZ" dirty="0" smtClean="0"/>
              <a:t>v těžkém oděvu je důvodem pro opatření</a:t>
            </a:r>
          </a:p>
          <a:p>
            <a:pPr lvl="1"/>
            <a:endParaRPr lang="cs-CZ" dirty="0"/>
          </a:p>
          <a:p>
            <a:pPr lvl="2"/>
            <a:endParaRPr lang="cs-CZ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4444" l="9974" r="89764">
                        <a14:foregroundMark x1="59580" y1="36296" x2="59580" y2="36296"/>
                        <a14:foregroundMark x1="60367" y1="45185" x2="60367" y2="45185"/>
                        <a14:foregroundMark x1="60105" y1="42778" x2="60105" y2="42778"/>
                        <a14:foregroundMark x1="58793" y1="41852" x2="58793" y2="41852"/>
                        <a14:foregroundMark x1="58793" y1="40185" x2="58793" y2="40185"/>
                        <a14:foregroundMark x1="60105" y1="34630" x2="60105" y2="34630"/>
                        <a14:foregroundMark x1="58793" y1="29630" x2="58793" y2="29630"/>
                        <a14:foregroundMark x1="58268" y1="27778" x2="58268" y2="27778"/>
                        <a14:foregroundMark x1="58268" y1="26667" x2="58268" y2="26667"/>
                        <a14:foregroundMark x1="58268" y1="25000" x2="58268" y2="25000"/>
                        <a14:foregroundMark x1="58793" y1="24259" x2="58793" y2="24259"/>
                        <a14:foregroundMark x1="58793" y1="23333" x2="58793" y2="23333"/>
                        <a14:foregroundMark x1="59055" y1="22963" x2="59055" y2="22963"/>
                        <a14:foregroundMark x1="59055" y1="21481" x2="59055" y2="21481"/>
                        <a14:foregroundMark x1="59055" y1="21296" x2="59055" y2="21296"/>
                        <a14:foregroundMark x1="59055" y1="20556" x2="59055" y2="20556"/>
                        <a14:foregroundMark x1="59580" y1="31481" x2="59580" y2="31481"/>
                        <a14:foregroundMark x1="59580" y1="32222" x2="59580" y2="32222"/>
                        <a14:foregroundMark x1="59318" y1="33704" x2="59318" y2="33704"/>
                        <a14:foregroundMark x1="59318" y1="34074" x2="59318" y2="34074"/>
                        <a14:foregroundMark x1="59318" y1="34815" x2="59318" y2="34815"/>
                        <a14:foregroundMark x1="59055" y1="35556" x2="59055" y2="35556"/>
                        <a14:foregroundMark x1="58793" y1="35926" x2="58793" y2="35926"/>
                        <a14:foregroundMark x1="60105" y1="87037" x2="60105" y2="87037"/>
                        <a14:foregroundMark x1="60105" y1="85556" x2="60105" y2="85556"/>
                        <a14:foregroundMark x1="60367" y1="94444" x2="60367" y2="94444"/>
                        <a14:foregroundMark x1="58530" y1="38519" x2="58530" y2="38519"/>
                        <a14:foregroundMark x1="58793" y1="37222" x2="58793" y2="37222"/>
                        <a14:foregroundMark x1="59318" y1="36667" x2="59318" y2="36667"/>
                        <a14:foregroundMark x1="59318" y1="34630" x2="59318" y2="34630"/>
                        <a14:foregroundMark x1="59055" y1="31111" x2="59055" y2="31111"/>
                        <a14:foregroundMark x1="58793" y1="30370" x2="58793" y2="30370"/>
                        <a14:foregroundMark x1="58530" y1="29259" x2="58530" y2="29259"/>
                        <a14:foregroundMark x1="58268" y1="28333" x2="58268" y2="28333"/>
                        <a14:foregroundMark x1="58268" y1="28148" x2="58268" y2="28148"/>
                        <a14:foregroundMark x1="58268" y1="28148" x2="58268" y2="28148"/>
                        <a14:foregroundMark x1="58268" y1="27407" x2="58268" y2="27407"/>
                        <a14:foregroundMark x1="58268" y1="26667" x2="58268" y2="26667"/>
                        <a14:foregroundMark x1="58268" y1="25926" x2="58268" y2="25926"/>
                        <a14:foregroundMark x1="58268" y1="25556" x2="58268" y2="25556"/>
                        <a14:foregroundMark x1="58268" y1="24815" x2="58268" y2="24815"/>
                        <a14:foregroundMark x1="58268" y1="24074" x2="58268" y2="24074"/>
                        <a14:foregroundMark x1="58005" y1="23519" x2="58005" y2="23519"/>
                        <a14:foregroundMark x1="58005" y1="23148" x2="58005" y2="23148"/>
                        <a14:foregroundMark x1="58005" y1="22593" x2="58005" y2="22593"/>
                        <a14:foregroundMark x1="58005" y1="21852" x2="58005" y2="21852"/>
                        <a14:foregroundMark x1="57743" y1="20741" x2="57743" y2="20741"/>
                        <a14:foregroundMark x1="57743" y1="20741" x2="57743" y2="20741"/>
                        <a14:foregroundMark x1="57743" y1="20185" x2="57743" y2="20185"/>
                        <a14:foregroundMark x1="58005" y1="18704" x2="58005" y2="18704"/>
                        <a14:foregroundMark x1="58005" y1="18333" x2="58005" y2="18333"/>
                        <a14:foregroundMark x1="58005" y1="18148" x2="58005" y2="18148"/>
                        <a14:foregroundMark x1="58005" y1="17963" x2="58005" y2="17963"/>
                        <a14:foregroundMark x1="58268" y1="17778" x2="58268" y2="17778"/>
                        <a14:foregroundMark x1="58268" y1="17593" x2="58268" y2="17593"/>
                        <a14:foregroundMark x1="58268" y1="17222" x2="58268" y2="17222"/>
                        <a14:foregroundMark x1="58268" y1="17222" x2="58268" y2="17222"/>
                        <a14:foregroundMark x1="60367" y1="44444" x2="60367" y2="44444"/>
                        <a14:foregroundMark x1="60367" y1="45000" x2="59843" y2="45556"/>
                        <a14:foregroundMark x1="59843" y1="45741" x2="59843" y2="45741"/>
                        <a14:foregroundMark x1="59843" y1="45741" x2="59843" y2="45741"/>
                        <a14:foregroundMark x1="59843" y1="46111" x2="59843" y2="46111"/>
                        <a14:foregroundMark x1="59580" y1="46296" x2="59580" y2="46296"/>
                        <a14:foregroundMark x1="59580" y1="46667" x2="59580" y2="46667"/>
                        <a14:foregroundMark x1="59318" y1="46852" x2="59318" y2="46852"/>
                        <a14:foregroundMark x1="59318" y1="46852" x2="59318" y2="46852"/>
                        <a14:foregroundMark x1="59318" y1="46852" x2="59318" y2="46852"/>
                        <a14:foregroundMark x1="59318" y1="46852" x2="59318" y2="46852"/>
                        <a14:backgroundMark x1="72703" y1="56667" x2="72703" y2="56667"/>
                        <a14:backgroundMark x1="73228" y1="55741" x2="73228" y2="55741"/>
                        <a14:backgroundMark x1="71654" y1="53519" x2="71654" y2="53519"/>
                        <a14:backgroundMark x1="70341" y1="52222" x2="70341" y2="52222"/>
                        <a14:backgroundMark x1="70341" y1="50185" x2="70341" y2="50185"/>
                        <a14:backgroundMark x1="70866" y1="60370" x2="70866" y2="60370"/>
                        <a14:backgroundMark x1="70079" y1="60741" x2="70079" y2="60741"/>
                        <a14:backgroundMark x1="67717" y1="44630" x2="67717" y2="44630"/>
                        <a14:backgroundMark x1="67717" y1="37593" x2="67717" y2="37593"/>
                        <a14:backgroundMark x1="69291" y1="64630" x2="69291" y2="64630"/>
                        <a14:backgroundMark x1="68241" y1="69444" x2="68241" y2="69444"/>
                        <a14:backgroundMark x1="66667" y1="68333" x2="66667" y2="68333"/>
                      </a14:backgroundRemoval>
                    </a14:imgEffect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1340768"/>
            <a:ext cx="2798710" cy="4176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1113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Požadavky na mikroklima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/>
          <a:lstStyle/>
          <a:p>
            <a:r>
              <a:rPr lang="cs-CZ" sz="2400" dirty="0" smtClean="0"/>
              <a:t>Cílem je dosáhnout vyrovnané energetické bilance. Tzn., že optimální mikroklimatické podmínky jsou závislé na druhu činnosti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5204224"/>
              </p:ext>
            </p:extLst>
          </p:nvPr>
        </p:nvGraphicFramePr>
        <p:xfrm>
          <a:off x="791580" y="2835343"/>
          <a:ext cx="7560840" cy="362683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6655"/>
                <a:gridCol w="1305573"/>
                <a:gridCol w="2088232"/>
                <a:gridCol w="1224136"/>
                <a:gridCol w="936104"/>
                <a:gridCol w="1260140"/>
              </a:tblGrid>
              <a:tr h="1067218"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Třída práce</a:t>
                      </a:r>
                      <a:endParaRPr lang="cs-CZ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Energetická náročnost [W.m</a:t>
                      </a:r>
                      <a:r>
                        <a:rPr lang="cs-CZ" sz="1200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</a:t>
                      </a:r>
                      <a:r>
                        <a:rPr lang="cs-CZ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Charakteristika</a:t>
                      </a:r>
                      <a:endParaRPr lang="cs-CZ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Teplota t</a:t>
                      </a:r>
                      <a:r>
                        <a:rPr lang="cs-CZ" sz="1200" baseline="-25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r>
                        <a:rPr lang="cs-CZ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1200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cs-CZ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C]</a:t>
                      </a:r>
                    </a:p>
                    <a:p>
                      <a:pPr algn="ctr"/>
                      <a:endParaRPr lang="cs-CZ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Relativní</a:t>
                      </a:r>
                      <a:r>
                        <a:rPr lang="cs-CZ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vlhkost [%]</a:t>
                      </a:r>
                    </a:p>
                    <a:p>
                      <a:pPr algn="ctr"/>
                      <a:endParaRPr lang="cs-CZ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Rychlost proudění vzduchu [m.s</a:t>
                      </a:r>
                      <a:r>
                        <a:rPr lang="cs-CZ" sz="1200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</a:t>
                      </a:r>
                      <a:r>
                        <a:rPr lang="cs-CZ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</a:t>
                      </a:r>
                    </a:p>
                    <a:p>
                      <a:pPr algn="ctr"/>
                      <a:endParaRPr lang="cs-CZ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28375"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cs-CZ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≤ 80</a:t>
                      </a:r>
                      <a:endParaRPr lang="cs-CZ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Kancelářská práce</a:t>
                      </a:r>
                      <a:endParaRPr lang="cs-CZ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20 -27</a:t>
                      </a:r>
                    </a:p>
                    <a:p>
                      <a:pPr algn="ctr"/>
                      <a:r>
                        <a:rPr lang="cs-CZ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opt.22 až 24</a:t>
                      </a:r>
                      <a:endParaRPr lang="cs-CZ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30 - 70</a:t>
                      </a:r>
                      <a:endParaRPr lang="cs-CZ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až 0,2</a:t>
                      </a:r>
                      <a:endParaRPr lang="cs-CZ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28375"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 a-b</a:t>
                      </a:r>
                      <a:endParaRPr lang="cs-CZ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81 - (105) - 130</a:t>
                      </a:r>
                      <a:endParaRPr lang="cs-CZ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Lehká manuální práce vsedě</a:t>
                      </a:r>
                      <a:endParaRPr lang="cs-CZ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14 - 26</a:t>
                      </a:r>
                      <a:endParaRPr lang="cs-CZ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30 - 70</a:t>
                      </a:r>
                    </a:p>
                    <a:p>
                      <a:pPr algn="ctr"/>
                      <a:endParaRPr lang="cs-CZ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až 0,3</a:t>
                      </a:r>
                      <a:endParaRPr lang="cs-CZ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cs-CZ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28375"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 a-</a:t>
                      </a:r>
                      <a:r>
                        <a:rPr lang="cs-CZ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cs-CZ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131 – (160) - 200</a:t>
                      </a:r>
                      <a:endParaRPr lang="cs-CZ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Manuální práce ve stoje</a:t>
                      </a:r>
                      <a:endParaRPr lang="cs-CZ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10 - 26</a:t>
                      </a:r>
                      <a:endParaRPr lang="cs-CZ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30 - 70</a:t>
                      </a:r>
                    </a:p>
                    <a:p>
                      <a:pPr algn="ctr"/>
                      <a:endParaRPr lang="cs-CZ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až 0,3</a:t>
                      </a:r>
                      <a:endParaRPr lang="cs-CZ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cs-CZ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98221"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IV a-b</a:t>
                      </a:r>
                      <a:endParaRPr lang="cs-CZ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 – (250) - 300</a:t>
                      </a:r>
                      <a:endParaRPr lang="cs-CZ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Rozsáhlá</a:t>
                      </a:r>
                      <a:r>
                        <a:rPr lang="cs-CZ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svalová činnost</a:t>
                      </a:r>
                      <a:endParaRPr lang="cs-CZ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10 - 24</a:t>
                      </a:r>
                      <a:endParaRPr lang="cs-CZ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30 - 70</a:t>
                      </a:r>
                    </a:p>
                    <a:p>
                      <a:pPr algn="ctr"/>
                      <a:endParaRPr lang="cs-CZ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až 0,5</a:t>
                      </a:r>
                      <a:endParaRPr lang="cs-CZ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cs-CZ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89796"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endParaRPr lang="cs-CZ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 301</a:t>
                      </a:r>
                      <a:endParaRPr lang="cs-CZ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Rozsáhlá a intenzivní svalová činnost</a:t>
                      </a:r>
                      <a:endParaRPr lang="cs-CZ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10 - 20</a:t>
                      </a:r>
                      <a:endParaRPr lang="cs-CZ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30 - 70</a:t>
                      </a:r>
                    </a:p>
                    <a:p>
                      <a:pPr algn="ctr"/>
                      <a:endParaRPr lang="cs-CZ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až 0,5</a:t>
                      </a:r>
                      <a:endParaRPr lang="cs-CZ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cs-CZ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3610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Vymezení (ne)přijatelné zátěže teplem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Dlouhodobě únosná zátěž teplem je vymezena množství ztracené vody potem a dýcháním</a:t>
            </a:r>
          </a:p>
          <a:p>
            <a:pPr lvl="1"/>
            <a:r>
              <a:rPr lang="cs-CZ" dirty="0" smtClean="0"/>
              <a:t>3,9 litru při povrchu těla 1,8 m</a:t>
            </a:r>
            <a:r>
              <a:rPr lang="cs-CZ" baseline="30000" dirty="0" smtClean="0"/>
              <a:t>2</a:t>
            </a:r>
          </a:p>
          <a:p>
            <a:pPr lvl="1"/>
            <a:r>
              <a:rPr lang="cs-CZ" dirty="0" smtClean="0"/>
              <a:t>Úhrada možná ochrannými nápoji: slabě až středně mineralizovaný s obsahem cukru do 6,5 </a:t>
            </a:r>
            <a:r>
              <a:rPr lang="cs-CZ" dirty="0" err="1" smtClean="0"/>
              <a:t>obj</a:t>
            </a:r>
            <a:r>
              <a:rPr lang="cs-CZ" dirty="0" smtClean="0"/>
              <a:t>. </a:t>
            </a:r>
            <a:r>
              <a:rPr lang="cs-CZ" dirty="0" smtClean="0"/>
              <a:t>%, </a:t>
            </a:r>
            <a:r>
              <a:rPr lang="cs-CZ" dirty="0" smtClean="0"/>
              <a:t>nejvýše 1 </a:t>
            </a:r>
            <a:r>
              <a:rPr lang="cs-CZ" dirty="0" err="1" smtClean="0"/>
              <a:t>obj</a:t>
            </a:r>
            <a:r>
              <a:rPr lang="cs-CZ" dirty="0" smtClean="0"/>
              <a:t>. % alkoholu s přípustným obsahem látek zvyšujících obranyschopnost organismu</a:t>
            </a:r>
          </a:p>
          <a:p>
            <a:r>
              <a:rPr lang="cs-CZ" dirty="0" smtClean="0"/>
              <a:t>Krátkodobě únosná zátěž teplem je vymezena množstvím akumulovaného tepla</a:t>
            </a:r>
          </a:p>
          <a:p>
            <a:pPr lvl="1"/>
            <a:r>
              <a:rPr lang="cs-CZ" dirty="0" smtClean="0"/>
              <a:t>Vzestup vnitřní teploty o 0,8 </a:t>
            </a:r>
            <a:r>
              <a:rPr lang="cs-CZ" baseline="30000" dirty="0" smtClean="0"/>
              <a:t>O</a:t>
            </a:r>
            <a:r>
              <a:rPr lang="cs-CZ" dirty="0" smtClean="0"/>
              <a:t>C</a:t>
            </a:r>
          </a:p>
          <a:p>
            <a:pPr lvl="1"/>
            <a:r>
              <a:rPr lang="cs-CZ" dirty="0" smtClean="0"/>
              <a:t>Vzestup teploty kůže o 3,5 </a:t>
            </a:r>
            <a:r>
              <a:rPr lang="cs-CZ" baseline="30000" dirty="0" smtClean="0"/>
              <a:t>O</a:t>
            </a:r>
            <a:r>
              <a:rPr lang="cs-CZ" dirty="0" smtClean="0"/>
              <a:t>C</a:t>
            </a:r>
          </a:p>
          <a:p>
            <a:pPr lvl="1"/>
            <a:r>
              <a:rPr lang="cs-CZ" dirty="0" smtClean="0"/>
              <a:t>Vzestup srdeční frekvence nejvýše na 150 tepů.min</a:t>
            </a:r>
            <a:r>
              <a:rPr lang="cs-CZ" baseline="30000" dirty="0" smtClean="0"/>
              <a:t>-1</a:t>
            </a:r>
          </a:p>
          <a:p>
            <a:r>
              <a:rPr lang="cs-CZ" dirty="0" smtClean="0"/>
              <a:t>Zátěž chladem</a:t>
            </a:r>
          </a:p>
          <a:p>
            <a:pPr lvl="1"/>
            <a:r>
              <a:rPr lang="cs-CZ" dirty="0" smtClean="0"/>
              <a:t>Teplota na pracovišti nižší, než 10 </a:t>
            </a:r>
            <a:r>
              <a:rPr lang="cs-CZ" baseline="30000" dirty="0" smtClean="0"/>
              <a:t>O</a:t>
            </a:r>
            <a:r>
              <a:rPr lang="cs-CZ" dirty="0" smtClean="0"/>
              <a:t>C</a:t>
            </a: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562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Větrání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Cíle:</a:t>
            </a:r>
          </a:p>
          <a:p>
            <a:pPr lvl="1"/>
            <a:r>
              <a:rPr lang="cs-CZ" dirty="0" smtClean="0"/>
              <a:t>zajištění optimálních mikroklimatických podmínek</a:t>
            </a:r>
          </a:p>
          <a:p>
            <a:pPr lvl="1"/>
            <a:r>
              <a:rPr lang="cs-CZ" dirty="0" smtClean="0"/>
              <a:t>Odstranění znečišťujících látek</a:t>
            </a:r>
          </a:p>
          <a:p>
            <a:pPr lvl="1"/>
            <a:r>
              <a:rPr lang="cs-CZ" dirty="0" smtClean="0"/>
              <a:t>Epidemiologické hledisko</a:t>
            </a:r>
          </a:p>
          <a:p>
            <a:pPr lvl="1"/>
            <a:r>
              <a:rPr lang="cs-CZ" dirty="0" smtClean="0"/>
              <a:t>Estetické hledisko</a:t>
            </a:r>
          </a:p>
          <a:p>
            <a:pPr lvl="1"/>
            <a:r>
              <a:rPr lang="cs-CZ" dirty="0" smtClean="0"/>
              <a:t>Vyjma havarijních situací </a:t>
            </a:r>
            <a:r>
              <a:rPr lang="cs-CZ" u="sng" dirty="0" smtClean="0"/>
              <a:t>není</a:t>
            </a:r>
            <a:r>
              <a:rPr lang="cs-CZ" dirty="0" smtClean="0"/>
              <a:t> cílem obnovení obsahu kyslíku</a:t>
            </a:r>
          </a:p>
          <a:p>
            <a:r>
              <a:rPr lang="cs-CZ" dirty="0" smtClean="0"/>
              <a:t>Množství vzduchu min. </a:t>
            </a:r>
            <a:r>
              <a:rPr lang="cs-CZ" b="1" dirty="0" smtClean="0"/>
              <a:t>25 m</a:t>
            </a:r>
            <a:r>
              <a:rPr lang="cs-CZ" b="1" baseline="30000" dirty="0" smtClean="0"/>
              <a:t>3</a:t>
            </a:r>
            <a:r>
              <a:rPr lang="cs-CZ" b="1" dirty="0" smtClean="0"/>
              <a:t> /osobu a hodinu</a:t>
            </a:r>
            <a:r>
              <a:rPr lang="cs-CZ" dirty="0" smtClean="0"/>
              <a:t>.</a:t>
            </a:r>
          </a:p>
          <a:p>
            <a:r>
              <a:rPr lang="cs-CZ" dirty="0" smtClean="0"/>
              <a:t>Technická řešení</a:t>
            </a:r>
          </a:p>
          <a:p>
            <a:pPr lvl="1"/>
            <a:r>
              <a:rPr lang="cs-CZ" dirty="0" smtClean="0"/>
              <a:t>Přirozené</a:t>
            </a:r>
          </a:p>
          <a:p>
            <a:pPr lvl="2"/>
            <a:r>
              <a:rPr lang="cs-CZ" dirty="0" smtClean="0"/>
              <a:t>(krátkodobé) provětrání, aerace, šachtové větrání</a:t>
            </a:r>
          </a:p>
          <a:p>
            <a:pPr lvl="1"/>
            <a:r>
              <a:rPr lang="cs-CZ" dirty="0" smtClean="0"/>
              <a:t>Nucené</a:t>
            </a:r>
          </a:p>
          <a:p>
            <a:pPr lvl="2"/>
            <a:r>
              <a:rPr lang="cs-CZ" dirty="0" smtClean="0"/>
              <a:t>rovnotlaké, přetlakové, </a:t>
            </a:r>
            <a:r>
              <a:rPr lang="cs-CZ" dirty="0" smtClean="0"/>
              <a:t>podtlakové</a:t>
            </a:r>
            <a:endParaRPr lang="cs-CZ" dirty="0" smtClean="0"/>
          </a:p>
          <a:p>
            <a:pPr lvl="1"/>
            <a:r>
              <a:rPr lang="cs-CZ" dirty="0" smtClean="0"/>
              <a:t>Kombinované</a:t>
            </a:r>
          </a:p>
          <a:p>
            <a:pPr lvl="1"/>
            <a:r>
              <a:rPr lang="cs-CZ" dirty="0" smtClean="0"/>
              <a:t>Klimatizace</a:t>
            </a:r>
          </a:p>
          <a:p>
            <a:pPr lvl="1"/>
            <a:r>
              <a:rPr lang="cs-CZ" dirty="0" smtClean="0"/>
              <a:t>Místní </a:t>
            </a:r>
            <a:r>
              <a:rPr lang="cs-CZ" dirty="0" smtClean="0"/>
              <a:t>nebo celkové provedení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5929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Vytápění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Podle druhu paliva</a:t>
            </a:r>
          </a:p>
          <a:p>
            <a:pPr lvl="1"/>
            <a:r>
              <a:rPr lang="cs-CZ" dirty="0" smtClean="0"/>
              <a:t>Tuhá, kapalná, plynná, alternativní zdroje</a:t>
            </a:r>
          </a:p>
          <a:p>
            <a:r>
              <a:rPr lang="cs-CZ" dirty="0" smtClean="0"/>
              <a:t>Podle způsobu</a:t>
            </a:r>
          </a:p>
          <a:p>
            <a:pPr lvl="1"/>
            <a:r>
              <a:rPr lang="cs-CZ" dirty="0" smtClean="0"/>
              <a:t>Lokální nebo ústřední</a:t>
            </a:r>
          </a:p>
          <a:p>
            <a:pPr lvl="1"/>
            <a:r>
              <a:rPr lang="cs-CZ" dirty="0" smtClean="0"/>
              <a:t>Teplovodní</a:t>
            </a:r>
          </a:p>
          <a:p>
            <a:pPr lvl="1"/>
            <a:r>
              <a:rPr lang="cs-CZ" dirty="0" smtClean="0"/>
              <a:t>Parní a horkovodní</a:t>
            </a:r>
          </a:p>
          <a:p>
            <a:pPr lvl="1"/>
            <a:r>
              <a:rPr lang="cs-CZ" dirty="0" smtClean="0"/>
              <a:t>Teplovzdušné</a:t>
            </a:r>
          </a:p>
          <a:p>
            <a:pPr lvl="1"/>
            <a:r>
              <a:rPr lang="cs-CZ" dirty="0" smtClean="0"/>
              <a:t>Sálavé vytápění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3086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770</Words>
  <Application>Microsoft Office PowerPoint</Application>
  <PresentationFormat>Předvádění na obrazovce (4:3)</PresentationFormat>
  <Paragraphs>150</Paragraphs>
  <Slides>10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systému Office</vt:lpstr>
      <vt:lpstr>Mikroklimatické podmínky</vt:lpstr>
      <vt:lpstr>Fyziologické poznámky</vt:lpstr>
      <vt:lpstr>Komplex mikroklimatických podmínek</vt:lpstr>
      <vt:lpstr>Nepříznivé působení komplexu mikroklimatických podmínek</vt:lpstr>
      <vt:lpstr>Hodnocení komplexu mikroklimatických podmínek</vt:lpstr>
      <vt:lpstr>Požadavky na mikroklima</vt:lpstr>
      <vt:lpstr>Vymezení (ne)přijatelné zátěže teplem</vt:lpstr>
      <vt:lpstr>Větrání</vt:lpstr>
      <vt:lpstr>Vytápění</vt:lpstr>
      <vt:lpstr>Ochlazovače a pračky vzduchu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Mikroklimatické podmínky</dc:title>
  <dc:creator>Aleš Peřina</dc:creator>
  <cp:lastModifiedBy>LF Lektor</cp:lastModifiedBy>
  <cp:revision>26</cp:revision>
  <dcterms:created xsi:type="dcterms:W3CDTF">2015-10-07T07:42:26Z</dcterms:created>
  <dcterms:modified xsi:type="dcterms:W3CDTF">2015-10-14T12:21:17Z</dcterms:modified>
</cp:coreProperties>
</file>