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6" r:id="rId2"/>
    <p:sldId id="257" r:id="rId3"/>
    <p:sldId id="262" r:id="rId4"/>
    <p:sldId id="258" r:id="rId5"/>
    <p:sldId id="263" r:id="rId6"/>
    <p:sldId id="259" r:id="rId7"/>
    <p:sldId id="260" r:id="rId8"/>
    <p:sldId id="261" r:id="rId9"/>
  </p:sldIdLst>
  <p:sldSz cx="9144000" cy="6858000" type="screen4x3"/>
  <p:notesSz cx="7102475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3" autoAdjust="0"/>
    <p:restoredTop sz="71903" autoAdjust="0"/>
  </p:normalViewPr>
  <p:slideViewPr>
    <p:cSldViewPr snapToGrid="0">
      <p:cViewPr varScale="1">
        <p:scale>
          <a:sx n="49" d="100"/>
          <a:sy n="49" d="100"/>
        </p:scale>
        <p:origin x="-1780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216"/>
    </p:cViewPr>
  </p:outlineViewPr>
  <p:notesTextViewPr>
    <p:cViewPr>
      <p:scale>
        <a:sx n="1" d="1"/>
        <a:sy n="1" d="1"/>
      </p:scale>
      <p:origin x="0" y="185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761615CE-55D4-46E8-8DAF-142E693F1F3B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10248" y="4925407"/>
            <a:ext cx="5681980" cy="4029879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7739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3092" y="9721107"/>
            <a:ext cx="3077739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832812B2-FDA5-4388-B59D-AA70C7308D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623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3750" cy="34544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661">
              <a:defRPr/>
            </a:pPr>
            <a:r>
              <a:rPr lang="cs-CZ" b="0" dirty="0" smtClean="0"/>
              <a:t>Článek na TZB-</a:t>
            </a:r>
            <a:r>
              <a:rPr lang="cs-CZ" b="0" dirty="0" err="1" smtClean="0"/>
              <a:t>info</a:t>
            </a:r>
            <a:r>
              <a:rPr lang="cs-CZ" b="0" dirty="0" smtClean="0"/>
              <a:t>:</a:t>
            </a:r>
            <a:r>
              <a:rPr lang="cs-CZ" b="0" baseline="0" dirty="0" smtClean="0"/>
              <a:t> http://www.tzb-info.cz/1303-umele-osvetleni-vnitrniho-prostredi</a:t>
            </a:r>
            <a:endParaRPr lang="cs-CZ" b="0" dirty="0" smtClean="0"/>
          </a:p>
          <a:p>
            <a:pPr defTabSz="990661">
              <a:defRPr/>
            </a:pPr>
            <a:endParaRPr lang="cs-CZ" b="0" dirty="0" smtClean="0"/>
          </a:p>
          <a:p>
            <a:pPr defTabSz="990661">
              <a:defRPr/>
            </a:pPr>
            <a:r>
              <a:rPr lang="cs-CZ" b="0" dirty="0" err="1" smtClean="0"/>
              <a:t>Küller</a:t>
            </a:r>
            <a:r>
              <a:rPr lang="cs-CZ" b="0" dirty="0" smtClean="0"/>
              <a:t> R…: </a:t>
            </a:r>
            <a:r>
              <a:rPr lang="en-US" sz="1300" dirty="0"/>
              <a:t>Health and behavior of children in classrooms with and without windows</a:t>
            </a:r>
            <a:r>
              <a:rPr lang="cs-CZ" sz="1300" dirty="0"/>
              <a:t>.  </a:t>
            </a:r>
            <a:r>
              <a:rPr lang="cs-CZ" sz="1300" dirty="0" err="1"/>
              <a:t>Journal</a:t>
            </a:r>
            <a:r>
              <a:rPr lang="cs-CZ" sz="1300" dirty="0"/>
              <a:t> </a:t>
            </a:r>
            <a:r>
              <a:rPr lang="cs-CZ" sz="1300" dirty="0" err="1"/>
              <a:t>of</a:t>
            </a:r>
            <a:r>
              <a:rPr lang="cs-CZ" sz="1300" dirty="0"/>
              <a:t> </a:t>
            </a:r>
            <a:r>
              <a:rPr lang="cs-CZ" sz="1300" dirty="0" err="1"/>
              <a:t>Environmental</a:t>
            </a:r>
            <a:r>
              <a:rPr lang="cs-CZ" sz="1300" dirty="0"/>
              <a:t> Psychology, 1992; 12(4): 305-17. doi:10.1016/S0272-4944(05)80079-9.</a:t>
            </a:r>
            <a:endParaRPr lang="en-US" sz="1300" dirty="0"/>
          </a:p>
          <a:p>
            <a:r>
              <a:rPr lang="cs-CZ" dirty="0" smtClean="0"/>
              <a:t>Abstrakt: Cílem studie bylo posoudit účinky světla na produkci stresových hormonů, </a:t>
            </a:r>
            <a:r>
              <a:rPr lang="cs-CZ" dirty="0" smtClean="0"/>
              <a:t>výkon </a:t>
            </a:r>
            <a:r>
              <a:rPr lang="cs-CZ" dirty="0" smtClean="0"/>
              <a:t>ve třídě, tělesný růst a pracovní </a:t>
            </a:r>
            <a:r>
              <a:rPr lang="cs-CZ" dirty="0" smtClean="0"/>
              <a:t>schopnosti žáků.</a:t>
            </a:r>
            <a:r>
              <a:rPr lang="cs-CZ" baseline="0" dirty="0" smtClean="0"/>
              <a:t> Do studie bylo zahrnuto a</a:t>
            </a:r>
            <a:r>
              <a:rPr lang="cs-CZ" dirty="0" smtClean="0"/>
              <a:t>si </a:t>
            </a:r>
            <a:r>
              <a:rPr lang="cs-CZ" dirty="0" smtClean="0"/>
              <a:t>90 </a:t>
            </a:r>
            <a:r>
              <a:rPr lang="cs-CZ" dirty="0" smtClean="0"/>
              <a:t>žáků, kteří byli ve svém školním prostředí zkoumání po dobu jednoho školního</a:t>
            </a:r>
            <a:r>
              <a:rPr lang="cs-CZ" baseline="0" dirty="0" smtClean="0"/>
              <a:t> roku. Ž</a:t>
            </a:r>
            <a:r>
              <a:rPr lang="cs-CZ" dirty="0" smtClean="0"/>
              <a:t>áci </a:t>
            </a:r>
            <a:r>
              <a:rPr lang="cs-CZ" dirty="0" err="1" smtClean="0"/>
              <a:t>bylI</a:t>
            </a:r>
            <a:r>
              <a:rPr lang="cs-CZ" dirty="0" smtClean="0"/>
              <a:t> umístěni </a:t>
            </a:r>
            <a:r>
              <a:rPr lang="cs-CZ" dirty="0" smtClean="0"/>
              <a:t>ve čtyřech třídách, které se </a:t>
            </a:r>
            <a:r>
              <a:rPr lang="cs-CZ" dirty="0" smtClean="0"/>
              <a:t>lišily způsobem</a:t>
            </a:r>
            <a:r>
              <a:rPr lang="cs-CZ" baseline="0" dirty="0" smtClean="0"/>
              <a:t> osvětlení (denní nebo umělé zářivkami)</a:t>
            </a:r>
            <a:r>
              <a:rPr lang="cs-CZ" dirty="0" smtClean="0"/>
              <a:t>. </a:t>
            </a:r>
            <a:r>
              <a:rPr lang="cs-CZ" dirty="0" smtClean="0"/>
              <a:t>Výsledky ukázaly, že existuje </a:t>
            </a:r>
            <a:r>
              <a:rPr lang="cs-CZ" dirty="0" smtClean="0"/>
              <a:t>sezónní proměnlivost </a:t>
            </a:r>
            <a:r>
              <a:rPr lang="cs-CZ" dirty="0" smtClean="0"/>
              <a:t>s </a:t>
            </a:r>
            <a:r>
              <a:rPr lang="cs-CZ" dirty="0" smtClean="0"/>
              <a:t>větší produkcí stresových </a:t>
            </a:r>
            <a:r>
              <a:rPr lang="cs-CZ" dirty="0" smtClean="0"/>
              <a:t>hormonů v </a:t>
            </a:r>
            <a:r>
              <a:rPr lang="cs-CZ" dirty="0" smtClean="0"/>
              <a:t>létě. Žáci</a:t>
            </a:r>
            <a:r>
              <a:rPr lang="cs-CZ" baseline="0" dirty="0" smtClean="0"/>
              <a:t> </a:t>
            </a:r>
            <a:r>
              <a:rPr lang="cs-CZ" dirty="0" smtClean="0"/>
              <a:t>umístěni v učebně bez přirozeného </a:t>
            </a:r>
            <a:r>
              <a:rPr lang="cs-CZ" dirty="0" smtClean="0"/>
              <a:t>denního </a:t>
            </a:r>
            <a:r>
              <a:rPr lang="cs-CZ" dirty="0" smtClean="0"/>
              <a:t>světla, které bylo nahrazeno fluorescenčním zdrojem,  vykazovali</a:t>
            </a:r>
            <a:r>
              <a:rPr lang="cs-CZ" baseline="0" dirty="0" smtClean="0"/>
              <a:t> </a:t>
            </a:r>
            <a:r>
              <a:rPr lang="cs-CZ" dirty="0" smtClean="0"/>
              <a:t>výrazné </a:t>
            </a:r>
            <a:r>
              <a:rPr lang="cs-CZ" dirty="0" smtClean="0"/>
              <a:t>odchylky od </a:t>
            </a:r>
            <a:r>
              <a:rPr lang="cs-CZ" dirty="0" smtClean="0"/>
              <a:t>přirozené denní a sezónní</a:t>
            </a:r>
            <a:r>
              <a:rPr lang="cs-CZ" baseline="0" dirty="0" smtClean="0"/>
              <a:t> proměnlivosti</a:t>
            </a:r>
            <a:r>
              <a:rPr lang="cs-CZ" dirty="0" smtClean="0"/>
              <a:t>. </a:t>
            </a:r>
            <a:r>
              <a:rPr lang="cs-CZ" dirty="0" smtClean="0"/>
              <a:t>Vysoké hladiny kortizolu </a:t>
            </a:r>
            <a:r>
              <a:rPr lang="cs-CZ" dirty="0" smtClean="0"/>
              <a:t>v ranní době byly </a:t>
            </a:r>
            <a:r>
              <a:rPr lang="cs-CZ" dirty="0" smtClean="0"/>
              <a:t>spojeny </a:t>
            </a:r>
            <a:r>
              <a:rPr lang="cs-CZ" dirty="0" smtClean="0"/>
              <a:t>se společenskostí, </a:t>
            </a:r>
            <a:r>
              <a:rPr lang="cs-CZ" dirty="0" smtClean="0"/>
              <a:t>zatímco </a:t>
            </a:r>
            <a:r>
              <a:rPr lang="cs-CZ" dirty="0" smtClean="0"/>
              <a:t>nízké </a:t>
            </a:r>
            <a:r>
              <a:rPr lang="cs-CZ" dirty="0" smtClean="0"/>
              <a:t>hladiny </a:t>
            </a:r>
            <a:r>
              <a:rPr lang="cs-CZ" dirty="0" smtClean="0"/>
              <a:t>podporovaly</a:t>
            </a:r>
            <a:r>
              <a:rPr lang="cs-CZ" baseline="0" dirty="0" smtClean="0"/>
              <a:t> </a:t>
            </a:r>
            <a:r>
              <a:rPr lang="cs-CZ" dirty="0" smtClean="0"/>
              <a:t>individuální </a:t>
            </a:r>
            <a:r>
              <a:rPr lang="cs-CZ" dirty="0" smtClean="0"/>
              <a:t>koncentraci. Meziroční </a:t>
            </a:r>
            <a:r>
              <a:rPr lang="cs-CZ" dirty="0" smtClean="0"/>
              <a:t>tělesný růst byl </a:t>
            </a:r>
            <a:r>
              <a:rPr lang="cs-CZ" dirty="0" smtClean="0"/>
              <a:t>nejmenší </a:t>
            </a:r>
            <a:r>
              <a:rPr lang="cs-CZ" dirty="0" smtClean="0"/>
              <a:t>u dětí s </a:t>
            </a:r>
            <a:r>
              <a:rPr lang="cs-CZ" dirty="0" smtClean="0"/>
              <a:t>nejvyššími úrovněmi ranním kortizolu. </a:t>
            </a:r>
            <a:r>
              <a:rPr lang="cs-CZ" dirty="0" smtClean="0"/>
              <a:t>Má se za to, že produkce kortizolu </a:t>
            </a:r>
            <a:r>
              <a:rPr lang="cs-CZ" dirty="0" smtClean="0"/>
              <a:t>měl </a:t>
            </a:r>
            <a:r>
              <a:rPr lang="cs-CZ" dirty="0" smtClean="0"/>
              <a:t>vliv </a:t>
            </a:r>
            <a:r>
              <a:rPr lang="cs-CZ" dirty="0" smtClean="0"/>
              <a:t>na zdravotní </a:t>
            </a:r>
            <a:r>
              <a:rPr lang="cs-CZ" dirty="0" smtClean="0"/>
              <a:t>dispozice.  Lze dojít </a:t>
            </a:r>
            <a:r>
              <a:rPr lang="cs-CZ" dirty="0" smtClean="0"/>
              <a:t>k závěru, že </a:t>
            </a:r>
            <a:r>
              <a:rPr lang="cs-CZ" dirty="0" smtClean="0"/>
              <a:t>je třeba se vyhýbat</a:t>
            </a:r>
            <a:r>
              <a:rPr lang="cs-CZ" baseline="0" dirty="0" smtClean="0"/>
              <a:t> trvalému užívání učeben bez dostatečného denního osvětlení.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Engwall</a:t>
            </a:r>
            <a:r>
              <a:rPr lang="cs-CZ" dirty="0" smtClean="0"/>
              <a:t> M: </a:t>
            </a:r>
            <a:r>
              <a:rPr lang="en-US" dirty="0" smtClean="0"/>
              <a:t>Lighting, sleep and circadian rhythm: An intervention study in the intensive care unit. Intensive &amp; critical care nursing : the official journal of the British Association of Critical Care Nurses</a:t>
            </a:r>
            <a:r>
              <a:rPr lang="cs-CZ" dirty="0" smtClean="0"/>
              <a:t>. 2015.</a:t>
            </a:r>
            <a:r>
              <a:rPr lang="cs-CZ" baseline="0" dirty="0" smtClean="0"/>
              <a:t> Elektronické vydání před tiskem. </a:t>
            </a:r>
            <a:r>
              <a:rPr lang="cs-CZ" baseline="0" dirty="0" err="1" smtClean="0"/>
              <a:t>Doi</a:t>
            </a:r>
            <a:r>
              <a:rPr lang="cs-CZ" baseline="0" dirty="0" smtClean="0"/>
              <a:t>: 10.1016/j.iccn.2015.07.001</a:t>
            </a:r>
            <a:r>
              <a:rPr lang="cs-CZ" dirty="0" smtClean="0"/>
              <a:t> </a:t>
            </a:r>
          </a:p>
          <a:p>
            <a:r>
              <a:rPr lang="cs-CZ" dirty="0" smtClean="0"/>
              <a:t>Abstrakt: </a:t>
            </a:r>
            <a:r>
              <a:rPr lang="cs-CZ" dirty="0" smtClean="0"/>
              <a:t>U pacientů </a:t>
            </a:r>
            <a:r>
              <a:rPr lang="cs-CZ" dirty="0" smtClean="0"/>
              <a:t>na </a:t>
            </a:r>
            <a:r>
              <a:rPr lang="cs-CZ" dirty="0" smtClean="0"/>
              <a:t>jednotkách </a:t>
            </a:r>
            <a:r>
              <a:rPr lang="cs-CZ" dirty="0" smtClean="0"/>
              <a:t>intenzivní péče (JIP), </a:t>
            </a:r>
            <a:r>
              <a:rPr lang="cs-CZ" dirty="0" smtClean="0"/>
              <a:t>může docházet k narušení jejich cirkadiánních rytmů. Ve výzkumném </a:t>
            </a:r>
            <a:r>
              <a:rPr lang="cs-CZ" dirty="0" smtClean="0"/>
              <a:t>projektu </a:t>
            </a:r>
            <a:r>
              <a:rPr lang="cs-CZ" dirty="0" smtClean="0"/>
              <a:t>byly</a:t>
            </a:r>
            <a:r>
              <a:rPr lang="cs-CZ" baseline="0" dirty="0" smtClean="0"/>
              <a:t> na výzkumných JIP nastaveny různé světelné podmínky</a:t>
            </a:r>
            <a:r>
              <a:rPr lang="cs-CZ" dirty="0" smtClean="0"/>
              <a:t>. </a:t>
            </a:r>
            <a:r>
              <a:rPr lang="cs-CZ" dirty="0" smtClean="0"/>
              <a:t>Část </a:t>
            </a:r>
            <a:r>
              <a:rPr lang="cs-CZ" dirty="0" smtClean="0"/>
              <a:t>I výzkumu</a:t>
            </a:r>
            <a:r>
              <a:rPr lang="cs-CZ" baseline="0" dirty="0" smtClean="0"/>
              <a:t> měla za </a:t>
            </a:r>
            <a:r>
              <a:rPr lang="cs-CZ" dirty="0" smtClean="0"/>
              <a:t>cíl </a:t>
            </a:r>
            <a:r>
              <a:rPr lang="cs-CZ" dirty="0" smtClean="0"/>
              <a:t>porovnat </a:t>
            </a:r>
            <a:r>
              <a:rPr lang="cs-CZ" dirty="0" smtClean="0"/>
              <a:t>vliv </a:t>
            </a:r>
            <a:r>
              <a:rPr lang="cs-CZ" dirty="0" smtClean="0"/>
              <a:t>světelných podmínek ve </a:t>
            </a:r>
            <a:r>
              <a:rPr lang="cs-CZ" dirty="0" smtClean="0"/>
              <a:t>různých pokojích.</a:t>
            </a:r>
            <a:r>
              <a:rPr lang="cs-CZ" baseline="0" dirty="0" smtClean="0"/>
              <a:t> </a:t>
            </a:r>
            <a:r>
              <a:rPr lang="cs-CZ" dirty="0" smtClean="0"/>
              <a:t>Výsledky ukázaly rozdíly ve prospěch pacientů v intervenční místnosti (n </a:t>
            </a:r>
            <a:r>
              <a:rPr lang="cs-CZ" dirty="0" smtClean="0"/>
              <a:t>= </a:t>
            </a:r>
            <a:r>
              <a:rPr lang="cs-CZ" dirty="0" smtClean="0"/>
              <a:t>48, p = 0,004), ve které byly nastaveny podmínky kopírující přirozenou</a:t>
            </a:r>
            <a:r>
              <a:rPr lang="cs-CZ" baseline="0" dirty="0" smtClean="0"/>
              <a:t> cykličnost světla v porovnání s místností, ve které byl v nočních hodinách nastaven větší jas (n = 52). Cílem části II výzkumu </a:t>
            </a:r>
            <a:r>
              <a:rPr lang="cs-CZ" dirty="0" smtClean="0"/>
              <a:t>bylo popsat subjektivní vjemy pacientů. Pacienti byli dotazováni na tyto aspekty: 'Vliv </a:t>
            </a:r>
            <a:r>
              <a:rPr lang="cs-CZ" dirty="0" smtClean="0"/>
              <a:t>osvětlení na spánek pacientů', 'Dopad osvětlení / světla na denní rytmus' a </a:t>
            </a:r>
            <a:r>
              <a:rPr lang="cs-CZ" dirty="0" smtClean="0"/>
              <a:t>‚uklidňující</a:t>
            </a:r>
            <a:r>
              <a:rPr lang="cs-CZ" baseline="0" dirty="0" smtClean="0"/>
              <a:t> účinek </a:t>
            </a:r>
            <a:r>
              <a:rPr lang="cs-CZ" dirty="0" smtClean="0"/>
              <a:t>osvětlení' </a:t>
            </a:r>
            <a:r>
              <a:rPr lang="cs-CZ" dirty="0" smtClean="0"/>
              <a:t>, Většina z nich měla zkušenosti z poruchami spánku a polovina měla noční můry / </a:t>
            </a:r>
            <a:r>
              <a:rPr lang="cs-CZ" dirty="0" smtClean="0"/>
              <a:t>znaky narušení </a:t>
            </a:r>
            <a:r>
              <a:rPr lang="cs-CZ" dirty="0" smtClean="0"/>
              <a:t>cirkadiánního </a:t>
            </a:r>
            <a:r>
              <a:rPr lang="cs-CZ" dirty="0" smtClean="0"/>
              <a:t>rytmu. Naopak</a:t>
            </a:r>
            <a:r>
              <a:rPr lang="cs-CZ" baseline="0" dirty="0" smtClean="0"/>
              <a:t> v intervenční místnosti byli téměř </a:t>
            </a:r>
            <a:r>
              <a:rPr lang="cs-CZ" dirty="0" smtClean="0"/>
              <a:t>všichni pacienti spokojeni s přirozeně cyklickým nastavením </a:t>
            </a:r>
            <a:r>
              <a:rPr lang="cs-CZ" dirty="0" smtClean="0"/>
              <a:t>světelných podmínek, které spolu s denním světlem </a:t>
            </a:r>
            <a:r>
              <a:rPr lang="cs-CZ" dirty="0" smtClean="0"/>
              <a:t>podporovaly </a:t>
            </a:r>
            <a:r>
              <a:rPr lang="cs-CZ" dirty="0" smtClean="0"/>
              <a:t>jejich denní rytmus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812B2-FDA5-4388-B59D-AA70C7308DD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351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Sr</a:t>
            </a:r>
            <a:r>
              <a:rPr lang="cs-CZ" dirty="0" smtClean="0"/>
              <a:t> … steradián, prostorový úhel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812B2-FDA5-4388-B59D-AA70C7308DD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438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Melatonin a beta-blokátory: např. </a:t>
            </a:r>
            <a:r>
              <a:rPr lang="cs-CZ" dirty="0" err="1" smtClean="0"/>
              <a:t>Stoschitzky</a:t>
            </a:r>
            <a:r>
              <a:rPr lang="cs-CZ" baseline="0" dirty="0" smtClean="0"/>
              <a:t> K. et al.: Influence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beta-</a:t>
            </a:r>
            <a:r>
              <a:rPr lang="cs-CZ" baseline="0" dirty="0" err="1" smtClean="0"/>
              <a:t>blockers</a:t>
            </a:r>
            <a:r>
              <a:rPr lang="cs-CZ" baseline="0" dirty="0" smtClean="0"/>
              <a:t> on melatonin </a:t>
            </a:r>
            <a:r>
              <a:rPr lang="cs-CZ" baseline="0" dirty="0" err="1" smtClean="0"/>
              <a:t>release</a:t>
            </a:r>
            <a:r>
              <a:rPr lang="cs-CZ" baseline="0" dirty="0" smtClean="0"/>
              <a:t>. Eur J </a:t>
            </a:r>
            <a:r>
              <a:rPr lang="cs-CZ" baseline="0" dirty="0" err="1" smtClean="0"/>
              <a:t>Clin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Pharmal</a:t>
            </a:r>
            <a:r>
              <a:rPr lang="cs-CZ" baseline="0" dirty="0" smtClean="0"/>
              <a:t>., 1999; 55(2):111-5.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812B2-FDA5-4388-B59D-AA70C7308DD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581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Chromatičnost</a:t>
            </a:r>
            <a:r>
              <a:rPr lang="cs-CZ" baseline="0" dirty="0" smtClean="0"/>
              <a:t> běžné žárovky v prodeji 2700 K.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812B2-FDA5-4388-B59D-AA70C7308DD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482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CA58-02C5-4636-88DD-D6F13EB7B95D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959B-4007-4C8C-A51E-5E71482673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697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CA58-02C5-4636-88DD-D6F13EB7B95D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959B-4007-4C8C-A51E-5E71482673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167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CA58-02C5-4636-88DD-D6F13EB7B95D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959B-4007-4C8C-A51E-5E71482673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329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CA58-02C5-4636-88DD-D6F13EB7B95D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959B-4007-4C8C-A51E-5E71482673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418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CA58-02C5-4636-88DD-D6F13EB7B95D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959B-4007-4C8C-A51E-5E71482673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626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CA58-02C5-4636-88DD-D6F13EB7B95D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959B-4007-4C8C-A51E-5E71482673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671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CA58-02C5-4636-88DD-D6F13EB7B95D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959B-4007-4C8C-A51E-5E71482673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9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CA58-02C5-4636-88DD-D6F13EB7B95D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959B-4007-4C8C-A51E-5E71482673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20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CA58-02C5-4636-88DD-D6F13EB7B95D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959B-4007-4C8C-A51E-5E71482673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59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CA58-02C5-4636-88DD-D6F13EB7B95D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959B-4007-4C8C-A51E-5E71482673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41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CA58-02C5-4636-88DD-D6F13EB7B95D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959B-4007-4C8C-A51E-5E71482673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001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6CA58-02C5-4636-88DD-D6F13EB7B95D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3959B-4007-4C8C-A51E-5E71482673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0351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Světlo a osvětlení</a:t>
            </a:r>
            <a:endParaRPr lang="cs-CZ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Aleš Peřina, </a:t>
            </a:r>
            <a:r>
              <a:rPr lang="cs-CZ" dirty="0" err="1" smtClean="0"/>
              <a:t>Ph</a:t>
            </a:r>
            <a:r>
              <a:rPr lang="cs-CZ" dirty="0" smtClean="0"/>
              <a:t>. 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612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Jednotky světla a osvětlení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Elektromagnetické vlnění o vlnové délce 400 až 720 </a:t>
            </a:r>
            <a:r>
              <a:rPr lang="cs-CZ" sz="2000" dirty="0" err="1" smtClean="0"/>
              <a:t>nm</a:t>
            </a:r>
            <a:endParaRPr lang="cs-CZ" sz="2000" dirty="0" smtClean="0"/>
          </a:p>
          <a:p>
            <a:pPr lvl="1"/>
            <a:r>
              <a:rPr lang="cs-CZ" sz="2000" dirty="0" err="1" smtClean="0"/>
              <a:t>Ultrafilaové</a:t>
            </a:r>
            <a:r>
              <a:rPr lang="cs-CZ" sz="2000" dirty="0" smtClean="0"/>
              <a:t> → gama záření</a:t>
            </a:r>
          </a:p>
          <a:p>
            <a:pPr lvl="1"/>
            <a:r>
              <a:rPr lang="cs-CZ" sz="2000" dirty="0" smtClean="0"/>
              <a:t>Infračervené záření → rádiové vlny</a:t>
            </a:r>
          </a:p>
          <a:p>
            <a:r>
              <a:rPr lang="cs-CZ" sz="2000" dirty="0" smtClean="0"/>
              <a:t>Kandela: měrná svítivost zdroje</a:t>
            </a:r>
          </a:p>
          <a:p>
            <a:pPr lvl="1"/>
            <a:r>
              <a:rPr lang="cs-CZ" sz="2000" dirty="0" smtClean="0"/>
              <a:t>Historicky svítivost definované svíčky</a:t>
            </a:r>
          </a:p>
          <a:p>
            <a:pPr lvl="1"/>
            <a:r>
              <a:rPr lang="cs-CZ" sz="2000" dirty="0"/>
              <a:t>Žárovka 100 W…asi 120 cd, indikační LED dioda… asi 0,5 cd</a:t>
            </a:r>
          </a:p>
          <a:p>
            <a:pPr lvl="1"/>
            <a:r>
              <a:rPr lang="cs-CZ" sz="2000" dirty="0" smtClean="0"/>
              <a:t>Jas…cd/m</a:t>
            </a:r>
            <a:r>
              <a:rPr lang="cs-CZ" sz="2000" baseline="30000" dirty="0" smtClean="0"/>
              <a:t>2</a:t>
            </a:r>
            <a:endParaRPr lang="cs-CZ" sz="2000" dirty="0" smtClean="0"/>
          </a:p>
          <a:p>
            <a:r>
              <a:rPr lang="cs-CZ" sz="2000" dirty="0" smtClean="0"/>
              <a:t>Lumen: světelný tok v definovaném prostorovém úhlu (1 </a:t>
            </a:r>
            <a:r>
              <a:rPr lang="cs-CZ" sz="2000" dirty="0" err="1" smtClean="0"/>
              <a:t>lm</a:t>
            </a:r>
            <a:r>
              <a:rPr lang="cs-CZ" sz="2000" dirty="0" smtClean="0"/>
              <a:t> = 1 cd × 1 </a:t>
            </a:r>
            <a:r>
              <a:rPr lang="cs-CZ" sz="2000" dirty="0" err="1" smtClean="0"/>
              <a:t>sr</a:t>
            </a:r>
            <a:r>
              <a:rPr lang="cs-CZ" sz="2000" dirty="0" smtClean="0"/>
              <a:t>)</a:t>
            </a:r>
          </a:p>
          <a:p>
            <a:r>
              <a:rPr lang="cs-CZ" sz="2000" b="1" dirty="0" smtClean="0"/>
              <a:t>Lux: </a:t>
            </a:r>
            <a:r>
              <a:rPr lang="cs-CZ" sz="2000" dirty="0" smtClean="0"/>
              <a:t>intenzita osvětlení, světelný tok na jednotku plochy (1 lux = 1 </a:t>
            </a:r>
            <a:r>
              <a:rPr lang="cs-CZ" sz="2000" dirty="0" err="1" smtClean="0"/>
              <a:t>lm</a:t>
            </a:r>
            <a:r>
              <a:rPr lang="cs-CZ" sz="2000" dirty="0" smtClean="0"/>
              <a:t>/m</a:t>
            </a:r>
            <a:r>
              <a:rPr lang="cs-CZ" sz="2000" baseline="30000" dirty="0" smtClean="0"/>
              <a:t>2</a:t>
            </a:r>
            <a:r>
              <a:rPr lang="cs-CZ" sz="2000" dirty="0" smtClean="0"/>
              <a:t>)</a:t>
            </a:r>
          </a:p>
          <a:p>
            <a:r>
              <a:rPr lang="cs-CZ" sz="2000" b="1" dirty="0" smtClean="0"/>
              <a:t>Činitel denní osvětlenosti: </a:t>
            </a:r>
            <a:r>
              <a:rPr lang="cs-CZ" sz="2000" dirty="0" smtClean="0"/>
              <a:t>poměr intenzity osvětlení v interiéru a exteriéru, posuzován na srovnávací rovině</a:t>
            </a:r>
          </a:p>
          <a:p>
            <a:pPr lvl="1"/>
            <a:r>
              <a:rPr lang="cs-CZ" sz="2000" dirty="0" smtClean="0"/>
              <a:t>Č. d. o. = 0,5 až 3,5 %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0716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Fyziologie vidění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4768850" cy="435133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Rohovka</a:t>
            </a:r>
          </a:p>
          <a:p>
            <a:r>
              <a:rPr lang="cs-CZ" dirty="0" smtClean="0"/>
              <a:t>Čočka</a:t>
            </a:r>
          </a:p>
          <a:p>
            <a:r>
              <a:rPr lang="cs-CZ" dirty="0" smtClean="0"/>
              <a:t>Sítnice</a:t>
            </a:r>
          </a:p>
          <a:p>
            <a:pPr lvl="1"/>
            <a:r>
              <a:rPr lang="cs-CZ" dirty="0" smtClean="0"/>
              <a:t> Tyčinky a čípky</a:t>
            </a:r>
          </a:p>
          <a:p>
            <a:pPr lvl="1"/>
            <a:r>
              <a:rPr lang="cs-CZ" dirty="0" smtClean="0"/>
              <a:t>Fotochemická reakce očního pigmentu (rhodopsinu)  po absorpci světla; </a:t>
            </a:r>
            <a:r>
              <a:rPr lang="cs-CZ" dirty="0" err="1" smtClean="0"/>
              <a:t>resyntéza</a:t>
            </a:r>
            <a:r>
              <a:rPr lang="cs-CZ" dirty="0" smtClean="0"/>
              <a:t> rhodopsinu je podkladem adaptace na tmu.</a:t>
            </a:r>
          </a:p>
          <a:p>
            <a:r>
              <a:rPr lang="cs-CZ" dirty="0" smtClean="0"/>
              <a:t> Zraková nervová dráha</a:t>
            </a:r>
            <a:endParaRPr lang="cs-CZ" dirty="0"/>
          </a:p>
        </p:txBody>
      </p:sp>
      <p:pic>
        <p:nvPicPr>
          <p:cNvPr id="1026" name="Picture 2" descr="http://www.optiksrott.eu/img/oko_stavb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0857" y="2730500"/>
            <a:ext cx="2844492" cy="1998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40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Světlo a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8900"/>
            <a:ext cx="8229600" cy="50546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Fyziologie vidění</a:t>
            </a:r>
          </a:p>
          <a:p>
            <a:pPr lvl="1"/>
            <a:r>
              <a:rPr lang="cs-CZ" dirty="0" smtClean="0"/>
              <a:t>V závislosti na stupni adaptace: zrakový komfort, zrakový diskomfort, zraková únava</a:t>
            </a:r>
          </a:p>
          <a:p>
            <a:pPr lvl="1"/>
            <a:r>
              <a:rPr lang="cs-CZ" dirty="0" smtClean="0"/>
              <a:t>Zrakový diskomfort a zraková únava může vést ke snížení celkové odolnosti organismu, chybám při výkonu činnosti, u vnímavých osob ke zhoršení psychických a neurologických symptomů.</a:t>
            </a:r>
          </a:p>
          <a:p>
            <a:r>
              <a:rPr lang="cs-CZ" dirty="0" smtClean="0"/>
              <a:t>Kritický detail</a:t>
            </a:r>
          </a:p>
          <a:p>
            <a:pPr lvl="1"/>
            <a:r>
              <a:rPr lang="cs-CZ" dirty="0" smtClean="0"/>
              <a:t>Kritérium zrakové náročnosti práce</a:t>
            </a:r>
          </a:p>
          <a:p>
            <a:r>
              <a:rPr lang="cs-CZ" dirty="0" smtClean="0"/>
              <a:t>Synchronizace denních rytmů</a:t>
            </a:r>
          </a:p>
          <a:p>
            <a:r>
              <a:rPr lang="cs-CZ" dirty="0" smtClean="0"/>
              <a:t>Změny sociálního chování: ranní světlo podporuje socializaci, odpolední soustředěnost na řešení úkolů (</a:t>
            </a:r>
            <a:r>
              <a:rPr lang="cs-CZ" dirty="0" err="1" smtClean="0"/>
              <a:t>Küller</a:t>
            </a:r>
            <a:r>
              <a:rPr lang="cs-CZ" dirty="0" smtClean="0"/>
              <a:t>, 1992)</a:t>
            </a:r>
          </a:p>
        </p:txBody>
      </p:sp>
    </p:spTree>
    <p:extLst>
      <p:ext uri="{BB962C8B-B14F-4D97-AF65-F5344CB8AC3E}">
        <p14:creationId xmlns:p14="http://schemas.microsoft.com/office/powerpoint/2010/main" val="98308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6400" y="223838"/>
            <a:ext cx="8229600" cy="1143000"/>
          </a:xfrm>
        </p:spPr>
        <p:txBody>
          <a:bodyPr/>
          <a:lstStyle/>
          <a:p>
            <a:r>
              <a:rPr lang="cs-CZ" dirty="0" smtClean="0"/>
              <a:t>Cirkadiánní synchronizace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97000"/>
            <a:ext cx="8229600" cy="4914900"/>
          </a:xfrm>
        </p:spPr>
        <p:txBody>
          <a:bodyPr>
            <a:noAutofit/>
          </a:bodyPr>
          <a:lstStyle/>
          <a:p>
            <a:r>
              <a:rPr lang="cs-CZ" sz="2800" dirty="0" smtClean="0"/>
              <a:t>Sítnice → </a:t>
            </a:r>
            <a:r>
              <a:rPr lang="cs-CZ" sz="2800" dirty="0" err="1" smtClean="0"/>
              <a:t>melanopsin</a:t>
            </a:r>
            <a:r>
              <a:rPr lang="cs-CZ" sz="2800" dirty="0" smtClean="0"/>
              <a:t> → zrakový nerv → </a:t>
            </a:r>
            <a:r>
              <a:rPr lang="cs-CZ" sz="2800" dirty="0" err="1" smtClean="0"/>
              <a:t>hypothalamus</a:t>
            </a:r>
            <a:r>
              <a:rPr lang="cs-CZ" sz="2800" dirty="0" smtClean="0"/>
              <a:t> → syntéza melatoninu</a:t>
            </a:r>
          </a:p>
          <a:p>
            <a:r>
              <a:rPr lang="cs-CZ" sz="2800" dirty="0" smtClean="0"/>
              <a:t>Funkce</a:t>
            </a:r>
          </a:p>
          <a:p>
            <a:pPr lvl="1"/>
            <a:r>
              <a:rPr lang="cs-CZ" sz="2000" dirty="0" smtClean="0"/>
              <a:t>Synchronizace biorytmů</a:t>
            </a:r>
          </a:p>
          <a:p>
            <a:pPr lvl="1"/>
            <a:r>
              <a:rPr lang="cs-CZ" sz="2000" dirty="0" smtClean="0"/>
              <a:t>Antioxidační a antistresový účinek</a:t>
            </a:r>
          </a:p>
          <a:p>
            <a:pPr lvl="1"/>
            <a:r>
              <a:rPr lang="cs-CZ" sz="2000" dirty="0" smtClean="0"/>
              <a:t>Přispívá ke zkrácení doby nutné pro usnutí a ke zmírnění subjektivního pocitu únavy v důsledku časového posunu (Zdravotní tvrzení EFSA)</a:t>
            </a:r>
            <a:endParaRPr lang="cs-CZ" sz="2000" dirty="0"/>
          </a:p>
          <a:p>
            <a:r>
              <a:rPr lang="cs-CZ" sz="2800" dirty="0" err="1" smtClean="0"/>
              <a:t>Disruptory</a:t>
            </a:r>
            <a:r>
              <a:rPr lang="cs-CZ" sz="2800" dirty="0" smtClean="0"/>
              <a:t> melatoninu</a:t>
            </a:r>
          </a:p>
          <a:p>
            <a:pPr lvl="1"/>
            <a:r>
              <a:rPr lang="cs-CZ" sz="2000" dirty="0" smtClean="0"/>
              <a:t>Rušivé světlo</a:t>
            </a:r>
          </a:p>
          <a:p>
            <a:pPr lvl="1"/>
            <a:r>
              <a:rPr lang="cs-CZ" sz="2000" dirty="0" smtClean="0"/>
              <a:t>Transkontinentální lety</a:t>
            </a:r>
          </a:p>
          <a:p>
            <a:pPr lvl="1"/>
            <a:r>
              <a:rPr lang="cs-CZ" sz="2000" dirty="0" smtClean="0"/>
              <a:t>Léky (beta-blokátory)</a:t>
            </a:r>
          </a:p>
          <a:p>
            <a:pPr lvl="1"/>
            <a:r>
              <a:rPr lang="cs-CZ" sz="2000" dirty="0" smtClean="0"/>
              <a:t>Věk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0756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977900"/>
            <a:ext cx="7886700" cy="5537199"/>
          </a:xfrm>
        </p:spPr>
        <p:txBody>
          <a:bodyPr>
            <a:normAutofit fontScale="62500" lnSpcReduction="20000"/>
          </a:bodyPr>
          <a:lstStyle/>
          <a:p>
            <a:r>
              <a:rPr lang="cs-CZ" sz="4400" dirty="0" smtClean="0"/>
              <a:t>Chromatičnost</a:t>
            </a:r>
          </a:p>
          <a:p>
            <a:pPr lvl="1"/>
            <a:r>
              <a:rPr lang="cs-CZ" dirty="0"/>
              <a:t>teplota, která odpovídá teplotě absolutně černého tělesa, vyzařujícího </a:t>
            </a:r>
            <a:r>
              <a:rPr lang="cs-CZ" dirty="0" smtClean="0"/>
              <a:t>světlo stejného spektrálního složení (K)</a:t>
            </a:r>
          </a:p>
          <a:p>
            <a:pPr lvl="1"/>
            <a:r>
              <a:rPr lang="cs-CZ" dirty="0" smtClean="0"/>
              <a:t>Vnímání v závislosti na světelných podmínkách a zdravotním stavu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Přirozené (100.000 </a:t>
            </a:r>
            <a:r>
              <a:rPr lang="cs-CZ" dirty="0" err="1" smtClean="0"/>
              <a:t>lx</a:t>
            </a:r>
            <a:r>
              <a:rPr lang="cs-CZ" dirty="0" smtClean="0"/>
              <a:t> až cca 2.000 </a:t>
            </a:r>
            <a:r>
              <a:rPr lang="cs-CZ" dirty="0" err="1" smtClean="0"/>
              <a:t>lx</a:t>
            </a:r>
            <a:r>
              <a:rPr lang="cs-CZ" dirty="0" smtClean="0"/>
              <a:t>)</a:t>
            </a:r>
          </a:p>
          <a:p>
            <a:r>
              <a:rPr lang="cs-CZ" dirty="0" smtClean="0"/>
              <a:t>Umělé (50 až 500 </a:t>
            </a:r>
            <a:r>
              <a:rPr lang="cs-CZ" dirty="0" err="1" smtClean="0"/>
              <a:t>lx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Teplotní</a:t>
            </a:r>
          </a:p>
          <a:p>
            <a:pPr lvl="2"/>
            <a:r>
              <a:rPr lang="cs-CZ" dirty="0" smtClean="0"/>
              <a:t>Žárovky (wolfram)</a:t>
            </a:r>
          </a:p>
          <a:p>
            <a:pPr lvl="2"/>
            <a:r>
              <a:rPr lang="cs-CZ" dirty="0" smtClean="0"/>
              <a:t>Halogenové žárovky: princip fotochemické reakce halogenového plynu po zahřátí baňky wolframovým vláknem</a:t>
            </a:r>
          </a:p>
          <a:p>
            <a:pPr lvl="1"/>
            <a:r>
              <a:rPr lang="cs-CZ" dirty="0" smtClean="0"/>
              <a:t>Výbojové</a:t>
            </a:r>
          </a:p>
          <a:p>
            <a:pPr lvl="2"/>
            <a:r>
              <a:rPr lang="cs-CZ" dirty="0" smtClean="0"/>
              <a:t>Zářivky (</a:t>
            </a:r>
            <a:r>
              <a:rPr lang="cs-CZ" dirty="0" err="1" smtClean="0"/>
              <a:t>Hg</a:t>
            </a:r>
            <a:r>
              <a:rPr lang="cs-CZ" dirty="0" smtClean="0"/>
              <a:t>) na principu luminiscence na pevné vrstvě stínítka</a:t>
            </a:r>
          </a:p>
          <a:p>
            <a:pPr lvl="2"/>
            <a:r>
              <a:rPr lang="cs-CZ" dirty="0" smtClean="0"/>
              <a:t>Výbojky na principu obloukové lampy</a:t>
            </a:r>
          </a:p>
          <a:p>
            <a:pPr lvl="3"/>
            <a:r>
              <a:rPr lang="cs-CZ" dirty="0" smtClean="0"/>
              <a:t>klasické(</a:t>
            </a:r>
            <a:r>
              <a:rPr lang="cs-CZ" dirty="0" err="1" smtClean="0"/>
              <a:t>Hg</a:t>
            </a:r>
            <a:r>
              <a:rPr lang="cs-CZ" dirty="0" smtClean="0"/>
              <a:t>, Na)</a:t>
            </a:r>
          </a:p>
          <a:p>
            <a:pPr lvl="2"/>
            <a:r>
              <a:rPr lang="cs-CZ" dirty="0" smtClean="0"/>
              <a:t>LED, xenon…</a:t>
            </a:r>
          </a:p>
        </p:txBody>
      </p:sp>
      <p:pic>
        <p:nvPicPr>
          <p:cNvPr id="1026" name="Picture 2" descr="Znázorn&amp;ecaron;ní spektra s barevnou teploto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0" y="2265363"/>
            <a:ext cx="7835899" cy="619126"/>
          </a:xfrm>
          <a:prstGeom prst="rect">
            <a:avLst/>
          </a:prstGeom>
          <a:solidFill>
            <a:schemeClr val="tx1"/>
          </a:solidFill>
          <a:extLst/>
        </p:spPr>
      </p:pic>
    </p:spTree>
    <p:extLst>
      <p:ext uri="{BB962C8B-B14F-4D97-AF65-F5344CB8AC3E}">
        <p14:creationId xmlns:p14="http://schemas.microsoft.com/office/powerpoint/2010/main" val="292435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Technika osvětlování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Přímé (bodové), polopřímé, nepřímé</a:t>
            </a:r>
          </a:p>
          <a:p>
            <a:pPr lvl="0"/>
            <a:r>
              <a:rPr lang="cs-CZ" dirty="0" smtClean="0"/>
              <a:t>Přirozené, umělé, kombinované (trvale denní + </a:t>
            </a:r>
            <a:r>
              <a:rPr lang="cs-CZ" dirty="0" err="1" smtClean="0"/>
              <a:t>uměléú</a:t>
            </a:r>
            <a:endParaRPr lang="cs-CZ" dirty="0" smtClean="0"/>
          </a:p>
          <a:p>
            <a:pPr lvl="0"/>
            <a:r>
              <a:rPr lang="cs-CZ" dirty="0" smtClean="0"/>
              <a:t>Sdružené osvětlení je nejčastějším technickým řešením</a:t>
            </a:r>
          </a:p>
          <a:p>
            <a:pPr lvl="0"/>
            <a:r>
              <a:rPr lang="cs-CZ" dirty="0" smtClean="0"/>
              <a:t>Celkové a místní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767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Hygienické limity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57300"/>
            <a:ext cx="8229600" cy="515620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Priorita denního osvětlení</a:t>
            </a:r>
          </a:p>
          <a:p>
            <a:r>
              <a:rPr lang="cs-CZ" dirty="0" smtClean="0"/>
              <a:t>Práce se zrakovou náročností, pokud</a:t>
            </a:r>
          </a:p>
          <a:p>
            <a:pPr lvl="1"/>
            <a:r>
              <a:rPr lang="cs-CZ" dirty="0" smtClean="0"/>
              <a:t>se jedná o práci náročnou na rozlišování detailů</a:t>
            </a:r>
          </a:p>
          <a:p>
            <a:pPr lvl="1"/>
            <a:r>
              <a:rPr lang="cs-CZ" dirty="0" smtClean="0"/>
              <a:t>Se jedná o práci ve zvláštních světelných podmínkách (jas, kontrast)</a:t>
            </a:r>
          </a:p>
          <a:p>
            <a:pPr lvl="1"/>
            <a:r>
              <a:rPr lang="cs-CZ" dirty="0" smtClean="0"/>
              <a:t>Pokud se jedná o práci se zobrazovacími jednotkami (monitory)</a:t>
            </a:r>
          </a:p>
          <a:p>
            <a:r>
              <a:rPr lang="cs-CZ" dirty="0" smtClean="0"/>
              <a:t>Vyžaduje se pracovní přestávka 5 až 10 min. každé 2 hod.</a:t>
            </a:r>
          </a:p>
          <a:p>
            <a:r>
              <a:rPr lang="cs-CZ" dirty="0" smtClean="0"/>
              <a:t>Posuzovaná hlediska</a:t>
            </a:r>
          </a:p>
          <a:p>
            <a:pPr lvl="1"/>
            <a:r>
              <a:rPr lang="cs-CZ" dirty="0" smtClean="0"/>
              <a:t>Intenzita a rovnoměrnost osvětlení (</a:t>
            </a:r>
            <a:r>
              <a:rPr lang="cs-CZ" dirty="0" err="1" smtClean="0"/>
              <a:t>lx</a:t>
            </a:r>
            <a:r>
              <a:rPr lang="cs-CZ" dirty="0" smtClean="0"/>
              <a:t> nebo č. d. o.)</a:t>
            </a:r>
          </a:p>
          <a:p>
            <a:pPr lvl="1"/>
            <a:r>
              <a:rPr lang="cs-CZ" dirty="0" smtClean="0"/>
              <a:t>Kritický detail</a:t>
            </a:r>
          </a:p>
          <a:p>
            <a:pPr lvl="1"/>
            <a:r>
              <a:rPr lang="cs-CZ" dirty="0" smtClean="0"/>
              <a:t>Riziko oslnění</a:t>
            </a:r>
          </a:p>
          <a:p>
            <a:pPr lvl="2"/>
            <a:r>
              <a:rPr lang="cs-CZ" dirty="0" smtClean="0"/>
              <a:t>Nadměrným jasem</a:t>
            </a:r>
          </a:p>
          <a:p>
            <a:pPr lvl="2"/>
            <a:r>
              <a:rPr lang="cs-CZ" dirty="0" smtClean="0"/>
              <a:t>Nadměrným kontrastem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84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943</Words>
  <Application>Microsoft Office PowerPoint</Application>
  <PresentationFormat>Předvádění na obrazovce (4:3)</PresentationFormat>
  <Paragraphs>89</Paragraphs>
  <Slides>8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Světlo a osvětlení</vt:lpstr>
      <vt:lpstr>Jednotky světla a osvětlení</vt:lpstr>
      <vt:lpstr>Fyziologie vidění</vt:lpstr>
      <vt:lpstr>Světlo a zdraví</vt:lpstr>
      <vt:lpstr>Cirkadiánní synchronizace</vt:lpstr>
      <vt:lpstr>Zdroje</vt:lpstr>
      <vt:lpstr>Technika osvětlování</vt:lpstr>
      <vt:lpstr>Hygienické limity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Aleš Peřina</dc:creator>
  <cp:lastModifiedBy>Aleš Peřina</cp:lastModifiedBy>
  <cp:revision>30</cp:revision>
  <dcterms:created xsi:type="dcterms:W3CDTF">2015-10-02T16:20:06Z</dcterms:created>
  <dcterms:modified xsi:type="dcterms:W3CDTF">2015-11-25T09:41:58Z</dcterms:modified>
</cp:coreProperties>
</file>