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40" r:id="rId1"/>
  </p:sldMasterIdLst>
  <p:notesMasterIdLst>
    <p:notesMasterId r:id="rId17"/>
  </p:notesMasterIdLst>
  <p:sldIdLst>
    <p:sldId id="256" r:id="rId2"/>
    <p:sldId id="279" r:id="rId3"/>
    <p:sldId id="257" r:id="rId4"/>
    <p:sldId id="278" r:id="rId5"/>
    <p:sldId id="268" r:id="rId6"/>
    <p:sldId id="270" r:id="rId7"/>
    <p:sldId id="264" r:id="rId8"/>
    <p:sldId id="271" r:id="rId9"/>
    <p:sldId id="274" r:id="rId10"/>
    <p:sldId id="261" r:id="rId11"/>
    <p:sldId id="280" r:id="rId12"/>
    <p:sldId id="282" r:id="rId13"/>
    <p:sldId id="284" r:id="rId14"/>
    <p:sldId id="272" r:id="rId15"/>
    <p:sldId id="266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267" autoAdjust="0"/>
  </p:normalViewPr>
  <p:slideViewPr>
    <p:cSldViewPr snapToObjects="1">
      <p:cViewPr>
        <p:scale>
          <a:sx n="50" d="100"/>
          <a:sy n="50" d="100"/>
        </p:scale>
        <p:origin x="-1108" y="-1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10540793086483"/>
          <c:y val="5.2801727205345393E-2"/>
          <c:w val="0.85657260800387258"/>
          <c:h val="0.75051166925594193"/>
        </c:manualLayout>
      </c:layout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Korekce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List1!$A$2:$A$12</c:f>
              <c:numCache>
                <c:formatCode>#,##0.0</c:formatCode>
                <c:ptCount val="11"/>
                <c:pt idx="0" formatCode="0.0">
                  <c:v>16</c:v>
                </c:pt>
                <c:pt idx="1">
                  <c:v>31.5</c:v>
                </c:pt>
                <c:pt idx="2" formatCode="#,##0">
                  <c:v>63</c:v>
                </c:pt>
                <c:pt idx="3" formatCode="#,##0">
                  <c:v>125</c:v>
                </c:pt>
                <c:pt idx="4" formatCode="#,##0">
                  <c:v>250</c:v>
                </c:pt>
                <c:pt idx="5" formatCode="#,##0">
                  <c:v>500</c:v>
                </c:pt>
                <c:pt idx="6" formatCode="#,##0">
                  <c:v>1000</c:v>
                </c:pt>
                <c:pt idx="7" formatCode="#,##0">
                  <c:v>2000</c:v>
                </c:pt>
                <c:pt idx="8" formatCode="#,##0">
                  <c:v>4000</c:v>
                </c:pt>
                <c:pt idx="9" formatCode="#,##0">
                  <c:v>8000</c:v>
                </c:pt>
                <c:pt idx="10" formatCode="#,##0">
                  <c:v>16000</c:v>
                </c:pt>
              </c:numCache>
            </c:numRef>
          </c:cat>
          <c:val>
            <c:numRef>
              <c:f>List1!$B$2:$B$12</c:f>
              <c:numCache>
                <c:formatCode>General</c:formatCode>
                <c:ptCount val="11"/>
                <c:pt idx="0">
                  <c:v>-56.7</c:v>
                </c:pt>
                <c:pt idx="1">
                  <c:v>-39.4</c:v>
                </c:pt>
                <c:pt idx="2">
                  <c:v>-26.2</c:v>
                </c:pt>
                <c:pt idx="3">
                  <c:v>-16.100000000000001</c:v>
                </c:pt>
                <c:pt idx="4">
                  <c:v>-8.6</c:v>
                </c:pt>
                <c:pt idx="5">
                  <c:v>-3.2</c:v>
                </c:pt>
                <c:pt idx="6">
                  <c:v>0</c:v>
                </c:pt>
                <c:pt idx="7">
                  <c:v>1.2</c:v>
                </c:pt>
                <c:pt idx="8">
                  <c:v>1</c:v>
                </c:pt>
                <c:pt idx="9">
                  <c:v>-1.1000000000000001</c:v>
                </c:pt>
                <c:pt idx="10">
                  <c:v>-6.6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73312"/>
        <c:axId val="19779584"/>
      </c:lineChart>
      <c:catAx>
        <c:axId val="197733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 dirty="0" smtClean="0"/>
                  <a:t>Kmitočet</a:t>
                </a:r>
                <a:r>
                  <a:rPr lang="cs-CZ" baseline="0" dirty="0" smtClean="0"/>
                  <a:t> (</a:t>
                </a:r>
                <a:r>
                  <a:rPr lang="cs-CZ" dirty="0" smtClean="0"/>
                  <a:t>Hz)</a:t>
                </a:r>
                <a:endParaRPr lang="cs-CZ" dirty="0"/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low"/>
        <c:spPr>
          <a:ln>
            <a:solidFill>
              <a:srgbClr val="FF0000"/>
            </a:solidFill>
          </a:ln>
        </c:spPr>
        <c:txPr>
          <a:bodyPr/>
          <a:lstStyle/>
          <a:p>
            <a:pPr>
              <a:defRPr sz="1600"/>
            </a:pPr>
            <a:endParaRPr lang="cs-CZ"/>
          </a:p>
        </c:txPr>
        <c:crossAx val="19779584"/>
        <c:crosses val="autoZero"/>
        <c:auto val="1"/>
        <c:lblAlgn val="ctr"/>
        <c:lblOffset val="100"/>
        <c:noMultiLvlLbl val="0"/>
      </c:catAx>
      <c:valAx>
        <c:axId val="197795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dirty="0" smtClean="0"/>
                  <a:t>Korekce analyzátoru</a:t>
                </a:r>
                <a:r>
                  <a:rPr lang="cs-CZ" baseline="0" dirty="0" smtClean="0"/>
                  <a:t> (dB)</a:t>
                </a:r>
                <a:endParaRPr lang="cs-CZ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9773312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 sz="1200"/>
            </a:pPr>
            <a:endParaRPr lang="cs-CZ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886197266291429"/>
          <c:y val="2.6215368912219306E-2"/>
          <c:w val="0.80285091051935875"/>
          <c:h val="0.89814814814814814"/>
        </c:manualLayout>
      </c:layout>
      <c:lineChart>
        <c:grouping val="standard"/>
        <c:varyColors val="0"/>
        <c:ser>
          <c:idx val="0"/>
          <c:order val="0"/>
          <c:spPr>
            <a:ln w="19050">
              <a:solidFill>
                <a:srgbClr val="0070C0"/>
              </a:solidFill>
            </a:ln>
          </c:spPr>
          <c:marker>
            <c:symbol val="none"/>
          </c:marker>
          <c:val>
            <c:numRef>
              <c:f>List1!$A$1:$A$171</c:f>
              <c:numCache>
                <c:formatCode>General</c:formatCode>
                <c:ptCount val="171"/>
                <c:pt idx="0">
                  <c:v>55</c:v>
                </c:pt>
                <c:pt idx="1">
                  <c:v>55</c:v>
                </c:pt>
                <c:pt idx="2">
                  <c:v>55</c:v>
                </c:pt>
                <c:pt idx="3">
                  <c:v>55</c:v>
                </c:pt>
                <c:pt idx="4">
                  <c:v>55</c:v>
                </c:pt>
                <c:pt idx="5">
                  <c:v>55</c:v>
                </c:pt>
                <c:pt idx="6">
                  <c:v>55</c:v>
                </c:pt>
                <c:pt idx="7">
                  <c:v>55</c:v>
                </c:pt>
                <c:pt idx="8">
                  <c:v>55</c:v>
                </c:pt>
                <c:pt idx="9">
                  <c:v>55</c:v>
                </c:pt>
                <c:pt idx="10">
                  <c:v>40</c:v>
                </c:pt>
                <c:pt idx="11">
                  <c:v>40</c:v>
                </c:pt>
                <c:pt idx="12">
                  <c:v>40</c:v>
                </c:pt>
                <c:pt idx="13">
                  <c:v>40</c:v>
                </c:pt>
                <c:pt idx="14">
                  <c:v>40</c:v>
                </c:pt>
                <c:pt idx="15">
                  <c:v>40</c:v>
                </c:pt>
                <c:pt idx="16">
                  <c:v>40</c:v>
                </c:pt>
                <c:pt idx="17">
                  <c:v>40</c:v>
                </c:pt>
                <c:pt idx="18">
                  <c:v>40</c:v>
                </c:pt>
                <c:pt idx="19">
                  <c:v>40</c:v>
                </c:pt>
                <c:pt idx="20">
                  <c:v>40</c:v>
                </c:pt>
                <c:pt idx="21">
                  <c:v>40</c:v>
                </c:pt>
                <c:pt idx="22">
                  <c:v>40</c:v>
                </c:pt>
                <c:pt idx="23">
                  <c:v>40</c:v>
                </c:pt>
                <c:pt idx="24">
                  <c:v>40</c:v>
                </c:pt>
                <c:pt idx="25">
                  <c:v>40</c:v>
                </c:pt>
                <c:pt idx="26">
                  <c:v>40</c:v>
                </c:pt>
                <c:pt idx="27">
                  <c:v>40</c:v>
                </c:pt>
                <c:pt idx="28">
                  <c:v>40</c:v>
                </c:pt>
                <c:pt idx="29">
                  <c:v>40</c:v>
                </c:pt>
                <c:pt idx="30">
                  <c:v>80</c:v>
                </c:pt>
                <c:pt idx="31">
                  <c:v>80</c:v>
                </c:pt>
                <c:pt idx="32">
                  <c:v>80</c:v>
                </c:pt>
                <c:pt idx="33">
                  <c:v>80</c:v>
                </c:pt>
                <c:pt idx="34">
                  <c:v>80</c:v>
                </c:pt>
                <c:pt idx="35">
                  <c:v>40</c:v>
                </c:pt>
                <c:pt idx="36">
                  <c:v>40</c:v>
                </c:pt>
                <c:pt idx="37">
                  <c:v>40</c:v>
                </c:pt>
                <c:pt idx="38">
                  <c:v>40</c:v>
                </c:pt>
                <c:pt idx="39">
                  <c:v>40</c:v>
                </c:pt>
                <c:pt idx="40">
                  <c:v>40</c:v>
                </c:pt>
                <c:pt idx="41">
                  <c:v>40</c:v>
                </c:pt>
                <c:pt idx="42">
                  <c:v>40</c:v>
                </c:pt>
                <c:pt idx="43">
                  <c:v>40</c:v>
                </c:pt>
                <c:pt idx="44">
                  <c:v>40</c:v>
                </c:pt>
                <c:pt idx="45">
                  <c:v>40</c:v>
                </c:pt>
                <c:pt idx="46">
                  <c:v>40</c:v>
                </c:pt>
                <c:pt idx="47">
                  <c:v>40</c:v>
                </c:pt>
                <c:pt idx="48">
                  <c:v>40</c:v>
                </c:pt>
                <c:pt idx="49">
                  <c:v>40</c:v>
                </c:pt>
                <c:pt idx="50">
                  <c:v>40</c:v>
                </c:pt>
                <c:pt idx="51">
                  <c:v>40</c:v>
                </c:pt>
                <c:pt idx="52">
                  <c:v>40</c:v>
                </c:pt>
                <c:pt idx="53">
                  <c:v>40</c:v>
                </c:pt>
                <c:pt idx="54">
                  <c:v>40</c:v>
                </c:pt>
                <c:pt idx="55">
                  <c:v>80</c:v>
                </c:pt>
                <c:pt idx="56">
                  <c:v>80</c:v>
                </c:pt>
                <c:pt idx="57">
                  <c:v>80</c:v>
                </c:pt>
                <c:pt idx="58">
                  <c:v>80</c:v>
                </c:pt>
                <c:pt idx="59">
                  <c:v>80</c:v>
                </c:pt>
                <c:pt idx="60">
                  <c:v>80</c:v>
                </c:pt>
                <c:pt idx="61">
                  <c:v>80</c:v>
                </c:pt>
                <c:pt idx="62">
                  <c:v>80</c:v>
                </c:pt>
                <c:pt idx="63">
                  <c:v>80</c:v>
                </c:pt>
                <c:pt idx="64">
                  <c:v>80</c:v>
                </c:pt>
                <c:pt idx="65">
                  <c:v>95</c:v>
                </c:pt>
                <c:pt idx="66">
                  <c:v>60</c:v>
                </c:pt>
                <c:pt idx="67">
                  <c:v>60</c:v>
                </c:pt>
                <c:pt idx="68">
                  <c:v>60</c:v>
                </c:pt>
                <c:pt idx="69">
                  <c:v>60</c:v>
                </c:pt>
                <c:pt idx="70">
                  <c:v>60</c:v>
                </c:pt>
                <c:pt idx="71">
                  <c:v>60</c:v>
                </c:pt>
                <c:pt idx="72">
                  <c:v>60</c:v>
                </c:pt>
                <c:pt idx="73">
                  <c:v>60</c:v>
                </c:pt>
                <c:pt idx="74">
                  <c:v>60</c:v>
                </c:pt>
                <c:pt idx="75">
                  <c:v>60</c:v>
                </c:pt>
                <c:pt idx="76">
                  <c:v>60</c:v>
                </c:pt>
                <c:pt idx="77">
                  <c:v>60</c:v>
                </c:pt>
                <c:pt idx="78">
                  <c:v>60</c:v>
                </c:pt>
                <c:pt idx="79">
                  <c:v>60</c:v>
                </c:pt>
                <c:pt idx="80">
                  <c:v>60</c:v>
                </c:pt>
                <c:pt idx="81">
                  <c:v>60</c:v>
                </c:pt>
                <c:pt idx="82">
                  <c:v>60</c:v>
                </c:pt>
                <c:pt idx="83">
                  <c:v>60</c:v>
                </c:pt>
                <c:pt idx="84">
                  <c:v>60</c:v>
                </c:pt>
                <c:pt idx="85">
                  <c:v>60</c:v>
                </c:pt>
                <c:pt idx="86">
                  <c:v>60</c:v>
                </c:pt>
                <c:pt idx="87">
                  <c:v>60</c:v>
                </c:pt>
                <c:pt idx="88">
                  <c:v>60</c:v>
                </c:pt>
                <c:pt idx="89">
                  <c:v>60</c:v>
                </c:pt>
                <c:pt idx="90">
                  <c:v>60</c:v>
                </c:pt>
                <c:pt idx="91">
                  <c:v>60</c:v>
                </c:pt>
                <c:pt idx="92">
                  <c:v>60</c:v>
                </c:pt>
                <c:pt idx="93">
                  <c:v>60</c:v>
                </c:pt>
                <c:pt idx="94">
                  <c:v>60</c:v>
                </c:pt>
                <c:pt idx="95">
                  <c:v>60</c:v>
                </c:pt>
                <c:pt idx="96">
                  <c:v>50</c:v>
                </c:pt>
                <c:pt idx="97">
                  <c:v>50</c:v>
                </c:pt>
                <c:pt idx="98">
                  <c:v>50</c:v>
                </c:pt>
                <c:pt idx="99">
                  <c:v>50</c:v>
                </c:pt>
                <c:pt idx="100">
                  <c:v>50</c:v>
                </c:pt>
                <c:pt idx="101">
                  <c:v>50</c:v>
                </c:pt>
                <c:pt idx="102">
                  <c:v>50</c:v>
                </c:pt>
                <c:pt idx="103">
                  <c:v>50</c:v>
                </c:pt>
                <c:pt idx="104">
                  <c:v>50</c:v>
                </c:pt>
                <c:pt idx="105">
                  <c:v>50</c:v>
                </c:pt>
                <c:pt idx="106">
                  <c:v>50</c:v>
                </c:pt>
                <c:pt idx="107">
                  <c:v>50</c:v>
                </c:pt>
                <c:pt idx="108">
                  <c:v>50</c:v>
                </c:pt>
                <c:pt idx="109">
                  <c:v>50</c:v>
                </c:pt>
                <c:pt idx="110">
                  <c:v>50</c:v>
                </c:pt>
                <c:pt idx="111">
                  <c:v>50</c:v>
                </c:pt>
                <c:pt idx="112">
                  <c:v>50</c:v>
                </c:pt>
                <c:pt idx="113">
                  <c:v>50</c:v>
                </c:pt>
                <c:pt idx="114">
                  <c:v>50</c:v>
                </c:pt>
                <c:pt idx="115">
                  <c:v>50</c:v>
                </c:pt>
                <c:pt idx="116">
                  <c:v>45</c:v>
                </c:pt>
                <c:pt idx="117">
                  <c:v>45</c:v>
                </c:pt>
                <c:pt idx="118">
                  <c:v>45</c:v>
                </c:pt>
                <c:pt idx="119">
                  <c:v>45</c:v>
                </c:pt>
                <c:pt idx="120">
                  <c:v>45</c:v>
                </c:pt>
                <c:pt idx="121">
                  <c:v>45</c:v>
                </c:pt>
                <c:pt idx="122">
                  <c:v>45</c:v>
                </c:pt>
                <c:pt idx="123">
                  <c:v>45</c:v>
                </c:pt>
                <c:pt idx="124">
                  <c:v>45</c:v>
                </c:pt>
                <c:pt idx="125">
                  <c:v>45</c:v>
                </c:pt>
                <c:pt idx="126">
                  <c:v>45</c:v>
                </c:pt>
                <c:pt idx="127">
                  <c:v>45</c:v>
                </c:pt>
                <c:pt idx="128">
                  <c:v>45</c:v>
                </c:pt>
                <c:pt idx="129">
                  <c:v>45</c:v>
                </c:pt>
                <c:pt idx="130">
                  <c:v>45</c:v>
                </c:pt>
                <c:pt idx="131">
                  <c:v>45</c:v>
                </c:pt>
                <c:pt idx="132">
                  <c:v>45</c:v>
                </c:pt>
                <c:pt idx="133">
                  <c:v>45</c:v>
                </c:pt>
                <c:pt idx="134">
                  <c:v>45</c:v>
                </c:pt>
                <c:pt idx="135">
                  <c:v>45</c:v>
                </c:pt>
                <c:pt idx="136">
                  <c:v>45</c:v>
                </c:pt>
                <c:pt idx="137">
                  <c:v>45</c:v>
                </c:pt>
                <c:pt idx="138">
                  <c:v>45</c:v>
                </c:pt>
                <c:pt idx="139">
                  <c:v>45</c:v>
                </c:pt>
                <c:pt idx="140">
                  <c:v>45</c:v>
                </c:pt>
                <c:pt idx="141">
                  <c:v>45</c:v>
                </c:pt>
                <c:pt idx="142">
                  <c:v>45</c:v>
                </c:pt>
                <c:pt idx="143">
                  <c:v>45</c:v>
                </c:pt>
                <c:pt idx="144">
                  <c:v>45</c:v>
                </c:pt>
                <c:pt idx="145">
                  <c:v>45</c:v>
                </c:pt>
                <c:pt idx="146">
                  <c:v>45</c:v>
                </c:pt>
                <c:pt idx="147">
                  <c:v>45</c:v>
                </c:pt>
                <c:pt idx="148">
                  <c:v>45</c:v>
                </c:pt>
                <c:pt idx="149">
                  <c:v>45</c:v>
                </c:pt>
                <c:pt idx="150">
                  <c:v>45</c:v>
                </c:pt>
                <c:pt idx="151">
                  <c:v>45</c:v>
                </c:pt>
                <c:pt idx="152">
                  <c:v>45</c:v>
                </c:pt>
                <c:pt idx="153">
                  <c:v>45</c:v>
                </c:pt>
                <c:pt idx="154">
                  <c:v>45</c:v>
                </c:pt>
                <c:pt idx="155">
                  <c:v>45</c:v>
                </c:pt>
                <c:pt idx="156">
                  <c:v>45</c:v>
                </c:pt>
                <c:pt idx="157">
                  <c:v>45</c:v>
                </c:pt>
                <c:pt idx="158">
                  <c:v>45</c:v>
                </c:pt>
                <c:pt idx="159">
                  <c:v>45</c:v>
                </c:pt>
                <c:pt idx="160">
                  <c:v>45</c:v>
                </c:pt>
                <c:pt idx="161">
                  <c:v>70</c:v>
                </c:pt>
                <c:pt idx="162">
                  <c:v>70</c:v>
                </c:pt>
                <c:pt idx="163">
                  <c:v>70</c:v>
                </c:pt>
                <c:pt idx="164">
                  <c:v>70</c:v>
                </c:pt>
                <c:pt idx="165">
                  <c:v>70</c:v>
                </c:pt>
                <c:pt idx="166">
                  <c:v>70</c:v>
                </c:pt>
                <c:pt idx="167">
                  <c:v>70</c:v>
                </c:pt>
                <c:pt idx="168">
                  <c:v>70</c:v>
                </c:pt>
                <c:pt idx="169">
                  <c:v>70</c:v>
                </c:pt>
                <c:pt idx="170">
                  <c:v>70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9454848"/>
        <c:axId val="69907200"/>
      </c:lineChart>
      <c:catAx>
        <c:axId val="69454848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25400">
            <a:solidFill>
              <a:srgbClr val="FF0000"/>
            </a:solidFill>
          </a:ln>
        </c:spPr>
        <c:crossAx val="69907200"/>
        <c:crossesAt val="74.599999999999994"/>
        <c:auto val="1"/>
        <c:lblAlgn val="ctr"/>
        <c:lblOffset val="100"/>
        <c:noMultiLvlLbl val="0"/>
      </c:catAx>
      <c:valAx>
        <c:axId val="699072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694548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050925" y="754063"/>
            <a:ext cx="4572000" cy="329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38163" y="4389438"/>
            <a:ext cx="5781675" cy="395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4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3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8686800"/>
            <a:ext cx="2974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788CF9A-C3E9-4284-82FF-39B6876282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76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1413" y="754063"/>
            <a:ext cx="4391025" cy="329406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960FC0-23C6-4EA9-916F-0595484AD78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24904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1413" y="754063"/>
            <a:ext cx="4391025" cy="3294062"/>
          </a:xfrm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altLang="cs-CZ" smtClean="0">
                <a:latin typeface="Arial" charset="0"/>
                <a:cs typeface="Arial" charset="0"/>
              </a:rPr>
              <a:t>OOPP: osobní ochranné pracovní prostředky</a:t>
            </a:r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A0DAFDA-3822-459B-9255-66809F4DD589}" type="slidenum">
              <a:rPr lang="en-US" altLang="cs-CZ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754063"/>
            <a:ext cx="4391025" cy="3294062"/>
          </a:xfrm>
          <a:ln/>
          <a:extLst>
            <a:ext uri="{91240B29-F687-4F45-9708-019B960494DF}">
              <a14:hiddenLine xmlns:a14="http://schemas.microsoft.com/office/drawing/2010/main" w="1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en-US" dirty="0" smtClean="0">
                <a:latin typeface="Arial" charset="0"/>
                <a:cs typeface="Arial" charset="0"/>
              </a:rPr>
              <a:t>Infrazvuk a ultrazvuk jsou frekvenční rozsahy stanovené vzhledem k frekvenčnímu rozsahu lidského ucha.</a:t>
            </a:r>
          </a:p>
          <a:p>
            <a:pPr eaLnBrk="1" hangingPunct="1"/>
            <a:r>
              <a:rPr lang="cs-CZ" altLang="en-US" dirty="0" smtClean="0">
                <a:latin typeface="Arial" charset="0"/>
                <a:cs typeface="Arial" charset="0"/>
              </a:rPr>
              <a:t>Při hodnocení hluku je významnější subjektivní hodnocení, resp. obtěžování hlukem, posuzování podle intenzity hluku má význam jen ve vztahu k posuzování sluchových účinků hluku na zdraví</a:t>
            </a:r>
          </a:p>
          <a:p>
            <a:pPr eaLnBrk="1" hangingPunct="1"/>
            <a:endParaRPr lang="cs-CZ" altLang="en-US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cs-CZ" altLang="en-US" dirty="0" smtClean="0">
                <a:latin typeface="Arial" charset="0"/>
                <a:cs typeface="Arial" charset="0"/>
              </a:rPr>
              <a:t>Infrazvuk: tlak na hrudi, tlak v uších, úzkosti,</a:t>
            </a:r>
            <a:r>
              <a:rPr lang="cs-CZ" altLang="en-US" baseline="0" dirty="0" smtClean="0">
                <a:latin typeface="Arial" charset="0"/>
                <a:cs typeface="Arial" charset="0"/>
              </a:rPr>
              <a:t> deprese, obavy, „hlas moře“ (záhadné námořní nehody</a:t>
            </a:r>
            <a:r>
              <a:rPr lang="cs-CZ" altLang="en-US" baseline="0" smtClean="0">
                <a:latin typeface="Arial" charset="0"/>
                <a:cs typeface="Arial" charset="0"/>
              </a:rPr>
              <a:t>), strašidelný dům</a:t>
            </a:r>
            <a:endParaRPr lang="cs-CZ" altLang="en-US" smtClean="0">
              <a:latin typeface="Arial" charset="0"/>
              <a:cs typeface="Arial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1413" y="754063"/>
            <a:ext cx="4391025" cy="329406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URL: http://stavba.tzb-info.cz/akustika-staveb/kmitocet-zvuku-vahova-korekce-zvukomeru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99A64-53DC-4199-AAC3-2905902E72B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479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1413" y="754063"/>
            <a:ext cx="4391025" cy="3294062"/>
          </a:xfrm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altLang="cs-CZ" dirty="0" smtClean="0">
                <a:latin typeface="Arial" charset="0"/>
                <a:cs typeface="Arial" charset="0"/>
              </a:rPr>
              <a:t>Adamec V., </a:t>
            </a:r>
            <a:r>
              <a:rPr lang="cs-CZ" altLang="cs-CZ" dirty="0" err="1" smtClean="0">
                <a:latin typeface="Arial" charset="0"/>
                <a:cs typeface="Arial" charset="0"/>
              </a:rPr>
              <a:t>Ličbinský</a:t>
            </a:r>
            <a:r>
              <a:rPr lang="cs-CZ" altLang="cs-CZ" dirty="0" smtClean="0">
                <a:latin typeface="Arial" charset="0"/>
                <a:cs typeface="Arial" charset="0"/>
              </a:rPr>
              <a:t> R., </a:t>
            </a:r>
            <a:r>
              <a:rPr lang="cs-CZ" altLang="cs-CZ" dirty="0" err="1" smtClean="0">
                <a:latin typeface="Arial" charset="0"/>
                <a:cs typeface="Arial" charset="0"/>
              </a:rPr>
              <a:t>Cholava</a:t>
            </a:r>
            <a:r>
              <a:rPr lang="cs-CZ" altLang="cs-CZ" dirty="0" smtClean="0">
                <a:latin typeface="Arial" charset="0"/>
                <a:cs typeface="Arial" charset="0"/>
              </a:rPr>
              <a:t> R.: </a:t>
            </a:r>
            <a:r>
              <a:rPr lang="en-US" altLang="cs-CZ" dirty="0" smtClean="0">
                <a:latin typeface="Arial" charset="0"/>
                <a:cs typeface="Arial" charset="0"/>
              </a:rPr>
              <a:t>Transport and Health Risks of Transport</a:t>
            </a:r>
            <a:r>
              <a:rPr lang="cs-CZ" altLang="cs-CZ" dirty="0" smtClean="0">
                <a:latin typeface="Arial" charset="0"/>
                <a:cs typeface="Arial" charset="0"/>
              </a:rPr>
              <a:t>. DOI: 10.2478/v10158-011-0011-y</a:t>
            </a:r>
          </a:p>
          <a:p>
            <a:r>
              <a:rPr lang="cs-CZ" altLang="cs-CZ" dirty="0" smtClean="0">
                <a:latin typeface="Arial" charset="0"/>
                <a:cs typeface="Arial" charset="0"/>
              </a:rPr>
              <a:t>http://en.wikipedia.org/wiki/Acoustic_power</a:t>
            </a:r>
          </a:p>
          <a:p>
            <a:r>
              <a:rPr lang="cs-CZ" altLang="cs-CZ" dirty="0" smtClean="0">
                <a:latin typeface="Arial" charset="0"/>
                <a:cs typeface="Arial" charset="0"/>
              </a:rPr>
              <a:t>… a další</a:t>
            </a:r>
            <a:r>
              <a:rPr lang="cs-CZ" altLang="cs-CZ" baseline="0" dirty="0" smtClean="0">
                <a:latin typeface="Arial" charset="0"/>
                <a:cs typeface="Arial" charset="0"/>
              </a:rPr>
              <a:t> zdroje</a:t>
            </a:r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FE99547-8E82-4668-B0C8-D47ECF38905C}" type="slidenum">
              <a:rPr lang="en-US" altLang="cs-CZ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1413" y="754063"/>
            <a:ext cx="4391025" cy="329406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Ekvivalentní hladina hluku je vždy větší, než aritmetický</a:t>
            </a:r>
            <a:r>
              <a:rPr lang="cs-CZ" baseline="0" dirty="0" smtClean="0"/>
              <a:t> i geometrický průměr. Ekvivalentní hladina hluku zohledňuje časový faktor! Je to vhodný ukazatel pro pracovní prostředí (odráží absorbovanou energii sluchovým orgánem, ale nereaguje na náhlé hlukové události, které mohou být u obyvatelstva zdrojem </a:t>
            </a:r>
            <a:r>
              <a:rPr lang="cs-CZ" baseline="0" dirty="0" err="1" smtClean="0"/>
              <a:t>diskomfortu</a:t>
            </a:r>
            <a:r>
              <a:rPr lang="cs-CZ" baseline="0" dirty="0" smtClean="0"/>
              <a:t>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99A64-53DC-4199-AAC3-2905902E72B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683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1413" y="754063"/>
            <a:ext cx="4391025" cy="329406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Odhad počtu zasažených osob – princip hodnocení zdravotních rizik</a:t>
            </a:r>
            <a:r>
              <a:rPr lang="cs-CZ" baseline="0" dirty="0" smtClean="0"/>
              <a:t> v </a:t>
            </a:r>
            <a:r>
              <a:rPr lang="cs-CZ" baseline="0" smtClean="0"/>
              <a:t>životním prostředí.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8CF9A-C3E9-4284-82FF-39B68762826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3455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1413" y="754063"/>
            <a:ext cx="4391025" cy="3294062"/>
          </a:xfrm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mtClean="0">
                <a:latin typeface="Arial" charset="0"/>
                <a:cs typeface="Arial" charset="0"/>
              </a:rPr>
              <a:t>Chráněný venkovní prostor staveb: simulace vnitřního prostředí, kam může být omezený vstup</a:t>
            </a:r>
          </a:p>
          <a:p>
            <a:pPr eaLnBrk="1" hangingPunct="1"/>
            <a:r>
              <a:rPr lang="cs-CZ" altLang="cs-CZ" smtClean="0">
                <a:latin typeface="Arial" charset="0"/>
                <a:cs typeface="Arial" charset="0"/>
              </a:rPr>
              <a:t>L</a:t>
            </a:r>
            <a:r>
              <a:rPr lang="cs-CZ" altLang="cs-CZ" baseline="-25000" smtClean="0">
                <a:latin typeface="Arial" charset="0"/>
                <a:cs typeface="Arial" charset="0"/>
              </a:rPr>
              <a:t>AEq</a:t>
            </a:r>
            <a:r>
              <a:rPr lang="cs-CZ" altLang="cs-CZ" smtClean="0">
                <a:latin typeface="Arial" charset="0"/>
                <a:cs typeface="Arial" charset="0"/>
              </a:rPr>
              <a:t>: ekvivalentní hladina akustického tlaku, energetický průměr</a:t>
            </a:r>
          </a:p>
          <a:p>
            <a:pPr eaLnBrk="1" hangingPunct="1"/>
            <a:r>
              <a:rPr lang="cs-CZ" altLang="cs-CZ" smtClean="0">
                <a:latin typeface="Arial" charset="0"/>
                <a:cs typeface="Arial" charset="0"/>
              </a:rPr>
              <a:t>L</a:t>
            </a:r>
            <a:r>
              <a:rPr lang="cs-CZ" altLang="cs-CZ" baseline="-25000" smtClean="0">
                <a:latin typeface="Arial" charset="0"/>
                <a:cs typeface="Arial" charset="0"/>
              </a:rPr>
              <a:t>dvn</a:t>
            </a:r>
            <a:r>
              <a:rPr lang="cs-CZ" altLang="cs-CZ" smtClean="0">
                <a:latin typeface="Arial" charset="0"/>
                <a:cs typeface="Arial" charset="0"/>
              </a:rPr>
              <a:t>: hlukový deskriptor, který vychází z dlouhodobého měření ekvivalentních hladin hluku. Penalizuje denní dobu 5 dB(A) a noční dobu 10 dB(A), tzn., že je konzervativnější, než měření</a:t>
            </a:r>
          </a:p>
          <a:p>
            <a:pPr marL="0" lvl="2" eaLnBrk="1" hangingPunct="1"/>
            <a:r>
              <a:rPr lang="cs-CZ" altLang="cs-CZ" smtClean="0">
                <a:latin typeface="Arial" charset="0"/>
                <a:cs typeface="Arial" charset="0"/>
              </a:rPr>
              <a:t>Výpočet hluku: </a:t>
            </a:r>
            <a:r>
              <a:rPr lang="cs-CZ" altLang="en-US" sz="1800" smtClean="0">
                <a:latin typeface="Arial" charset="0"/>
                <a:cs typeface="Arial" charset="0"/>
                <a:sym typeface="Arial" charset="0"/>
              </a:rPr>
              <a:t>matematické modely jako zjednodušení reality</a:t>
            </a:r>
          </a:p>
          <a:p>
            <a:pPr eaLnBrk="1" hangingPunct="1"/>
            <a:endParaRPr lang="cs-CZ" altLang="cs-CZ" smtClean="0">
              <a:latin typeface="Arial" charset="0"/>
              <a:cs typeface="Arial" charset="0"/>
            </a:endParaRPr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4540F6E-A242-4BFB-B823-45424277A239}" type="slidenum">
              <a:rPr lang="en-US" altLang="cs-CZ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1413" y="754063"/>
            <a:ext cx="4391025" cy="329406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REM fáze spánku – provázeno</a:t>
            </a:r>
            <a:r>
              <a:rPr lang="cs-CZ" baseline="0" dirty="0" smtClean="0"/>
              <a:t> rychlými pohyby očních bulbů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8CF9A-C3E9-4284-82FF-39B68762826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527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1413" y="754063"/>
            <a:ext cx="4391025" cy="329406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REM fáze spánku – provázeno</a:t>
            </a:r>
            <a:r>
              <a:rPr lang="cs-CZ" baseline="0" dirty="0" smtClean="0"/>
              <a:t> rychlými pohyby očních bulbů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8CF9A-C3E9-4284-82FF-39B68762826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52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dirty="0" smtClean="0"/>
              <a:t>Kliknutím lze upravit styl.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382A6-B380-4F4E-B1A7-4E7A7B5A49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F52EA9-A1BE-4686-88B5-37EDB1675D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D5AE05-FE54-4E41-82FD-180E46FBC4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 eaLnBrk="1" latinLnBrk="0" hangingPunct="1"/>
            <a:r>
              <a:rPr lang="cs-CZ" dirty="0" smtClean="0"/>
              <a:t>Kliknutím lze upravit styly předlohy textu.</a:t>
            </a:r>
          </a:p>
          <a:p>
            <a:pPr lvl="1" eaLnBrk="1" latinLnBrk="0" hangingPunct="1"/>
            <a:r>
              <a:rPr lang="cs-CZ" dirty="0" smtClean="0"/>
              <a:t>Druhá úroveň</a:t>
            </a:r>
          </a:p>
          <a:p>
            <a:pPr lvl="2" eaLnBrk="1" latinLnBrk="0" hangingPunct="1"/>
            <a:r>
              <a:rPr lang="cs-CZ" dirty="0" smtClean="0"/>
              <a:t>Třetí úroveň</a:t>
            </a:r>
          </a:p>
          <a:p>
            <a:pPr lvl="3" eaLnBrk="1" latinLnBrk="0" hangingPunct="1"/>
            <a:r>
              <a:rPr lang="cs-CZ" dirty="0" smtClean="0"/>
              <a:t>Čtvrtá úroveň</a:t>
            </a:r>
          </a:p>
          <a:p>
            <a:pPr lvl="4" eaLnBrk="1" latinLnBrk="0" hangingPunct="1"/>
            <a:r>
              <a:rPr lang="cs-CZ" dirty="0" smtClean="0"/>
              <a:t>Pátá úroveň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FFB3C8-BEEA-4328-96FB-B5A0ADE5E12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7EDD8-88B1-4975-B928-EDE98147F1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2BCF9-E847-480F-8655-91EF4D36EE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FCDDE8-E423-4CC4-96B0-38AB1BD21F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BA72B-CEF4-4A94-911A-96B0061108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B4652A-8E63-4925-9046-39C4128311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9A0ABC-5D12-439D-BD6C-0C1568EAB8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67E550BD-D16D-40AB-9145-00EA2B3DC8F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9A0534A-B106-4EAA-A7AC-6272E640E5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en-US" dirty="0" smtClean="0"/>
              <a:t>Zvuk a hluk</a:t>
            </a:r>
          </a:p>
        </p:txBody>
      </p:sp>
      <p:sp>
        <p:nvSpPr>
          <p:cNvPr id="614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Mgr. Aleš Peřina, Ph. 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929228"/>
            <a:ext cx="7024744" cy="66858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en-US" dirty="0" smtClean="0"/>
              <a:t>Objektivizace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772816"/>
            <a:ext cx="8424935" cy="4680521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en-US" sz="3600" dirty="0" smtClean="0"/>
              <a:t>Fyzikálním měřením </a:t>
            </a:r>
            <a:r>
              <a:rPr lang="cs-CZ" altLang="en-US" sz="3600" i="1" dirty="0" smtClean="0"/>
              <a:t>(nejčastěji jako </a:t>
            </a:r>
            <a:r>
              <a:rPr lang="cs-CZ" altLang="en-US" sz="3600" i="1" dirty="0" err="1" smtClean="0"/>
              <a:t>L</a:t>
            </a:r>
            <a:r>
              <a:rPr lang="cs-CZ" altLang="en-US" sz="3600" i="1" baseline="-25000" dirty="0" err="1" smtClean="0"/>
              <a:t>AEq</a:t>
            </a:r>
            <a:r>
              <a:rPr lang="cs-CZ" altLang="en-US" sz="3600" i="1" dirty="0" smtClean="0"/>
              <a:t>)</a:t>
            </a:r>
          </a:p>
          <a:p>
            <a:pPr lvl="1" eaLnBrk="1" hangingPunct="1"/>
            <a:r>
              <a:rPr lang="cs-CZ" altLang="en-US" dirty="0" smtClean="0"/>
              <a:t>Chráněný prostor staveb</a:t>
            </a:r>
          </a:p>
          <a:p>
            <a:pPr lvl="1" eaLnBrk="1" hangingPunct="1"/>
            <a:r>
              <a:rPr lang="cs-CZ" altLang="en-US" dirty="0" smtClean="0"/>
              <a:t>Pracovní místo</a:t>
            </a:r>
          </a:p>
          <a:p>
            <a:pPr eaLnBrk="1" hangingPunct="1"/>
            <a:r>
              <a:rPr lang="cs-CZ" altLang="en-US" sz="3600" dirty="0" smtClean="0"/>
              <a:t>Výpočtem </a:t>
            </a:r>
            <a:r>
              <a:rPr lang="cs-CZ" altLang="en-US" sz="3600" i="1" dirty="0" smtClean="0"/>
              <a:t>(hlukové mapy)</a:t>
            </a:r>
          </a:p>
          <a:p>
            <a:pPr lvl="1" eaLnBrk="1" hangingPunct="1"/>
            <a:r>
              <a:rPr lang="cs-CZ" altLang="en-US" dirty="0" smtClean="0"/>
              <a:t>akustický výkon zdroje </a:t>
            </a:r>
            <a:r>
              <a:rPr lang="cs-CZ" altLang="en-US" dirty="0" smtClean="0">
                <a:sym typeface="Arial" charset="0"/>
              </a:rPr>
              <a:t>× konstanty šíření (ČSN)</a:t>
            </a:r>
          </a:p>
          <a:p>
            <a:pPr eaLnBrk="1" hangingPunct="1"/>
            <a:r>
              <a:rPr lang="cs-CZ" altLang="en-US" sz="3600" dirty="0" smtClean="0">
                <a:sym typeface="Arial" charset="0"/>
              </a:rPr>
              <a:t>Terénní zjišťování </a:t>
            </a:r>
            <a:r>
              <a:rPr lang="cs-CZ" altLang="en-US" sz="3600" i="1" dirty="0" smtClean="0">
                <a:sym typeface="Arial" charset="0"/>
              </a:rPr>
              <a:t>(statistické metody)</a:t>
            </a:r>
          </a:p>
          <a:p>
            <a:pPr lvl="1" eaLnBrk="1" hangingPunct="1"/>
            <a:r>
              <a:rPr lang="cs-CZ" altLang="en-US" dirty="0" smtClean="0">
                <a:sym typeface="Arial" charset="0"/>
              </a:rPr>
              <a:t>Dotazníky na míru obtěžování hlukem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1304" y="476672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Zdravotní účinky hluku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2453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Na sluchový orgán (přímo úměrně absorbované energii)</a:t>
            </a:r>
          </a:p>
          <a:p>
            <a:pPr lvl="1"/>
            <a:r>
              <a:rPr lang="cs-CZ" dirty="0" smtClean="0"/>
              <a:t>Akutní akustické trauma</a:t>
            </a:r>
          </a:p>
          <a:p>
            <a:pPr lvl="1"/>
            <a:r>
              <a:rPr lang="cs-CZ" dirty="0" smtClean="0"/>
              <a:t>Dočasné zvýšení sluchového prahu</a:t>
            </a:r>
          </a:p>
          <a:p>
            <a:pPr lvl="1"/>
            <a:r>
              <a:rPr lang="cs-CZ" dirty="0" smtClean="0"/>
              <a:t>Chronická porucha sluchu z hluku</a:t>
            </a:r>
          </a:p>
          <a:p>
            <a:r>
              <a:rPr lang="cs-CZ" dirty="0" smtClean="0"/>
              <a:t>Systémové účinky (u hluků s emoční složkou nelze stanovit bezpečnou intenzitu)</a:t>
            </a:r>
          </a:p>
          <a:p>
            <a:pPr lvl="1"/>
            <a:r>
              <a:rPr lang="cs-CZ" dirty="0" smtClean="0"/>
              <a:t>Rušení spánku </a:t>
            </a:r>
          </a:p>
          <a:p>
            <a:pPr lvl="2"/>
            <a:r>
              <a:rPr lang="cs-CZ" dirty="0" smtClean="0"/>
              <a:t>poruchy usínání, zkracování REM-fáze, u osob spících v hlučném prostředí vazokonstrikce, vyšší tepová frekvence a krevní tlak</a:t>
            </a:r>
          </a:p>
          <a:p>
            <a:pPr lvl="1"/>
            <a:r>
              <a:rPr lang="cs-CZ" dirty="0" smtClean="0"/>
              <a:t>Zvýšené riziko kardiovaskulárních nemocí</a:t>
            </a:r>
          </a:p>
          <a:p>
            <a:pPr lvl="2"/>
            <a:r>
              <a:rPr lang="cs-CZ" dirty="0" smtClean="0"/>
              <a:t>Osoby exponované hladinám hluku nad 65 dB (A) mají zvýšené riziko kardiovaskulárních onemocnění (hypertenze, ICHS), experimentálně ověřeno.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053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1304" y="476672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Zdravotní účinky hluku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Systémové účinky II.</a:t>
            </a:r>
          </a:p>
          <a:p>
            <a:pPr lvl="1"/>
            <a:r>
              <a:rPr lang="cs-CZ" dirty="0"/>
              <a:t>Psychická onemocnění</a:t>
            </a:r>
          </a:p>
          <a:p>
            <a:pPr lvl="2"/>
            <a:r>
              <a:rPr lang="cs-CZ" dirty="0"/>
              <a:t>Není prokázáno, že by hluk způsoboval psychická onemocnění, avšak u predisponovaných osob může expozice nadměrnému hluku onemocnění spustit nebo zhoršit.</a:t>
            </a:r>
          </a:p>
          <a:p>
            <a:pPr lvl="1"/>
            <a:r>
              <a:rPr lang="cs-CZ" dirty="0"/>
              <a:t>Snížení kognitivních funkcí</a:t>
            </a:r>
          </a:p>
          <a:p>
            <a:pPr lvl="1"/>
            <a:r>
              <a:rPr lang="cs-CZ" dirty="0"/>
              <a:t>Poruchy chování</a:t>
            </a:r>
          </a:p>
          <a:p>
            <a:pPr lvl="2"/>
            <a:r>
              <a:rPr lang="cs-CZ" dirty="0"/>
              <a:t>Hněv, pocity zklamání, nespokojenost, odcizení, neochota pomoci, depresivní a úzkostné stavy, roztržitost, agitovanost, vyčerpání</a:t>
            </a:r>
          </a:p>
          <a:p>
            <a:r>
              <a:rPr lang="cs-CZ" dirty="0"/>
              <a:t>Jiné</a:t>
            </a:r>
          </a:p>
          <a:p>
            <a:pPr lvl="1"/>
            <a:r>
              <a:rPr lang="cs-CZ" dirty="0"/>
              <a:t>Imunitní systém, onemocnění zažívacího traktu, nižší porodní hmotnost, opožděné osvojování řeči u dětí</a:t>
            </a:r>
          </a:p>
          <a:p>
            <a:r>
              <a:rPr lang="cs-CZ" dirty="0"/>
              <a:t>Vnímavé skupiny osob: </a:t>
            </a:r>
            <a:r>
              <a:rPr lang="cs-CZ" b="1" dirty="0"/>
              <a:t>děti, nemocné osoby, staří </a:t>
            </a:r>
            <a:r>
              <a:rPr lang="cs-CZ" b="1" dirty="0" smtClean="0"/>
              <a:t>lidé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58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1436" y="555864"/>
            <a:ext cx="7024744" cy="7451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Hygienické limity hluku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1060" y="1301016"/>
            <a:ext cx="8712968" cy="2376264"/>
          </a:xfrm>
        </p:spPr>
        <p:txBody>
          <a:bodyPr>
            <a:noAutofit/>
          </a:bodyPr>
          <a:lstStyle/>
          <a:p>
            <a:r>
              <a:rPr lang="cs-CZ" sz="2400" dirty="0" smtClean="0"/>
              <a:t>NV č. 272/2011 Sb. o ochraně před nepříznivými účinky hluku a vibrací</a:t>
            </a:r>
          </a:p>
          <a:p>
            <a:r>
              <a:rPr lang="cs-CZ" sz="2400" dirty="0" smtClean="0"/>
              <a:t>Životní prostředí</a:t>
            </a:r>
          </a:p>
          <a:p>
            <a:pPr lvl="1"/>
            <a:r>
              <a:rPr lang="cs-CZ" dirty="0" smtClean="0"/>
              <a:t>Chráněný </a:t>
            </a:r>
            <a:r>
              <a:rPr lang="cs-CZ" u="sng" dirty="0" smtClean="0"/>
              <a:t>venkovní</a:t>
            </a:r>
            <a:r>
              <a:rPr lang="cs-CZ" dirty="0" smtClean="0"/>
              <a:t> prostor staveb: </a:t>
            </a:r>
            <a:r>
              <a:rPr lang="cs-CZ" b="1" dirty="0" smtClean="0"/>
              <a:t>50 dB(A) + korekce</a:t>
            </a:r>
          </a:p>
          <a:p>
            <a:pPr lvl="1"/>
            <a:r>
              <a:rPr lang="cs-CZ" dirty="0" smtClean="0"/>
              <a:t>Chráněný </a:t>
            </a:r>
            <a:r>
              <a:rPr lang="cs-CZ" u="sng" dirty="0" smtClean="0"/>
              <a:t>vnitřní</a:t>
            </a:r>
            <a:r>
              <a:rPr lang="cs-CZ" dirty="0" smtClean="0"/>
              <a:t> prostor staveb: </a:t>
            </a:r>
            <a:r>
              <a:rPr lang="cs-CZ" b="1" dirty="0" smtClean="0"/>
              <a:t>40 dB(A) + korekce</a:t>
            </a:r>
          </a:p>
          <a:p>
            <a:pPr marL="393192" lvl="1" indent="0">
              <a:buNone/>
            </a:pPr>
            <a:endParaRPr lang="cs-CZ" dirty="0"/>
          </a:p>
        </p:txBody>
      </p:sp>
      <p:graphicFrame>
        <p:nvGraphicFramePr>
          <p:cNvPr id="4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0649726"/>
              </p:ext>
            </p:extLst>
          </p:nvPr>
        </p:nvGraphicFramePr>
        <p:xfrm>
          <a:off x="435596" y="3789040"/>
          <a:ext cx="8229600" cy="2743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936604"/>
                <a:gridCol w="229299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Stará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dopravní zátěž </a:t>
                      </a:r>
                      <a:r>
                        <a:rPr lang="cs-CZ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(komunikace do 1. 1. 2001)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+ 20 dB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Hotelové pokoje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+ 10 dB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Přednáškové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síně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+ 5 dB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Lékařské vyšetřovny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- 5 dB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Obytné prostory (noc; 22 – 06 hod.)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- 10 dB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Nemocniční pokoje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(noc; 22 – 06 hod.)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- 15 dB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618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1436" y="928440"/>
            <a:ext cx="7024744" cy="7451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Hygienické limity hluku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1060" y="1844824"/>
            <a:ext cx="8712968" cy="4680520"/>
          </a:xfrm>
        </p:spPr>
        <p:txBody>
          <a:bodyPr>
            <a:noAutofit/>
          </a:bodyPr>
          <a:lstStyle/>
          <a:p>
            <a:r>
              <a:rPr lang="cs-CZ" sz="2400" dirty="0" smtClean="0"/>
              <a:t>NV č. 272/2011 Sb. o ochraně před nepříznivými účinky hluku a vibrací</a:t>
            </a:r>
          </a:p>
          <a:p>
            <a:r>
              <a:rPr lang="cs-CZ" sz="2400" dirty="0" smtClean="0"/>
              <a:t>Pracovní prostředí</a:t>
            </a:r>
          </a:p>
          <a:p>
            <a:pPr lvl="1"/>
            <a:r>
              <a:rPr lang="cs-CZ" dirty="0" smtClean="0"/>
              <a:t>Rozhoduje absorbovaná energie (</a:t>
            </a:r>
            <a:r>
              <a:rPr lang="cs-CZ" dirty="0" err="1" smtClean="0"/>
              <a:t>L</a:t>
            </a:r>
            <a:r>
              <a:rPr lang="cs-CZ" baseline="-25000" dirty="0" err="1" smtClean="0"/>
              <a:t>AEq</a:t>
            </a:r>
            <a:r>
              <a:rPr lang="cs-CZ" baseline="-25000" dirty="0"/>
              <a:t> </a:t>
            </a:r>
            <a:r>
              <a:rPr lang="cs-CZ" baseline="-25000" dirty="0" smtClean="0"/>
              <a:t>8</a:t>
            </a:r>
            <a:r>
              <a:rPr lang="cs-CZ" dirty="0" smtClean="0"/>
              <a:t> </a:t>
            </a:r>
            <a:r>
              <a:rPr lang="cs-CZ" baseline="-25000" dirty="0" smtClean="0"/>
              <a:t>h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Prostory pro výrobu a skladování: </a:t>
            </a:r>
            <a:r>
              <a:rPr lang="cs-CZ" b="1" dirty="0" smtClean="0"/>
              <a:t>85 dB(A)</a:t>
            </a:r>
          </a:p>
          <a:p>
            <a:pPr lvl="1"/>
            <a:r>
              <a:rPr lang="cs-CZ" dirty="0"/>
              <a:t>&gt; 85 dB(A) </a:t>
            </a:r>
            <a:r>
              <a:rPr lang="cs-CZ" dirty="0">
                <a:sym typeface="Wingdings"/>
              </a:rPr>
              <a:t> OOPP povinné!; </a:t>
            </a:r>
            <a:r>
              <a:rPr lang="cs-CZ" b="1" dirty="0">
                <a:sym typeface="Wingdings"/>
              </a:rPr>
              <a:t>pozor</a:t>
            </a:r>
            <a:r>
              <a:rPr lang="cs-CZ" dirty="0">
                <a:sym typeface="Wingdings"/>
              </a:rPr>
              <a:t> na nebezpečí </a:t>
            </a:r>
            <a:r>
              <a:rPr lang="cs-CZ" b="1" dirty="0">
                <a:sym typeface="Wingdings"/>
              </a:rPr>
              <a:t>maskování</a:t>
            </a:r>
            <a:r>
              <a:rPr lang="cs-CZ" dirty="0">
                <a:sym typeface="Wingdings"/>
              </a:rPr>
              <a:t> výstražných signálů.</a:t>
            </a:r>
            <a:endParaRPr lang="cs-CZ" dirty="0"/>
          </a:p>
          <a:p>
            <a:pPr lvl="1"/>
            <a:r>
              <a:rPr lang="cs-CZ" dirty="0" smtClean="0"/>
              <a:t>Pracoviště se zvýšené. nároky na duševní činnost: </a:t>
            </a:r>
            <a:r>
              <a:rPr lang="cs-CZ" b="1" dirty="0" smtClean="0"/>
              <a:t>50 dB(A)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785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323528" y="697260"/>
            <a:ext cx="7024744" cy="859532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Prevence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4968552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2400" dirty="0" smtClean="0"/>
              <a:t>Technická opatření</a:t>
            </a:r>
          </a:p>
          <a:p>
            <a:pPr lvl="1" eaLnBrk="1" hangingPunct="1"/>
            <a:r>
              <a:rPr lang="cs-CZ" altLang="cs-CZ" sz="2400" dirty="0" smtClean="0"/>
              <a:t>Omezování emisí ze zdrojů (odhlučnění)</a:t>
            </a:r>
          </a:p>
          <a:p>
            <a:pPr lvl="1" eaLnBrk="1" hangingPunct="1"/>
            <a:r>
              <a:rPr lang="cs-CZ" altLang="cs-CZ" sz="2400" dirty="0" smtClean="0"/>
              <a:t>Odstranění zdroje, změna výrobní technologie</a:t>
            </a:r>
          </a:p>
          <a:p>
            <a:pPr eaLnBrk="1" hangingPunct="1"/>
            <a:r>
              <a:rPr lang="cs-CZ" altLang="cs-CZ" sz="2400" smtClean="0"/>
              <a:t>Urbanistická </a:t>
            </a:r>
            <a:r>
              <a:rPr lang="cs-CZ" altLang="cs-CZ" sz="2400" dirty="0" smtClean="0"/>
              <a:t>opatření</a:t>
            </a:r>
          </a:p>
          <a:p>
            <a:pPr lvl="1" eaLnBrk="1" hangingPunct="1"/>
            <a:r>
              <a:rPr lang="cs-CZ" altLang="cs-CZ" sz="2400" dirty="0" smtClean="0"/>
              <a:t>Organizace dopravy, zřizování klidných zón</a:t>
            </a:r>
          </a:p>
          <a:p>
            <a:pPr eaLnBrk="1" hangingPunct="1"/>
            <a:r>
              <a:rPr lang="cs-CZ" altLang="cs-CZ" sz="2400" dirty="0" smtClean="0"/>
              <a:t>Individuální opatření</a:t>
            </a:r>
          </a:p>
          <a:p>
            <a:pPr lvl="1" eaLnBrk="1" hangingPunct="1"/>
            <a:r>
              <a:rPr lang="cs-CZ" altLang="cs-CZ" sz="2400" dirty="0" smtClean="0"/>
              <a:t>Pracovní prostředí: ochrana sluchu (OOPP: vložky do zvukovodu, chrániče, přilby), preventivní prohlídky (audiometrie)</a:t>
            </a:r>
          </a:p>
          <a:p>
            <a:pPr lvl="1" eaLnBrk="1" hangingPunct="1"/>
            <a:r>
              <a:rPr lang="cs-CZ" altLang="cs-CZ" sz="2400" dirty="0" smtClean="0"/>
              <a:t>Životní prostředí – obtěžující hluk: psychoterapeutická změna postoje k hluku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0" rIns="0" bIns="0" anchor="b">
            <a:normAutofit/>
          </a:bodyPr>
          <a:lstStyle/>
          <a:p>
            <a:r>
              <a:rPr lang="cs-CZ" dirty="0" smtClean="0"/>
              <a:t>Fyziologie slyšení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949450"/>
            <a:ext cx="7488832" cy="4439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19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908720"/>
            <a:ext cx="7024744" cy="66754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en-US" dirty="0" smtClean="0"/>
              <a:t>Fyzikální podstata hluku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04292" y="1700808"/>
            <a:ext cx="5031804" cy="453650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en-US" sz="3200" dirty="0" smtClean="0"/>
              <a:t>Zvuk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dirty="0" smtClean="0"/>
              <a:t>mechanické kmitání pružného prostředí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dirty="0" smtClean="0"/>
              <a:t>Hz (Hertz): počet kmitů za sekundu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dirty="0" smtClean="0"/>
              <a:t>Frekvenční rozsah slyšení u člověka: 16 Hz - 16 kHz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dirty="0" smtClean="0"/>
              <a:t>Infrazvuk: 1 až 16 Hz</a:t>
            </a:r>
          </a:p>
          <a:p>
            <a:pPr lvl="2">
              <a:lnSpc>
                <a:spcPct val="80000"/>
              </a:lnSpc>
            </a:pPr>
            <a:r>
              <a:rPr lang="cs-CZ" altLang="en-US" sz="2400" dirty="0" smtClean="0"/>
              <a:t>Auditivní a taktilní účinky, neexistuje limit!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dirty="0" smtClean="0"/>
              <a:t>Ultrazvuk: &gt; 8 kHz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3200" dirty="0" smtClean="0"/>
              <a:t>Hluk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dirty="0" smtClean="0"/>
              <a:t>každý zvuk, který působí škodlivě, rušivě nebo nepříjemně</a:t>
            </a:r>
          </a:p>
        </p:txBody>
      </p:sp>
      <p:pic>
        <p:nvPicPr>
          <p:cNvPr id="1029" name="Picture 5" descr="C:\Users\Aleš Peřina\Desktop\Obrázek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204864"/>
            <a:ext cx="3846512" cy="307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61144" y="260648"/>
            <a:ext cx="8229600" cy="1143000"/>
          </a:xfrm>
        </p:spPr>
        <p:txBody>
          <a:bodyPr/>
          <a:lstStyle/>
          <a:p>
            <a:r>
              <a:rPr lang="cs-CZ" dirty="0" smtClean="0"/>
              <a:t>Zdroje a jednotky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461144" y="1403648"/>
            <a:ext cx="4040188" cy="659352"/>
          </a:xfrm>
        </p:spPr>
        <p:txBody>
          <a:bodyPr/>
          <a:lstStyle/>
          <a:p>
            <a:r>
              <a:rPr lang="cs-CZ" dirty="0" smtClean="0"/>
              <a:t>Emise hluku</a:t>
            </a:r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half" idx="3"/>
          </p:nvPr>
        </p:nvSpPr>
        <p:spPr>
          <a:xfrm>
            <a:off x="4648969" y="1442796"/>
            <a:ext cx="4041775" cy="654843"/>
          </a:xfrm>
        </p:spPr>
        <p:txBody>
          <a:bodyPr/>
          <a:lstStyle/>
          <a:p>
            <a:r>
              <a:rPr lang="cs-CZ" dirty="0" smtClean="0"/>
              <a:t>Imise hluku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2"/>
          </p:nvPr>
        </p:nvSpPr>
        <p:spPr>
          <a:xfrm>
            <a:off x="457200" y="1916832"/>
            <a:ext cx="4040188" cy="4443488"/>
          </a:xfrm>
        </p:spPr>
        <p:txBody>
          <a:bodyPr>
            <a:normAutofit lnSpcReduction="10000"/>
          </a:bodyPr>
          <a:lstStyle/>
          <a:p>
            <a:r>
              <a:rPr lang="cs-CZ" altLang="en-US" sz="2800" dirty="0"/>
              <a:t>Zdroje (akustický výkon, [Watt])</a:t>
            </a:r>
          </a:p>
          <a:p>
            <a:pPr lvl="1"/>
            <a:r>
              <a:rPr lang="cs-CZ" altLang="en-US" dirty="0" smtClean="0"/>
              <a:t>Pracovní prostředí (výroba)</a:t>
            </a:r>
            <a:endParaRPr lang="cs-CZ" altLang="en-US" dirty="0"/>
          </a:p>
          <a:p>
            <a:pPr lvl="1"/>
            <a:r>
              <a:rPr lang="cs-CZ" altLang="en-US" dirty="0" err="1" smtClean="0"/>
              <a:t>Miímopracovní</a:t>
            </a:r>
            <a:r>
              <a:rPr lang="cs-CZ" altLang="en-US" dirty="0" smtClean="0"/>
              <a:t> prostředí: doprava, hluk související s bydlením a provozováním volnočasových aktivit</a:t>
            </a:r>
          </a:p>
          <a:p>
            <a:r>
              <a:rPr lang="cs-CZ" altLang="en-US" sz="2800" dirty="0" smtClean="0"/>
              <a:t>Akustické </a:t>
            </a:r>
            <a:r>
              <a:rPr lang="cs-CZ" altLang="en-US" sz="2800" dirty="0"/>
              <a:t>spektrum</a:t>
            </a:r>
          </a:p>
          <a:p>
            <a:pPr lvl="1"/>
            <a:r>
              <a:rPr lang="cs-CZ" altLang="en-US" dirty="0"/>
              <a:t>Diskrétní, spojité, smíšené, s tónovými složkami</a:t>
            </a:r>
          </a:p>
          <a:p>
            <a:r>
              <a:rPr lang="cs-CZ" altLang="en-US" sz="3200" dirty="0"/>
              <a:t>Šíření</a:t>
            </a:r>
          </a:p>
          <a:p>
            <a:pPr lvl="1"/>
            <a:r>
              <a:rPr lang="cs-CZ" altLang="en-US" dirty="0"/>
              <a:t>Odrazy a </a:t>
            </a:r>
            <a:r>
              <a:rPr lang="cs-CZ" altLang="en-US" dirty="0" err="1"/>
              <a:t>absorbce</a:t>
            </a:r>
            <a:endParaRPr lang="cs-CZ" altLang="en-US" dirty="0"/>
          </a:p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ástupný symbol pro obsah 10"/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4645025" y="2097638"/>
                <a:ext cx="4041775" cy="4262681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80000"/>
                  </a:lnSpc>
                  <a:spcBef>
                    <a:spcPts val="580"/>
                  </a:spcBef>
                  <a:defRPr/>
                </a:pPr>
                <a:r>
                  <a:rPr lang="cs-CZ" altLang="en-US" sz="3200" dirty="0" smtClean="0"/>
                  <a:t>Hladina akustického tlaku</a:t>
                </a:r>
              </a:p>
              <a:p>
                <a:pPr marL="548640" lvl="1">
                  <a:lnSpc>
                    <a:spcPct val="80000"/>
                  </a:lnSpc>
                  <a:spcBef>
                    <a:spcPts val="370"/>
                  </a:spcBef>
                  <a:defRPr/>
                </a:pPr>
                <a:r>
                  <a:rPr lang="cs-CZ" altLang="en-US" sz="2800" dirty="0"/>
                  <a:t>P</a:t>
                </a:r>
                <a:r>
                  <a:rPr lang="cs-CZ" altLang="en-US" sz="2800" baseline="-25000" dirty="0"/>
                  <a:t>(O)</a:t>
                </a:r>
                <a:r>
                  <a:rPr lang="cs-CZ" altLang="en-US" sz="2800" dirty="0"/>
                  <a:t>= 2</a:t>
                </a:r>
                <a:r>
                  <a:rPr lang="cs-CZ" altLang="en-US" sz="2800" dirty="0">
                    <a:sym typeface="Arial" charset="0"/>
                  </a:rPr>
                  <a:t>×10</a:t>
                </a:r>
                <a:r>
                  <a:rPr lang="cs-CZ" altLang="en-US" sz="2800" baseline="30000" dirty="0">
                    <a:sym typeface="Arial" charset="0"/>
                  </a:rPr>
                  <a:t>-5 </a:t>
                </a:r>
                <a:r>
                  <a:rPr lang="cs-CZ" altLang="en-US" sz="2800" dirty="0">
                    <a:sym typeface="Arial" charset="0"/>
                  </a:rPr>
                  <a:t>Pa</a:t>
                </a:r>
              </a:p>
              <a:p>
                <a:pPr marL="548640" lvl="1">
                  <a:lnSpc>
                    <a:spcPct val="80000"/>
                  </a:lnSpc>
                  <a:spcBef>
                    <a:spcPts val="370"/>
                  </a:spcBef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>
                            <a:latin typeface="Cambria Math"/>
                            <a:sym typeface="Arial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/>
                            <a:sym typeface="Arial" charset="0"/>
                          </a:rPr>
                          <m:t>𝐿</m:t>
                        </m:r>
                      </m:e>
                      <m:sub>
                        <m:r>
                          <a:rPr lang="cs-CZ" altLang="en-US" sz="2400" i="1">
                            <a:latin typeface="Cambria Math"/>
                            <a:sym typeface="Arial" charset="0"/>
                          </a:rPr>
                          <m:t>𝐴</m:t>
                        </m:r>
                        <m:r>
                          <a:rPr lang="cs-CZ" altLang="en-US" sz="2400" i="1">
                            <a:latin typeface="Cambria Math"/>
                            <a:sym typeface="Arial" charset="0"/>
                          </a:rPr>
                          <m:t> </m:t>
                        </m:r>
                      </m:sub>
                    </m:sSub>
                    <m:r>
                      <a:rPr lang="cs-CZ" altLang="en-US" sz="2400" i="1">
                        <a:latin typeface="Cambria Math"/>
                        <a:sym typeface="Arial" charset="0"/>
                      </a:rPr>
                      <m:t>=20</m:t>
                    </m:r>
                    <m:r>
                      <a:rPr lang="cs-CZ" altLang="en-US" sz="2400" i="1">
                        <a:latin typeface="Cambria Math"/>
                        <a:ea typeface="Cambria Math"/>
                        <a:sym typeface="Arial" charset="0"/>
                      </a:rPr>
                      <m:t>×</m:t>
                    </m:r>
                    <m:r>
                      <a:rPr lang="cs-CZ" altLang="en-US" sz="2400" i="1">
                        <a:latin typeface="Cambria Math"/>
                        <a:ea typeface="Cambria Math"/>
                        <a:sym typeface="Arial" charset="0"/>
                      </a:rPr>
                      <m:t>𝑙𝑜𝑔</m:t>
                    </m:r>
                    <m:f>
                      <m:fPr>
                        <m:ctrlPr>
                          <a:rPr lang="cs-CZ" altLang="en-US" sz="2400" i="1">
                            <a:latin typeface="Cambria Math"/>
                            <a:ea typeface="Cambria Math"/>
                            <a:sym typeface="Arial" charset="0"/>
                          </a:rPr>
                        </m:ctrlPr>
                      </m:fPr>
                      <m:num>
                        <m:r>
                          <a:rPr lang="cs-CZ" altLang="en-US" sz="2400" i="1">
                            <a:latin typeface="Cambria Math"/>
                            <a:ea typeface="Cambria Math"/>
                            <a:sym typeface="Arial" charset="0"/>
                          </a:rPr>
                          <m:t>𝑃</m:t>
                        </m:r>
                        <m:r>
                          <a:rPr lang="cs-CZ" altLang="en-US" sz="2400" i="1">
                            <a:latin typeface="Cambria Math"/>
                            <a:ea typeface="Cambria Math"/>
                            <a:sym typeface="Arial" charset="0"/>
                          </a:rPr>
                          <m:t>(1)</m:t>
                        </m:r>
                      </m:num>
                      <m:den>
                        <m:r>
                          <a:rPr lang="cs-CZ" altLang="en-US" sz="2400" i="1">
                            <a:latin typeface="Cambria Math"/>
                            <a:ea typeface="Cambria Math"/>
                            <a:sym typeface="Arial" charset="0"/>
                          </a:rPr>
                          <m:t>𝑃</m:t>
                        </m:r>
                        <m:r>
                          <a:rPr lang="cs-CZ" altLang="en-US" sz="2400" i="1">
                            <a:latin typeface="Cambria Math"/>
                            <a:ea typeface="Cambria Math"/>
                            <a:sym typeface="Arial" charset="0"/>
                          </a:rPr>
                          <m:t>(0)</m:t>
                        </m:r>
                      </m:den>
                    </m:f>
                    <m:r>
                      <a:rPr lang="cs-CZ" altLang="en-US" sz="2400" i="1">
                        <a:latin typeface="Cambria Math"/>
                        <a:sym typeface="Arial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cs-CZ" altLang="en-US" sz="2400" i="1">
                            <a:latin typeface="Cambria Math"/>
                            <a:sym typeface="Arial" charset="0"/>
                          </a:rPr>
                        </m:ctrlPr>
                      </m:dPr>
                      <m:e>
                        <m:r>
                          <a:rPr lang="cs-CZ" altLang="en-US" sz="2400" i="1">
                            <a:latin typeface="Cambria Math"/>
                            <a:sym typeface="Arial" charset="0"/>
                          </a:rPr>
                          <m:t>𝑑𝐵</m:t>
                        </m:r>
                      </m:e>
                    </m:d>
                  </m:oMath>
                </a14:m>
                <a:endParaRPr lang="cs-CZ" dirty="0" smtClean="0"/>
              </a:p>
              <a:p>
                <a:pPr>
                  <a:lnSpc>
                    <a:spcPct val="80000"/>
                  </a:lnSpc>
                  <a:spcBef>
                    <a:spcPts val="580"/>
                  </a:spcBef>
                  <a:defRPr/>
                </a:pPr>
                <a:r>
                  <a:rPr lang="cs-CZ" altLang="en-US" sz="3200" dirty="0" smtClean="0">
                    <a:sym typeface="Arial" charset="0"/>
                  </a:rPr>
                  <a:t>Časový </a:t>
                </a:r>
                <a:r>
                  <a:rPr lang="cs-CZ" altLang="en-US" sz="3200" dirty="0">
                    <a:sym typeface="Arial" charset="0"/>
                  </a:rPr>
                  <a:t>průběh</a:t>
                </a:r>
              </a:p>
              <a:p>
                <a:pPr marL="548640" lvl="1">
                  <a:lnSpc>
                    <a:spcPct val="80000"/>
                  </a:lnSpc>
                  <a:spcBef>
                    <a:spcPts val="370"/>
                  </a:spcBef>
                  <a:defRPr/>
                </a:pPr>
                <a:r>
                  <a:rPr lang="cs-CZ" altLang="en-US" dirty="0"/>
                  <a:t>ustálený: &lt; 5 </a:t>
                </a:r>
                <a:r>
                  <a:rPr lang="cs-CZ" altLang="en-US" dirty="0" smtClean="0"/>
                  <a:t>dB (A)</a:t>
                </a:r>
                <a:endParaRPr lang="cs-CZ" altLang="en-US" dirty="0"/>
              </a:p>
              <a:p>
                <a:pPr marL="548640" lvl="1">
                  <a:lnSpc>
                    <a:spcPct val="80000"/>
                  </a:lnSpc>
                  <a:spcBef>
                    <a:spcPts val="370"/>
                  </a:spcBef>
                  <a:defRPr/>
                </a:pPr>
                <a:r>
                  <a:rPr lang="cs-CZ" altLang="en-US" dirty="0"/>
                  <a:t>proměnný: &gt; 5 </a:t>
                </a:r>
                <a:r>
                  <a:rPr lang="cs-CZ" altLang="en-US" dirty="0" smtClean="0"/>
                  <a:t>dB (A)</a:t>
                </a:r>
                <a:endParaRPr lang="cs-CZ" altLang="en-US" dirty="0"/>
              </a:p>
              <a:p>
                <a:pPr marL="548640" lvl="1">
                  <a:lnSpc>
                    <a:spcPct val="80000"/>
                  </a:lnSpc>
                  <a:spcBef>
                    <a:spcPts val="370"/>
                  </a:spcBef>
                  <a:defRPr/>
                </a:pPr>
                <a:r>
                  <a:rPr lang="cs-CZ" altLang="en-US" dirty="0"/>
                  <a:t>impulzní </a:t>
                </a:r>
                <a:r>
                  <a:rPr lang="cs-CZ" altLang="en-US" dirty="0" smtClean="0"/>
                  <a:t>hluk</a:t>
                </a:r>
                <a:endParaRPr lang="cs-CZ" dirty="0"/>
              </a:p>
            </p:txBody>
          </p:sp>
        </mc:Choice>
        <mc:Fallback xmlns="">
          <p:sp>
            <p:nvSpPr>
              <p:cNvPr id="11" name="Zástupný symbol pro obsah 10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4645025" y="2097638"/>
                <a:ext cx="4041775" cy="4262681"/>
              </a:xfrm>
              <a:blipFill rotWithShape="1">
                <a:blip r:embed="rId2"/>
                <a:stretch>
                  <a:fillRect l="-2866" t="-486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512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stavba.tzb-info.cz/docu/texty/0002/000217o2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125538"/>
            <a:ext cx="8175625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024744" cy="1143000"/>
          </a:xfrm>
        </p:spPr>
        <p:txBody>
          <a:bodyPr>
            <a:noAutofit/>
          </a:bodyPr>
          <a:lstStyle/>
          <a:p>
            <a:r>
              <a:rPr lang="cs-CZ" sz="3600" dirty="0" smtClean="0"/>
              <a:t>Váhový filtr hlukoměru „A“ [dB(A)]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3621940"/>
              </p:ext>
            </p:extLst>
          </p:nvPr>
        </p:nvGraphicFramePr>
        <p:xfrm>
          <a:off x="467544" y="1742405"/>
          <a:ext cx="8064896" cy="4566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0406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5"/>
          <p:cNvSpPr>
            <a:spLocks noGrp="1"/>
          </p:cNvSpPr>
          <p:nvPr>
            <p:ph type="title"/>
          </p:nvPr>
        </p:nvSpPr>
        <p:spPr>
          <a:xfrm>
            <a:off x="451892" y="548680"/>
            <a:ext cx="8229600" cy="56197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 smtClean="0"/>
              <a:t>Příklady</a:t>
            </a: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7635636"/>
              </p:ext>
            </p:extLst>
          </p:nvPr>
        </p:nvGraphicFramePr>
        <p:xfrm>
          <a:off x="179512" y="1340768"/>
          <a:ext cx="8784976" cy="534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0"/>
                <a:gridCol w="1368152"/>
                <a:gridCol w="1656184"/>
              </a:tblGrid>
              <a:tr h="1025749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Zdroj</a:t>
                      </a:r>
                      <a:endParaRPr lang="cs-CZ" sz="1800" dirty="0"/>
                    </a:p>
                  </a:txBody>
                  <a:tcPr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Zvukový výkon [Watt]</a:t>
                      </a:r>
                      <a:endParaRPr lang="cs-CZ" sz="1800" dirty="0"/>
                    </a:p>
                  </a:txBody>
                  <a:tcPr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L(A)</a:t>
                      </a:r>
                      <a:r>
                        <a:rPr lang="cs-CZ" sz="1800" baseline="0" dirty="0" smtClean="0"/>
                        <a:t> [dB] v místě pozorovatele</a:t>
                      </a:r>
                      <a:endParaRPr lang="cs-CZ" sz="1800" dirty="0"/>
                    </a:p>
                  </a:txBody>
                  <a:tcPr marT="45723" marB="45723"/>
                </a:tc>
              </a:tr>
              <a:tr h="479659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Práh</a:t>
                      </a:r>
                      <a:r>
                        <a:rPr lang="cs-CZ" sz="1800" baseline="0" dirty="0" smtClean="0"/>
                        <a:t> slyšení u zdravého člověka při frekvenci 1 kHz</a:t>
                      </a:r>
                      <a:endParaRPr lang="cs-CZ" sz="1800" dirty="0"/>
                    </a:p>
                  </a:txBody>
                  <a:tcPr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/>
                        <a:t>0</a:t>
                      </a:r>
                      <a:endParaRPr lang="cs-CZ" sz="1800" dirty="0"/>
                    </a:p>
                  </a:txBody>
                  <a:tcPr marT="45723" marB="45723"/>
                </a:tc>
              </a:tr>
              <a:tr h="479659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Šum</a:t>
                      </a:r>
                      <a:r>
                        <a:rPr lang="cs-CZ" sz="1800" baseline="0" dirty="0" smtClean="0"/>
                        <a:t> listí</a:t>
                      </a:r>
                      <a:endParaRPr lang="cs-CZ" sz="1800" dirty="0"/>
                    </a:p>
                  </a:txBody>
                  <a:tcPr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/>
                        <a:t>10</a:t>
                      </a:r>
                      <a:endParaRPr lang="cs-CZ" sz="1800" dirty="0"/>
                    </a:p>
                  </a:txBody>
                  <a:tcPr marT="45723" marB="45723"/>
                </a:tc>
              </a:tr>
              <a:tr h="479659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Noční ticho</a:t>
                      </a:r>
                      <a:endParaRPr lang="cs-CZ" sz="1800" dirty="0"/>
                    </a:p>
                  </a:txBody>
                  <a:tcPr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/>
                        <a:t>30</a:t>
                      </a:r>
                      <a:endParaRPr lang="cs-CZ" sz="1800" dirty="0"/>
                    </a:p>
                  </a:txBody>
                  <a:tcPr marT="45723" marB="45723"/>
                </a:tc>
              </a:tr>
              <a:tr h="479659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Běžná konverzace, zpěv</a:t>
                      </a:r>
                      <a:r>
                        <a:rPr lang="cs-CZ" sz="1800" baseline="0" dirty="0" smtClean="0"/>
                        <a:t> ptáků</a:t>
                      </a:r>
                      <a:endParaRPr lang="cs-CZ" sz="1800" dirty="0"/>
                    </a:p>
                  </a:txBody>
                  <a:tcPr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/>
                        <a:t>10</a:t>
                      </a:r>
                      <a:r>
                        <a:rPr lang="cs-CZ" sz="1800" baseline="30000" dirty="0" smtClean="0"/>
                        <a:t>-5</a:t>
                      </a:r>
                      <a:endParaRPr lang="cs-CZ" sz="1800" dirty="0"/>
                    </a:p>
                  </a:txBody>
                  <a:tcPr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/>
                        <a:t>60</a:t>
                      </a:r>
                      <a:endParaRPr lang="cs-CZ" sz="1800" dirty="0"/>
                    </a:p>
                  </a:txBody>
                  <a:tcPr marT="45723" marB="45723"/>
                </a:tc>
              </a:tr>
              <a:tr h="479659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Osobní automobil</a:t>
                      </a:r>
                      <a:endParaRPr lang="cs-CZ" sz="1800" dirty="0"/>
                    </a:p>
                  </a:txBody>
                  <a:tcPr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/>
                        <a:t>80</a:t>
                      </a:r>
                      <a:endParaRPr lang="cs-CZ" sz="1800" dirty="0"/>
                    </a:p>
                  </a:txBody>
                  <a:tcPr marT="45723" marB="45723"/>
                </a:tc>
              </a:tr>
              <a:tr h="479659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Tramvaj (60 km.h</a:t>
                      </a:r>
                      <a:r>
                        <a:rPr lang="cs-CZ" sz="1800" baseline="30000" dirty="0" smtClean="0"/>
                        <a:t>-1</a:t>
                      </a:r>
                      <a:r>
                        <a:rPr lang="cs-CZ" sz="1800" baseline="0" dirty="0" smtClean="0"/>
                        <a:t>)</a:t>
                      </a:r>
                      <a:endParaRPr lang="cs-CZ" sz="1800" dirty="0"/>
                    </a:p>
                  </a:txBody>
                  <a:tcPr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/>
                        <a:t>90</a:t>
                      </a:r>
                      <a:endParaRPr lang="cs-CZ" sz="1800" dirty="0"/>
                    </a:p>
                  </a:txBody>
                  <a:tcPr marT="45723" marB="45723"/>
                </a:tc>
              </a:tr>
              <a:tr h="479659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Reproduktory na rockovém koncertě</a:t>
                      </a:r>
                      <a:endParaRPr lang="cs-CZ" sz="1800" dirty="0"/>
                    </a:p>
                  </a:txBody>
                  <a:tcPr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/>
                        <a:t>100</a:t>
                      </a:r>
                      <a:endParaRPr lang="cs-CZ" sz="1800" dirty="0"/>
                    </a:p>
                  </a:txBody>
                  <a:tcPr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/>
                        <a:t>110</a:t>
                      </a:r>
                      <a:endParaRPr lang="cs-CZ" sz="1800" dirty="0"/>
                    </a:p>
                  </a:txBody>
                  <a:tcPr marT="45723" marB="45723"/>
                </a:tc>
              </a:tr>
              <a:tr h="479659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Start tryskového letadla</a:t>
                      </a:r>
                      <a:endParaRPr lang="cs-CZ" sz="1800" dirty="0"/>
                    </a:p>
                  </a:txBody>
                  <a:tcPr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/>
                        <a:t>10</a:t>
                      </a:r>
                      <a:r>
                        <a:rPr lang="cs-CZ" sz="1800" baseline="30000" dirty="0" smtClean="0"/>
                        <a:t>4</a:t>
                      </a:r>
                      <a:endParaRPr lang="cs-CZ" sz="1800" dirty="0"/>
                    </a:p>
                  </a:txBody>
                  <a:tcPr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/>
                        <a:t>120</a:t>
                      </a:r>
                      <a:endParaRPr lang="cs-CZ" sz="1800" dirty="0"/>
                    </a:p>
                  </a:txBody>
                  <a:tcPr marT="45723" marB="45723"/>
                </a:tc>
              </a:tr>
              <a:tr h="479659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Práh bolesti</a:t>
                      </a:r>
                      <a:endParaRPr lang="cs-CZ" sz="1800" dirty="0"/>
                    </a:p>
                  </a:txBody>
                  <a:tcPr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/>
                        <a:t>130</a:t>
                      </a:r>
                      <a:endParaRPr lang="cs-CZ" sz="1800" dirty="0"/>
                    </a:p>
                  </a:txBody>
                  <a:tcPr marT="45723" marB="4572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7024744" cy="1143000"/>
          </a:xfrm>
        </p:spPr>
        <p:txBody>
          <a:bodyPr>
            <a:noAutofit/>
          </a:bodyPr>
          <a:lstStyle/>
          <a:p>
            <a:r>
              <a:rPr lang="cs-CZ" sz="3600" dirty="0" smtClean="0"/>
              <a:t>Ekvivalentní hladina akustického tlaku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0994549"/>
              </p:ext>
            </p:extLst>
          </p:nvPr>
        </p:nvGraphicFramePr>
        <p:xfrm>
          <a:off x="611560" y="2330919"/>
          <a:ext cx="3673399" cy="318419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01090"/>
                <a:gridCol w="2172309"/>
              </a:tblGrid>
              <a:tr h="73787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Ekvivalentní hladina </a:t>
                      </a:r>
                      <a:r>
                        <a:rPr lang="cs-CZ" sz="2400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hluku</a:t>
                      </a:r>
                    </a:p>
                    <a:p>
                      <a:pPr algn="l" fontAlgn="b"/>
                      <a:r>
                        <a:rPr lang="cs-CZ" sz="2400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cs-CZ" sz="2400" u="none" strike="noStrike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</a:t>
                      </a:r>
                      <a:r>
                        <a:rPr lang="cs-CZ" sz="2400" u="none" strike="noStrike" baseline="-250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Aeq</a:t>
                      </a:r>
                      <a:r>
                        <a:rPr lang="cs-CZ" sz="2400" u="none" strike="noStrike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= 74,6 dB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4922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Čas t (min)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Hluk L</a:t>
                      </a:r>
                      <a:r>
                        <a:rPr lang="cs-CZ" sz="1400" u="none" strike="noStrike" baseline="-250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 </a:t>
                      </a:r>
                      <a:r>
                        <a:rPr lang="cs-CZ" sz="1400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(dB)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350" marR="6350" marT="6350" marB="0" anchor="b"/>
                </a:tc>
              </a:tr>
              <a:tr h="21901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350" marR="6350" marT="6350" marB="0" anchor="b"/>
                </a:tc>
              </a:tr>
              <a:tr h="21901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350" marR="6350" marT="6350" marB="0" anchor="b"/>
                </a:tc>
              </a:tr>
              <a:tr h="21901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350" marR="6350" marT="6350" marB="0" anchor="b"/>
                </a:tc>
              </a:tr>
              <a:tr h="21901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350" marR="6350" marT="6350" marB="0" anchor="b"/>
                </a:tc>
              </a:tr>
              <a:tr h="21901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350" marR="6350" marT="6350" marB="0" anchor="b"/>
                </a:tc>
              </a:tr>
              <a:tr h="21901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350" marR="6350" marT="6350" marB="0" anchor="b"/>
                </a:tc>
              </a:tr>
              <a:tr h="21901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350" marR="6350" marT="6350" marB="0" anchor="b"/>
                </a:tc>
              </a:tr>
              <a:tr h="21901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350" marR="6350" marT="6350" marB="0" anchor="b"/>
                </a:tc>
              </a:tr>
              <a:tr h="21901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350" marR="6350" marT="6350" marB="0" anchor="b"/>
                </a:tc>
              </a:tr>
              <a:tr h="21901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3995936" y="1969380"/>
                <a:ext cx="4813299" cy="848566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800" b="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1800" b="0" i="1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cs-CZ" sz="1800" b="0" i="1">
                              <a:latin typeface="Cambria Math"/>
                            </a:rPr>
                            <m:t>𝐴𝑒𝑞</m:t>
                          </m:r>
                        </m:sub>
                      </m:sSub>
                      <m:r>
                        <a:rPr lang="cs-CZ" sz="1800" b="0" i="1">
                          <a:latin typeface="Cambria Math"/>
                        </a:rPr>
                        <m:t>=10</m:t>
                      </m:r>
                      <m:r>
                        <a:rPr lang="cs-CZ" sz="1800" b="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cs-CZ" sz="1800" b="0" i="1">
                          <a:latin typeface="Cambria Math"/>
                          <a:ea typeface="Cambria Math"/>
                        </a:rPr>
                        <m:t>𝑙𝑜𝑔</m:t>
                      </m:r>
                      <m:d>
                        <m:dPr>
                          <m:begChr m:val="⌊"/>
                          <m:endChr m:val="⌋"/>
                          <m:ctrlPr>
                            <a:rPr lang="cs-CZ" sz="1800" b="0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cs-CZ" sz="1800" b="0" i="1">
                                  <a:latin typeface="Cambria Math"/>
                                  <a:ea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cs-CZ" sz="1800" b="0" i="1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  <m:r>
                                <a:rPr lang="cs-CZ" sz="1800" b="0" i="1">
                                  <a:latin typeface="Cambria Math"/>
                                  <a:ea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cs-CZ" sz="1800" b="0" i="1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cs-CZ" sz="1800" b="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sz="1800" b="0" i="1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cs-CZ" sz="1800" b="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sSub>
                                        <m:sSubPr>
                                          <m:ctrlPr>
                                            <a:rPr lang="cs-CZ" sz="1800" b="0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sz="1800" b="0" i="1">
                                              <a:latin typeface="Cambria Math"/>
                                              <a:ea typeface="Cambria Math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cs-CZ" sz="1800" b="0" i="1">
                                              <a:latin typeface="Cambria Math"/>
                                              <a:ea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nary>
                                </m:den>
                              </m:f>
                            </m:e>
                          </m:nary>
                          <m:d>
                            <m:dPr>
                              <m:ctrlPr>
                                <a:rPr lang="cs-CZ" sz="1800" b="0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sz="1800" b="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1800" b="0" i="1">
                                      <a:latin typeface="Cambria Math"/>
                                      <a:ea typeface="Cambria Math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cs-CZ" sz="1800" b="0" i="1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cs-CZ" sz="1800" b="0" i="1"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cs-CZ" sz="1800" b="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cs-CZ" sz="1800" b="0" i="1">
                                      <a:latin typeface="Cambria Math"/>
                                      <a:ea typeface="Cambria Math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cs-CZ" sz="1800" b="0" i="1">
                                      <a:latin typeface="Cambria Math"/>
                                      <a:ea typeface="Cambria Math"/>
                                    </a:rPr>
                                    <m:t>0,1×</m:t>
                                  </m:r>
                                  <m:sSub>
                                    <m:sSubPr>
                                      <m:ctrlPr>
                                        <a:rPr lang="cs-CZ" sz="1800" b="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800" b="0" i="1">
                                          <a:latin typeface="Cambria Math"/>
                                          <a:ea typeface="Cambria Math"/>
                                        </a:rPr>
                                        <m:t>𝐿</m:t>
                                      </m:r>
                                    </m:e>
                                    <m:sub>
                                      <m:r>
                                        <a:rPr lang="cs-CZ" sz="1800" b="0" i="1">
                                          <a:latin typeface="Cambria Math"/>
                                          <a:ea typeface="Cambria Math"/>
                                        </a:rPr>
                                        <m:t>𝐴</m:t>
                                      </m:r>
                                    </m:sub>
                                  </m:sSub>
                                </m:sup>
                              </m:sSup>
                            </m:e>
                          </m:d>
                        </m:e>
                      </m:d>
                    </m:oMath>
                  </m:oMathPara>
                </a14:m>
                <a:endParaRPr lang="cs-CZ" sz="1800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1969380"/>
                <a:ext cx="4813299" cy="84856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5624004"/>
              </p:ext>
            </p:extLst>
          </p:nvPr>
        </p:nvGraphicFramePr>
        <p:xfrm>
          <a:off x="4644008" y="2924944"/>
          <a:ext cx="374441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2551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678" y="3933056"/>
            <a:ext cx="7876995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6" y="449935"/>
            <a:ext cx="3693895" cy="331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49934"/>
            <a:ext cx="3744416" cy="3325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 descr="C:\Users\Aleš Peřina\AppData\Local\Microsoft\Windows\Temporary Internet Files\Content.IE5\EPMVZQ2Q\MC900440405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3730" y="544241"/>
            <a:ext cx="580504" cy="580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Aleš Peřina\AppData\Local\Microsoft\Windows\Temporary Internet Files\Content.IE5\2C0SGCN9\MC900083175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5568"/>
            <a:ext cx="519355" cy="509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214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BFD7F6"/>
      </a:accent5>
      <a:accent6>
        <a:srgbClr val="AE4845"/>
      </a:accent6>
      <a:hlink>
        <a:srgbClr val="0066CC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7DB6EF"/>
    </a:accent1>
    <a:accent2>
      <a:srgbClr val="C0504D"/>
    </a:accent2>
    <a:accent3>
      <a:srgbClr val="FFFFFF"/>
    </a:accent3>
    <a:accent4>
      <a:srgbClr val="000000"/>
    </a:accent4>
    <a:accent5>
      <a:srgbClr val="BFD7F6"/>
    </a:accent5>
    <a:accent6>
      <a:srgbClr val="AE4845"/>
    </a:accent6>
    <a:hlink>
      <a:srgbClr val="0066CC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743</TotalTime>
  <Pages>0</Pages>
  <Words>1009</Words>
  <Characters>0</Characters>
  <Application>Microsoft Office PowerPoint</Application>
  <DocSecurity>0</DocSecurity>
  <PresentationFormat>Předvádění na obrazovce (4:3)</PresentationFormat>
  <Lines>0</Lines>
  <Paragraphs>171</Paragraphs>
  <Slides>15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Tok</vt:lpstr>
      <vt:lpstr>Zvuk a hluk</vt:lpstr>
      <vt:lpstr>Fyziologie slyšení</vt:lpstr>
      <vt:lpstr>Fyzikální podstata hluku</vt:lpstr>
      <vt:lpstr>Zdroje a jednotky</vt:lpstr>
      <vt:lpstr>Prezentace aplikace PowerPoint</vt:lpstr>
      <vt:lpstr>Váhový filtr hlukoměru „A“ [dB(A)]</vt:lpstr>
      <vt:lpstr>Příklady</vt:lpstr>
      <vt:lpstr>Ekvivalentní hladina akustického tlaku</vt:lpstr>
      <vt:lpstr>Prezentace aplikace PowerPoint</vt:lpstr>
      <vt:lpstr>Objektivizace</vt:lpstr>
      <vt:lpstr>Zdravotní účinky hluku</vt:lpstr>
      <vt:lpstr>Zdravotní účinky hluku</vt:lpstr>
      <vt:lpstr>Hygienické limity hluku</vt:lpstr>
      <vt:lpstr>Hygienické limity hluku</vt:lpstr>
      <vt:lpstr>Prevence</vt:lpstr>
    </vt:vector>
  </TitlesOfParts>
  <LinksUpToDate>false</LinksUpToDate>
  <CharactersWithSpaces>0</CharactersWithSpaces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Hluk v životním prostředí</dc:title>
  <dc:creator>Aleš Peřina</dc:creator>
  <cp:lastModifiedBy>Aleš Peřina</cp:lastModifiedBy>
  <cp:revision>78</cp:revision>
  <dcterms:created xsi:type="dcterms:W3CDTF">2013-03-14T17:57:30Z</dcterms:created>
  <dcterms:modified xsi:type="dcterms:W3CDTF">2014-10-15T08:00:18Z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1033-8.1.0.3385</vt:lpwstr>
  </property>
</Properties>
</file>