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p:scale>
          <a:sx n="96" d="100"/>
          <a:sy n="96" d="100"/>
        </p:scale>
        <p:origin x="-96" y="-27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8.9.2015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563209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8.9.2015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8588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8.9.2015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12247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566F757-4B89-4FF1-86BC-D74453D4D99C}" type="datetimeFigureOut">
              <a:rPr lang="cs-CZ" smtClean="0"/>
              <a:t>8.9.2015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071258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0566F757-4B89-4FF1-86BC-D74453D4D99C}" type="datetimeFigureOut">
              <a:rPr lang="cs-CZ" smtClean="0"/>
              <a:t>8.9.2015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716498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566F757-4B89-4FF1-86BC-D74453D4D99C}" type="datetimeFigureOut">
              <a:rPr lang="cs-CZ" smtClean="0"/>
              <a:t>8.9.2015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94895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566F757-4B89-4FF1-86BC-D74453D4D99C}" type="datetimeFigureOut">
              <a:rPr lang="cs-CZ" smtClean="0"/>
              <a:t>8.9.2015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329461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0566F757-4B89-4FF1-86BC-D74453D4D99C}" type="datetimeFigureOut">
              <a:rPr lang="cs-CZ" smtClean="0"/>
              <a:t>8.9.2015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53453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566F757-4B89-4FF1-86BC-D74453D4D99C}" type="datetimeFigureOut">
              <a:rPr lang="cs-CZ" smtClean="0"/>
              <a:t>8.9.2015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9202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66F757-4B89-4FF1-86BC-D74453D4D99C}" type="datetimeFigureOut">
              <a:rPr lang="cs-CZ" smtClean="0"/>
              <a:t>8.9.2015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520083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0566F757-4B89-4FF1-86BC-D74453D4D99C}" type="datetimeFigureOut">
              <a:rPr lang="cs-CZ" smtClean="0"/>
              <a:t>8.9.2015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075830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6F757-4B89-4FF1-86BC-D74453D4D99C}" type="datetimeFigureOut">
              <a:rPr lang="cs-CZ" smtClean="0"/>
              <a:t>8.9.2015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7749F-DADA-40A0-83F1-F618C83D8DEC}" type="slidenum">
              <a:rPr lang="cs-CZ" smtClean="0"/>
              <a:t>‹#›</a:t>
            </a:fld>
            <a:endParaRPr lang="cs-CZ"/>
          </a:p>
        </p:txBody>
      </p:sp>
    </p:spTree>
    <p:extLst>
      <p:ext uri="{BB962C8B-B14F-4D97-AF65-F5344CB8AC3E}">
        <p14:creationId xmlns:p14="http://schemas.microsoft.com/office/powerpoint/2010/main" val="3363319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en-GB" b="1" dirty="0"/>
              <a:t>Educational Communication</a:t>
            </a:r>
            <a:endParaRPr lang="cs-CZ" dirty="0"/>
          </a:p>
        </p:txBody>
      </p:sp>
      <p:sp>
        <p:nvSpPr>
          <p:cNvPr id="3" name="Podnadpis 2"/>
          <p:cNvSpPr>
            <a:spLocks noGrp="1"/>
          </p:cNvSpPr>
          <p:nvPr>
            <p:ph type="subTitle" idx="1"/>
          </p:nvPr>
        </p:nvSpPr>
        <p:spPr/>
        <p:txBody>
          <a:bodyPr/>
          <a:lstStyle/>
          <a:p>
            <a:r>
              <a:rPr lang="en-GB" dirty="0" smtClean="0"/>
              <a:t>Eva Trnova</a:t>
            </a:r>
          </a:p>
          <a:p>
            <a:r>
              <a:rPr lang="en-GB" dirty="0" smtClean="0"/>
              <a:t>Faculty of Education, MU</a:t>
            </a:r>
          </a:p>
          <a:p>
            <a:r>
              <a:rPr lang="en-GB" dirty="0" smtClean="0"/>
              <a:t>2015</a:t>
            </a:r>
            <a:endParaRPr lang="en-GB" dirty="0"/>
          </a:p>
        </p:txBody>
      </p:sp>
    </p:spTree>
    <p:extLst>
      <p:ext uri="{BB962C8B-B14F-4D97-AF65-F5344CB8AC3E}">
        <p14:creationId xmlns:p14="http://schemas.microsoft.com/office/powerpoint/2010/main" val="390740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err="1" smtClean="0"/>
              <a:t>Verbal</a:t>
            </a:r>
            <a:r>
              <a:rPr lang="cs-CZ" b="1" dirty="0" smtClean="0"/>
              <a:t> </a:t>
            </a:r>
            <a:r>
              <a:rPr lang="cs-CZ" b="1" dirty="0" err="1" smtClean="0"/>
              <a:t>Communication</a:t>
            </a:r>
            <a:endParaRPr lang="cs-CZ" b="1" dirty="0"/>
          </a:p>
        </p:txBody>
      </p:sp>
      <p:sp>
        <p:nvSpPr>
          <p:cNvPr id="3" name="Zástupný symbol pro obsah 2"/>
          <p:cNvSpPr>
            <a:spLocks noGrp="1"/>
          </p:cNvSpPr>
          <p:nvPr>
            <p:ph idx="1"/>
          </p:nvPr>
        </p:nvSpPr>
        <p:spPr/>
        <p:txBody>
          <a:bodyPr/>
          <a:lstStyle/>
          <a:p>
            <a:pPr lvl="0" fontAlgn="base"/>
            <a:r>
              <a:rPr lang="en-GB" dirty="0"/>
              <a:t>The content of verbal communication should be matter-of-fact, accurate, comprehensible, brief, linguistically correct, and adequate for the specific group of students. </a:t>
            </a:r>
            <a:endParaRPr lang="en-GB" sz="1400" dirty="0"/>
          </a:p>
          <a:p>
            <a:pPr lvl="0" fontAlgn="base"/>
            <a:r>
              <a:rPr lang="en-GB" u="sng" dirty="0"/>
              <a:t>Rules and principles to be followed while talking to a student:</a:t>
            </a:r>
            <a:endParaRPr lang="en-GB" sz="1400" dirty="0"/>
          </a:p>
          <a:p>
            <a:pPr marL="914400" lvl="1" indent="-457200" fontAlgn="base">
              <a:buAutoNum type="arabicParenBoth"/>
            </a:pPr>
            <a:r>
              <a:rPr lang="en-GB" dirty="0" smtClean="0"/>
              <a:t>To </a:t>
            </a:r>
            <a:r>
              <a:rPr lang="en-GB" dirty="0"/>
              <a:t>empathize with the student. </a:t>
            </a:r>
            <a:endParaRPr lang="cs-CZ" sz="1200" dirty="0"/>
          </a:p>
          <a:p>
            <a:pPr marL="914400" lvl="1" indent="-457200" fontAlgn="base">
              <a:buAutoNum type="arabicParenBoth"/>
            </a:pPr>
            <a:r>
              <a:rPr lang="en-GB" dirty="0" smtClean="0"/>
              <a:t>To </a:t>
            </a:r>
            <a:r>
              <a:rPr lang="en-GB" dirty="0"/>
              <a:t>respect the personality of the student. </a:t>
            </a:r>
            <a:endParaRPr lang="cs-CZ" sz="1200" dirty="0"/>
          </a:p>
          <a:p>
            <a:pPr marL="914400" lvl="1" indent="-457200" fontAlgn="base">
              <a:buAutoNum type="arabicParenBoth"/>
            </a:pPr>
            <a:r>
              <a:rPr lang="en-GB" dirty="0" smtClean="0"/>
              <a:t>To </a:t>
            </a:r>
            <a:r>
              <a:rPr lang="en-GB" dirty="0"/>
              <a:t>hold an authentic, genuine attitude. </a:t>
            </a:r>
            <a:endParaRPr lang="cs-CZ" sz="1200" dirty="0"/>
          </a:p>
          <a:p>
            <a:pPr marL="914400" lvl="1" indent="-457200" fontAlgn="base">
              <a:buAutoNum type="arabicParenBoth"/>
            </a:pPr>
            <a:r>
              <a:rPr lang="en-GB" dirty="0" smtClean="0"/>
              <a:t>To </a:t>
            </a:r>
            <a:r>
              <a:rPr lang="en-GB" dirty="0"/>
              <a:t>be specific. </a:t>
            </a:r>
            <a:endParaRPr lang="en-GB" sz="1200" dirty="0"/>
          </a:p>
          <a:p>
            <a:r>
              <a:rPr lang="en-GB" dirty="0"/>
              <a:t>The negative aspect of this communication is the difficulty of sharing emotions, showing attitudes towards other people or subjects, </a:t>
            </a:r>
            <a:r>
              <a:rPr lang="en-GB" dirty="0" err="1"/>
              <a:t>etc</a:t>
            </a:r>
            <a:endParaRPr lang="cs-CZ" dirty="0"/>
          </a:p>
        </p:txBody>
      </p:sp>
      <p:pic>
        <p:nvPicPr>
          <p:cNvPr id="4" name="Obrázek 3"/>
          <p:cNvPicPr>
            <a:picLocks noChangeAspect="1"/>
          </p:cNvPicPr>
          <p:nvPr/>
        </p:nvPicPr>
        <p:blipFill>
          <a:blip r:embed="rId2"/>
          <a:stretch>
            <a:fillRect/>
          </a:stretch>
        </p:blipFill>
        <p:spPr>
          <a:xfrm>
            <a:off x="10078279" y="3695321"/>
            <a:ext cx="1775586" cy="1414184"/>
          </a:xfrm>
          <a:prstGeom prst="rect">
            <a:avLst/>
          </a:prstGeom>
        </p:spPr>
      </p:pic>
    </p:spTree>
    <p:extLst>
      <p:ext uri="{BB962C8B-B14F-4D97-AF65-F5344CB8AC3E}">
        <p14:creationId xmlns:p14="http://schemas.microsoft.com/office/powerpoint/2010/main" val="20964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Non-verbal Communication</a:t>
            </a:r>
            <a:endParaRPr lang="cs-CZ" b="1" dirty="0"/>
          </a:p>
        </p:txBody>
      </p:sp>
      <p:sp>
        <p:nvSpPr>
          <p:cNvPr id="3" name="Zástupný symbol pro obsah 2"/>
          <p:cNvSpPr>
            <a:spLocks noGrp="1"/>
          </p:cNvSpPr>
          <p:nvPr>
            <p:ph idx="1"/>
          </p:nvPr>
        </p:nvSpPr>
        <p:spPr/>
        <p:txBody>
          <a:bodyPr/>
          <a:lstStyle/>
          <a:p>
            <a:pPr lvl="0" fontAlgn="base"/>
            <a:r>
              <a:rPr lang="en-GB" dirty="0"/>
              <a:t>Aka‚ 'talking without words' is a kinetic </a:t>
            </a:r>
            <a:r>
              <a:rPr lang="en-GB" dirty="0" smtClean="0"/>
              <a:t>behaviour, </a:t>
            </a:r>
            <a:r>
              <a:rPr lang="en-GB" dirty="0"/>
              <a:t>whose expressional tools are for example: gestures, facial expressions, body postures and others. These are mutually interconnected into meaningful unintentional or intentional messages. Thanks to this communication it is easier to share emotions, attitudes towards the student, class or subject.</a:t>
            </a:r>
          </a:p>
          <a:p>
            <a:r>
              <a:rPr lang="en-GB" dirty="0"/>
              <a:t>Very young learners are not capable of accurate verbal communication like adults. Therefore, they are more sensitive to non-verbal information signals.</a:t>
            </a:r>
            <a:endParaRPr lang="cs-CZ" dirty="0"/>
          </a:p>
        </p:txBody>
      </p:sp>
      <p:pic>
        <p:nvPicPr>
          <p:cNvPr id="4" name="Obrázek 3"/>
          <p:cNvPicPr>
            <a:picLocks noChangeAspect="1"/>
          </p:cNvPicPr>
          <p:nvPr/>
        </p:nvPicPr>
        <p:blipFill>
          <a:blip r:embed="rId2"/>
          <a:stretch>
            <a:fillRect/>
          </a:stretch>
        </p:blipFill>
        <p:spPr>
          <a:xfrm>
            <a:off x="9770062" y="5006618"/>
            <a:ext cx="1346072" cy="1305282"/>
          </a:xfrm>
          <a:prstGeom prst="rect">
            <a:avLst/>
          </a:prstGeom>
        </p:spPr>
      </p:pic>
    </p:spTree>
    <p:extLst>
      <p:ext uri="{BB962C8B-B14F-4D97-AF65-F5344CB8AC3E}">
        <p14:creationId xmlns:p14="http://schemas.microsoft.com/office/powerpoint/2010/main" val="266186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a:t>
            </a:r>
            <a:r>
              <a:rPr lang="en-GB" b="1" dirty="0" smtClean="0"/>
              <a:t>communication</a:t>
            </a:r>
            <a:endParaRPr lang="cs-CZ" b="1"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a:t>
            </a:r>
            <a:r>
              <a:rPr lang="en-GB" dirty="0" smtClean="0"/>
              <a:t>1</a:t>
            </a:r>
            <a:r>
              <a:rPr lang="cs-CZ" dirty="0" smtClean="0"/>
              <a:t>)</a:t>
            </a:r>
            <a:r>
              <a:rPr lang="en-GB" dirty="0" smtClean="0"/>
              <a:t> </a:t>
            </a:r>
            <a:r>
              <a:rPr lang="en-GB" b="1" dirty="0"/>
              <a:t>'Giving a Look' communication </a:t>
            </a:r>
            <a:r>
              <a:rPr lang="en-GB" dirty="0"/>
              <a:t>- it's the most frequent non-verbal means of communication. In reality the teacher observes a student or the whole class. On the other hand, the student will pay attention to a teacher who is sympathetic, gives praises and motivates. In every social (and educational) interaction are eyes functioning as a sensitive receptor, receiver and transmitter of information. Additionally, by means of their social function eyes give evidence of the personality of other human being, their psychological state, attributes, and relationship towards us.   </a:t>
            </a:r>
          </a:p>
          <a:p>
            <a:pPr lvl="0" fontAlgn="base"/>
            <a:r>
              <a:rPr lang="en-GB" dirty="0"/>
              <a:t>The teacher should observe the focus of the students look and its duration, frequency, sequence, extent and direction, shape and movement of the eyes including blinking, and last but not least the skin around the eyes.</a:t>
            </a:r>
          </a:p>
          <a:p>
            <a:pPr lvl="0" fontAlgn="base"/>
            <a:r>
              <a:rPr lang="en-GB" dirty="0"/>
              <a:t>The teacher should not only be able to read from the students looks, but also be fair in dividing his or hers looks at each student.</a:t>
            </a:r>
          </a:p>
        </p:txBody>
      </p:sp>
    </p:spTree>
    <p:extLst>
      <p:ext uri="{BB962C8B-B14F-4D97-AF65-F5344CB8AC3E}">
        <p14:creationId xmlns:p14="http://schemas.microsoft.com/office/powerpoint/2010/main" val="971568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7713" y="394942"/>
            <a:ext cx="10515600" cy="1325563"/>
          </a:xfrm>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lstStyle/>
          <a:p>
            <a:pPr marL="0" indent="0">
              <a:buNone/>
            </a:pPr>
            <a:r>
              <a:rPr lang="cs-CZ" dirty="0"/>
              <a:t>(</a:t>
            </a:r>
            <a:r>
              <a:rPr lang="en-GB" dirty="0" smtClean="0"/>
              <a:t>2</a:t>
            </a:r>
            <a:r>
              <a:rPr lang="cs-CZ" dirty="0" smtClean="0"/>
              <a:t>)</a:t>
            </a:r>
            <a:r>
              <a:rPr lang="en-GB" dirty="0" smtClean="0"/>
              <a:t> </a:t>
            </a:r>
            <a:r>
              <a:rPr lang="en-GB" b="1" dirty="0"/>
              <a:t>Communication via 'the looks on one's face' (facial expressions) </a:t>
            </a:r>
            <a:r>
              <a:rPr lang="en-GB" dirty="0" smtClean="0"/>
              <a:t>-</a:t>
            </a:r>
            <a:r>
              <a:rPr lang="cs-CZ" dirty="0" smtClean="0"/>
              <a:t> </a:t>
            </a:r>
            <a:r>
              <a:rPr lang="en-GB" dirty="0" smtClean="0"/>
              <a:t>it </a:t>
            </a:r>
            <a:r>
              <a:rPr lang="en-GB" dirty="0"/>
              <a:t>is mostly based on the manifestation of emotions. Therefore, teacher can distinguish student's emotions of fear, sadness, happiness or surprise. Every teacher should be able to recognize if the student is anxiety, surprise, or happiness.  </a:t>
            </a:r>
          </a:p>
          <a:p>
            <a:r>
              <a:rPr lang="en-GB" dirty="0"/>
              <a:t>Additionally, the teacher should be able to distinguish if the emotions are authentic or pretended. Unfortunately, teachers frequently misdiagnose students' unintentional face expressions as eye-rolling, frowning, grimace, or even pouting. </a:t>
            </a:r>
          </a:p>
          <a:p>
            <a:endParaRPr lang="cs-CZ" dirty="0"/>
          </a:p>
        </p:txBody>
      </p:sp>
      <p:pic>
        <p:nvPicPr>
          <p:cNvPr id="4" name="Obrázek 3"/>
          <p:cNvPicPr>
            <a:picLocks noChangeAspect="1"/>
          </p:cNvPicPr>
          <p:nvPr/>
        </p:nvPicPr>
        <p:blipFill>
          <a:blip r:embed="rId2"/>
          <a:stretch>
            <a:fillRect/>
          </a:stretch>
        </p:blipFill>
        <p:spPr>
          <a:xfrm>
            <a:off x="9998765" y="5212071"/>
            <a:ext cx="957103" cy="1099829"/>
          </a:xfrm>
          <a:prstGeom prst="rect">
            <a:avLst/>
          </a:prstGeom>
        </p:spPr>
      </p:pic>
    </p:spTree>
    <p:extLst>
      <p:ext uri="{BB962C8B-B14F-4D97-AF65-F5344CB8AC3E}">
        <p14:creationId xmlns:p14="http://schemas.microsoft.com/office/powerpoint/2010/main" val="61277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a:t>
            </a:r>
            <a:r>
              <a:rPr lang="en-GB" dirty="0" smtClean="0"/>
              <a:t>3</a:t>
            </a:r>
            <a:r>
              <a:rPr lang="cs-CZ" dirty="0" smtClean="0"/>
              <a:t>)</a:t>
            </a:r>
            <a:r>
              <a:rPr lang="en-GB" dirty="0" smtClean="0"/>
              <a:t> </a:t>
            </a:r>
            <a:r>
              <a:rPr lang="en-GB" b="1" dirty="0"/>
              <a:t>Communication via 'movements' (kinetics) </a:t>
            </a:r>
            <a:r>
              <a:rPr lang="en-GB" dirty="0"/>
              <a:t>- are the movements that are signalizing even the smallest trembles of one's inner mental state. We distinguish two types of students: </a:t>
            </a:r>
            <a:endParaRPr lang="en-GB" sz="1400" dirty="0"/>
          </a:p>
          <a:p>
            <a:pPr marL="457200" lvl="1" indent="0" fontAlgn="base">
              <a:buNone/>
            </a:pPr>
            <a:r>
              <a:rPr lang="cs-CZ" dirty="0" smtClean="0"/>
              <a:t>(a) </a:t>
            </a:r>
            <a:r>
              <a:rPr lang="en-GB" dirty="0" smtClean="0"/>
              <a:t>One </a:t>
            </a:r>
            <a:r>
              <a:rPr lang="en-GB" dirty="0"/>
              <a:t>group is fully capable of expressing itself and vividly gesticulates. But when knowledge of subject is missing, students are weakening even in movements.  </a:t>
            </a:r>
            <a:endParaRPr lang="en-GB" sz="1200" dirty="0"/>
          </a:p>
          <a:p>
            <a:pPr marL="457200" lvl="1" indent="0" fontAlgn="base">
              <a:buNone/>
            </a:pPr>
            <a:r>
              <a:rPr lang="cs-CZ" dirty="0" smtClean="0"/>
              <a:t>(b) </a:t>
            </a:r>
            <a:r>
              <a:rPr lang="en-GB" dirty="0" smtClean="0"/>
              <a:t>Second </a:t>
            </a:r>
            <a:r>
              <a:rPr lang="en-GB" dirty="0"/>
              <a:t>group consists of individuals that have difficulty expressing themselves. The worse their vocal discourse gets, the more lively their movements become. </a:t>
            </a:r>
            <a:endParaRPr lang="en-GB" sz="1200" dirty="0"/>
          </a:p>
          <a:p>
            <a:r>
              <a:rPr lang="en-GB" dirty="0"/>
              <a:t>The teacher should be able to distinguish by students' movements his or hers psychological state; two malfunctions are recognized: coordination and synchronization. For example, motion restlessness like shuffling around, swaying, arm and head  jerking, squirming, etc. signalize anxiety, fear, tension and other manifestation connected with things like decreased ability of concentration, various blocks of the thought process, memory loss, etc. </a:t>
            </a:r>
            <a:endParaRPr lang="cs-CZ" dirty="0"/>
          </a:p>
        </p:txBody>
      </p:sp>
      <p:pic>
        <p:nvPicPr>
          <p:cNvPr id="4" name="Obrázek 3"/>
          <p:cNvPicPr>
            <a:picLocks noChangeAspect="1"/>
          </p:cNvPicPr>
          <p:nvPr/>
        </p:nvPicPr>
        <p:blipFill>
          <a:blip r:embed="rId2"/>
          <a:stretch>
            <a:fillRect/>
          </a:stretch>
        </p:blipFill>
        <p:spPr>
          <a:xfrm>
            <a:off x="10118035" y="5691392"/>
            <a:ext cx="815008" cy="753109"/>
          </a:xfrm>
          <a:prstGeom prst="rect">
            <a:avLst/>
          </a:prstGeom>
        </p:spPr>
      </p:pic>
    </p:spTree>
    <p:extLst>
      <p:ext uri="{BB962C8B-B14F-4D97-AF65-F5344CB8AC3E}">
        <p14:creationId xmlns:p14="http://schemas.microsoft.com/office/powerpoint/2010/main" val="1993902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4</a:t>
            </a:r>
            <a:r>
              <a:rPr lang="cs-CZ" dirty="0" smtClean="0"/>
              <a:t>)</a:t>
            </a:r>
            <a:r>
              <a:rPr lang="en-GB" dirty="0" smtClean="0"/>
              <a:t> </a:t>
            </a:r>
            <a:r>
              <a:rPr lang="en-GB" b="1" dirty="0"/>
              <a:t>Communication via 'body postures' </a:t>
            </a:r>
            <a:r>
              <a:rPr lang="en-GB" b="1" dirty="0" smtClean="0"/>
              <a:t>(post</a:t>
            </a:r>
            <a:r>
              <a:rPr lang="cs-CZ" b="1" dirty="0" smtClean="0"/>
              <a:t>-</a:t>
            </a:r>
            <a:r>
              <a:rPr lang="en-GB" b="1" dirty="0" smtClean="0"/>
              <a:t>urology) </a:t>
            </a:r>
            <a:r>
              <a:rPr lang="en-GB" dirty="0"/>
              <a:t>- it is a function linked to the body posture and configuration of each part of the body. Position, in which the student is, actually expresses the overall attitude. In most cases, the student strikes a pose that is a part of an act that the student puts on to show his or hers unfriendly attitude towards the teacher. At the same time, this pose is a cover up for students feeling of uncertainty and stage fright. </a:t>
            </a:r>
          </a:p>
          <a:p>
            <a:pPr marL="0" indent="0">
              <a:buNone/>
            </a:pPr>
            <a:endParaRPr lang="cs-CZ" dirty="0"/>
          </a:p>
        </p:txBody>
      </p:sp>
      <p:pic>
        <p:nvPicPr>
          <p:cNvPr id="4" name="Obrázek 3"/>
          <p:cNvPicPr>
            <a:picLocks noChangeAspect="1"/>
          </p:cNvPicPr>
          <p:nvPr/>
        </p:nvPicPr>
        <p:blipFill>
          <a:blip r:embed="rId2"/>
          <a:stretch>
            <a:fillRect/>
          </a:stretch>
        </p:blipFill>
        <p:spPr>
          <a:xfrm>
            <a:off x="8845827" y="4446105"/>
            <a:ext cx="1698694" cy="1552255"/>
          </a:xfrm>
          <a:prstGeom prst="rect">
            <a:avLst/>
          </a:prstGeom>
        </p:spPr>
      </p:pic>
    </p:spTree>
    <p:extLst>
      <p:ext uri="{BB962C8B-B14F-4D97-AF65-F5344CB8AC3E}">
        <p14:creationId xmlns:p14="http://schemas.microsoft.com/office/powerpoint/2010/main" val="3518317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lstStyle/>
          <a:p>
            <a:pPr marL="0" indent="0">
              <a:buNone/>
            </a:pPr>
            <a:r>
              <a:rPr lang="cs-CZ" dirty="0" smtClean="0"/>
              <a:t>(</a:t>
            </a:r>
            <a:r>
              <a:rPr lang="en-GB" dirty="0" smtClean="0"/>
              <a:t>5</a:t>
            </a:r>
            <a:r>
              <a:rPr lang="cs-CZ" dirty="0" smtClean="0"/>
              <a:t>)</a:t>
            </a:r>
            <a:r>
              <a:rPr lang="en-GB" dirty="0" smtClean="0"/>
              <a:t> </a:t>
            </a:r>
            <a:r>
              <a:rPr lang="en-GB" b="1" dirty="0"/>
              <a:t>Communication via 'gestures'</a:t>
            </a:r>
            <a:r>
              <a:rPr lang="en-GB" dirty="0"/>
              <a:t>. Gestures (e.g. the movements of hands and other parts of the body - head turning, bow) have a communicative function - these are movements which accompany verbal communication or they even replace them. The teacher should always strive for self-control and self-knowledge while using gestures.</a:t>
            </a:r>
            <a:endParaRPr lang="cs-CZ" dirty="0"/>
          </a:p>
        </p:txBody>
      </p:sp>
    </p:spTree>
    <p:extLst>
      <p:ext uri="{BB962C8B-B14F-4D97-AF65-F5344CB8AC3E}">
        <p14:creationId xmlns:p14="http://schemas.microsoft.com/office/powerpoint/2010/main" val="1838519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6</a:t>
            </a:r>
            <a:r>
              <a:rPr lang="cs-CZ" dirty="0" smtClean="0"/>
              <a:t>)</a:t>
            </a:r>
            <a:r>
              <a:rPr lang="en-GB" dirty="0" smtClean="0"/>
              <a:t> </a:t>
            </a:r>
            <a:r>
              <a:rPr lang="en-GB" b="1" dirty="0"/>
              <a:t>Communication via 'touch' (tactile contact, haptics) </a:t>
            </a:r>
            <a:r>
              <a:rPr lang="en-GB" dirty="0"/>
              <a:t>- e.g. a handshake, a squeeze, a hug, a stroke, a kiss, a pat, a pinch, a poke, etc. Touch, when considered from educational communication's point of view can be taken as a token of hostility (a slap, a smack in the face, a push etc.) or a sign of friendship (a stroke, a pat). There also a symbolic manifestations, such as when teacher instead of verbal reprimanding taps lightly on students arm. The teacher should touch the students very carefully and with optimal degree.  </a:t>
            </a:r>
          </a:p>
          <a:p>
            <a:endParaRPr lang="cs-CZ" dirty="0"/>
          </a:p>
        </p:txBody>
      </p:sp>
      <p:pic>
        <p:nvPicPr>
          <p:cNvPr id="4" name="Obrázek 3"/>
          <p:cNvPicPr>
            <a:picLocks noChangeAspect="1"/>
          </p:cNvPicPr>
          <p:nvPr/>
        </p:nvPicPr>
        <p:blipFill>
          <a:blip r:embed="rId2"/>
          <a:stretch>
            <a:fillRect/>
          </a:stretch>
        </p:blipFill>
        <p:spPr>
          <a:xfrm>
            <a:off x="6323542" y="5148470"/>
            <a:ext cx="3812590" cy="757111"/>
          </a:xfrm>
          <a:prstGeom prst="rect">
            <a:avLst/>
          </a:prstGeom>
        </p:spPr>
      </p:pic>
    </p:spTree>
    <p:extLst>
      <p:ext uri="{BB962C8B-B14F-4D97-AF65-F5344CB8AC3E}">
        <p14:creationId xmlns:p14="http://schemas.microsoft.com/office/powerpoint/2010/main" val="2669413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7</a:t>
            </a:r>
            <a:r>
              <a:rPr lang="cs-CZ" dirty="0" smtClean="0"/>
              <a:t>)</a:t>
            </a:r>
            <a:r>
              <a:rPr lang="en-GB" dirty="0" smtClean="0"/>
              <a:t> </a:t>
            </a:r>
            <a:r>
              <a:rPr lang="en-GB" b="1" dirty="0"/>
              <a:t>Communication via 'use of space' - approximation or pulling away from each other (proxemics) </a:t>
            </a:r>
            <a:r>
              <a:rPr lang="en-GB" dirty="0"/>
              <a:t>- mutual interpersonal relations between people in a certain group. In a particular space we tend to move closer to people that are sympathetic, and move away from people that are unpleasant. While in class, the teacher is associating in the public, social, and personal sphere; exceptionally in the intimate sphere. The area (of the front desk) in the class is more frequent in interaction and is marked as so called 'action zone'. The teacher usually communicates more often with students in this area and they are also more active. Additionally, an' eye-to eye' communication  is very suitable - feelings of dominance or inferiority. </a:t>
            </a:r>
          </a:p>
          <a:p>
            <a:endParaRPr lang="cs-CZ" dirty="0"/>
          </a:p>
        </p:txBody>
      </p:sp>
      <p:pic>
        <p:nvPicPr>
          <p:cNvPr id="52" name="Obrázek 51"/>
          <p:cNvPicPr>
            <a:picLocks noChangeAspect="1"/>
          </p:cNvPicPr>
          <p:nvPr/>
        </p:nvPicPr>
        <p:blipFill>
          <a:blip r:embed="rId2"/>
          <a:stretch>
            <a:fillRect/>
          </a:stretch>
        </p:blipFill>
        <p:spPr>
          <a:xfrm>
            <a:off x="10177671" y="5610030"/>
            <a:ext cx="1176130" cy="1058517"/>
          </a:xfrm>
          <a:prstGeom prst="rect">
            <a:avLst/>
          </a:prstGeom>
        </p:spPr>
      </p:pic>
    </p:spTree>
    <p:extLst>
      <p:ext uri="{BB962C8B-B14F-4D97-AF65-F5344CB8AC3E}">
        <p14:creationId xmlns:p14="http://schemas.microsoft.com/office/powerpoint/2010/main" val="266743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Types of non-verbal communication</a:t>
            </a:r>
            <a:endParaRPr lang="cs-CZ" b="1" dirty="0"/>
          </a:p>
        </p:txBody>
      </p:sp>
      <p:sp>
        <p:nvSpPr>
          <p:cNvPr id="3" name="Zástupný symbol pro obsah 2"/>
          <p:cNvSpPr>
            <a:spLocks noGrp="1"/>
          </p:cNvSpPr>
          <p:nvPr>
            <p:ph idx="1"/>
          </p:nvPr>
        </p:nvSpPr>
        <p:spPr/>
        <p:txBody>
          <a:bodyPr/>
          <a:lstStyle/>
          <a:p>
            <a:pPr marL="0" indent="0">
              <a:buNone/>
            </a:pPr>
            <a:r>
              <a:rPr lang="cs-CZ" dirty="0" smtClean="0"/>
              <a:t>(</a:t>
            </a:r>
            <a:r>
              <a:rPr lang="en-GB" dirty="0" smtClean="0"/>
              <a:t>8</a:t>
            </a:r>
            <a:r>
              <a:rPr lang="cs-CZ" dirty="0" smtClean="0"/>
              <a:t>)</a:t>
            </a:r>
            <a:r>
              <a:rPr lang="en-GB" dirty="0" smtClean="0"/>
              <a:t> </a:t>
            </a:r>
            <a:r>
              <a:rPr lang="en-GB" b="1" dirty="0"/>
              <a:t>Communication via 'appearance' </a:t>
            </a:r>
            <a:r>
              <a:rPr lang="en-GB" dirty="0"/>
              <a:t>- stresses the importance of one's appearance and style of clothes, hair and make-up, etc. The appearance of the teacher provides certain information about the teacher's character traits and the teacher is therefore under the students' scrutiny. Another important factor is arrangement of the class and its environment. Information about the student can be distinguished from student's desk and how tidy or messy his things are, etc. Same applies to teacher's </a:t>
            </a:r>
            <a:r>
              <a:rPr lang="en-GB" dirty="0" smtClean="0"/>
              <a:t>desk</a:t>
            </a:r>
            <a:r>
              <a:rPr lang="cs-CZ" dirty="0" smtClean="0"/>
              <a:t>.</a:t>
            </a:r>
            <a:endParaRPr lang="cs-CZ" dirty="0"/>
          </a:p>
        </p:txBody>
      </p:sp>
      <p:pic>
        <p:nvPicPr>
          <p:cNvPr id="4" name="Obrázek 3"/>
          <p:cNvPicPr>
            <a:picLocks noChangeAspect="1"/>
          </p:cNvPicPr>
          <p:nvPr/>
        </p:nvPicPr>
        <p:blipFill>
          <a:blip r:embed="rId2"/>
          <a:stretch>
            <a:fillRect/>
          </a:stretch>
        </p:blipFill>
        <p:spPr>
          <a:xfrm>
            <a:off x="10277061" y="4643855"/>
            <a:ext cx="787729" cy="1848135"/>
          </a:xfrm>
          <a:prstGeom prst="rect">
            <a:avLst/>
          </a:prstGeom>
        </p:spPr>
      </p:pic>
    </p:spTree>
    <p:extLst>
      <p:ext uri="{BB962C8B-B14F-4D97-AF65-F5344CB8AC3E}">
        <p14:creationId xmlns:p14="http://schemas.microsoft.com/office/powerpoint/2010/main" val="322087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4000" b="1" dirty="0"/>
              <a:t>Educational </a:t>
            </a:r>
            <a:r>
              <a:rPr lang="en-GB" sz="4000" b="1" dirty="0" smtClean="0"/>
              <a:t>Communication</a:t>
            </a:r>
            <a:endParaRPr lang="cs-CZ" sz="4000" b="1" dirty="0"/>
          </a:p>
        </p:txBody>
      </p:sp>
      <p:sp>
        <p:nvSpPr>
          <p:cNvPr id="3" name="Zástupný symbol pro obsah 2"/>
          <p:cNvSpPr>
            <a:spLocks noGrp="1"/>
          </p:cNvSpPr>
          <p:nvPr>
            <p:ph idx="1"/>
          </p:nvPr>
        </p:nvSpPr>
        <p:spPr/>
        <p:txBody>
          <a:bodyPr/>
          <a:lstStyle/>
          <a:p>
            <a:pPr marL="0" indent="0">
              <a:buNone/>
            </a:pPr>
            <a:r>
              <a:rPr lang="en-GB" dirty="0"/>
              <a:t>• Educational communication is a specific form of social communication. The point of educational communication is to communicate and supply certain meanings in social </a:t>
            </a:r>
            <a:r>
              <a:rPr lang="en-GB" dirty="0" smtClean="0"/>
              <a:t>behaviour </a:t>
            </a:r>
            <a:r>
              <a:rPr lang="en-GB" dirty="0"/>
              <a:t>within the scope of interpersonal relations. </a:t>
            </a:r>
            <a:r>
              <a:rPr lang="en-GB" i="1" dirty="0"/>
              <a:t>Social interaction</a:t>
            </a:r>
            <a:r>
              <a:rPr lang="en-GB" dirty="0"/>
              <a:t> incorporates three main aspects:</a:t>
            </a:r>
          </a:p>
          <a:p>
            <a:pPr marL="0" lvl="0" indent="0" fontAlgn="base">
              <a:buNone/>
            </a:pPr>
            <a:r>
              <a:rPr lang="cs-CZ" b="1" dirty="0" smtClean="0"/>
              <a:t> (1) </a:t>
            </a:r>
            <a:r>
              <a:rPr lang="en-GB" b="1" dirty="0" smtClean="0"/>
              <a:t>interaction </a:t>
            </a:r>
            <a:r>
              <a:rPr lang="en-GB" b="1" dirty="0"/>
              <a:t>viewpoint </a:t>
            </a:r>
            <a:r>
              <a:rPr lang="en-GB" dirty="0"/>
              <a:t>(mutual impact, influence); </a:t>
            </a:r>
          </a:p>
          <a:p>
            <a:pPr marL="0" lvl="0" indent="0" fontAlgn="base">
              <a:buNone/>
            </a:pPr>
            <a:r>
              <a:rPr lang="cs-CZ" b="1" dirty="0" smtClean="0"/>
              <a:t> (2</a:t>
            </a:r>
            <a:r>
              <a:rPr lang="cs-CZ" b="1" dirty="0" smtClean="0"/>
              <a:t>) </a:t>
            </a:r>
            <a:r>
              <a:rPr lang="en-GB" b="1" dirty="0" smtClean="0"/>
              <a:t>communication </a:t>
            </a:r>
            <a:r>
              <a:rPr lang="en-GB" b="1" dirty="0"/>
              <a:t>viewpoint </a:t>
            </a:r>
            <a:r>
              <a:rPr lang="en-GB" dirty="0"/>
              <a:t>(the supply of meanings);  </a:t>
            </a:r>
          </a:p>
          <a:p>
            <a:pPr marL="0" lvl="0" indent="0" fontAlgn="base">
              <a:buNone/>
            </a:pPr>
            <a:r>
              <a:rPr lang="cs-CZ" b="1" dirty="0" smtClean="0"/>
              <a:t> (3) </a:t>
            </a:r>
            <a:r>
              <a:rPr lang="en-GB" b="1" dirty="0" err="1" smtClean="0"/>
              <a:t>perceptional</a:t>
            </a:r>
            <a:r>
              <a:rPr lang="en-GB" b="1" dirty="0" smtClean="0"/>
              <a:t> </a:t>
            </a:r>
            <a:r>
              <a:rPr lang="en-GB" b="1" dirty="0"/>
              <a:t>viewpoint </a:t>
            </a:r>
            <a:r>
              <a:rPr lang="en-GB" dirty="0"/>
              <a:t>(perception of our partners in the scope of linear....???</a:t>
            </a:r>
          </a:p>
          <a:p>
            <a:endParaRPr lang="cs-CZ" dirty="0"/>
          </a:p>
        </p:txBody>
      </p:sp>
    </p:spTree>
    <p:extLst>
      <p:ext uri="{BB962C8B-B14F-4D97-AF65-F5344CB8AC3E}">
        <p14:creationId xmlns:p14="http://schemas.microsoft.com/office/powerpoint/2010/main" val="3777786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Communication vis 'deed'</a:t>
            </a:r>
            <a:endParaRPr lang="cs-CZ" b="1" dirty="0"/>
          </a:p>
        </p:txBody>
      </p:sp>
      <p:sp>
        <p:nvSpPr>
          <p:cNvPr id="3" name="Zástupný symbol pro obsah 2"/>
          <p:cNvSpPr>
            <a:spLocks noGrp="1"/>
          </p:cNvSpPr>
          <p:nvPr>
            <p:ph idx="1"/>
          </p:nvPr>
        </p:nvSpPr>
        <p:spPr/>
        <p:txBody>
          <a:bodyPr>
            <a:normAutofit fontScale="92500" lnSpcReduction="20000"/>
          </a:bodyPr>
          <a:lstStyle/>
          <a:p>
            <a:pPr lvl="0" fontAlgn="base"/>
            <a:r>
              <a:rPr lang="en-GB" dirty="0"/>
              <a:t>Meaning the interaction between the teacher and students, how they treat each other and what attitude they have towards each other. The students definitely do sense how well is the teacher prepared and ready for the class. They evaluate if he or she arrives on time, gives fair marks and the overall attitude towards them.</a:t>
            </a:r>
            <a:endParaRPr lang="en-GB" sz="1400" dirty="0"/>
          </a:p>
          <a:p>
            <a:r>
              <a:rPr lang="en-GB" dirty="0"/>
              <a:t> </a:t>
            </a:r>
            <a:r>
              <a:rPr lang="en-GB" dirty="0" smtClean="0"/>
              <a:t>With </a:t>
            </a:r>
            <a:r>
              <a:rPr lang="en-GB" dirty="0"/>
              <a:t>the </a:t>
            </a:r>
            <a:r>
              <a:rPr lang="en-GB" dirty="0" err="1"/>
              <a:t>behavior</a:t>
            </a:r>
            <a:r>
              <a:rPr lang="en-GB" dirty="0"/>
              <a:t> and each deed, the teacher shows the class and each student his or her appreciation and respect  → social </a:t>
            </a:r>
            <a:r>
              <a:rPr lang="en-GB" dirty="0" err="1"/>
              <a:t>evalvation</a:t>
            </a:r>
            <a:r>
              <a:rPr lang="en-GB" dirty="0"/>
              <a:t> (increase in value) or the other way around → social devaluation.</a:t>
            </a:r>
            <a:endParaRPr lang="en-GB" sz="1400" dirty="0"/>
          </a:p>
          <a:p>
            <a:r>
              <a:rPr lang="en-GB" dirty="0" smtClean="0"/>
              <a:t>Factors </a:t>
            </a:r>
            <a:r>
              <a:rPr lang="en-GB" dirty="0"/>
              <a:t>influencing teacher attitude towards the student: </a:t>
            </a:r>
            <a:endParaRPr lang="en-GB" sz="1400" dirty="0"/>
          </a:p>
          <a:p>
            <a:pPr marL="457200" lvl="1" indent="0" fontAlgn="base">
              <a:buNone/>
            </a:pPr>
            <a:r>
              <a:rPr lang="cs-CZ" dirty="0" smtClean="0"/>
              <a:t>(a) </a:t>
            </a:r>
            <a:r>
              <a:rPr lang="en-GB" dirty="0" smtClean="0"/>
              <a:t>social </a:t>
            </a:r>
            <a:r>
              <a:rPr lang="en-GB" dirty="0"/>
              <a:t>role of the teacher (the class teacher is usually more objective and helpful); </a:t>
            </a:r>
            <a:endParaRPr lang="en-GB" sz="1200" dirty="0"/>
          </a:p>
          <a:p>
            <a:pPr marL="457200" lvl="1" indent="0" fontAlgn="base">
              <a:buNone/>
            </a:pPr>
            <a:r>
              <a:rPr lang="cs-CZ" dirty="0" smtClean="0"/>
              <a:t>(b) </a:t>
            </a:r>
            <a:r>
              <a:rPr lang="en-GB" dirty="0" smtClean="0"/>
              <a:t>teacher </a:t>
            </a:r>
            <a:r>
              <a:rPr lang="en-GB" dirty="0"/>
              <a:t>conception of a ‘good student’;</a:t>
            </a:r>
            <a:endParaRPr lang="en-GB" sz="1200" dirty="0"/>
          </a:p>
          <a:p>
            <a:pPr marL="457200" lvl="1" indent="0" fontAlgn="base">
              <a:buNone/>
            </a:pPr>
            <a:r>
              <a:rPr lang="cs-CZ" dirty="0" smtClean="0"/>
              <a:t>(c) </a:t>
            </a:r>
            <a:r>
              <a:rPr lang="en-GB" dirty="0" smtClean="0"/>
              <a:t>qualities </a:t>
            </a:r>
            <a:r>
              <a:rPr lang="en-GB" dirty="0"/>
              <a:t>and appearance of the student; </a:t>
            </a:r>
            <a:endParaRPr lang="en-GB" sz="1200" dirty="0"/>
          </a:p>
          <a:p>
            <a:pPr marL="457200" lvl="1" indent="0" fontAlgn="base">
              <a:buNone/>
            </a:pPr>
            <a:r>
              <a:rPr lang="cs-CZ" dirty="0" smtClean="0"/>
              <a:t>(d) </a:t>
            </a:r>
            <a:r>
              <a:rPr lang="en-GB" dirty="0" smtClean="0"/>
              <a:t>if </a:t>
            </a:r>
            <a:r>
              <a:rPr lang="en-GB" dirty="0"/>
              <a:t>the student is talkative; </a:t>
            </a:r>
            <a:endParaRPr lang="en-GB" sz="1200" dirty="0"/>
          </a:p>
          <a:p>
            <a:pPr marL="457200" lvl="1" indent="0" fontAlgn="base">
              <a:buNone/>
            </a:pPr>
            <a:r>
              <a:rPr lang="cs-CZ" dirty="0" smtClean="0"/>
              <a:t>(e) </a:t>
            </a:r>
            <a:r>
              <a:rPr lang="en-GB" dirty="0" smtClean="0"/>
              <a:t>class</a:t>
            </a:r>
            <a:r>
              <a:rPr lang="en-GB" dirty="0"/>
              <a:t>, which the student visits.</a:t>
            </a:r>
            <a:endParaRPr lang="en-GB" sz="1200" dirty="0"/>
          </a:p>
          <a:p>
            <a:endParaRPr lang="cs-CZ" dirty="0"/>
          </a:p>
        </p:txBody>
      </p:sp>
    </p:spTree>
    <p:extLst>
      <p:ext uri="{BB962C8B-B14F-4D97-AF65-F5344CB8AC3E}">
        <p14:creationId xmlns:p14="http://schemas.microsoft.com/office/powerpoint/2010/main" val="3931167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style of upbringing</a:t>
            </a:r>
          </a:p>
        </p:txBody>
      </p:sp>
      <p:sp>
        <p:nvSpPr>
          <p:cNvPr id="3" name="Zástupný symbol pro obsah 2"/>
          <p:cNvSpPr>
            <a:spLocks noGrp="1"/>
          </p:cNvSpPr>
          <p:nvPr>
            <p:ph idx="1"/>
          </p:nvPr>
        </p:nvSpPr>
        <p:spPr/>
        <p:txBody>
          <a:bodyPr>
            <a:normAutofit lnSpcReduction="10000"/>
          </a:bodyPr>
          <a:lstStyle/>
          <a:p>
            <a:pPr lvl="0" fontAlgn="base"/>
            <a:r>
              <a:rPr lang="en-GB" dirty="0"/>
              <a:t>With communication definitely goes hand in hand the choice of style of upbringing. </a:t>
            </a:r>
            <a:endParaRPr lang="en-GB" sz="1400" dirty="0"/>
          </a:p>
          <a:p>
            <a:r>
              <a:rPr lang="cs-CZ" dirty="0" smtClean="0"/>
              <a:t>I</a:t>
            </a:r>
            <a:r>
              <a:rPr lang="en-GB" dirty="0" smtClean="0"/>
              <a:t>t  </a:t>
            </a:r>
            <a:r>
              <a:rPr lang="en-GB" dirty="0"/>
              <a:t>is important to recognize who in the class is the authority that sets all norms and makes sure that they are being kept.</a:t>
            </a:r>
            <a:endParaRPr lang="en-GB" sz="1400" dirty="0"/>
          </a:p>
          <a:p>
            <a:pPr marL="914400" lvl="1" indent="-457200" fontAlgn="base">
              <a:buAutoNum type="alphaLcParenBoth"/>
            </a:pPr>
            <a:r>
              <a:rPr lang="en-GB" b="1" dirty="0" smtClean="0"/>
              <a:t>Authoritative </a:t>
            </a:r>
            <a:r>
              <a:rPr lang="en-GB" b="1" dirty="0"/>
              <a:t>(autocratic) style </a:t>
            </a:r>
            <a:r>
              <a:rPr lang="en-GB" dirty="0"/>
              <a:t>– </a:t>
            </a:r>
            <a:r>
              <a:rPr lang="en-GB" i="1" dirty="0"/>
              <a:t>where the teacher sets the norms and makes sure that they are </a:t>
            </a:r>
            <a:r>
              <a:rPr lang="en-GB" i="1" dirty="0" smtClean="0"/>
              <a:t>kept.</a:t>
            </a:r>
            <a:endParaRPr lang="cs-CZ" sz="1200" dirty="0"/>
          </a:p>
          <a:p>
            <a:pPr marL="914400" lvl="1" indent="-457200" fontAlgn="base">
              <a:buAutoNum type="alphaLcParenBoth"/>
            </a:pPr>
            <a:r>
              <a:rPr lang="en-GB" b="1" dirty="0" err="1" smtClean="0"/>
              <a:t>Democraic</a:t>
            </a:r>
            <a:r>
              <a:rPr lang="en-GB" b="1" dirty="0" smtClean="0"/>
              <a:t> </a:t>
            </a:r>
            <a:r>
              <a:rPr lang="en-GB" b="1" dirty="0"/>
              <a:t>style </a:t>
            </a:r>
            <a:r>
              <a:rPr lang="en-GB" dirty="0"/>
              <a:t>– </a:t>
            </a:r>
            <a:r>
              <a:rPr lang="en-GB" i="1" dirty="0"/>
              <a:t>the teacher sets the norms with the cooperation of the students, and teacher makes sure that they are </a:t>
            </a:r>
            <a:r>
              <a:rPr lang="en-GB" i="1" dirty="0" smtClean="0"/>
              <a:t>kept.</a:t>
            </a:r>
            <a:endParaRPr lang="cs-CZ" sz="1200" dirty="0"/>
          </a:p>
          <a:p>
            <a:pPr marL="914400" lvl="1" indent="-457200" fontAlgn="base">
              <a:buAutoNum type="alphaLcParenBoth"/>
            </a:pPr>
            <a:r>
              <a:rPr lang="en-GB" b="1" dirty="0" smtClean="0"/>
              <a:t>Liberal </a:t>
            </a:r>
            <a:r>
              <a:rPr lang="en-GB" b="1" dirty="0"/>
              <a:t>style </a:t>
            </a:r>
            <a:r>
              <a:rPr lang="en-GB" dirty="0"/>
              <a:t>–  </a:t>
            </a:r>
            <a:r>
              <a:rPr lang="en-GB" i="1" dirty="0"/>
              <a:t>the teacher sets the norms with the cooperation of the students, and the students are responsible themselves for keeping them.</a:t>
            </a:r>
            <a:endParaRPr lang="en-GB" sz="1200" dirty="0"/>
          </a:p>
          <a:p>
            <a:pPr lvl="0" fontAlgn="base"/>
            <a:r>
              <a:rPr lang="en-GB" dirty="0"/>
              <a:t>The choice of style always depends on individual class and situation, and is closely interconnected with the authority of the teacher. </a:t>
            </a:r>
            <a:endParaRPr lang="en-GB" sz="1400" dirty="0"/>
          </a:p>
          <a:p>
            <a:endParaRPr lang="cs-CZ" dirty="0"/>
          </a:p>
        </p:txBody>
      </p:sp>
    </p:spTree>
    <p:extLst>
      <p:ext uri="{BB962C8B-B14F-4D97-AF65-F5344CB8AC3E}">
        <p14:creationId xmlns:p14="http://schemas.microsoft.com/office/powerpoint/2010/main" val="2194654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dirty="0"/>
              <a:t>The style of upbringing</a:t>
            </a:r>
            <a:endParaRPr lang="cs-CZ" b="1" dirty="0"/>
          </a:p>
        </p:txBody>
      </p:sp>
      <p:sp>
        <p:nvSpPr>
          <p:cNvPr id="3" name="Zástupný symbol pro obsah 2"/>
          <p:cNvSpPr>
            <a:spLocks noGrp="1"/>
          </p:cNvSpPr>
          <p:nvPr>
            <p:ph idx="1"/>
          </p:nvPr>
        </p:nvSpPr>
        <p:spPr/>
        <p:txBody>
          <a:bodyPr>
            <a:normAutofit fontScale="92500" lnSpcReduction="10000"/>
          </a:bodyPr>
          <a:lstStyle/>
          <a:p>
            <a:pPr lvl="0" fontAlgn="base"/>
            <a:r>
              <a:rPr lang="en-GB" dirty="0"/>
              <a:t>To be able to communicate properly, the teacher must be able to communicate effectively. Meaning that the teacher must know how to express points properly, must be a good listener, and be empathetic = empathy. </a:t>
            </a:r>
          </a:p>
          <a:p>
            <a:pPr lvl="0" fontAlgn="base"/>
            <a:r>
              <a:rPr lang="en-GB" u="sng" dirty="0"/>
              <a:t>Principles of simplifying communication</a:t>
            </a:r>
            <a:r>
              <a:rPr lang="en-GB" dirty="0"/>
              <a:t>:</a:t>
            </a:r>
          </a:p>
          <a:p>
            <a:pPr marL="514350" lvl="0" indent="-514350" fontAlgn="base">
              <a:buAutoNum type="arabicParenBoth"/>
            </a:pPr>
            <a:r>
              <a:rPr lang="en-GB" dirty="0" smtClean="0"/>
              <a:t>Communication </a:t>
            </a:r>
            <a:r>
              <a:rPr lang="en-GB" dirty="0"/>
              <a:t>while during lessons should be </a:t>
            </a:r>
            <a:r>
              <a:rPr lang="en-GB" b="1" dirty="0"/>
              <a:t>purposeful</a:t>
            </a:r>
            <a:r>
              <a:rPr lang="en-GB" dirty="0"/>
              <a:t>. </a:t>
            </a:r>
            <a:endParaRPr lang="cs-CZ" dirty="0" smtClean="0"/>
          </a:p>
          <a:p>
            <a:pPr marL="514350" lvl="0" indent="-514350" fontAlgn="base">
              <a:buAutoNum type="arabicParenBoth"/>
            </a:pPr>
            <a:r>
              <a:rPr lang="en-GB" dirty="0" smtClean="0"/>
              <a:t>We </a:t>
            </a:r>
            <a:r>
              <a:rPr lang="en-GB" dirty="0"/>
              <a:t>should communicate </a:t>
            </a:r>
            <a:r>
              <a:rPr lang="en-GB" b="1" dirty="0"/>
              <a:t>only with attentive listeners</a:t>
            </a:r>
            <a:r>
              <a:rPr lang="en-GB" dirty="0"/>
              <a:t>. </a:t>
            </a:r>
            <a:endParaRPr lang="cs-CZ" dirty="0" smtClean="0"/>
          </a:p>
          <a:p>
            <a:pPr marL="514350" lvl="0" indent="-514350" fontAlgn="base">
              <a:buAutoNum type="arabicParenBoth"/>
            </a:pPr>
            <a:r>
              <a:rPr lang="en-GB" dirty="0" smtClean="0"/>
              <a:t>We </a:t>
            </a:r>
            <a:r>
              <a:rPr lang="en-GB" dirty="0"/>
              <a:t>should allow the</a:t>
            </a:r>
            <a:r>
              <a:rPr lang="en-GB" b="1" dirty="0"/>
              <a:t> possibility of misunderstanding </a:t>
            </a:r>
            <a:r>
              <a:rPr lang="en-GB" dirty="0"/>
              <a:t>with the students. </a:t>
            </a:r>
            <a:endParaRPr lang="cs-CZ" dirty="0" smtClean="0"/>
          </a:p>
          <a:p>
            <a:pPr marL="514350" lvl="0" indent="-514350" fontAlgn="base">
              <a:buAutoNum type="arabicParenBoth"/>
            </a:pPr>
            <a:r>
              <a:rPr lang="en-GB" dirty="0" smtClean="0"/>
              <a:t>The </a:t>
            </a:r>
            <a:r>
              <a:rPr lang="en-GB" dirty="0"/>
              <a:t>communication should always incorporate </a:t>
            </a:r>
            <a:r>
              <a:rPr lang="en-GB" b="1" dirty="0" smtClean="0"/>
              <a:t>humour</a:t>
            </a:r>
            <a:r>
              <a:rPr lang="en-GB" dirty="0" smtClean="0"/>
              <a:t>. </a:t>
            </a:r>
            <a:endParaRPr lang="cs-CZ" dirty="0" smtClean="0"/>
          </a:p>
          <a:p>
            <a:pPr marL="514350" lvl="0" indent="-514350" fontAlgn="base">
              <a:buAutoNum type="arabicParenBoth"/>
            </a:pPr>
            <a:r>
              <a:rPr lang="en-GB" dirty="0" smtClean="0"/>
              <a:t>In </a:t>
            </a:r>
            <a:r>
              <a:rPr lang="en-GB" dirty="0"/>
              <a:t>any case there should be humiliation or ridicule present in communication with </a:t>
            </a:r>
            <a:r>
              <a:rPr lang="en-GB" dirty="0" smtClean="0"/>
              <a:t>students</a:t>
            </a:r>
            <a:r>
              <a:rPr lang="en-GB" dirty="0"/>
              <a:t>.</a:t>
            </a:r>
          </a:p>
          <a:p>
            <a:endParaRPr lang="cs-CZ" dirty="0"/>
          </a:p>
        </p:txBody>
      </p:sp>
      <p:pic>
        <p:nvPicPr>
          <p:cNvPr id="4" name="Obrázek 3"/>
          <p:cNvPicPr>
            <a:picLocks noChangeAspect="1"/>
          </p:cNvPicPr>
          <p:nvPr/>
        </p:nvPicPr>
        <p:blipFill>
          <a:blip r:embed="rId2"/>
          <a:stretch>
            <a:fillRect/>
          </a:stretch>
        </p:blipFill>
        <p:spPr>
          <a:xfrm>
            <a:off x="9578307" y="5526157"/>
            <a:ext cx="1775493" cy="1028791"/>
          </a:xfrm>
          <a:prstGeom prst="rect">
            <a:avLst/>
          </a:prstGeom>
        </p:spPr>
      </p:pic>
    </p:spTree>
    <p:extLst>
      <p:ext uri="{BB962C8B-B14F-4D97-AF65-F5344CB8AC3E}">
        <p14:creationId xmlns:p14="http://schemas.microsoft.com/office/powerpoint/2010/main" val="1840374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Key words</a:t>
            </a:r>
          </a:p>
        </p:txBody>
      </p:sp>
      <p:sp>
        <p:nvSpPr>
          <p:cNvPr id="3" name="Zástupný symbol pro obsah 2"/>
          <p:cNvSpPr>
            <a:spLocks noGrp="1"/>
          </p:cNvSpPr>
          <p:nvPr>
            <p:ph idx="1"/>
          </p:nvPr>
        </p:nvSpPr>
        <p:spPr/>
        <p:txBody>
          <a:bodyPr/>
          <a:lstStyle/>
          <a:p>
            <a:r>
              <a:rPr lang="en-GB" dirty="0"/>
              <a:t>educational communication, verbal communication, non-verbal communication, communication via deed</a:t>
            </a:r>
            <a:endParaRPr lang="cs-CZ" dirty="0"/>
          </a:p>
        </p:txBody>
      </p:sp>
    </p:spTree>
    <p:extLst>
      <p:ext uri="{BB962C8B-B14F-4D97-AF65-F5344CB8AC3E}">
        <p14:creationId xmlns:p14="http://schemas.microsoft.com/office/powerpoint/2010/main" val="3075842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Thank you for your attention.</a:t>
            </a:r>
            <a:endParaRPr lang="en-GB" dirty="0"/>
          </a:p>
        </p:txBody>
      </p:sp>
    </p:spTree>
    <p:extLst>
      <p:ext uri="{BB962C8B-B14F-4D97-AF65-F5344CB8AC3E}">
        <p14:creationId xmlns:p14="http://schemas.microsoft.com/office/powerpoint/2010/main" val="182188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smtClean="0"/>
              <a:t>What are the differences between Educational Communication and Social Communication?</a:t>
            </a:r>
            <a:endParaRPr lang="cs-CZ" b="1" dirty="0"/>
          </a:p>
        </p:txBody>
      </p:sp>
      <p:sp>
        <p:nvSpPr>
          <p:cNvPr id="3" name="Zástupný symbol pro obsah 2"/>
          <p:cNvSpPr>
            <a:spLocks noGrp="1"/>
          </p:cNvSpPr>
          <p:nvPr>
            <p:ph idx="1"/>
          </p:nvPr>
        </p:nvSpPr>
        <p:spPr/>
        <p:txBody>
          <a:bodyPr/>
          <a:lstStyle/>
          <a:p>
            <a:pPr lvl="0" fontAlgn="base"/>
            <a:r>
              <a:rPr lang="en-GB" dirty="0" smtClean="0"/>
              <a:t>Takes </a:t>
            </a:r>
            <a:r>
              <a:rPr lang="en-GB" dirty="0"/>
              <a:t>place between the participants of the educational process.(teachers, students, headmaster, parents)</a:t>
            </a:r>
          </a:p>
          <a:p>
            <a:pPr lvl="0" fontAlgn="base"/>
            <a:r>
              <a:rPr lang="en-GB" dirty="0"/>
              <a:t>Is always connected to a certain situation in the educational process (For example, a discussion about ways of growing carnations between two teachers during the break, would not be regarded as Educational Communication)</a:t>
            </a:r>
          </a:p>
          <a:p>
            <a:pPr marL="0" indent="0">
              <a:buNone/>
            </a:pPr>
            <a:endParaRPr lang="cs-CZ" dirty="0"/>
          </a:p>
        </p:txBody>
      </p:sp>
      <p:pic>
        <p:nvPicPr>
          <p:cNvPr id="4" name="Obrázek 3"/>
          <p:cNvPicPr>
            <a:picLocks noChangeAspect="1"/>
          </p:cNvPicPr>
          <p:nvPr/>
        </p:nvPicPr>
        <p:blipFill>
          <a:blip r:embed="rId2"/>
          <a:stretch>
            <a:fillRect/>
          </a:stretch>
        </p:blipFill>
        <p:spPr>
          <a:xfrm>
            <a:off x="4471386" y="4753364"/>
            <a:ext cx="3249228" cy="1707070"/>
          </a:xfrm>
          <a:prstGeom prst="rect">
            <a:avLst/>
          </a:prstGeom>
        </p:spPr>
      </p:pic>
    </p:spTree>
    <p:extLst>
      <p:ext uri="{BB962C8B-B14F-4D97-AF65-F5344CB8AC3E}">
        <p14:creationId xmlns:p14="http://schemas.microsoft.com/office/powerpoint/2010/main" val="707449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smtClean="0"/>
              <a:t>What are the differences between Educational Communication and Social Communication?</a:t>
            </a:r>
            <a:endParaRPr lang="cs-CZ" b="1" dirty="0"/>
          </a:p>
        </p:txBody>
      </p:sp>
      <p:sp>
        <p:nvSpPr>
          <p:cNvPr id="3" name="Zástupný symbol pro obsah 2"/>
          <p:cNvSpPr>
            <a:spLocks noGrp="1"/>
          </p:cNvSpPr>
          <p:nvPr>
            <p:ph idx="1"/>
          </p:nvPr>
        </p:nvSpPr>
        <p:spPr/>
        <p:txBody>
          <a:bodyPr>
            <a:normAutofit/>
          </a:bodyPr>
          <a:lstStyle/>
          <a:p>
            <a:pPr lvl="0" fontAlgn="base"/>
            <a:r>
              <a:rPr lang="en-GB" dirty="0"/>
              <a:t>Teacher's profession is associated with the skill of effective communication, which can be learnt, exercised, developed, and improved. </a:t>
            </a:r>
          </a:p>
          <a:p>
            <a:pPr lvl="0" fontAlgn="base"/>
            <a:r>
              <a:rPr lang="en-GB" dirty="0"/>
              <a:t>Educational Communication employs different tools of Social Communication: </a:t>
            </a:r>
          </a:p>
          <a:p>
            <a:pPr marL="0" lvl="0" indent="0" fontAlgn="base">
              <a:buNone/>
            </a:pPr>
            <a:r>
              <a:rPr lang="cs-CZ" b="1" dirty="0" smtClean="0"/>
              <a:t>      (1) </a:t>
            </a:r>
            <a:r>
              <a:rPr lang="en-GB" b="1" dirty="0" smtClean="0"/>
              <a:t>Verbal </a:t>
            </a:r>
            <a:r>
              <a:rPr lang="en-GB" b="1" dirty="0"/>
              <a:t>Form</a:t>
            </a:r>
            <a:r>
              <a:rPr lang="en-GB" dirty="0"/>
              <a:t>, communication by means of a word </a:t>
            </a:r>
          </a:p>
          <a:p>
            <a:pPr marL="0" indent="0">
              <a:buNone/>
            </a:pPr>
            <a:r>
              <a:rPr lang="cs-CZ" dirty="0" smtClean="0"/>
              <a:t>      </a:t>
            </a:r>
            <a:r>
              <a:rPr lang="en-GB" dirty="0" smtClean="0"/>
              <a:t>(</a:t>
            </a:r>
            <a:r>
              <a:rPr lang="en-GB" dirty="0"/>
              <a:t>spoken, written); </a:t>
            </a:r>
          </a:p>
          <a:p>
            <a:pPr marL="0" lvl="0" indent="0" fontAlgn="base">
              <a:buNone/>
            </a:pPr>
            <a:r>
              <a:rPr lang="cs-CZ" b="1" dirty="0" smtClean="0"/>
              <a:t>      (2) </a:t>
            </a:r>
            <a:r>
              <a:rPr lang="en-GB" b="1" dirty="0" smtClean="0"/>
              <a:t>Non-verbal</a:t>
            </a:r>
            <a:r>
              <a:rPr lang="cs-CZ" dirty="0"/>
              <a:t> </a:t>
            </a:r>
            <a:r>
              <a:rPr lang="cs-CZ" dirty="0" smtClean="0"/>
              <a:t>-</a:t>
            </a:r>
            <a:r>
              <a:rPr lang="en-GB" dirty="0" smtClean="0"/>
              <a:t> </a:t>
            </a:r>
            <a:r>
              <a:rPr lang="en-GB" dirty="0"/>
              <a:t>communication without the use of a word; </a:t>
            </a:r>
          </a:p>
          <a:p>
            <a:pPr marL="0" lvl="0" indent="0" fontAlgn="base">
              <a:buNone/>
            </a:pPr>
            <a:r>
              <a:rPr lang="cs-CZ" b="1" dirty="0" smtClean="0"/>
              <a:t>      (3) </a:t>
            </a:r>
            <a:r>
              <a:rPr lang="en-GB" b="1" dirty="0" smtClean="0"/>
              <a:t>Communication </a:t>
            </a:r>
            <a:r>
              <a:rPr lang="en-GB" b="1" dirty="0"/>
              <a:t>by a deed</a:t>
            </a:r>
            <a:r>
              <a:rPr lang="en-GB" dirty="0"/>
              <a:t>, a certain action takes place</a:t>
            </a:r>
          </a:p>
          <a:p>
            <a:pPr marL="0" indent="0">
              <a:buNone/>
            </a:pPr>
            <a:endParaRPr lang="en-GB" dirty="0"/>
          </a:p>
          <a:p>
            <a:pPr marL="0" indent="0">
              <a:buNone/>
            </a:pPr>
            <a:endParaRPr lang="cs-CZ" dirty="0"/>
          </a:p>
        </p:txBody>
      </p:sp>
    </p:spTree>
    <p:extLst>
      <p:ext uri="{BB962C8B-B14F-4D97-AF65-F5344CB8AC3E}">
        <p14:creationId xmlns:p14="http://schemas.microsoft.com/office/powerpoint/2010/main" val="190870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smtClean="0"/>
              <a:t>What are the differences between Educational Communication and Social Communication?</a:t>
            </a:r>
            <a:endParaRPr lang="cs-CZ" b="1" dirty="0"/>
          </a:p>
        </p:txBody>
      </p:sp>
      <p:sp>
        <p:nvSpPr>
          <p:cNvPr id="3" name="Zástupný symbol pro obsah 2"/>
          <p:cNvSpPr>
            <a:spLocks noGrp="1"/>
          </p:cNvSpPr>
          <p:nvPr>
            <p:ph idx="1"/>
          </p:nvPr>
        </p:nvSpPr>
        <p:spPr/>
        <p:txBody>
          <a:bodyPr>
            <a:normAutofit fontScale="92500" lnSpcReduction="10000"/>
          </a:bodyPr>
          <a:lstStyle/>
          <a:p>
            <a:pPr lvl="0" fontAlgn="base"/>
            <a:r>
              <a:rPr lang="en-GB" dirty="0"/>
              <a:t>For Social and Educational Communication even the content is identical.</a:t>
            </a:r>
            <a:endParaRPr lang="en-GB" sz="1400" dirty="0"/>
          </a:p>
          <a:p>
            <a:pPr marL="0" indent="0">
              <a:buNone/>
            </a:pPr>
            <a:r>
              <a:rPr lang="cs-CZ" dirty="0"/>
              <a:t> </a:t>
            </a:r>
            <a:r>
              <a:rPr lang="cs-CZ" dirty="0" smtClean="0"/>
              <a:t>  </a:t>
            </a:r>
            <a:r>
              <a:rPr lang="en-GB" dirty="0" smtClean="0"/>
              <a:t>We communicate:</a:t>
            </a:r>
            <a:endParaRPr lang="en-GB" sz="1400" dirty="0" smtClean="0"/>
          </a:p>
          <a:p>
            <a:pPr marL="514350" indent="-514350">
              <a:buAutoNum type="alphaLcParenBoth"/>
            </a:pPr>
            <a:r>
              <a:rPr lang="en-GB" dirty="0" smtClean="0"/>
              <a:t>The Information</a:t>
            </a:r>
            <a:endParaRPr lang="cs-CZ" sz="1400" dirty="0"/>
          </a:p>
          <a:p>
            <a:pPr marL="514350" indent="-514350">
              <a:buAutoNum type="alphaLcParenBoth"/>
            </a:pPr>
            <a:r>
              <a:rPr lang="en-GB" dirty="0" smtClean="0"/>
              <a:t>Our Emotion</a:t>
            </a:r>
            <a:endParaRPr lang="cs-CZ" sz="1200" dirty="0"/>
          </a:p>
          <a:p>
            <a:pPr marL="514350" indent="-514350">
              <a:buAutoNum type="alphaLcParenBoth"/>
            </a:pPr>
            <a:r>
              <a:rPr lang="en-GB" dirty="0" smtClean="0"/>
              <a:t>Our </a:t>
            </a:r>
            <a:r>
              <a:rPr lang="en-GB" dirty="0"/>
              <a:t>attitude towards the content of our </a:t>
            </a:r>
            <a:r>
              <a:rPr lang="en-GB" dirty="0" smtClean="0"/>
              <a:t>conversation</a:t>
            </a:r>
            <a:endParaRPr lang="cs-CZ" sz="1200" dirty="0"/>
          </a:p>
          <a:p>
            <a:pPr marL="514350" indent="-514350">
              <a:buAutoNum type="alphaLcParenBoth"/>
            </a:pPr>
            <a:r>
              <a:rPr lang="en-GB" dirty="0" smtClean="0"/>
              <a:t>Our </a:t>
            </a:r>
            <a:r>
              <a:rPr lang="en-GB" dirty="0"/>
              <a:t>attitude towards the person we are speaking </a:t>
            </a:r>
            <a:r>
              <a:rPr lang="en-GB" dirty="0" smtClean="0"/>
              <a:t>to</a:t>
            </a:r>
            <a:endParaRPr lang="cs-CZ" sz="1200" dirty="0"/>
          </a:p>
          <a:p>
            <a:pPr marL="514350" indent="-514350">
              <a:buAutoNum type="alphaLcParenBoth"/>
            </a:pPr>
            <a:r>
              <a:rPr lang="en-GB" dirty="0" smtClean="0"/>
              <a:t>The </a:t>
            </a:r>
            <a:r>
              <a:rPr lang="en-GB" dirty="0"/>
              <a:t>rules of communication </a:t>
            </a:r>
            <a:endParaRPr lang="cs-CZ" sz="1200" dirty="0"/>
          </a:p>
          <a:p>
            <a:pPr marL="514350" indent="-514350">
              <a:buAutoNum type="alphaLcParenBoth"/>
            </a:pPr>
            <a:r>
              <a:rPr lang="en-GB" dirty="0" smtClean="0"/>
              <a:t>The </a:t>
            </a:r>
            <a:r>
              <a:rPr lang="en-GB" dirty="0"/>
              <a:t>acceptance of our self-concept</a:t>
            </a:r>
            <a:endParaRPr lang="en-GB" sz="1200" dirty="0"/>
          </a:p>
          <a:p>
            <a:pPr lvl="0" fontAlgn="base"/>
            <a:r>
              <a:rPr lang="en-GB" dirty="0"/>
              <a:t>Communication is characteristic with its intentions and goals. Moreover, it serves the goals that it incorporates. </a:t>
            </a:r>
            <a:endParaRPr lang="en-GB" sz="1400" dirty="0"/>
          </a:p>
          <a:p>
            <a:pPr marL="0" indent="0">
              <a:buNone/>
            </a:pPr>
            <a:endParaRPr lang="en-GB" dirty="0"/>
          </a:p>
          <a:p>
            <a:pPr marL="0" indent="0">
              <a:buNone/>
            </a:pPr>
            <a:endParaRPr lang="cs-CZ" dirty="0"/>
          </a:p>
        </p:txBody>
      </p:sp>
      <p:pic>
        <p:nvPicPr>
          <p:cNvPr id="4" name="Obrázek 3"/>
          <p:cNvPicPr>
            <a:picLocks noChangeAspect="1"/>
          </p:cNvPicPr>
          <p:nvPr/>
        </p:nvPicPr>
        <p:blipFill>
          <a:blip r:embed="rId2"/>
          <a:stretch>
            <a:fillRect/>
          </a:stretch>
        </p:blipFill>
        <p:spPr>
          <a:xfrm>
            <a:off x="9392346" y="2994131"/>
            <a:ext cx="1524132" cy="1505843"/>
          </a:xfrm>
          <a:prstGeom prst="rect">
            <a:avLst/>
          </a:prstGeom>
        </p:spPr>
      </p:pic>
    </p:spTree>
    <p:extLst>
      <p:ext uri="{BB962C8B-B14F-4D97-AF65-F5344CB8AC3E}">
        <p14:creationId xmlns:p14="http://schemas.microsoft.com/office/powerpoint/2010/main" val="1280907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smtClean="0"/>
              <a:t>What are the differences between Educational Communication and Social Communication?</a:t>
            </a:r>
            <a:endParaRPr lang="cs-CZ" b="1" dirty="0"/>
          </a:p>
        </p:txBody>
      </p:sp>
      <p:sp>
        <p:nvSpPr>
          <p:cNvPr id="3" name="Zástupný symbol pro obsah 2"/>
          <p:cNvSpPr>
            <a:spLocks noGrp="1"/>
          </p:cNvSpPr>
          <p:nvPr>
            <p:ph idx="1"/>
          </p:nvPr>
        </p:nvSpPr>
        <p:spPr/>
        <p:txBody>
          <a:bodyPr>
            <a:normAutofit/>
          </a:bodyPr>
          <a:lstStyle/>
          <a:p>
            <a:pPr lvl="0" fontAlgn="base"/>
            <a:r>
              <a:rPr lang="en-GB" dirty="0" smtClean="0"/>
              <a:t>Communication </a:t>
            </a:r>
            <a:r>
              <a:rPr lang="en-GB" dirty="0"/>
              <a:t>is characteristic with its intentions and goals. Moreover, it serves the goals that it incorporates. </a:t>
            </a:r>
            <a:endParaRPr lang="en-GB" sz="1400" dirty="0"/>
          </a:p>
          <a:p>
            <a:pPr lvl="0" fontAlgn="base"/>
            <a:r>
              <a:rPr lang="en-GB" dirty="0"/>
              <a:t>It is usually defined as mutual exchange of information between the participants of the educational process. </a:t>
            </a:r>
          </a:p>
          <a:p>
            <a:r>
              <a:rPr lang="en-GB" dirty="0"/>
              <a:t>It is a device used in upbringing and education</a:t>
            </a:r>
          </a:p>
          <a:p>
            <a:pPr marL="0" indent="0">
              <a:buNone/>
            </a:pPr>
            <a:endParaRPr lang="cs-CZ" dirty="0"/>
          </a:p>
        </p:txBody>
      </p:sp>
    </p:spTree>
    <p:extLst>
      <p:ext uri="{BB962C8B-B14F-4D97-AF65-F5344CB8AC3E}">
        <p14:creationId xmlns:p14="http://schemas.microsoft.com/office/powerpoint/2010/main" val="196619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smtClean="0"/>
              <a:t>What are the differences between Educational Communication and Social Communication?</a:t>
            </a:r>
            <a:endParaRPr lang="cs-CZ" b="1" dirty="0"/>
          </a:p>
        </p:txBody>
      </p:sp>
      <p:sp>
        <p:nvSpPr>
          <p:cNvPr id="3" name="Zástupný symbol pro obsah 2"/>
          <p:cNvSpPr>
            <a:spLocks noGrp="1"/>
          </p:cNvSpPr>
          <p:nvPr>
            <p:ph idx="1"/>
          </p:nvPr>
        </p:nvSpPr>
        <p:spPr/>
        <p:txBody>
          <a:bodyPr>
            <a:normAutofit fontScale="92500" lnSpcReduction="20000"/>
          </a:bodyPr>
          <a:lstStyle/>
          <a:p>
            <a:pPr fontAlgn="base"/>
            <a:r>
              <a:rPr lang="en-GB" dirty="0"/>
              <a:t>Educational Communication can be viewed from two perspectives: the content and the process.  </a:t>
            </a:r>
            <a:endParaRPr lang="en-GB" sz="1400" dirty="0"/>
          </a:p>
          <a:p>
            <a:r>
              <a:rPr lang="en-GB" dirty="0"/>
              <a:t>The information mediated to the students have generally three components: </a:t>
            </a:r>
            <a:endParaRPr lang="en-GB" sz="1400" dirty="0" smtClean="0"/>
          </a:p>
          <a:p>
            <a:pPr marL="914400" lvl="1" indent="-457200" fontAlgn="base">
              <a:buAutoNum type="alphaLcParenBoth"/>
            </a:pPr>
            <a:r>
              <a:rPr lang="en-GB" b="1" dirty="0" smtClean="0"/>
              <a:t>cognitive component </a:t>
            </a:r>
            <a:r>
              <a:rPr lang="en-GB" dirty="0" smtClean="0"/>
              <a:t>influences the development of recognition of student's character; </a:t>
            </a:r>
            <a:endParaRPr lang="cs-CZ" sz="1200" dirty="0"/>
          </a:p>
          <a:p>
            <a:pPr marL="914400" lvl="1" indent="-457200" fontAlgn="base">
              <a:buAutoNum type="alphaLcParenBoth"/>
            </a:pPr>
            <a:r>
              <a:rPr lang="en-GB" b="1" dirty="0" smtClean="0"/>
              <a:t>affected </a:t>
            </a:r>
            <a:r>
              <a:rPr lang="en-GB" b="1" dirty="0"/>
              <a:t>component </a:t>
            </a:r>
            <a:r>
              <a:rPr lang="en-GB" dirty="0"/>
              <a:t>influences development of learning motivation, strengthens ability of making </a:t>
            </a:r>
            <a:r>
              <a:rPr lang="en-GB" dirty="0" smtClean="0"/>
              <a:t>opinions;</a:t>
            </a:r>
            <a:endParaRPr lang="cs-CZ" sz="1200" dirty="0"/>
          </a:p>
          <a:p>
            <a:pPr marL="914400" lvl="1" indent="-457200" fontAlgn="base">
              <a:buAutoNum type="alphaLcParenBoth"/>
            </a:pPr>
            <a:r>
              <a:rPr lang="en-GB" b="1" dirty="0" smtClean="0"/>
              <a:t>regulative </a:t>
            </a:r>
            <a:r>
              <a:rPr lang="en-GB" b="1" dirty="0"/>
              <a:t>component </a:t>
            </a:r>
            <a:r>
              <a:rPr lang="en-GB" dirty="0"/>
              <a:t>it helps the implementation of schooling.</a:t>
            </a:r>
            <a:endParaRPr lang="en-GB" sz="1200" dirty="0"/>
          </a:p>
          <a:p>
            <a:r>
              <a:rPr lang="en-GB" dirty="0" smtClean="0"/>
              <a:t>Those </a:t>
            </a:r>
            <a:r>
              <a:rPr lang="en-GB" dirty="0"/>
              <a:t>three components do occur integrated in practice – they form the content surface of Educational Communication in teaching. </a:t>
            </a:r>
            <a:endParaRPr lang="en-GB" sz="1400" dirty="0"/>
          </a:p>
          <a:p>
            <a:pPr marL="0" indent="0">
              <a:buNone/>
            </a:pPr>
            <a:r>
              <a:rPr lang="en-GB" dirty="0"/>
              <a:t/>
            </a:r>
            <a:br>
              <a:rPr lang="en-GB" dirty="0"/>
            </a:br>
            <a:r>
              <a:rPr lang="en-GB" dirty="0"/>
              <a:t> </a:t>
            </a:r>
          </a:p>
          <a:p>
            <a:pPr marL="0" indent="0">
              <a:buNone/>
            </a:pPr>
            <a:endParaRPr lang="cs-CZ" dirty="0"/>
          </a:p>
        </p:txBody>
      </p:sp>
    </p:spTree>
    <p:extLst>
      <p:ext uri="{BB962C8B-B14F-4D97-AF65-F5344CB8AC3E}">
        <p14:creationId xmlns:p14="http://schemas.microsoft.com/office/powerpoint/2010/main" val="82808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b="1" dirty="0"/>
              <a:t>The tools of Educational Communication: </a:t>
            </a:r>
            <a:br>
              <a:rPr lang="en-GB" b="1" dirty="0"/>
            </a:br>
            <a:r>
              <a:rPr lang="en-GB" b="1" dirty="0"/>
              <a:t>Verbal Communication</a:t>
            </a:r>
          </a:p>
        </p:txBody>
      </p:sp>
      <p:sp>
        <p:nvSpPr>
          <p:cNvPr id="3" name="Zástupný symbol pro obsah 2"/>
          <p:cNvSpPr>
            <a:spLocks noGrp="1"/>
          </p:cNvSpPr>
          <p:nvPr>
            <p:ph idx="1"/>
          </p:nvPr>
        </p:nvSpPr>
        <p:spPr/>
        <p:txBody>
          <a:bodyPr>
            <a:normAutofit fontScale="92500" lnSpcReduction="10000"/>
          </a:bodyPr>
          <a:lstStyle/>
          <a:p>
            <a:pPr lvl="0" fontAlgn="base"/>
            <a:r>
              <a:rPr lang="en-GB" b="1" dirty="0"/>
              <a:t>Speech -</a:t>
            </a:r>
            <a:r>
              <a:rPr lang="en-GB" dirty="0"/>
              <a:t> is the most frequently used device of interpersonal communication. There are three speech organs that take part in speech production: </a:t>
            </a:r>
          </a:p>
          <a:p>
            <a:r>
              <a:rPr lang="en-GB" dirty="0"/>
              <a:t>Breathing Organs, Organs producing Voice, and Articulation.  </a:t>
            </a:r>
          </a:p>
          <a:p>
            <a:pPr lvl="0" fontAlgn="base"/>
            <a:r>
              <a:rPr lang="en-GB" b="1" dirty="0"/>
              <a:t>Breath </a:t>
            </a:r>
            <a:r>
              <a:rPr lang="en-GB" dirty="0"/>
              <a:t>– teacher must adopt a so called 'Breath Economy', which is an economical and conscious control of breathing to facilitate better speech performance.</a:t>
            </a:r>
          </a:p>
          <a:p>
            <a:r>
              <a:rPr lang="en-GB" b="1" dirty="0"/>
              <a:t>Voice </a:t>
            </a:r>
            <a:r>
              <a:rPr lang="en-GB" dirty="0"/>
              <a:t>– each voice has three qualities: strength, pitch, and </a:t>
            </a:r>
            <a:r>
              <a:rPr lang="en-GB" dirty="0" err="1"/>
              <a:t>color</a:t>
            </a:r>
            <a:r>
              <a:rPr lang="en-GB" dirty="0"/>
              <a:t>. These qualities compromise the acoustic attributes of the voice. Teacher must master another important characteristic: flexibility (dynamics, tone) and the persistence of his or hers </a:t>
            </a:r>
            <a:r>
              <a:rPr lang="en-GB" dirty="0" smtClean="0"/>
              <a:t>voice</a:t>
            </a:r>
            <a:r>
              <a:rPr lang="cs-CZ" dirty="0" smtClean="0"/>
              <a:t>.</a:t>
            </a:r>
            <a:r>
              <a:rPr lang="en-GB" dirty="0"/>
              <a:t/>
            </a:r>
            <a:br>
              <a:rPr lang="en-GB" dirty="0"/>
            </a:br>
            <a:r>
              <a:rPr lang="en-GB" dirty="0"/>
              <a:t> </a:t>
            </a:r>
          </a:p>
          <a:p>
            <a:pPr marL="0" indent="0">
              <a:buNone/>
            </a:pPr>
            <a:endParaRPr lang="cs-CZ" dirty="0"/>
          </a:p>
        </p:txBody>
      </p:sp>
      <p:pic>
        <p:nvPicPr>
          <p:cNvPr id="84" name="Obrázek 83"/>
          <p:cNvPicPr>
            <a:picLocks noChangeAspect="1"/>
          </p:cNvPicPr>
          <p:nvPr/>
        </p:nvPicPr>
        <p:blipFill>
          <a:blip r:embed="rId2"/>
          <a:stretch>
            <a:fillRect/>
          </a:stretch>
        </p:blipFill>
        <p:spPr>
          <a:xfrm>
            <a:off x="9132012" y="5525451"/>
            <a:ext cx="1402202" cy="975445"/>
          </a:xfrm>
          <a:prstGeom prst="rect">
            <a:avLst/>
          </a:prstGeom>
        </p:spPr>
      </p:pic>
    </p:spTree>
    <p:extLst>
      <p:ext uri="{BB962C8B-B14F-4D97-AF65-F5344CB8AC3E}">
        <p14:creationId xmlns:p14="http://schemas.microsoft.com/office/powerpoint/2010/main" val="55812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b="1" i="1" dirty="0"/>
              <a:t>Nine characteristics of the Voice (paralinguistic aspects of speech</a:t>
            </a:r>
            <a:r>
              <a:rPr lang="en-GB" b="1" i="1" dirty="0" smtClean="0"/>
              <a:t>)</a:t>
            </a:r>
            <a:endParaRPr lang="cs-CZ" b="1"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(1) </a:t>
            </a:r>
            <a:r>
              <a:rPr lang="en-GB" dirty="0" smtClean="0"/>
              <a:t>The </a:t>
            </a:r>
            <a:r>
              <a:rPr lang="en-GB" dirty="0"/>
              <a:t>Intensity of the Voice ( the change of the volume, dynamics); </a:t>
            </a:r>
          </a:p>
          <a:p>
            <a:pPr marL="0" lvl="0" indent="0" fontAlgn="base">
              <a:buNone/>
            </a:pPr>
            <a:r>
              <a:rPr lang="cs-CZ" dirty="0" smtClean="0"/>
              <a:t>(2) </a:t>
            </a:r>
            <a:r>
              <a:rPr lang="en-GB" dirty="0" smtClean="0"/>
              <a:t>The </a:t>
            </a:r>
            <a:r>
              <a:rPr lang="en-GB" dirty="0"/>
              <a:t>Tone Pitch of the Voice; </a:t>
            </a:r>
          </a:p>
          <a:p>
            <a:pPr marL="0" lvl="0" indent="0" fontAlgn="base">
              <a:buNone/>
            </a:pPr>
            <a:r>
              <a:rPr lang="cs-CZ" dirty="0" smtClean="0"/>
              <a:t>(3) </a:t>
            </a:r>
            <a:r>
              <a:rPr lang="en-GB" dirty="0" smtClean="0"/>
              <a:t>The Colour </a:t>
            </a:r>
            <a:r>
              <a:rPr lang="en-GB" dirty="0"/>
              <a:t>of the Voice; </a:t>
            </a:r>
          </a:p>
          <a:p>
            <a:pPr marL="0" lvl="0" indent="0" fontAlgn="base">
              <a:buNone/>
            </a:pPr>
            <a:r>
              <a:rPr lang="cs-CZ" dirty="0" smtClean="0"/>
              <a:t>(4) </a:t>
            </a:r>
            <a:r>
              <a:rPr lang="en-GB" dirty="0" smtClean="0"/>
              <a:t>The </a:t>
            </a:r>
            <a:r>
              <a:rPr lang="en-GB" dirty="0"/>
              <a:t>length of the Speech; </a:t>
            </a:r>
          </a:p>
          <a:p>
            <a:pPr marL="0" lvl="0" indent="0" fontAlgn="base">
              <a:buNone/>
            </a:pPr>
            <a:r>
              <a:rPr lang="cs-CZ" dirty="0" smtClean="0"/>
              <a:t>(5) </a:t>
            </a:r>
            <a:r>
              <a:rPr lang="en-GB" dirty="0" smtClean="0"/>
              <a:t>The </a:t>
            </a:r>
            <a:r>
              <a:rPr lang="en-GB" dirty="0"/>
              <a:t>Rate of the Speech; </a:t>
            </a:r>
          </a:p>
          <a:p>
            <a:pPr marL="0" lvl="0" indent="0" fontAlgn="base">
              <a:buNone/>
            </a:pPr>
            <a:r>
              <a:rPr lang="cs-CZ" dirty="0" smtClean="0"/>
              <a:t>(6) </a:t>
            </a:r>
            <a:r>
              <a:rPr lang="en-GB" dirty="0" smtClean="0"/>
              <a:t>The </a:t>
            </a:r>
            <a:r>
              <a:rPr lang="en-GB" dirty="0"/>
              <a:t>Breaks and Pauses made during he Speech; </a:t>
            </a:r>
          </a:p>
          <a:p>
            <a:pPr marL="0" lvl="0" indent="0" fontAlgn="base">
              <a:buNone/>
            </a:pPr>
            <a:r>
              <a:rPr lang="cs-CZ" dirty="0" smtClean="0"/>
              <a:t>(7) </a:t>
            </a:r>
            <a:r>
              <a:rPr lang="en-GB" dirty="0" smtClean="0"/>
              <a:t>The </a:t>
            </a:r>
            <a:r>
              <a:rPr lang="en-GB" dirty="0"/>
              <a:t>Acoustic Content of the Breaks (Silence or Humming); </a:t>
            </a:r>
          </a:p>
          <a:p>
            <a:pPr marL="0" lvl="0" indent="0" fontAlgn="base">
              <a:buNone/>
            </a:pPr>
            <a:r>
              <a:rPr lang="cs-CZ" dirty="0" smtClean="0"/>
              <a:t>(8) </a:t>
            </a:r>
            <a:r>
              <a:rPr lang="en-GB" dirty="0" smtClean="0"/>
              <a:t>The </a:t>
            </a:r>
            <a:r>
              <a:rPr lang="en-GB" dirty="0"/>
              <a:t>Accuracy of the Speech (Avoidance of 'Slips of the Tongue', Mistakes, </a:t>
            </a:r>
            <a:r>
              <a:rPr lang="cs-CZ" dirty="0" smtClean="0"/>
              <a:t> </a:t>
            </a:r>
          </a:p>
          <a:p>
            <a:pPr marL="0" lvl="0" indent="0" fontAlgn="base">
              <a:buNone/>
            </a:pPr>
            <a:r>
              <a:rPr lang="cs-CZ" dirty="0"/>
              <a:t> </a:t>
            </a:r>
            <a:r>
              <a:rPr lang="cs-CZ" dirty="0" smtClean="0"/>
              <a:t>      </a:t>
            </a:r>
            <a:r>
              <a:rPr lang="en-GB" dirty="0" smtClean="0"/>
              <a:t>and </a:t>
            </a:r>
            <a:r>
              <a:rPr lang="en-GB" dirty="0"/>
              <a:t>Parasitic Words); </a:t>
            </a:r>
          </a:p>
          <a:p>
            <a:pPr marL="0" indent="0">
              <a:buNone/>
            </a:pPr>
            <a:r>
              <a:rPr lang="cs-CZ" dirty="0" smtClean="0"/>
              <a:t>(9) </a:t>
            </a:r>
            <a:r>
              <a:rPr lang="en-GB" dirty="0" smtClean="0"/>
              <a:t>The </a:t>
            </a:r>
            <a:r>
              <a:rPr lang="en-GB" dirty="0"/>
              <a:t>Manner of Word Delivery.</a:t>
            </a:r>
            <a:endParaRPr lang="cs-CZ" dirty="0"/>
          </a:p>
        </p:txBody>
      </p:sp>
    </p:spTree>
    <p:extLst>
      <p:ext uri="{BB962C8B-B14F-4D97-AF65-F5344CB8AC3E}">
        <p14:creationId xmlns:p14="http://schemas.microsoft.com/office/powerpoint/2010/main" val="2509978777"/>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2281</Words>
  <Application>Microsoft Office PowerPoint</Application>
  <PresentationFormat>Vlastní</PresentationFormat>
  <Paragraphs>117</Paragraphs>
  <Slides>24</Slides>
  <Notes>0</Notes>
  <HiddenSlides>0</HiddenSlides>
  <MMClips>0</MMClips>
  <ScaleCrop>false</ScaleCrop>
  <HeadingPairs>
    <vt:vector size="4" baseType="variant">
      <vt:variant>
        <vt:lpstr>Motiv</vt:lpstr>
      </vt:variant>
      <vt:variant>
        <vt:i4>1</vt:i4>
      </vt:variant>
      <vt:variant>
        <vt:lpstr>Nadpisy snímků</vt:lpstr>
      </vt:variant>
      <vt:variant>
        <vt:i4>24</vt:i4>
      </vt:variant>
    </vt:vector>
  </HeadingPairs>
  <TitlesOfParts>
    <vt:vector size="25" baseType="lpstr">
      <vt:lpstr>Motiv Office</vt:lpstr>
      <vt:lpstr>Educational Communication</vt:lpstr>
      <vt:lpstr>Educational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The tools of Educational Communication:  Verbal Communication</vt:lpstr>
      <vt:lpstr>Nine characteristics of the Voice (paralinguistic aspects of speech)</vt:lpstr>
      <vt:lpstr> Verbal Communication</vt:lpstr>
      <vt:lpstr>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Communication vis 'deed'</vt:lpstr>
      <vt:lpstr>The style of upbringing</vt:lpstr>
      <vt:lpstr>The style of upbringing</vt:lpstr>
      <vt:lpstr>Key words</vt:lpstr>
      <vt:lpstr>Prezentace aplikace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Trnová</cp:lastModifiedBy>
  <cp:revision>23</cp:revision>
  <dcterms:created xsi:type="dcterms:W3CDTF">2015-09-08T20:37:10Z</dcterms:created>
  <dcterms:modified xsi:type="dcterms:W3CDTF">2015-09-08T21:42:22Z</dcterms:modified>
</cp:coreProperties>
</file>