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374B-5153-41E1-BD40-E3EDAE36C293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929E1-6726-4CBC-B526-72E96C87F47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6807B-D962-46D8-BD67-5FBA2BB2CEDB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4ACA4-1F9C-4E6E-B6D2-732DDF91EF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85666-9FBC-42E8-BB08-BE9828FE2EF3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90AB5-BC40-481B-8D97-0F08F441FE0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CF8A9-2034-440C-BBEB-D490E641F9D3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8F91-8D49-4CF5-83E3-C69A27D96BB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B20D-E87F-4AB5-81C5-B3FE07ABABBD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3AD1A-C6FD-4655-8D53-6662FDCC44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36BF4-E9CD-4EDC-AEAE-2ABCF45955F2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A0AA2-B285-47C7-B0D9-F6C6B6D3EF1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865FC-04B8-438A-AD78-9D3DC2EEFC71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4624-E00D-4427-9978-1D59CC2B8B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FE69-6F91-4206-B9E6-AE4E5830781D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A5DE-71C1-4F26-923E-43B7FD8C65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8322E-B20B-4A0E-9C1F-025C4921837B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ACAEC-9E1E-4390-951D-63ECDFD60F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28CF5-A5E9-4D4B-9F07-B168E881E269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99550-4D26-4591-B9DF-CB2B41DD5D9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35F44-8BDF-4FB0-89A1-7B4E7DEF3197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E40C-2A63-4759-B88E-D5E87EBD79D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E29654-E6C9-44C8-8F06-7D0296CF68DC}" type="datetimeFigureOut">
              <a:rPr lang="sk-SK"/>
              <a:pPr>
                <a:defRPr/>
              </a:pPr>
              <a:t>23. 11. 2015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B53624-68BB-46AA-83D2-C071F8A4858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zdravi.e15.cz/clanek/priloha-lekarske-listy/prenatalni-diagnostika-rozstepu-rtu-a-patra-136536" TargetMode="External"/><Relationship Id="rId2" Type="http://schemas.openxmlformats.org/officeDocument/2006/relationships/hyperlink" Target="http://www.rozstep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Podnadpis 2"/>
          <p:cNvSpPr>
            <a:spLocks noGrp="1"/>
          </p:cNvSpPr>
          <p:nvPr>
            <p:ph type="subTitle" idx="1"/>
          </p:nvPr>
        </p:nvSpPr>
        <p:spPr>
          <a:xfrm>
            <a:off x="1000125" y="5000625"/>
            <a:ext cx="7072313" cy="882650"/>
          </a:xfrm>
        </p:spPr>
        <p:txBody>
          <a:bodyPr/>
          <a:lstStyle/>
          <a:p>
            <a:r>
              <a:rPr lang="cs-CZ" sz="12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Lucia Neupauerová,  Jana Kopuletá , Kamila Matušková, Simona Peňáková</a:t>
            </a:r>
          </a:p>
          <a:p>
            <a:r>
              <a:rPr lang="cs-CZ" sz="12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endParaRPr lang="sk-SK" sz="1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3143248"/>
            <a:ext cx="7175351" cy="1793167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štěpy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ů a patra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Obrázek 3" descr="206995-top_foto1-ut3f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642938"/>
            <a:ext cx="7215188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sk-SK" dirty="0"/>
          </a:p>
        </p:txBody>
      </p:sp>
      <p:sp>
        <p:nvSpPr>
          <p:cNvPr id="22530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marL="44450" indent="0">
              <a:buFont typeface="Georgia" pitchFamily="18" charset="0"/>
              <a:buNone/>
            </a:pPr>
            <a:endParaRPr lang="sk-SK" smtClean="0"/>
          </a:p>
          <a:p>
            <a:pPr marL="44450" indent="0">
              <a:buFont typeface="Georgia" pitchFamily="18" charset="0"/>
              <a:buNone/>
            </a:pPr>
            <a:endParaRPr lang="sk-SK" smtClean="0"/>
          </a:p>
          <a:p>
            <a:pPr marL="44450" indent="0">
              <a:buFont typeface="Georgia" pitchFamily="18" charset="0"/>
              <a:buNone/>
            </a:pPr>
            <a:endParaRPr lang="sk-SK" smtClean="0"/>
          </a:p>
          <a:p>
            <a:pPr marL="44450" indent="0" algn="ctr">
              <a:buFont typeface="Georgia" pitchFamily="18" charset="0"/>
              <a:buNone/>
            </a:pPr>
            <a:r>
              <a:rPr lang="sk-SK" sz="4400" smtClean="0"/>
              <a:t>Děkujeme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sk-SK"/>
          </a:p>
        </p:txBody>
      </p:sp>
      <p:sp>
        <p:nvSpPr>
          <p:cNvPr id="23554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sk-SK" smtClean="0"/>
              <a:t>Zdroje:</a:t>
            </a:r>
          </a:p>
          <a:p>
            <a:r>
              <a:rPr lang="sk-SK" smtClean="0">
                <a:hlinkClick r:id="rId2"/>
              </a:rPr>
              <a:t>http://www.rozstep.cz/</a:t>
            </a:r>
            <a:endParaRPr lang="sk-SK" smtClean="0"/>
          </a:p>
          <a:p>
            <a:r>
              <a:rPr lang="sk-SK" smtClean="0">
                <a:hlinkClick r:id="rId3"/>
              </a:rPr>
              <a:t>http://zdravi.e15.cz/clanek/priloha-lekarske-listy/prenatalni-diagnostika-rozstepu-rtu-a-patra-136536</a:t>
            </a:r>
            <a:endParaRPr lang="sk-SK" smtClean="0"/>
          </a:p>
          <a:p>
            <a:r>
              <a:rPr lang="sk-SK" smtClean="0"/>
              <a:t>http://www.wikiskripta.eu/index.php/Roz%C5%A1t%C4%9Bpy_obli%C4%8Deje</a:t>
            </a:r>
          </a:p>
          <a:p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sk-SK" sz="2800" smtClean="0">
                <a:latin typeface="Times New Roman" pitchFamily="18" charset="0"/>
                <a:cs typeface="Times New Roman" pitchFamily="18" charset="0"/>
              </a:rPr>
              <a:t>Patří mezi nejčastější kongenitální malformace.</a:t>
            </a:r>
          </a:p>
          <a:p>
            <a:r>
              <a:rPr lang="sk-SK" sz="2800" smtClean="0">
                <a:latin typeface="Times New Roman" pitchFamily="18" charset="0"/>
                <a:cs typeface="Times New Roman" pitchFamily="18" charset="0"/>
              </a:rPr>
              <a:t>Léčba pacientů s rozštěpovou vadou je v České republice komplexní a multidisciplinární.</a:t>
            </a:r>
            <a:endParaRPr lang="cs-CZ" altLang="sk-SK" sz="2800" smtClean="0">
              <a:latin typeface="Times New Roman" pitchFamily="18" charset="0"/>
              <a:cs typeface="Times New Roman" pitchFamily="18" charset="0"/>
            </a:endParaRPr>
          </a:p>
          <a:p>
            <a:endParaRPr lang="cs-CZ" altLang="sk-SK" sz="2800" smtClean="0">
              <a:latin typeface="Times New Roman" pitchFamily="18" charset="0"/>
              <a:cs typeface="Times New Roman" pitchFamily="18" charset="0"/>
            </a:endParaRPr>
          </a:p>
          <a:p>
            <a:endParaRPr lang="cs-CZ" altLang="sk-SK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sk-SK" sz="2800" smtClean="0">
                <a:latin typeface="Times New Roman" pitchFamily="18" charset="0"/>
                <a:cs typeface="Times New Roman" pitchFamily="18" charset="0"/>
              </a:rPr>
              <a:t>Ve střední Evropě se rodí jeden postižený jedinec na 700 zdravých dětí.</a:t>
            </a:r>
          </a:p>
          <a:p>
            <a:r>
              <a:rPr lang="cs-CZ" altLang="sk-SK" sz="2800" smtClean="0">
                <a:latin typeface="Times New Roman" pitchFamily="18" charset="0"/>
                <a:cs typeface="Times New Roman" pitchFamily="18" charset="0"/>
              </a:rPr>
              <a:t>Nutná je spolupráce rodičů.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7000875" cy="4983162"/>
          </a:xfrm>
        </p:spPr>
        <p:txBody>
          <a:bodyPr rtlCol="0">
            <a:normAutofit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sz="33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altLang="sk-SK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 postižení plodu dochází v prvních týdnech 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gravidity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altLang="sk-SK" sz="3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Nejdůležitejší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sk-SK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úlohu sehrává </a:t>
            </a:r>
            <a:r>
              <a:rPr lang="cs-CZ" altLang="sk-SK" sz="3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dedičnost</a:t>
            </a:r>
            <a:r>
              <a:rPr lang="cs-CZ" altLang="sk-SK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zdravotní stav matky, vlivy 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prostředí (RTG </a:t>
            </a:r>
            <a:r>
              <a:rPr lang="cs-CZ" altLang="sk-SK" sz="3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zaření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,drogy,organická rozpouštědla), infekce(rubeola, chřipka, CMV, </a:t>
            </a:r>
            <a:r>
              <a:rPr lang="cs-CZ" altLang="sk-SK" sz="3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toxoplazmoza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ATB(tetracykliny, erytromycin) </a:t>
            </a:r>
            <a:r>
              <a:rPr lang="cs-CZ" altLang="sk-SK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výživa(</a:t>
            </a:r>
            <a:r>
              <a:rPr lang="cs-CZ" altLang="sk-SK" sz="3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hypervitaminoza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altLang="sk-SK" sz="3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altLang="sk-SK" sz="3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D) .</a:t>
            </a:r>
            <a:endParaRPr lang="sk-SK" sz="33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7072313" cy="5340350"/>
          </a:xfrm>
        </p:spPr>
        <p:txBody>
          <a:bodyPr rtlCol="0">
            <a:normAutofit fontScale="92500" lnSpcReduction="2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Rozštěpy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dělíme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sk-SK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dvě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skupiny: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sk-SK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Rozštěpy</a:t>
            </a:r>
            <a:r>
              <a:rPr lang="sk-SK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 alveolu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celkové rozštěpy (CLP)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Incidence 1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1000, u 1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%-20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cs-CZ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ětí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jsou součástí syndromu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Riziko opakování v rodině u zdravých rodičů je asi 4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Izolované rozštěpy patra (CP)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1:2000, v 50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cs-CZ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řípadů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jako součást syndromu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nejčastěji </a:t>
            </a:r>
            <a:r>
              <a:rPr lang="cs-CZ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Pierre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Robinova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sekvence = hypoplazie mandibuly + </a:t>
            </a:r>
            <a:r>
              <a:rPr lang="cs-CZ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retroglosie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rozštěp patra)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Riziko opakování u zdravých rodičů je 3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sk-SK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Pierre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Robinova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sekvence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Zástupný symbol pro obsah 3" descr="Pierre-robin-pre-b-300x295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1857375"/>
            <a:ext cx="6500813" cy="4619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4625975"/>
          </a:xfrm>
        </p:spPr>
        <p:txBody>
          <a:bodyPr/>
          <a:lstStyle/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Dvakrát větší dědičnost vady je u rozštěpu rtu a alveolu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Většina případů rozštěpů rtu a alveolu i rozštěpu patra vzniká působením vnějších příčin –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přibližně 67 %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pacient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ů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Pouze 33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36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á rodinnou anamnézu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Vada se více vyskytuje u chlapců a byla též opakovaně potvrzena predominance levostranné formy nad pravostrannou v po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ěru 1,65 : 1 (predilekčním krevním zásobení pravé strany hlavy při formování aortálního systému u fétu)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sk-SK" sz="2000" dirty="0" smtClean="0"/>
              <a:t>Možnosti gen. </a:t>
            </a:r>
            <a:r>
              <a:rPr lang="sk-SK" sz="2000" dirty="0" err="1" smtClean="0"/>
              <a:t>vyšetření</a:t>
            </a:r>
            <a:r>
              <a:rPr lang="sk-SK" sz="2000" dirty="0" smtClean="0"/>
              <a:t> – </a:t>
            </a:r>
            <a:r>
              <a:rPr lang="sk-SK" sz="2000" dirty="0" err="1" smtClean="0"/>
              <a:t>prenat</a:t>
            </a:r>
            <a:r>
              <a:rPr lang="sk-SK" sz="2000" dirty="0" smtClean="0"/>
              <a:t>. + </a:t>
            </a:r>
            <a:r>
              <a:rPr lang="sk-SK" sz="2000" dirty="0" err="1" smtClean="0"/>
              <a:t>postanat</a:t>
            </a:r>
            <a:r>
              <a:rPr lang="sk-SK" sz="2000" dirty="0" smtClean="0"/>
              <a:t>.</a:t>
            </a:r>
            <a:endParaRPr lang="sk-SK" sz="2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87450" y="836613"/>
            <a:ext cx="6400800" cy="5905500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Prenatálně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Ultrasonograficky –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již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od 9.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týdne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IU: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transvaginálně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či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abdominálně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2D i 3D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koronární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rovina: horní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sagit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sek.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patro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Arial" charset="0"/>
              <a:buChar char="•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Embryoskopicky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Arial" charset="0"/>
              <a:buChar char="•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Prenatálně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postnatálně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Diagnostika z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bb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plodu či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dítěte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prenatálně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nutný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odběr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pomocí AC či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odběr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choriových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klků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karyotypizace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cytogenetická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vyšetření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Izolované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rozštěpy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často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syndromové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molekulárně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genetická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vyšetření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na jednotlivé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syndromy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Velokardiofaciální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Robinova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sekvence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...)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Postnatálně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sero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+ PCR TORCH, lues...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5218112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Možnosti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léčby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Chirurgická terapie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již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prvnch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dnech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života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Z-plastiky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patra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řeší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plastický chirurg)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Dnes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velmi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dobře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řešitelné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izolovaných/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syndromových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rozštěpů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či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familiárního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výskytu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vyš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rodinných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příslušníků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Při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dalším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těhotenství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indikace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zvýšené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bdělosti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častějším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vyšetřením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Prekoncepční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užívání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folátu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již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3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měsíce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před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plánovaným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otěhotněním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Vyhýbat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infekčním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chorobám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zejm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v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prvním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trimestru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Etické a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právní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aspekty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prenatální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diagnostiky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vyšetření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dobrovolné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-vždy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dle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přání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rodiny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dle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platných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zákonů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-genetické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poradenství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nedirektivní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-snaha o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maximální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nformovanost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rodiny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181</TotalTime>
  <Words>355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11</vt:i4>
      </vt:variant>
    </vt:vector>
  </HeadingPairs>
  <TitlesOfParts>
    <vt:vector size="20" baseType="lpstr">
      <vt:lpstr>Trebuchet MS</vt:lpstr>
      <vt:lpstr>Arial</vt:lpstr>
      <vt:lpstr>Georgia</vt:lpstr>
      <vt:lpstr>Calibri</vt:lpstr>
      <vt:lpstr>Times New Roman</vt:lpstr>
      <vt:lpstr>Aerodynamika</vt:lpstr>
      <vt:lpstr>Aerodynamika</vt:lpstr>
      <vt:lpstr>Aerodynamika</vt:lpstr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Rozštěpy  rtů a patra</dc:title>
  <dc:creator>JN</dc:creator>
  <cp:lastModifiedBy>gaillyovar</cp:lastModifiedBy>
  <cp:revision>12</cp:revision>
  <dcterms:created xsi:type="dcterms:W3CDTF">2015-10-12T14:07:03Z</dcterms:created>
  <dcterms:modified xsi:type="dcterms:W3CDTF">2015-11-23T10:58:45Z</dcterms:modified>
</cp:coreProperties>
</file>