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0013"/>
    <a:srgbClr val="26FF1D"/>
    <a:srgbClr val="B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4B7C-207B-AA41-AAC3-73B3D786AD45}" type="datetimeFigureOut">
              <a:rPr lang="en-US" smtClean="0"/>
              <a:pPr/>
              <a:t>20.11.14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5048-B5DC-814B-BD10-A62D97426F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4B7C-207B-AA41-AAC3-73B3D786AD45}" type="datetimeFigureOut">
              <a:rPr lang="en-US" smtClean="0"/>
              <a:pPr/>
              <a:t>20.11.14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5048-B5DC-814B-BD10-A62D97426F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4B7C-207B-AA41-AAC3-73B3D786AD45}" type="datetimeFigureOut">
              <a:rPr lang="en-US" smtClean="0"/>
              <a:pPr/>
              <a:t>20.11.14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5048-B5DC-814B-BD10-A62D97426F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4B7C-207B-AA41-AAC3-73B3D786AD45}" type="datetimeFigureOut">
              <a:rPr lang="en-US" smtClean="0"/>
              <a:pPr/>
              <a:t>20.11.14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5048-B5DC-814B-BD10-A62D97426F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4B7C-207B-AA41-AAC3-73B3D786AD45}" type="datetimeFigureOut">
              <a:rPr lang="en-US" smtClean="0"/>
              <a:pPr/>
              <a:t>20.11.14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5048-B5DC-814B-BD10-A62D97426F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4B7C-207B-AA41-AAC3-73B3D786AD45}" type="datetimeFigureOut">
              <a:rPr lang="en-US" smtClean="0"/>
              <a:pPr/>
              <a:t>20.11.14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5048-B5DC-814B-BD10-A62D97426F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4B7C-207B-AA41-AAC3-73B3D786AD45}" type="datetimeFigureOut">
              <a:rPr lang="en-US" smtClean="0"/>
              <a:pPr/>
              <a:t>20.11.14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5048-B5DC-814B-BD10-A62D97426F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4B7C-207B-AA41-AAC3-73B3D786AD45}" type="datetimeFigureOut">
              <a:rPr lang="en-US" smtClean="0"/>
              <a:pPr/>
              <a:t>20.11.14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5048-B5DC-814B-BD10-A62D97426F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4B7C-207B-AA41-AAC3-73B3D786AD45}" type="datetimeFigureOut">
              <a:rPr lang="en-US" smtClean="0"/>
              <a:pPr/>
              <a:t>20.11.14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5048-B5DC-814B-BD10-A62D97426F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4B7C-207B-AA41-AAC3-73B3D786AD45}" type="datetimeFigureOut">
              <a:rPr lang="en-US" smtClean="0"/>
              <a:pPr/>
              <a:t>20.11.14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5048-B5DC-814B-BD10-A62D97426F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24B7C-207B-AA41-AAC3-73B3D786AD45}" type="datetimeFigureOut">
              <a:rPr lang="en-US" smtClean="0"/>
              <a:pPr/>
              <a:t>20.11.14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5048-B5DC-814B-BD10-A62D97426F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24B7C-207B-AA41-AAC3-73B3D786AD45}" type="datetimeFigureOut">
              <a:rPr lang="en-US" smtClean="0"/>
              <a:pPr/>
              <a:t>20.11.14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65048-B5DC-814B-BD10-A62D97426F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8376" y="274638"/>
            <a:ext cx="5878424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DB0013"/>
                </a:solidFill>
              </a:rPr>
              <a:t>4th declension</a:t>
            </a:r>
            <a:endParaRPr lang="en-US" dirty="0">
              <a:solidFill>
                <a:srgbClr val="DB0013"/>
              </a:solidFill>
            </a:endParaRPr>
          </a:p>
        </p:txBody>
      </p:sp>
      <p:pic>
        <p:nvPicPr>
          <p:cNvPr id="5" name="Content Placeholder 4" descr="4TH DECLENSION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540" r="-32540"/>
          <a:stretch>
            <a:fillRect/>
          </a:stretch>
        </p:blipFill>
        <p:spPr>
          <a:xfrm>
            <a:off x="457200" y="206375"/>
            <a:ext cx="2578100" cy="6421438"/>
          </a:xfrm>
        </p:spPr>
      </p:pic>
      <p:sp>
        <p:nvSpPr>
          <p:cNvPr id="6" name="TextBox 5"/>
          <p:cNvSpPr txBox="1"/>
          <p:nvPr/>
        </p:nvSpPr>
        <p:spPr>
          <a:xfrm>
            <a:off x="2808375" y="1407326"/>
            <a:ext cx="60090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Genitive ending: 		</a:t>
            </a:r>
            <a:r>
              <a:rPr lang="en-US" sz="3200" dirty="0" smtClean="0">
                <a:solidFill>
                  <a:srgbClr val="BC0000"/>
                </a:solidFill>
              </a:rPr>
              <a:t>-us</a:t>
            </a:r>
          </a:p>
          <a:p>
            <a:r>
              <a:rPr lang="en-US" sz="3200" dirty="0" smtClean="0"/>
              <a:t>Nominative ending: 	</a:t>
            </a:r>
            <a:r>
              <a:rPr lang="en-US" sz="3200" dirty="0" smtClean="0">
                <a:solidFill>
                  <a:srgbClr val="BC0000"/>
                </a:solidFill>
              </a:rPr>
              <a:t>-us</a:t>
            </a:r>
          </a:p>
          <a:p>
            <a:endParaRPr lang="en-US" sz="3200" dirty="0" smtClean="0"/>
          </a:p>
          <a:p>
            <a:r>
              <a:rPr lang="en-US" sz="3200" dirty="0" smtClean="0"/>
              <a:t>Gender:  </a:t>
            </a:r>
            <a:r>
              <a:rPr lang="en-US" sz="3200" dirty="0" smtClean="0">
                <a:solidFill>
                  <a:srgbClr val="BC0000"/>
                </a:solidFill>
              </a:rPr>
              <a:t>Masculine</a:t>
            </a:r>
            <a:r>
              <a:rPr lang="en-US" sz="3200" dirty="0" smtClean="0"/>
              <a:t> &amp; </a:t>
            </a:r>
            <a:r>
              <a:rPr lang="en-US" sz="3200" dirty="0" smtClean="0">
                <a:solidFill>
                  <a:srgbClr val="008000"/>
                </a:solidFill>
              </a:rPr>
              <a:t>Neuter</a:t>
            </a:r>
          </a:p>
          <a:p>
            <a:endParaRPr lang="en-US" sz="3200" dirty="0"/>
          </a:p>
          <a:p>
            <a:r>
              <a:rPr lang="en-US" sz="3200" dirty="0" smtClean="0"/>
              <a:t>			  </a:t>
            </a:r>
            <a:r>
              <a:rPr lang="en-US" sz="3200" i="1" dirty="0" err="1"/>
              <a:t>F</a:t>
            </a:r>
            <a:r>
              <a:rPr lang="en-US" sz="3200" i="1" dirty="0" err="1" smtClean="0"/>
              <a:t>eminines</a:t>
            </a:r>
            <a:r>
              <a:rPr lang="en-US" sz="3200" dirty="0" smtClean="0"/>
              <a:t> are exceptions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980867" y="3231545"/>
            <a:ext cx="764043" cy="567844"/>
          </a:xfrm>
          <a:prstGeom prst="rect">
            <a:avLst/>
          </a:prstGeom>
          <a:noFill/>
          <a:ln w="38100" cmpd="sng">
            <a:solidFill>
              <a:srgbClr val="DB0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80867" y="3799389"/>
            <a:ext cx="764043" cy="567844"/>
          </a:xfrm>
          <a:prstGeom prst="rect">
            <a:avLst/>
          </a:prstGeom>
          <a:noFill/>
          <a:ln w="38100" cmpd="sng">
            <a:solidFill>
              <a:srgbClr val="DB0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80867" y="4953258"/>
            <a:ext cx="764043" cy="567844"/>
          </a:xfrm>
          <a:prstGeom prst="rect">
            <a:avLst/>
          </a:prstGeom>
          <a:noFill/>
          <a:ln w="38100" cmpd="sng">
            <a:solidFill>
              <a:srgbClr val="DB0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80867" y="5521102"/>
            <a:ext cx="764043" cy="567844"/>
          </a:xfrm>
          <a:prstGeom prst="rect">
            <a:avLst/>
          </a:prstGeom>
          <a:noFill/>
          <a:ln w="38100" cmpd="sng">
            <a:solidFill>
              <a:srgbClr val="DB0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20072" y="2374618"/>
            <a:ext cx="567870" cy="10324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0072" y="2960643"/>
            <a:ext cx="567870" cy="10324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20072" y="4684823"/>
            <a:ext cx="567870" cy="10324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20072" y="5828367"/>
            <a:ext cx="567870" cy="10324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744910" y="2101020"/>
            <a:ext cx="764043" cy="567844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44910" y="3231545"/>
            <a:ext cx="764043" cy="567844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744910" y="4385414"/>
            <a:ext cx="764043" cy="567844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744910" y="5518635"/>
            <a:ext cx="764043" cy="567844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80867" y="2663701"/>
            <a:ext cx="1528086" cy="567844"/>
          </a:xfrm>
          <a:prstGeom prst="rect">
            <a:avLst/>
          </a:prstGeom>
          <a:noFill/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80867" y="3796922"/>
            <a:ext cx="1528086" cy="567844"/>
          </a:xfrm>
          <a:prstGeom prst="rect">
            <a:avLst/>
          </a:prstGeom>
          <a:noFill/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80867" y="4950791"/>
            <a:ext cx="1528086" cy="567844"/>
          </a:xfrm>
          <a:prstGeom prst="rect">
            <a:avLst/>
          </a:prstGeom>
          <a:noFill/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980867" y="6081546"/>
            <a:ext cx="1528086" cy="567844"/>
          </a:xfrm>
          <a:prstGeom prst="rect">
            <a:avLst/>
          </a:prstGeom>
          <a:noFill/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57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2" grpId="0" animBg="1"/>
      <p:bldP spid="2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5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Play Latin SUDOKU</a:t>
            </a:r>
            <a:endParaRPr lang="cs-CZ" dirty="0"/>
          </a:p>
        </p:txBody>
      </p:sp>
      <p:graphicFrame>
        <p:nvGraphicFramePr>
          <p:cNvPr id="7" name="Zástupný symbol obsah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458255"/>
              </p:ext>
            </p:extLst>
          </p:nvPr>
        </p:nvGraphicFramePr>
        <p:xfrm>
          <a:off x="457200" y="1468438"/>
          <a:ext cx="8229600" cy="4724399"/>
        </p:xfrm>
        <a:graphic>
          <a:graphicData uri="http://schemas.openxmlformats.org/drawingml/2006/table">
            <a:tbl>
              <a:tblPr bandRow="1">
                <a:tableStyleId>{D03447BB-5D67-496B-8E87-E561075AD55C}</a:tableStyleId>
              </a:tblPr>
              <a:tblGrid>
                <a:gridCol w="1547870"/>
                <a:gridCol w="1465243"/>
                <a:gridCol w="1575412"/>
                <a:gridCol w="1487277"/>
                <a:gridCol w="2153798"/>
              </a:tblGrid>
              <a:tr h="370840">
                <a:tc>
                  <a:txBody>
                    <a:bodyPr/>
                    <a:lstStyle/>
                    <a:p>
                      <a:endParaRPr lang="cs-CZ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Febrim</a:t>
                      </a:r>
                      <a:r>
                        <a:rPr lang="cs-CZ" sz="28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r>
                        <a:rPr lang="cs-CZ" sz="2800" baseline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flavam</a:t>
                      </a:r>
                      <a:endParaRPr lang="cs-CZ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cs-CZ" sz="28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28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Ossa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longa</a:t>
                      </a:r>
                      <a:endParaRPr lang="cs-CZ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cs-CZ" sz="28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28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28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Genu 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valgo</a:t>
                      </a:r>
                      <a:endParaRPr lang="cs-CZ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28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28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28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Decubituum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profundorum</a:t>
                      </a:r>
                      <a:endParaRPr lang="cs-CZ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Tumor </a:t>
                      </a:r>
                      <a:r>
                        <a:rPr lang="cs-CZ" sz="2800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benignus</a:t>
                      </a:r>
                      <a:endParaRPr lang="cs-CZ" sz="28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28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uľka 11"/>
          <p:cNvGraphicFramePr>
            <a:graphicFrameLocks noGrp="1"/>
          </p:cNvGraphicFramePr>
          <p:nvPr/>
        </p:nvGraphicFramePr>
        <p:xfrm>
          <a:off x="419100" y="2401888"/>
          <a:ext cx="8295701" cy="958468"/>
        </p:xfrm>
        <a:graphic>
          <a:graphicData uri="http://schemas.openxmlformats.org/drawingml/2006/table">
            <a:tbl>
              <a:tblPr/>
              <a:tblGrid>
                <a:gridCol w="8295701"/>
              </a:tblGrid>
              <a:tr h="95846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uľka 12"/>
          <p:cNvGraphicFramePr>
            <a:graphicFrameLocks noGrp="1"/>
          </p:cNvGraphicFramePr>
          <p:nvPr/>
        </p:nvGraphicFramePr>
        <p:xfrm>
          <a:off x="419100" y="4306888"/>
          <a:ext cx="8273667" cy="936434"/>
        </p:xfrm>
        <a:graphic>
          <a:graphicData uri="http://schemas.openxmlformats.org/drawingml/2006/table">
            <a:tbl>
              <a:tblPr/>
              <a:tblGrid>
                <a:gridCol w="8273667"/>
              </a:tblGrid>
              <a:tr h="93643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uľka 13"/>
          <p:cNvGraphicFramePr>
            <a:graphicFrameLocks noGrp="1"/>
          </p:cNvGraphicFramePr>
          <p:nvPr/>
        </p:nvGraphicFramePr>
        <p:xfrm>
          <a:off x="6532563" y="1454150"/>
          <a:ext cx="2137273" cy="4792337"/>
        </p:xfrm>
        <a:graphic>
          <a:graphicData uri="http://schemas.openxmlformats.org/drawingml/2006/table">
            <a:tbl>
              <a:tblPr/>
              <a:tblGrid>
                <a:gridCol w="2137273"/>
              </a:tblGrid>
              <a:tr h="479233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978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th declension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2689" r="-102689"/>
          <a:stretch>
            <a:fillRect/>
          </a:stretch>
        </p:blipFill>
        <p:spPr>
          <a:xfrm>
            <a:off x="188753" y="276720"/>
            <a:ext cx="2351088" cy="63754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8376" y="274638"/>
            <a:ext cx="5878424" cy="1143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DB0013"/>
                </a:solidFill>
              </a:rPr>
              <a:t>5</a:t>
            </a:r>
            <a:r>
              <a:rPr lang="en-US" dirty="0" smtClean="0">
                <a:solidFill>
                  <a:srgbClr val="DB0013"/>
                </a:solidFill>
              </a:rPr>
              <a:t>th declension</a:t>
            </a:r>
            <a:endParaRPr lang="en-US" dirty="0">
              <a:solidFill>
                <a:srgbClr val="DB001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8375" y="1407326"/>
            <a:ext cx="616397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Genitive ending: 		</a:t>
            </a:r>
            <a:r>
              <a:rPr lang="en-US" sz="3200" dirty="0" smtClean="0">
                <a:solidFill>
                  <a:srgbClr val="BC0000"/>
                </a:solidFill>
              </a:rPr>
              <a:t>-</a:t>
            </a:r>
            <a:r>
              <a:rPr lang="en-US" sz="3200" dirty="0" err="1" smtClean="0">
                <a:solidFill>
                  <a:srgbClr val="BC0000"/>
                </a:solidFill>
              </a:rPr>
              <a:t>ei</a:t>
            </a:r>
            <a:endParaRPr lang="en-US" sz="3200" dirty="0" smtClean="0">
              <a:solidFill>
                <a:srgbClr val="BC0000"/>
              </a:solidFill>
            </a:endParaRPr>
          </a:p>
          <a:p>
            <a:r>
              <a:rPr lang="en-US" sz="3200" dirty="0" smtClean="0"/>
              <a:t>Nominative ending: 	</a:t>
            </a:r>
            <a:r>
              <a:rPr lang="en-US" sz="3200" dirty="0" smtClean="0">
                <a:solidFill>
                  <a:srgbClr val="BC0000"/>
                </a:solidFill>
              </a:rPr>
              <a:t>-</a:t>
            </a:r>
            <a:r>
              <a:rPr lang="en-US" sz="3200" dirty="0" err="1" smtClean="0">
                <a:solidFill>
                  <a:srgbClr val="BC0000"/>
                </a:solidFill>
              </a:rPr>
              <a:t>es</a:t>
            </a:r>
            <a:endParaRPr lang="en-US" sz="3200" dirty="0" smtClean="0">
              <a:solidFill>
                <a:srgbClr val="BC0000"/>
              </a:solidFill>
            </a:endParaRPr>
          </a:p>
          <a:p>
            <a:endParaRPr lang="en-US" sz="3200" dirty="0" smtClean="0"/>
          </a:p>
          <a:p>
            <a:r>
              <a:rPr lang="en-US" sz="3200" dirty="0" smtClean="0"/>
              <a:t>Gender:  </a:t>
            </a:r>
            <a:r>
              <a:rPr lang="en-US" sz="3200" dirty="0" err="1" smtClean="0">
                <a:solidFill>
                  <a:srgbClr val="BC0000"/>
                </a:solidFill>
              </a:rPr>
              <a:t>Feminines</a:t>
            </a:r>
            <a:endParaRPr lang="en-US" sz="3200" dirty="0" smtClean="0">
              <a:solidFill>
                <a:srgbClr val="008000"/>
              </a:solidFill>
            </a:endParaRPr>
          </a:p>
          <a:p>
            <a:endParaRPr lang="en-US" sz="3200" dirty="0"/>
          </a:p>
          <a:p>
            <a:r>
              <a:rPr lang="en-US" sz="3200" dirty="0" smtClean="0"/>
              <a:t>			  </a:t>
            </a:r>
            <a:r>
              <a:rPr lang="en-US" sz="3200" i="1" dirty="0" err="1" smtClean="0"/>
              <a:t>Masculines</a:t>
            </a:r>
            <a:r>
              <a:rPr lang="en-US" sz="3200" dirty="0" smtClean="0"/>
              <a:t> are exceptions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		</a:t>
            </a:r>
            <a:r>
              <a:rPr lang="en-US" sz="3200" dirty="0" smtClean="0">
                <a:solidFill>
                  <a:srgbClr val="FF0000"/>
                </a:solidFill>
              </a:rPr>
              <a:t>!!! Never </a:t>
            </a:r>
            <a:r>
              <a:rPr lang="en-US" sz="3200" i="1" dirty="0" smtClean="0">
                <a:solidFill>
                  <a:srgbClr val="FF0000"/>
                </a:solidFill>
              </a:rPr>
              <a:t>Neuters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/>
              <a:t>	</a:t>
            </a:r>
            <a:r>
              <a:rPr lang="en-US" sz="3200" dirty="0" smtClean="0"/>
              <a:t>	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980867" y="3272841"/>
            <a:ext cx="764043" cy="567844"/>
          </a:xfrm>
          <a:prstGeom prst="rect">
            <a:avLst/>
          </a:prstGeom>
          <a:noFill/>
          <a:ln w="38100" cmpd="sng">
            <a:solidFill>
              <a:srgbClr val="DB0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80867" y="3840685"/>
            <a:ext cx="764043" cy="567844"/>
          </a:xfrm>
          <a:prstGeom prst="rect">
            <a:avLst/>
          </a:prstGeom>
          <a:noFill/>
          <a:ln w="38100" cmpd="sng">
            <a:solidFill>
              <a:srgbClr val="DB0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80867" y="4953258"/>
            <a:ext cx="764043" cy="567844"/>
          </a:xfrm>
          <a:prstGeom prst="rect">
            <a:avLst/>
          </a:prstGeom>
          <a:noFill/>
          <a:ln w="38100" cmpd="sng">
            <a:solidFill>
              <a:srgbClr val="DB0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80867" y="5521102"/>
            <a:ext cx="764043" cy="567844"/>
          </a:xfrm>
          <a:prstGeom prst="rect">
            <a:avLst/>
          </a:prstGeom>
          <a:noFill/>
          <a:ln w="38100" cmpd="sng">
            <a:solidFill>
              <a:srgbClr val="DB001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41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sk-SK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EXCEPTIONS</a:t>
            </a:r>
            <a:endParaRPr lang="en-US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01625" y="1066800"/>
            <a:ext cx="8504238" cy="5410200"/>
          </a:xfrm>
        </p:spPr>
        <p:txBody>
          <a:bodyPr rtlCol="0">
            <a:normAutofit fontScale="92500"/>
          </a:bodyPr>
          <a:lstStyle/>
          <a:p>
            <a:pPr fontAlgn="auto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Font typeface="Wingdings 2" pitchFamily="18" charset="2"/>
              <a:buChar char=""/>
              <a:defRPr/>
            </a:pPr>
            <a:r>
              <a:rPr lang="sk-SK" b="1" dirty="0" smtClean="0"/>
              <a:t>FEMININES OF 4th DECLENSION: </a:t>
            </a:r>
          </a:p>
          <a:p>
            <a:pPr lvl="1" fontAlgn="auto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Font typeface="Arial"/>
              <a:buChar char="–"/>
              <a:defRPr/>
            </a:pPr>
            <a:r>
              <a:rPr lang="sk-SK" dirty="0" smtClean="0"/>
              <a:t>manus, ūs, f. – </a:t>
            </a:r>
            <a:r>
              <a:rPr lang="sk-SK" i="1" dirty="0" err="1" smtClean="0"/>
              <a:t>hand</a:t>
            </a:r>
            <a:r>
              <a:rPr lang="sk-SK" i="1" dirty="0" smtClean="0"/>
              <a:t>		</a:t>
            </a:r>
          </a:p>
          <a:p>
            <a:pPr lvl="1" fontAlgn="auto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Font typeface="Arial"/>
              <a:buChar char="–"/>
              <a:defRPr/>
            </a:pPr>
            <a:r>
              <a:rPr lang="sk-SK" dirty="0" smtClean="0"/>
              <a:t>acus, ūs</a:t>
            </a:r>
            <a:r>
              <a:rPr lang="sk-SK" dirty="0"/>
              <a:t>,</a:t>
            </a:r>
            <a:r>
              <a:rPr lang="sk-SK" dirty="0" smtClean="0"/>
              <a:t> f. –</a:t>
            </a:r>
            <a:r>
              <a:rPr lang="sk-SK" i="1" dirty="0" smtClean="0"/>
              <a:t> </a:t>
            </a:r>
            <a:r>
              <a:rPr lang="sk-SK" i="1" dirty="0" err="1" smtClean="0"/>
              <a:t>needle</a:t>
            </a:r>
            <a:r>
              <a:rPr lang="sk-SK" i="1" dirty="0" smtClean="0"/>
              <a:t>		</a:t>
            </a:r>
          </a:p>
          <a:p>
            <a:pPr lvl="1" fontAlgn="auto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Font typeface="Arial"/>
              <a:buChar char="–"/>
              <a:defRPr/>
            </a:pPr>
            <a:r>
              <a:rPr lang="sk-SK" dirty="0" err="1" smtClean="0"/>
              <a:t>trees</a:t>
            </a:r>
            <a:r>
              <a:rPr lang="sk-SK" dirty="0" smtClean="0"/>
              <a:t>, e. g.</a:t>
            </a:r>
            <a:r>
              <a:rPr lang="sk-SK" i="1" dirty="0" smtClean="0"/>
              <a:t> quercus, ūs</a:t>
            </a:r>
            <a:r>
              <a:rPr lang="sk-SK" i="1" dirty="0"/>
              <a:t>,</a:t>
            </a:r>
            <a:r>
              <a:rPr lang="sk-SK" i="1" dirty="0" smtClean="0"/>
              <a:t> f. </a:t>
            </a:r>
            <a:r>
              <a:rPr lang="sk-SK" dirty="0" smtClean="0"/>
              <a:t>–</a:t>
            </a:r>
            <a:r>
              <a:rPr lang="sk-SK" i="1" dirty="0" smtClean="0"/>
              <a:t> </a:t>
            </a:r>
            <a:r>
              <a:rPr lang="sk-SK" i="1" dirty="0" err="1" smtClean="0"/>
              <a:t>oak</a:t>
            </a:r>
            <a:endParaRPr lang="sk-SK" i="1" dirty="0" smtClean="0"/>
          </a:p>
          <a:p>
            <a:pPr fontAlgn="auto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Font typeface="Arial"/>
              <a:buChar char="•"/>
              <a:defRPr/>
            </a:pPr>
            <a:r>
              <a:rPr lang="sk-SK" b="1" dirty="0" smtClean="0"/>
              <a:t>THERE ARE ONLY 2 NEUTERS OF 4th DECLENSION</a:t>
            </a:r>
            <a:r>
              <a:rPr lang="sk-SK" dirty="0" smtClean="0"/>
              <a:t>: </a:t>
            </a:r>
            <a:r>
              <a:rPr lang="sk-SK" b="1" i="1" u="sng" dirty="0" err="1" smtClean="0"/>
              <a:t>genū</a:t>
            </a:r>
            <a:r>
              <a:rPr lang="sk-SK" dirty="0" smtClean="0"/>
              <a:t>, ūs. n. </a:t>
            </a:r>
            <a:r>
              <a:rPr lang="sk-SK" i="1" dirty="0" err="1" smtClean="0"/>
              <a:t>knee</a:t>
            </a:r>
            <a:r>
              <a:rPr lang="sk-SK" i="1" dirty="0" smtClean="0"/>
              <a:t>;</a:t>
            </a:r>
            <a:r>
              <a:rPr lang="sk-SK" dirty="0" smtClean="0"/>
              <a:t> </a:t>
            </a:r>
            <a:r>
              <a:rPr lang="sk-SK" b="1" i="1" u="sng" dirty="0" err="1" smtClean="0"/>
              <a:t>cornū</a:t>
            </a:r>
            <a:r>
              <a:rPr lang="sk-SK" dirty="0" smtClean="0"/>
              <a:t>, </a:t>
            </a:r>
            <a:r>
              <a:rPr lang="sk-SK" dirty="0" err="1" smtClean="0"/>
              <a:t>ūs</a:t>
            </a:r>
            <a:r>
              <a:rPr lang="sk-SK" dirty="0" smtClean="0"/>
              <a:t>, n. </a:t>
            </a:r>
            <a:r>
              <a:rPr lang="sk-SK" i="1" dirty="0" err="1" smtClean="0"/>
              <a:t>horn</a:t>
            </a:r>
            <a:endParaRPr lang="sk-SK" i="1" dirty="0" smtClean="0"/>
          </a:p>
          <a:p>
            <a:pPr fontAlgn="auto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Font typeface="Arial"/>
              <a:buChar char="•"/>
              <a:defRPr/>
            </a:pPr>
            <a:r>
              <a:rPr lang="sk-SK" b="1" dirty="0" smtClean="0"/>
              <a:t>WORD OF 5th DECLENSION</a:t>
            </a:r>
            <a:r>
              <a:rPr lang="sk-SK" dirty="0" smtClean="0"/>
              <a:t> – </a:t>
            </a:r>
            <a:r>
              <a:rPr lang="sk-SK" b="1" i="1" u="sng" dirty="0" err="1" smtClean="0"/>
              <a:t>species</a:t>
            </a:r>
            <a:r>
              <a:rPr lang="sk-SK" i="1" dirty="0" smtClean="0"/>
              <a:t>, </a:t>
            </a:r>
            <a:r>
              <a:rPr lang="sk-SK" i="1" dirty="0" err="1" smtClean="0"/>
              <a:t>ei</a:t>
            </a:r>
            <a:r>
              <a:rPr lang="sk-SK" i="1" dirty="0" smtClean="0"/>
              <a:t>, f.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commonly</a:t>
            </a:r>
            <a:r>
              <a:rPr lang="sk-SK" dirty="0" smtClean="0"/>
              <a:t> </a:t>
            </a:r>
            <a:r>
              <a:rPr lang="sk-SK" dirty="0" err="1" smtClean="0"/>
              <a:t>used</a:t>
            </a:r>
            <a:r>
              <a:rPr lang="sk-SK" dirty="0" smtClean="0"/>
              <a:t> </a:t>
            </a:r>
            <a:r>
              <a:rPr lang="sk-SK" dirty="0" err="1" smtClean="0"/>
              <a:t>only</a:t>
            </a:r>
            <a:r>
              <a:rPr lang="sk-SK" dirty="0" smtClean="0"/>
              <a:t> in </a:t>
            </a:r>
            <a:r>
              <a:rPr lang="sk-SK" dirty="0" err="1" smtClean="0"/>
              <a:t>pl</a:t>
            </a:r>
            <a:r>
              <a:rPr lang="sk-SK" dirty="0" smtClean="0"/>
              <a:t>. and </a:t>
            </a:r>
            <a:r>
              <a:rPr lang="sk-SK" dirty="0" err="1" smtClean="0"/>
              <a:t>meas</a:t>
            </a:r>
            <a:r>
              <a:rPr lang="sk-SK" i="1" dirty="0" smtClean="0"/>
              <a:t> </a:t>
            </a:r>
            <a:r>
              <a:rPr lang="sk-SK" b="1" i="1" dirty="0" smtClean="0"/>
              <a:t>„</a:t>
            </a:r>
            <a:r>
              <a:rPr lang="sk-SK" b="1" i="1" dirty="0" err="1" smtClean="0"/>
              <a:t>mixture</a:t>
            </a:r>
            <a:r>
              <a:rPr lang="sk-SK" b="1" i="1" dirty="0" smtClean="0"/>
              <a:t> </a:t>
            </a:r>
            <a:r>
              <a:rPr lang="sk-SK" b="1" i="1" dirty="0" err="1" smtClean="0"/>
              <a:t>of</a:t>
            </a:r>
            <a:r>
              <a:rPr lang="sk-SK" b="1" i="1" dirty="0" smtClean="0"/>
              <a:t> </a:t>
            </a:r>
            <a:r>
              <a:rPr lang="sk-SK" b="1" i="1" dirty="0" err="1" smtClean="0"/>
              <a:t>dried</a:t>
            </a:r>
            <a:r>
              <a:rPr lang="sk-SK" b="1" i="1" dirty="0" smtClean="0"/>
              <a:t> </a:t>
            </a:r>
            <a:r>
              <a:rPr lang="sk-SK" b="1" i="1" dirty="0" err="1" smtClean="0"/>
              <a:t>plants</a:t>
            </a:r>
            <a:r>
              <a:rPr lang="sk-SK" b="1" i="1" dirty="0" smtClean="0"/>
              <a:t>“. 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Font typeface="Arial"/>
              <a:buChar char="•"/>
              <a:defRPr/>
            </a:pPr>
            <a:r>
              <a:rPr lang="sk-SK" dirty="0" smtClean="0"/>
              <a:t>4th and 5th </a:t>
            </a:r>
            <a:r>
              <a:rPr lang="sk-SK" dirty="0" err="1" smtClean="0"/>
              <a:t>Declensions</a:t>
            </a:r>
            <a:r>
              <a:rPr lang="sk-SK" dirty="0" smtClean="0"/>
              <a:t> </a:t>
            </a:r>
            <a:r>
              <a:rPr lang="sk-SK" dirty="0" err="1" smtClean="0"/>
              <a:t>have</a:t>
            </a:r>
            <a:r>
              <a:rPr lang="sk-SK" dirty="0" smtClean="0"/>
              <a:t> </a:t>
            </a:r>
            <a:r>
              <a:rPr lang="sk-SK" b="1" u="sng" dirty="0" smtClean="0"/>
              <a:t>NO ADJECTIVES</a:t>
            </a:r>
          </a:p>
          <a:p>
            <a:pPr lvl="1" fontAlgn="auto">
              <a:spcAft>
                <a:spcPts val="0"/>
              </a:spcAft>
              <a:buFont typeface="Arial"/>
              <a:buNone/>
              <a:defRPr/>
            </a:pPr>
            <a:endParaRPr lang="sk-SK" i="1" dirty="0" smtClean="0"/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endParaRPr lang="sk-SK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05658956"/>
      </p:ext>
    </p:extLst>
  </p:cSld>
  <p:clrMapOvr>
    <a:masterClrMapping/>
  </p:clrMapOvr>
  <p:transition xmlns:p14="http://schemas.microsoft.com/office/powerpoint/2010/main" spd="med">
    <p:pull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Connection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adjectives</a:t>
            </a:r>
            <a:endParaRPr lang="cs-CZ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Ductus, us, m. + hepaticus, a, um</a:t>
            </a:r>
          </a:p>
          <a:p>
            <a:r>
              <a:rPr lang="cs-CZ" smtClean="0"/>
              <a:t>Genu, us, </a:t>
            </a:r>
            <a:r>
              <a:rPr lang="cs-CZ" smtClean="0">
                <a:latin typeface="Arial" charset="0"/>
              </a:rPr>
              <a:t>n</a:t>
            </a:r>
            <a:r>
              <a:rPr lang="cs-CZ" smtClean="0"/>
              <a:t>. + dexter, a, um</a:t>
            </a:r>
          </a:p>
          <a:p>
            <a:r>
              <a:rPr lang="cs-CZ" smtClean="0"/>
              <a:t>Facies, ei, f. + transversus, a, um</a:t>
            </a:r>
          </a:p>
        </p:txBody>
      </p:sp>
      <p:sp>
        <p:nvSpPr>
          <p:cNvPr id="4" name="Ovál 3"/>
          <p:cNvSpPr/>
          <p:nvPr/>
        </p:nvSpPr>
        <p:spPr>
          <a:xfrm>
            <a:off x="4792663" y="1600200"/>
            <a:ext cx="561975" cy="5715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4856163" y="2171700"/>
            <a:ext cx="739775" cy="62547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5030788" y="2797175"/>
            <a:ext cx="587375" cy="5699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569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 txBox="1">
            <a:spLocks/>
          </p:cNvSpPr>
          <p:nvPr/>
        </p:nvSpPr>
        <p:spPr>
          <a:xfrm>
            <a:off x="2439988" y="274638"/>
            <a:ext cx="41148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k-SK" sz="4400" b="1" dirty="0" err="1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Inflect</a:t>
            </a:r>
            <a:endParaRPr lang="en-GB" sz="44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Zástupný symbol obsahu 4"/>
          <p:cNvSpPr txBox="1">
            <a:spLocks/>
          </p:cNvSpPr>
          <p:nvPr/>
        </p:nvSpPr>
        <p:spPr>
          <a:xfrm>
            <a:off x="315913" y="1600200"/>
            <a:ext cx="5148262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Duct-</a:t>
            </a:r>
            <a:r>
              <a:rPr lang="sk-SK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hepatic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_ 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Duct-</a:t>
            </a:r>
            <a:r>
              <a:rPr lang="sk-SK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hepatic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_ 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4"/>
              <a:defRPr/>
            </a:pP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Duct-</a:t>
            </a:r>
            <a:r>
              <a:rPr lang="sk-SK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um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hepatic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_ _ 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6"/>
              <a:defRPr/>
            </a:pP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Duct-</a:t>
            </a:r>
            <a:r>
              <a:rPr lang="sk-SK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hepatic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sk-SK" sz="32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Duct-</a:t>
            </a:r>
            <a:r>
              <a:rPr lang="sk-SK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hepatic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Duct-</a:t>
            </a:r>
            <a:r>
              <a:rPr lang="sk-SK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uum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hepatic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_ _ _ 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4"/>
              <a:defRPr/>
            </a:pP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Duct-</a:t>
            </a:r>
            <a:r>
              <a:rPr lang="sk-SK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hepatic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_ 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6.  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Duct-</a:t>
            </a:r>
            <a:r>
              <a:rPr lang="sk-SK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ibus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hepatic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 _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309938" y="1524000"/>
            <a:ext cx="5159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3290888" y="1981200"/>
            <a:ext cx="2730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3303588" y="3808413"/>
            <a:ext cx="27305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3335338" y="4722813"/>
            <a:ext cx="5159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3598863" y="5191125"/>
            <a:ext cx="41592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3478213" y="2459038"/>
            <a:ext cx="6683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3167063" y="2905125"/>
            <a:ext cx="373062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3686175" y="4287838"/>
            <a:ext cx="9906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orum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Obdĺžnik 14"/>
          <p:cNvSpPr/>
          <p:nvPr/>
        </p:nvSpPr>
        <p:spPr>
          <a:xfrm>
            <a:off x="315815" y="2504420"/>
            <a:ext cx="3822683" cy="478315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7" name="Zástupný symbol obsahu 4"/>
          <p:cNvSpPr txBox="1">
            <a:spLocks/>
          </p:cNvSpPr>
          <p:nvPr/>
        </p:nvSpPr>
        <p:spPr>
          <a:xfrm>
            <a:off x="5003800" y="1603375"/>
            <a:ext cx="5148263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Gen-</a:t>
            </a:r>
            <a:r>
              <a:rPr lang="sk-SK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valg_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Gen-</a:t>
            </a:r>
            <a:r>
              <a:rPr lang="sk-SK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valg _ 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4"/>
              <a:defRPr/>
            </a:pP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Gen-</a:t>
            </a:r>
            <a:r>
              <a:rPr lang="sk-SK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valg_ _ 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6"/>
              <a:defRPr/>
            </a:pP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Gen-</a:t>
            </a:r>
            <a:r>
              <a:rPr lang="sk-SK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valg_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sk-SK" sz="32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Gen-</a:t>
            </a:r>
            <a:r>
              <a:rPr lang="sk-SK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valg_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Gen-</a:t>
            </a:r>
            <a:r>
              <a:rPr lang="sk-SK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uum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valg_ _ 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4"/>
              <a:defRPr/>
            </a:pP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Gen-</a:t>
            </a:r>
            <a:r>
              <a:rPr lang="sk-SK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valg_ 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6.   Gen-</a:t>
            </a:r>
            <a:r>
              <a:rPr lang="sk-SK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ibus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valg_ _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7396163" y="1546225"/>
            <a:ext cx="6683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7573963" y="2014538"/>
            <a:ext cx="2730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7607300" y="3830638"/>
            <a:ext cx="3619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7581900" y="4746625"/>
            <a:ext cx="361950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7902575" y="5191125"/>
            <a:ext cx="496888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</a:t>
            </a: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7392988" y="2459038"/>
            <a:ext cx="6683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7400925" y="2905125"/>
            <a:ext cx="455613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7829550" y="4276725"/>
            <a:ext cx="98901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orum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6" name="Obdĺžnik 14"/>
          <p:cNvSpPr/>
          <p:nvPr/>
        </p:nvSpPr>
        <p:spPr>
          <a:xfrm>
            <a:off x="299748" y="1607222"/>
            <a:ext cx="3822683" cy="478315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038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 txBox="1">
            <a:spLocks/>
          </p:cNvSpPr>
          <p:nvPr/>
        </p:nvSpPr>
        <p:spPr>
          <a:xfrm>
            <a:off x="2225675" y="277813"/>
            <a:ext cx="41148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k-SK" sz="4400" b="1" dirty="0" err="1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Inflect</a:t>
            </a:r>
            <a:endParaRPr lang="en-GB" sz="44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Zástupný symbol obsahu 4"/>
          <p:cNvSpPr txBox="1">
            <a:spLocks/>
          </p:cNvSpPr>
          <p:nvPr/>
        </p:nvSpPr>
        <p:spPr>
          <a:xfrm>
            <a:off x="2325688" y="1603375"/>
            <a:ext cx="5297487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Faci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k-SK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transvers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 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Faci-</a:t>
            </a:r>
            <a:r>
              <a:rPr lang="sk-SK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transvers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_ 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4"/>
              <a:defRPr/>
            </a:pP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Faci-</a:t>
            </a:r>
            <a:r>
              <a:rPr lang="sk-SK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transvers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_ _ 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6"/>
              <a:defRPr/>
            </a:pP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Faci-</a:t>
            </a:r>
            <a:r>
              <a:rPr lang="sk-SK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transvers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sk-SK" sz="32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Faci-</a:t>
            </a:r>
            <a:r>
              <a:rPr lang="sk-SK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transvers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_ 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Faci-</a:t>
            </a:r>
            <a:r>
              <a:rPr lang="sk-SK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erum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transvers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_ _ _ 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4"/>
              <a:defRPr/>
            </a:pP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Faci-</a:t>
            </a:r>
            <a:r>
              <a:rPr lang="sk-SK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transvers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_ _ 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6. 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Faci-</a:t>
            </a:r>
            <a:r>
              <a:rPr lang="sk-SK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ebus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>
                <a:latin typeface="Times New Roman" pitchFamily="18" charset="0"/>
                <a:cs typeface="Times New Roman" pitchFamily="18" charset="0"/>
              </a:rPr>
              <a:t>transvers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_ _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5384800" y="1546225"/>
            <a:ext cx="4445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5430838" y="2003425"/>
            <a:ext cx="544512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ae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5495925" y="3841750"/>
            <a:ext cx="54451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ae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5483225" y="4746625"/>
            <a:ext cx="585788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as</a:t>
            </a: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5891213" y="5202238"/>
            <a:ext cx="49688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</a:t>
            </a: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5580063" y="2459038"/>
            <a:ext cx="6540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5313363" y="2927350"/>
            <a:ext cx="444500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5929313" y="4276725"/>
            <a:ext cx="105727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arum</a:t>
            </a: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0502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b="1" smtClean="0">
                <a:solidFill>
                  <a:srgbClr val="D20011"/>
                </a:solidFill>
                <a:latin typeface="Times New Roman" pitchFamily="18" charset="0"/>
                <a:cs typeface="Times New Roman" pitchFamily="18" charset="0"/>
              </a:rPr>
              <a:t>Distinguish</a:t>
            </a:r>
            <a:endParaRPr lang="en-US" sz="4000" b="1" smtClean="0">
              <a:solidFill>
                <a:srgbClr val="D2001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sk-SK" sz="2800" b="1" dirty="0" err="1" smtClean="0">
                <a:solidFill>
                  <a:srgbClr val="D20011"/>
                </a:solidFill>
                <a:latin typeface="Times New Roman"/>
                <a:cs typeface="Times New Roman"/>
              </a:rPr>
              <a:t>nom</a:t>
            </a:r>
            <a:r>
              <a:rPr lang="sk-SK" sz="2800" b="1" dirty="0" smtClean="0">
                <a:solidFill>
                  <a:srgbClr val="D20011"/>
                </a:solidFill>
                <a:latin typeface="Times New Roman"/>
                <a:cs typeface="Times New Roman"/>
              </a:rPr>
              <a:t>. </a:t>
            </a:r>
            <a:r>
              <a:rPr lang="sk-SK" sz="2800" b="1" dirty="0" err="1" smtClean="0">
                <a:solidFill>
                  <a:srgbClr val="D20011"/>
                </a:solidFill>
                <a:latin typeface="Times New Roman"/>
                <a:cs typeface="Times New Roman"/>
              </a:rPr>
              <a:t>sg</a:t>
            </a:r>
            <a:r>
              <a:rPr lang="sk-SK" sz="2800" b="1" dirty="0" smtClean="0">
                <a:solidFill>
                  <a:srgbClr val="D20011"/>
                </a:solidFill>
                <a:latin typeface="Times New Roman"/>
                <a:cs typeface="Times New Roman"/>
              </a:rPr>
              <a:t>. </a:t>
            </a:r>
            <a:r>
              <a:rPr lang="sk-SK" sz="2800" b="1" dirty="0" err="1" smtClean="0">
                <a:solidFill>
                  <a:srgbClr val="D20011"/>
                </a:solidFill>
                <a:latin typeface="Times New Roman"/>
                <a:cs typeface="Times New Roman"/>
              </a:rPr>
              <a:t>of</a:t>
            </a:r>
            <a:r>
              <a:rPr lang="sk-SK" sz="2800" b="1" dirty="0" smtClean="0">
                <a:solidFill>
                  <a:srgbClr val="D20011"/>
                </a:solidFill>
                <a:latin typeface="Times New Roman"/>
                <a:cs typeface="Times New Roman"/>
              </a:rPr>
              <a:t> 2nd, 3rd and 4th </a:t>
            </a:r>
            <a:r>
              <a:rPr lang="sk-SK" sz="2800" b="1" dirty="0" err="1" smtClean="0">
                <a:solidFill>
                  <a:srgbClr val="D20011"/>
                </a:solidFill>
                <a:latin typeface="Times New Roman"/>
                <a:cs typeface="Times New Roman"/>
              </a:rPr>
              <a:t>declensions</a:t>
            </a:r>
            <a:endParaRPr lang="sk-SK" sz="2800" b="1" dirty="0" smtClean="0">
              <a:solidFill>
                <a:srgbClr val="D20011"/>
              </a:solidFill>
              <a:latin typeface="Times New Roman"/>
              <a:cs typeface="Times New Roman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sk-SK" sz="2800" b="1" dirty="0" smtClean="0">
                <a:solidFill>
                  <a:srgbClr val="D20011"/>
                </a:solidFill>
                <a:latin typeface="Times New Roman"/>
                <a:cs typeface="Times New Roman"/>
              </a:rPr>
              <a:t>	</a:t>
            </a:r>
            <a:r>
              <a:rPr lang="sk-SK" sz="2800" b="1" dirty="0" err="1" smtClean="0">
                <a:latin typeface="Times New Roman"/>
                <a:cs typeface="Times New Roman"/>
              </a:rPr>
              <a:t>nerv-us</a:t>
            </a:r>
            <a:r>
              <a:rPr lang="sk-SK" sz="2800" b="1" dirty="0" smtClean="0">
                <a:latin typeface="Times New Roman"/>
                <a:cs typeface="Times New Roman"/>
              </a:rPr>
              <a:t> </a:t>
            </a:r>
            <a:r>
              <a:rPr lang="sk-SK" sz="28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x</a:t>
            </a:r>
            <a:r>
              <a:rPr lang="sk-SK" sz="2800" b="1" dirty="0" smtClean="0">
                <a:latin typeface="Times New Roman"/>
                <a:cs typeface="Times New Roman"/>
              </a:rPr>
              <a:t> </a:t>
            </a:r>
            <a:r>
              <a:rPr lang="sk-SK" sz="2800" b="1" dirty="0" err="1" smtClean="0">
                <a:latin typeface="Times New Roman"/>
                <a:cs typeface="Times New Roman"/>
              </a:rPr>
              <a:t>corp-us</a:t>
            </a:r>
            <a:r>
              <a:rPr lang="sk-SK" sz="2800" b="1" dirty="0" smtClean="0">
                <a:latin typeface="Times New Roman"/>
                <a:cs typeface="Times New Roman"/>
              </a:rPr>
              <a:t> </a:t>
            </a:r>
            <a:r>
              <a:rPr lang="sk-SK" sz="2800" b="1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x</a:t>
            </a:r>
            <a:r>
              <a:rPr lang="sk-SK" sz="2800" b="1" dirty="0" smtClean="0">
                <a:latin typeface="Times New Roman"/>
                <a:cs typeface="Times New Roman"/>
              </a:rPr>
              <a:t> </a:t>
            </a:r>
            <a:r>
              <a:rPr lang="sk-SK" sz="2800" b="1" dirty="0" err="1" smtClean="0">
                <a:latin typeface="Times New Roman"/>
                <a:cs typeface="Times New Roman"/>
              </a:rPr>
              <a:t>duct-us</a:t>
            </a:r>
            <a:endParaRPr lang="sk-SK" sz="2800" b="1" dirty="0" smtClean="0">
              <a:latin typeface="Times New Roman"/>
              <a:cs typeface="Times New Roman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sk-SK" sz="2800" b="1" dirty="0" err="1" smtClean="0">
                <a:solidFill>
                  <a:srgbClr val="D20011"/>
                </a:solidFill>
                <a:latin typeface="Times New Roman"/>
                <a:cs typeface="Times New Roman"/>
              </a:rPr>
              <a:t>nom</a:t>
            </a:r>
            <a:r>
              <a:rPr lang="sk-SK" sz="2800" b="1" dirty="0" smtClean="0">
                <a:solidFill>
                  <a:srgbClr val="D20011"/>
                </a:solidFill>
                <a:latin typeface="Times New Roman"/>
                <a:cs typeface="Times New Roman"/>
              </a:rPr>
              <a:t>. sg. </a:t>
            </a:r>
            <a:r>
              <a:rPr lang="sk-SK" sz="2800" b="1" dirty="0">
                <a:latin typeface="Times New Roman"/>
                <a:cs typeface="Times New Roman"/>
              </a:rPr>
              <a:t>x</a:t>
            </a:r>
            <a:r>
              <a:rPr lang="sk-SK" sz="2800" b="1" dirty="0" smtClean="0">
                <a:solidFill>
                  <a:srgbClr val="D20011"/>
                </a:solidFill>
                <a:latin typeface="Times New Roman"/>
                <a:cs typeface="Times New Roman"/>
              </a:rPr>
              <a:t> nom. </a:t>
            </a:r>
            <a:r>
              <a:rPr lang="sk-SK" sz="2800" b="1" dirty="0" err="1" smtClean="0">
                <a:solidFill>
                  <a:srgbClr val="D20011"/>
                </a:solidFill>
                <a:latin typeface="Times New Roman"/>
                <a:cs typeface="Times New Roman"/>
              </a:rPr>
              <a:t>pl</a:t>
            </a:r>
            <a:r>
              <a:rPr lang="sk-SK" sz="2800" b="1" dirty="0" smtClean="0">
                <a:solidFill>
                  <a:srgbClr val="D20011"/>
                </a:solidFill>
                <a:latin typeface="Times New Roman"/>
                <a:cs typeface="Times New Roman"/>
              </a:rPr>
              <a:t>. </a:t>
            </a:r>
            <a:r>
              <a:rPr lang="sk-SK" sz="2800" b="1" dirty="0" err="1" smtClean="0">
                <a:solidFill>
                  <a:srgbClr val="D20011"/>
                </a:solidFill>
                <a:latin typeface="Times New Roman"/>
                <a:cs typeface="Times New Roman"/>
              </a:rPr>
              <a:t>of</a:t>
            </a:r>
            <a:r>
              <a:rPr lang="sk-SK" sz="2800" b="1" dirty="0" smtClean="0">
                <a:solidFill>
                  <a:srgbClr val="D20011"/>
                </a:solidFill>
                <a:latin typeface="Times New Roman"/>
                <a:cs typeface="Times New Roman"/>
              </a:rPr>
              <a:t> 4th </a:t>
            </a:r>
            <a:r>
              <a:rPr lang="sk-SK" sz="2800" b="1" dirty="0" err="1" smtClean="0">
                <a:solidFill>
                  <a:srgbClr val="D20011"/>
                </a:solidFill>
                <a:latin typeface="Times New Roman"/>
                <a:cs typeface="Times New Roman"/>
              </a:rPr>
              <a:t>declension</a:t>
            </a:r>
            <a:endParaRPr lang="sk-SK" sz="2800" b="1" dirty="0" smtClean="0">
              <a:solidFill>
                <a:srgbClr val="D20011"/>
              </a:solidFill>
              <a:latin typeface="Times New Roman"/>
              <a:cs typeface="Times New Roman"/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sk-SK" dirty="0" err="1" smtClean="0">
                <a:latin typeface="Times New Roman"/>
                <a:cs typeface="Times New Roman"/>
              </a:rPr>
              <a:t>prōcess</a:t>
            </a:r>
            <a:r>
              <a:rPr lang="sk-SK" b="1" dirty="0" err="1" smtClean="0">
                <a:latin typeface="Times New Roman"/>
                <a:cs typeface="Times New Roman"/>
              </a:rPr>
              <a:t>us</a:t>
            </a:r>
            <a:r>
              <a:rPr lang="sk-SK" dirty="0" smtClean="0">
                <a:latin typeface="Times New Roman"/>
                <a:cs typeface="Times New Roman"/>
              </a:rPr>
              <a:t> </a:t>
            </a:r>
            <a:r>
              <a:rPr lang="sk-SK" dirty="0" err="1" smtClean="0">
                <a:latin typeface="Times New Roman"/>
                <a:cs typeface="Times New Roman"/>
              </a:rPr>
              <a:t>accessōri</a:t>
            </a:r>
            <a:r>
              <a:rPr lang="sk-SK" b="1" dirty="0" err="1" smtClean="0">
                <a:latin typeface="Times New Roman"/>
                <a:cs typeface="Times New Roman"/>
              </a:rPr>
              <a:t>us</a:t>
            </a:r>
            <a:r>
              <a:rPr lang="sk-SK" dirty="0" smtClean="0">
                <a:latin typeface="Times New Roman"/>
                <a:cs typeface="Times New Roman"/>
              </a:rPr>
              <a:t> / </a:t>
            </a:r>
            <a:r>
              <a:rPr lang="sk-SK" dirty="0" err="1" smtClean="0">
                <a:latin typeface="Times New Roman"/>
                <a:cs typeface="Times New Roman"/>
              </a:rPr>
              <a:t>sinister</a:t>
            </a:r>
            <a:r>
              <a:rPr lang="sk-SK" dirty="0" smtClean="0">
                <a:latin typeface="Times New Roman"/>
                <a:cs typeface="Times New Roman"/>
              </a:rPr>
              <a:t>*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sk-SK" dirty="0" smtClean="0">
                <a:latin typeface="Times New Roman"/>
                <a:cs typeface="Times New Roman"/>
              </a:rPr>
              <a:t>prōcess</a:t>
            </a:r>
            <a:r>
              <a:rPr lang="sk-SK" b="1" dirty="0" smtClean="0">
                <a:latin typeface="Times New Roman"/>
                <a:cs typeface="Times New Roman"/>
              </a:rPr>
              <a:t>ūs</a:t>
            </a:r>
            <a:r>
              <a:rPr lang="sk-SK" dirty="0" smtClean="0">
                <a:latin typeface="Times New Roman"/>
                <a:cs typeface="Times New Roman"/>
              </a:rPr>
              <a:t> </a:t>
            </a:r>
            <a:r>
              <a:rPr lang="sk-SK" dirty="0" err="1" smtClean="0">
                <a:latin typeface="Times New Roman"/>
                <a:cs typeface="Times New Roman"/>
              </a:rPr>
              <a:t>accessōri</a:t>
            </a:r>
            <a:r>
              <a:rPr lang="sk-SK" b="1" dirty="0" err="1" smtClean="0">
                <a:latin typeface="Times New Roman"/>
                <a:cs typeface="Times New Roman"/>
              </a:rPr>
              <a:t>ī</a:t>
            </a:r>
            <a:r>
              <a:rPr lang="sk-SK" dirty="0" smtClean="0">
                <a:latin typeface="Times New Roman"/>
                <a:cs typeface="Times New Roman"/>
              </a:rPr>
              <a:t> / </a:t>
            </a:r>
            <a:r>
              <a:rPr lang="sk-SK" dirty="0" err="1" smtClean="0">
                <a:latin typeface="Times New Roman"/>
                <a:cs typeface="Times New Roman"/>
              </a:rPr>
              <a:t>sinistrī</a:t>
            </a:r>
            <a:r>
              <a:rPr lang="sk-SK" dirty="0" smtClean="0">
                <a:latin typeface="Times New Roman"/>
                <a:cs typeface="Times New Roman"/>
              </a:rPr>
              <a:t>*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sk-SK" sz="2800" b="1" dirty="0" smtClean="0">
                <a:solidFill>
                  <a:srgbClr val="D20011"/>
                </a:solidFill>
                <a:latin typeface="Times New Roman"/>
                <a:cs typeface="Times New Roman"/>
              </a:rPr>
              <a:t>nom. sg. </a:t>
            </a:r>
            <a:r>
              <a:rPr lang="sk-SK" sz="2800" b="1" dirty="0">
                <a:latin typeface="Times New Roman"/>
                <a:cs typeface="Times New Roman"/>
              </a:rPr>
              <a:t>x</a:t>
            </a:r>
            <a:r>
              <a:rPr lang="sk-SK" sz="2800" b="1" dirty="0" smtClean="0">
                <a:solidFill>
                  <a:srgbClr val="D20011"/>
                </a:solidFill>
                <a:latin typeface="Times New Roman"/>
                <a:cs typeface="Times New Roman"/>
              </a:rPr>
              <a:t> gen. </a:t>
            </a:r>
            <a:r>
              <a:rPr lang="sk-SK" sz="2800" b="1" dirty="0" err="1" smtClean="0">
                <a:solidFill>
                  <a:srgbClr val="D20011"/>
                </a:solidFill>
                <a:latin typeface="Times New Roman"/>
                <a:cs typeface="Times New Roman"/>
              </a:rPr>
              <a:t>sg</a:t>
            </a:r>
            <a:r>
              <a:rPr lang="sk-SK" sz="2800" b="1" dirty="0" smtClean="0">
                <a:solidFill>
                  <a:srgbClr val="D20011"/>
                </a:solidFill>
                <a:latin typeface="Times New Roman"/>
                <a:cs typeface="Times New Roman"/>
              </a:rPr>
              <a:t>. </a:t>
            </a:r>
            <a:r>
              <a:rPr lang="sk-SK" sz="2800" b="1" dirty="0" err="1" smtClean="0">
                <a:solidFill>
                  <a:srgbClr val="D20011"/>
                </a:solidFill>
                <a:latin typeface="Times New Roman"/>
                <a:cs typeface="Times New Roman"/>
              </a:rPr>
              <a:t>of</a:t>
            </a:r>
            <a:r>
              <a:rPr lang="sk-SK" sz="2800" b="1" dirty="0" smtClean="0">
                <a:solidFill>
                  <a:srgbClr val="D20011"/>
                </a:solidFill>
                <a:latin typeface="Times New Roman"/>
                <a:cs typeface="Times New Roman"/>
              </a:rPr>
              <a:t> 4th </a:t>
            </a:r>
            <a:r>
              <a:rPr lang="sk-SK" sz="2800" b="1" dirty="0" err="1" smtClean="0">
                <a:solidFill>
                  <a:srgbClr val="D20011"/>
                </a:solidFill>
                <a:latin typeface="Times New Roman"/>
                <a:cs typeface="Times New Roman"/>
              </a:rPr>
              <a:t>declension</a:t>
            </a:r>
            <a:endParaRPr lang="sk-SK" sz="2800" b="1" dirty="0" smtClean="0">
              <a:solidFill>
                <a:srgbClr val="D20011"/>
              </a:solidFill>
              <a:latin typeface="Times New Roman"/>
              <a:cs typeface="Times New Roman"/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sk-SK" dirty="0">
                <a:latin typeface="Times New Roman"/>
                <a:cs typeface="Times New Roman"/>
              </a:rPr>
              <a:t>prōcess</a:t>
            </a:r>
            <a:r>
              <a:rPr lang="sk-SK" b="1" dirty="0">
                <a:latin typeface="Times New Roman"/>
                <a:cs typeface="Times New Roman"/>
              </a:rPr>
              <a:t>us</a:t>
            </a:r>
            <a:r>
              <a:rPr lang="sk-SK" dirty="0">
                <a:latin typeface="Times New Roman"/>
                <a:cs typeface="Times New Roman"/>
              </a:rPr>
              <a:t> vertebr</a:t>
            </a:r>
            <a:r>
              <a:rPr lang="sk-SK" b="1" dirty="0">
                <a:latin typeface="Times New Roman"/>
                <a:cs typeface="Times New Roman"/>
              </a:rPr>
              <a:t>ae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sk-SK" b="1" dirty="0">
                <a:latin typeface="Times New Roman"/>
                <a:cs typeface="Times New Roman"/>
              </a:rPr>
              <a:t>fractūra</a:t>
            </a:r>
            <a:r>
              <a:rPr lang="sk-SK" dirty="0">
                <a:latin typeface="Times New Roman"/>
                <a:cs typeface="Times New Roman"/>
              </a:rPr>
              <a:t> process</a:t>
            </a:r>
            <a:r>
              <a:rPr lang="sk-SK" b="1" dirty="0">
                <a:latin typeface="Times New Roman"/>
                <a:cs typeface="Times New Roman"/>
              </a:rPr>
              <a:t>ūs</a:t>
            </a:r>
            <a:r>
              <a:rPr lang="sk-SK" dirty="0">
                <a:latin typeface="Times New Roman"/>
                <a:cs typeface="Times New Roman"/>
              </a:rPr>
              <a:t> </a:t>
            </a:r>
            <a:r>
              <a:rPr lang="sk-SK" dirty="0" smtClean="0">
                <a:latin typeface="Times New Roman"/>
                <a:cs typeface="Times New Roman"/>
              </a:rPr>
              <a:t>vertebr</a:t>
            </a:r>
            <a:r>
              <a:rPr lang="sk-SK" b="1" dirty="0" smtClean="0">
                <a:latin typeface="Times New Roman"/>
                <a:cs typeface="Times New Roman"/>
              </a:rPr>
              <a:t>ae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5710429"/>
      </p:ext>
    </p:extLst>
  </p:cSld>
  <p:clrMapOvr>
    <a:masterClrMapping/>
  </p:clrMapOvr>
  <p:transition xmlns:p14="http://schemas.microsoft.com/office/powerpoint/2010/main" spd="med">
    <p:pull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>
          <a:xfrm>
            <a:off x="228600" y="-14288"/>
            <a:ext cx="8702675" cy="1143001"/>
          </a:xfrm>
        </p:spPr>
        <p:txBody>
          <a:bodyPr/>
          <a:lstStyle/>
          <a:p>
            <a:r>
              <a:rPr lang="cs-CZ" sz="36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Match noun with adjective, form nom. pl. </a:t>
            </a:r>
          </a:p>
        </p:txBody>
      </p:sp>
      <p:sp>
        <p:nvSpPr>
          <p:cNvPr id="25602" name="Zástupný symbol obsahu 2"/>
          <p:cNvSpPr>
            <a:spLocks noGrp="1"/>
          </p:cNvSpPr>
          <p:nvPr>
            <p:ph idx="1"/>
          </p:nvPr>
        </p:nvSpPr>
        <p:spPr>
          <a:xfrm>
            <a:off x="350838" y="1128713"/>
            <a:ext cx="5059362" cy="54546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Tractus + nervosus, a, um</a:t>
            </a:r>
          </a:p>
          <a:p>
            <a:pPr>
              <a:buFont typeface="Arial" charset="0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Corpus + luteus, a, um</a:t>
            </a:r>
          </a:p>
          <a:p>
            <a:pPr>
              <a:buFont typeface="Arial" charset="0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Manus + sinister, a, um</a:t>
            </a:r>
          </a:p>
          <a:p>
            <a:pPr>
              <a:buFont typeface="Arial" charset="0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Infarctus + septicus, a, um</a:t>
            </a:r>
          </a:p>
          <a:p>
            <a:pPr>
              <a:buFont typeface="Arial" charset="0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Methodus + novus, a, um</a:t>
            </a:r>
          </a:p>
          <a:p>
            <a:pPr>
              <a:buFont typeface="Arial" charset="0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Tempus + longus, a, um</a:t>
            </a:r>
          </a:p>
          <a:p>
            <a:pPr>
              <a:buFont typeface="Arial" charset="0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Sulcus + medianus, a, um</a:t>
            </a:r>
          </a:p>
          <a:p>
            <a:pPr>
              <a:buFont typeface="Arial" charset="0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Caries + profundus, a, um</a:t>
            </a:r>
          </a:p>
          <a:p>
            <a:pPr>
              <a:buFont typeface="Arial" charset="0"/>
              <a:buNone/>
            </a:pPr>
            <a:r>
              <a:rPr lang="cs-CZ" smtClean="0">
                <a:latin typeface="Times New Roman" pitchFamily="18" charset="0"/>
                <a:cs typeface="Times New Roman" pitchFamily="18" charset="0"/>
              </a:rPr>
              <a:t>Paries + caroticus, a, um</a:t>
            </a:r>
          </a:p>
        </p:txBody>
      </p:sp>
      <p:sp>
        <p:nvSpPr>
          <p:cNvPr id="4" name="Ovál 3"/>
          <p:cNvSpPr/>
          <p:nvPr/>
        </p:nvSpPr>
        <p:spPr>
          <a:xfrm>
            <a:off x="3116263" y="1200150"/>
            <a:ext cx="457200" cy="50165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3524250" y="1768475"/>
            <a:ext cx="835025" cy="5334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165475" y="2386013"/>
            <a:ext cx="457200" cy="45561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3197225" y="2930525"/>
            <a:ext cx="457200" cy="485775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3556000" y="3559175"/>
            <a:ext cx="398463" cy="43021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3765550" y="4110038"/>
            <a:ext cx="627063" cy="49371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3103563" y="4687888"/>
            <a:ext cx="465137" cy="51911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BlokTextu 12"/>
          <p:cNvSpPr txBox="1">
            <a:spLocks noChangeArrowheads="1"/>
          </p:cNvSpPr>
          <p:nvPr/>
        </p:nvSpPr>
        <p:spPr bwMode="auto">
          <a:xfrm>
            <a:off x="5273675" y="1112838"/>
            <a:ext cx="3243263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800"/>
              </a:spcBef>
            </a:pPr>
            <a:r>
              <a:rPr lang="cs-CZ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Tractus nervosi</a:t>
            </a:r>
          </a:p>
          <a:p>
            <a:pPr>
              <a:spcBef>
                <a:spcPts val="800"/>
              </a:spcBef>
            </a:pPr>
            <a:r>
              <a:rPr lang="cs-CZ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Corpora lutea</a:t>
            </a:r>
          </a:p>
          <a:p>
            <a:pPr>
              <a:spcBef>
                <a:spcPts val="800"/>
              </a:spcBef>
            </a:pPr>
            <a:r>
              <a:rPr lang="cs-CZ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Manus sinistrae</a:t>
            </a:r>
          </a:p>
          <a:p>
            <a:pPr>
              <a:spcBef>
                <a:spcPts val="800"/>
              </a:spcBef>
            </a:pPr>
            <a:r>
              <a:rPr lang="cs-CZ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Infarctus septici</a:t>
            </a:r>
          </a:p>
          <a:p>
            <a:pPr>
              <a:spcBef>
                <a:spcPts val="800"/>
              </a:spcBef>
            </a:pPr>
            <a:r>
              <a:rPr lang="cs-CZ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Methodi novae</a:t>
            </a:r>
          </a:p>
          <a:p>
            <a:pPr>
              <a:spcBef>
                <a:spcPts val="800"/>
              </a:spcBef>
            </a:pPr>
            <a:r>
              <a:rPr lang="cs-CZ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Tempora longa</a:t>
            </a:r>
          </a:p>
          <a:p>
            <a:pPr>
              <a:spcBef>
                <a:spcPts val="800"/>
              </a:spcBef>
            </a:pPr>
            <a:r>
              <a:rPr lang="cs-CZ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Sulci mediani</a:t>
            </a:r>
          </a:p>
          <a:p>
            <a:pPr>
              <a:spcBef>
                <a:spcPts val="800"/>
              </a:spcBef>
            </a:pPr>
            <a:r>
              <a:rPr lang="cs-CZ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Caries profundae</a:t>
            </a:r>
          </a:p>
          <a:p>
            <a:pPr>
              <a:spcBef>
                <a:spcPts val="800"/>
              </a:spcBef>
            </a:pPr>
            <a:r>
              <a:rPr lang="cs-CZ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Parietes carotici</a:t>
            </a:r>
          </a:p>
          <a:p>
            <a:pPr>
              <a:spcBef>
                <a:spcPts val="800"/>
              </a:spcBef>
            </a:pPr>
            <a:endParaRPr lang="cs-CZ" b="1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15" name="Rovná spojnica 14"/>
          <p:cNvCxnSpPr/>
          <p:nvPr/>
        </p:nvCxnSpPr>
        <p:spPr>
          <a:xfrm>
            <a:off x="5273675" y="1112838"/>
            <a:ext cx="0" cy="5410200"/>
          </a:xfrm>
          <a:prstGeom prst="line">
            <a:avLst/>
          </a:prstGeom>
          <a:ln w="57150" cmpd="dbl">
            <a:solidFill>
              <a:srgbClr val="C0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ál 15"/>
          <p:cNvSpPr/>
          <p:nvPr/>
        </p:nvSpPr>
        <p:spPr>
          <a:xfrm>
            <a:off x="3608388" y="5300663"/>
            <a:ext cx="457200" cy="49371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2887663" y="5910263"/>
            <a:ext cx="457200" cy="49371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655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Connect nouns with suitable adjectives</a:t>
            </a:r>
          </a:p>
        </p:txBody>
      </p:sp>
      <p:sp>
        <p:nvSpPr>
          <p:cNvPr id="26626" name="Zástupný symbol obsah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Partus</a:t>
            </a:r>
          </a:p>
          <a:p>
            <a:r>
              <a:rPr lang="cs-CZ" smtClean="0"/>
              <a:t>Fetus</a:t>
            </a:r>
          </a:p>
          <a:p>
            <a:r>
              <a:rPr lang="cs-CZ" smtClean="0"/>
              <a:t>Abortus</a:t>
            </a:r>
          </a:p>
          <a:p>
            <a:r>
              <a:rPr lang="cs-CZ" smtClean="0"/>
              <a:t>Pulsus</a:t>
            </a:r>
          </a:p>
          <a:p>
            <a:r>
              <a:rPr lang="cs-CZ" smtClean="0"/>
              <a:t>Collapsus</a:t>
            </a:r>
          </a:p>
          <a:p>
            <a:r>
              <a:rPr lang="cs-CZ" smtClean="0"/>
              <a:t>Decubitus</a:t>
            </a:r>
          </a:p>
          <a:p>
            <a:r>
              <a:rPr lang="cs-CZ" smtClean="0"/>
              <a:t>Tractus</a:t>
            </a:r>
          </a:p>
          <a:p>
            <a:r>
              <a:rPr lang="cs-CZ" smtClean="0"/>
              <a:t>Usus</a:t>
            </a:r>
          </a:p>
          <a:p>
            <a:endParaRPr lang="cs-CZ" smtClean="0"/>
          </a:p>
          <a:p>
            <a:pPr>
              <a:buFont typeface="Arial" charset="0"/>
              <a:buNone/>
            </a:pPr>
            <a:endParaRPr lang="cs-CZ" smtClean="0"/>
          </a:p>
          <a:p>
            <a:endParaRPr lang="cs-CZ" smtClean="0"/>
          </a:p>
        </p:txBody>
      </p:sp>
      <p:sp>
        <p:nvSpPr>
          <p:cNvPr id="26627" name="Zástupný symbol obsah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mtClean="0"/>
              <a:t>Incompletus</a:t>
            </a:r>
          </a:p>
          <a:p>
            <a:r>
              <a:rPr lang="cs-CZ" smtClean="0"/>
              <a:t>Externus</a:t>
            </a:r>
          </a:p>
          <a:p>
            <a:r>
              <a:rPr lang="cs-CZ" smtClean="0"/>
              <a:t>Complicatus</a:t>
            </a:r>
          </a:p>
          <a:p>
            <a:r>
              <a:rPr lang="cs-CZ" smtClean="0"/>
              <a:t>Circulatorius</a:t>
            </a:r>
          </a:p>
          <a:p>
            <a:r>
              <a:rPr lang="cs-CZ" smtClean="0"/>
              <a:t>Nervosus</a:t>
            </a:r>
          </a:p>
          <a:p>
            <a:r>
              <a:rPr lang="cs-CZ" smtClean="0"/>
              <a:t>Compressus</a:t>
            </a:r>
          </a:p>
          <a:p>
            <a:r>
              <a:rPr lang="cs-CZ" smtClean="0"/>
              <a:t>Plenus</a:t>
            </a:r>
          </a:p>
          <a:p>
            <a:r>
              <a:rPr lang="cs-CZ" smtClean="0"/>
              <a:t>Profundus</a:t>
            </a:r>
          </a:p>
        </p:txBody>
      </p:sp>
      <p:cxnSp>
        <p:nvCxnSpPr>
          <p:cNvPr id="7" name="Rovná spojovacia šípka 6"/>
          <p:cNvCxnSpPr/>
          <p:nvPr/>
        </p:nvCxnSpPr>
        <p:spPr>
          <a:xfrm>
            <a:off x="1906588" y="1917700"/>
            <a:ext cx="2894012" cy="957263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ovacia šípka 7"/>
          <p:cNvCxnSpPr/>
          <p:nvPr/>
        </p:nvCxnSpPr>
        <p:spPr>
          <a:xfrm>
            <a:off x="1906588" y="2413000"/>
            <a:ext cx="2894012" cy="203835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ovacia šípka 10"/>
          <p:cNvCxnSpPr/>
          <p:nvPr/>
        </p:nvCxnSpPr>
        <p:spPr>
          <a:xfrm flipV="1">
            <a:off x="2058988" y="1851025"/>
            <a:ext cx="2741612" cy="102393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>
            <a:off x="2058988" y="3403600"/>
            <a:ext cx="2741612" cy="1520825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 flipV="1">
            <a:off x="2346325" y="3382963"/>
            <a:ext cx="2454275" cy="549275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ovná spojovacia šípka 21"/>
          <p:cNvCxnSpPr/>
          <p:nvPr/>
        </p:nvCxnSpPr>
        <p:spPr>
          <a:xfrm flipV="1">
            <a:off x="1697038" y="2368550"/>
            <a:ext cx="3103562" cy="3019425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Rovná spojovacia šípka 24"/>
          <p:cNvCxnSpPr/>
          <p:nvPr/>
        </p:nvCxnSpPr>
        <p:spPr>
          <a:xfrm>
            <a:off x="2346325" y="4451350"/>
            <a:ext cx="2454275" cy="97948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Rovná spojovacia šípka 28"/>
          <p:cNvCxnSpPr/>
          <p:nvPr/>
        </p:nvCxnSpPr>
        <p:spPr>
          <a:xfrm flipV="1">
            <a:off x="1906588" y="3878263"/>
            <a:ext cx="2894012" cy="104616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356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̌LTA2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ŽLTA2.thmx</Template>
  <TotalTime>239</TotalTime>
  <Words>364</Words>
  <Application>Microsoft Macintosh PowerPoint</Application>
  <PresentationFormat>On-screen Show (4:3)</PresentationFormat>
  <Paragraphs>135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ŽLTA2</vt:lpstr>
      <vt:lpstr>4th declension</vt:lpstr>
      <vt:lpstr>5th declension</vt:lpstr>
      <vt:lpstr>EXCEPTIONS</vt:lpstr>
      <vt:lpstr>Connection with adjectives</vt:lpstr>
      <vt:lpstr>PowerPoint Presentation</vt:lpstr>
      <vt:lpstr>PowerPoint Presentation</vt:lpstr>
      <vt:lpstr>Distinguish</vt:lpstr>
      <vt:lpstr>Match noun with adjective, form nom. pl. </vt:lpstr>
      <vt:lpstr>Connect nouns with suitable adjectives</vt:lpstr>
      <vt:lpstr>Play Latin SUDOKU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X</dc:title>
  <dc:creator>Artimova Pepina</dc:creator>
  <cp:lastModifiedBy>Pepina Artimová</cp:lastModifiedBy>
  <cp:revision>26</cp:revision>
  <dcterms:created xsi:type="dcterms:W3CDTF">2012-11-16T20:11:13Z</dcterms:created>
  <dcterms:modified xsi:type="dcterms:W3CDTF">2014-11-20T12:53:31Z</dcterms:modified>
</cp:coreProperties>
</file>