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16.9.2013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4267200"/>
          </a:xfrm>
        </p:spPr>
        <p:txBody>
          <a:bodyPr/>
          <a:lstStyle/>
          <a:p>
            <a:r>
              <a:rPr lang="cs-CZ" dirty="0" smtClean="0"/>
              <a:t>Study </a:t>
            </a:r>
            <a:r>
              <a:rPr lang="cs-CZ" dirty="0" err="1" smtClean="0"/>
              <a:t>instructions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33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Masculine</a:t>
            </a:r>
            <a:endParaRPr lang="cs-CZ" dirty="0" smtClean="0"/>
          </a:p>
          <a:p>
            <a:r>
              <a:rPr lang="cs-CZ" dirty="0" err="1" smtClean="0"/>
              <a:t>Feminine</a:t>
            </a:r>
            <a:endParaRPr lang="cs-CZ" dirty="0" smtClean="0"/>
          </a:p>
          <a:p>
            <a:r>
              <a:rPr lang="cs-CZ" dirty="0" err="1" smtClean="0"/>
              <a:t>Neutral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Not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intuitive</a:t>
            </a:r>
            <a:r>
              <a:rPr lang="cs-CZ" dirty="0" smtClean="0"/>
              <a:t> –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learn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gender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9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Number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Singular</a:t>
            </a:r>
            <a:endParaRPr lang="cs-CZ" dirty="0" smtClean="0"/>
          </a:p>
          <a:p>
            <a:r>
              <a:rPr lang="cs-CZ" dirty="0" err="1" smtClean="0"/>
              <a:t>Plural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66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relationships</a:t>
            </a:r>
            <a:r>
              <a:rPr lang="cs-CZ" sz="2000" dirty="0" smtClean="0"/>
              <a:t> </a:t>
            </a:r>
            <a:r>
              <a:rPr lang="cs-CZ" sz="2000" dirty="0" err="1" smtClean="0"/>
              <a:t>between</a:t>
            </a:r>
            <a:r>
              <a:rPr lang="cs-CZ" sz="2000" dirty="0" smtClean="0"/>
              <a:t> </a:t>
            </a:r>
            <a:r>
              <a:rPr lang="cs-CZ" sz="2000" dirty="0" err="1" smtClean="0"/>
              <a:t>nouns</a:t>
            </a:r>
            <a:r>
              <a:rPr lang="cs-CZ" sz="2000" dirty="0" smtClean="0"/>
              <a:t> and </a:t>
            </a:r>
            <a:r>
              <a:rPr lang="cs-CZ" sz="2000" dirty="0" err="1" smtClean="0"/>
              <a:t>adjectives</a:t>
            </a:r>
            <a:r>
              <a:rPr lang="cs-CZ" sz="2000" dirty="0" smtClean="0"/>
              <a:t> are </a:t>
            </a:r>
            <a:r>
              <a:rPr lang="cs-CZ" sz="2000" dirty="0" err="1" smtClean="0"/>
              <a:t>expressed</a:t>
            </a:r>
            <a:r>
              <a:rPr lang="cs-CZ" sz="2000" dirty="0" smtClean="0"/>
              <a:t> not </a:t>
            </a:r>
            <a:r>
              <a:rPr lang="cs-CZ" sz="2000" dirty="0" err="1" smtClean="0"/>
              <a:t>only</a:t>
            </a:r>
            <a:r>
              <a:rPr lang="cs-CZ" sz="2000" dirty="0" smtClean="0"/>
              <a:t> by </a:t>
            </a:r>
            <a:r>
              <a:rPr lang="cs-CZ" sz="2000" dirty="0" err="1" smtClean="0"/>
              <a:t>prepositions</a:t>
            </a:r>
            <a:r>
              <a:rPr lang="cs-CZ" sz="2000" dirty="0" smtClean="0"/>
              <a:t>, but </a:t>
            </a:r>
            <a:r>
              <a:rPr lang="cs-CZ" sz="2000" dirty="0" err="1" smtClean="0"/>
              <a:t>also</a:t>
            </a:r>
            <a:r>
              <a:rPr lang="cs-CZ" sz="2000" dirty="0" smtClean="0"/>
              <a:t> by case </a:t>
            </a:r>
            <a:r>
              <a:rPr lang="cs-CZ" sz="2000" dirty="0" err="1" smtClean="0"/>
              <a:t>endings</a:t>
            </a:r>
            <a:r>
              <a:rPr lang="cs-CZ" sz="2000" dirty="0" smtClean="0"/>
              <a:t> (</a:t>
            </a:r>
            <a:r>
              <a:rPr lang="cs-CZ" sz="2000" dirty="0" err="1" smtClean="0"/>
              <a:t>according</a:t>
            </a:r>
            <a:r>
              <a:rPr lang="cs-CZ" sz="2000" dirty="0" smtClean="0"/>
              <a:t> to </a:t>
            </a:r>
            <a:r>
              <a:rPr lang="cs-CZ" sz="2000" dirty="0" err="1" smtClean="0"/>
              <a:t>particular</a:t>
            </a:r>
            <a:r>
              <a:rPr lang="cs-CZ" sz="2000" dirty="0" smtClean="0"/>
              <a:t> </a:t>
            </a:r>
            <a:r>
              <a:rPr lang="cs-CZ" sz="2000" dirty="0" err="1" smtClean="0"/>
              <a:t>declension</a:t>
            </a:r>
            <a:r>
              <a:rPr lang="cs-CZ" sz="2000" dirty="0" smtClean="0"/>
              <a:t> to </a:t>
            </a:r>
            <a:r>
              <a:rPr lang="cs-CZ" sz="2000" dirty="0" err="1" smtClean="0"/>
              <a:t>which</a:t>
            </a:r>
            <a:r>
              <a:rPr lang="cs-CZ" sz="2000" dirty="0" smtClean="0"/>
              <a:t> a </a:t>
            </a:r>
            <a:r>
              <a:rPr lang="cs-CZ" sz="2000" dirty="0" err="1" smtClean="0"/>
              <a:t>noun</a:t>
            </a:r>
            <a:r>
              <a:rPr lang="cs-CZ" sz="2000" dirty="0" smtClean="0"/>
              <a:t> </a:t>
            </a:r>
            <a:r>
              <a:rPr lang="cs-CZ" sz="2000" dirty="0" err="1" smtClean="0"/>
              <a:t>belongs</a:t>
            </a:r>
            <a:r>
              <a:rPr lang="cs-CZ" sz="2000" dirty="0" smtClean="0"/>
              <a:t>)</a:t>
            </a:r>
          </a:p>
          <a:p>
            <a:r>
              <a:rPr lang="cs-CZ" sz="2000" b="1" dirty="0" smtClean="0"/>
              <a:t>Nominative</a:t>
            </a:r>
            <a:r>
              <a:rPr lang="cs-CZ" sz="2000" dirty="0" smtClean="0"/>
              <a:t> (</a:t>
            </a:r>
            <a:r>
              <a:rPr lang="cs-CZ" sz="2000" dirty="0" err="1" smtClean="0"/>
              <a:t>Nom</a:t>
            </a:r>
            <a:r>
              <a:rPr lang="cs-CZ" sz="2000" dirty="0" smtClean="0"/>
              <a:t>.)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subject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sth</a:t>
            </a:r>
            <a:r>
              <a:rPr lang="cs-CZ" sz="2000" dirty="0" smtClean="0"/>
              <a:t> – </a:t>
            </a:r>
            <a:r>
              <a:rPr lang="cs-CZ" sz="2000" dirty="0" err="1" smtClean="0"/>
              <a:t>upright</a:t>
            </a:r>
            <a:r>
              <a:rPr lang="cs-CZ" sz="2000" dirty="0" smtClean="0"/>
              <a:t> case (1st </a:t>
            </a:r>
            <a:r>
              <a:rPr lang="cs-CZ" sz="2000" dirty="0" err="1" smtClean="0"/>
              <a:t>dictionary</a:t>
            </a:r>
            <a:r>
              <a:rPr lang="cs-CZ" sz="2000" dirty="0" smtClean="0"/>
              <a:t> </a:t>
            </a:r>
            <a:r>
              <a:rPr lang="cs-CZ" sz="2000" dirty="0" err="1" smtClean="0"/>
              <a:t>entry</a:t>
            </a:r>
            <a:r>
              <a:rPr lang="cs-CZ" sz="2000" dirty="0" smtClean="0"/>
              <a:t>)</a:t>
            </a:r>
          </a:p>
          <a:p>
            <a:r>
              <a:rPr lang="cs-CZ" sz="2000" b="1" dirty="0" smtClean="0"/>
              <a:t>Genitive</a:t>
            </a:r>
            <a:r>
              <a:rPr lang="cs-CZ" sz="2000" dirty="0" smtClean="0"/>
              <a:t> (Gen.) – </a:t>
            </a:r>
            <a:r>
              <a:rPr lang="cs-CZ" sz="2000" dirty="0" err="1" smtClean="0"/>
              <a:t>functions</a:t>
            </a:r>
            <a:r>
              <a:rPr lang="cs-CZ" sz="2000" dirty="0" smtClean="0"/>
              <a:t> as </a:t>
            </a:r>
            <a:r>
              <a:rPr lang="cs-CZ" sz="2000" dirty="0" err="1" smtClean="0"/>
              <a:t>English</a:t>
            </a:r>
            <a:r>
              <a:rPr lang="cs-CZ" sz="2000" dirty="0" smtClean="0"/>
              <a:t> </a:t>
            </a:r>
            <a:r>
              <a:rPr lang="cs-CZ" sz="2000" dirty="0" err="1" smtClean="0"/>
              <a:t>preposition</a:t>
            </a:r>
            <a:r>
              <a:rPr lang="cs-CZ" sz="2000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dirty="0" smtClean="0"/>
              <a:t>, </a:t>
            </a:r>
            <a:r>
              <a:rPr lang="cs-CZ" sz="2000" dirty="0" err="1" smtClean="0"/>
              <a:t>also</a:t>
            </a:r>
            <a:r>
              <a:rPr lang="cs-CZ" sz="2000" dirty="0" smtClean="0"/>
              <a:t> </a:t>
            </a:r>
            <a:r>
              <a:rPr lang="cs-CZ" sz="2000" dirty="0" err="1" smtClean="0"/>
              <a:t>possessive</a:t>
            </a:r>
            <a:r>
              <a:rPr lang="cs-CZ" sz="2000" dirty="0" smtClean="0"/>
              <a:t> </a:t>
            </a:r>
            <a:r>
              <a:rPr lang="cs-CZ" sz="2000" dirty="0" err="1" smtClean="0"/>
              <a:t>function</a:t>
            </a:r>
            <a:r>
              <a:rPr lang="cs-CZ" sz="2000" dirty="0" smtClean="0"/>
              <a:t>, </a:t>
            </a:r>
            <a:r>
              <a:rPr lang="cs-CZ" sz="2000" dirty="0" err="1" smtClean="0"/>
              <a:t>denotes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declension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 </a:t>
            </a:r>
            <a:r>
              <a:rPr lang="cs-CZ" sz="2000" dirty="0" err="1" smtClean="0"/>
              <a:t>noun</a:t>
            </a:r>
            <a:r>
              <a:rPr lang="cs-CZ" sz="2000" dirty="0" smtClean="0"/>
              <a:t> (2nd </a:t>
            </a:r>
            <a:r>
              <a:rPr lang="cs-CZ" sz="2000" dirty="0" err="1" smtClean="0"/>
              <a:t>dictionary</a:t>
            </a:r>
            <a:r>
              <a:rPr lang="cs-CZ" sz="2000" dirty="0" smtClean="0"/>
              <a:t> </a:t>
            </a:r>
            <a:r>
              <a:rPr lang="cs-CZ" sz="2000" dirty="0" err="1" smtClean="0"/>
              <a:t>entry</a:t>
            </a:r>
            <a:r>
              <a:rPr lang="cs-CZ" sz="2000" dirty="0" smtClean="0"/>
              <a:t>)</a:t>
            </a:r>
          </a:p>
          <a:p>
            <a:r>
              <a:rPr lang="cs-CZ" sz="2000" b="1" dirty="0" err="1" smtClean="0"/>
              <a:t>Accusative</a:t>
            </a:r>
            <a:r>
              <a:rPr lang="cs-CZ" sz="2000" dirty="0" smtClean="0"/>
              <a:t> (</a:t>
            </a:r>
            <a:r>
              <a:rPr lang="cs-CZ" sz="2000" dirty="0" err="1" smtClean="0"/>
              <a:t>Acc</a:t>
            </a:r>
            <a:r>
              <a:rPr lang="cs-CZ" sz="2000" dirty="0" smtClean="0"/>
              <a:t>.) –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object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sth</a:t>
            </a:r>
            <a:r>
              <a:rPr lang="cs-CZ" sz="2000" dirty="0" smtClean="0"/>
              <a:t>,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prepositions</a:t>
            </a:r>
            <a:r>
              <a:rPr lang="cs-CZ" sz="2000" dirty="0" smtClean="0"/>
              <a:t> </a:t>
            </a:r>
            <a:r>
              <a:rPr lang="cs-CZ" sz="2000" dirty="0" err="1" smtClean="0"/>
              <a:t>denoting</a:t>
            </a:r>
            <a:r>
              <a:rPr lang="cs-CZ" sz="2000" dirty="0" smtClean="0"/>
              <a:t> </a:t>
            </a:r>
            <a:r>
              <a:rPr lang="cs-CZ" sz="2000" dirty="0" err="1" smtClean="0"/>
              <a:t>motion</a:t>
            </a:r>
            <a:r>
              <a:rPr lang="cs-CZ" sz="2000" dirty="0" smtClean="0"/>
              <a:t> </a:t>
            </a:r>
            <a:r>
              <a:rPr lang="cs-CZ" sz="2000" dirty="0" err="1" smtClean="0"/>
              <a:t>towards</a:t>
            </a:r>
            <a:r>
              <a:rPr lang="cs-CZ" sz="2000" dirty="0" smtClean="0"/>
              <a:t> </a:t>
            </a:r>
            <a:r>
              <a:rPr lang="cs-CZ" sz="2000" dirty="0" err="1" smtClean="0"/>
              <a:t>sth</a:t>
            </a:r>
            <a:r>
              <a:rPr lang="cs-CZ" sz="2000" dirty="0" smtClean="0"/>
              <a:t> – ad, </a:t>
            </a:r>
            <a:r>
              <a:rPr lang="cs-CZ" sz="2000" dirty="0" err="1" smtClean="0"/>
              <a:t>prope</a:t>
            </a:r>
            <a:r>
              <a:rPr lang="cs-CZ" sz="2000" dirty="0" smtClean="0"/>
              <a:t>, in </a:t>
            </a:r>
          </a:p>
          <a:p>
            <a:r>
              <a:rPr lang="cs-CZ" sz="2000" b="1" dirty="0" smtClean="0"/>
              <a:t>Ablative</a:t>
            </a:r>
            <a:r>
              <a:rPr lang="cs-CZ" sz="2000" dirty="0" smtClean="0"/>
              <a:t> (</a:t>
            </a:r>
            <a:r>
              <a:rPr lang="cs-CZ" sz="2000" dirty="0" err="1" smtClean="0"/>
              <a:t>Abl</a:t>
            </a:r>
            <a:r>
              <a:rPr lang="cs-CZ" sz="2000" dirty="0" smtClean="0"/>
              <a:t>.) – </a:t>
            </a:r>
            <a:r>
              <a:rPr lang="cs-CZ" sz="2000" dirty="0" err="1" smtClean="0"/>
              <a:t>expresses</a:t>
            </a:r>
            <a:r>
              <a:rPr lang="cs-CZ" sz="2000" dirty="0" smtClean="0"/>
              <a:t> </a:t>
            </a:r>
            <a:r>
              <a:rPr lang="cs-CZ" sz="2000" dirty="0" err="1" smtClean="0"/>
              <a:t>separation</a:t>
            </a:r>
            <a:r>
              <a:rPr lang="cs-CZ" sz="2000" dirty="0" smtClean="0"/>
              <a:t> </a:t>
            </a:r>
            <a:r>
              <a:rPr lang="cs-CZ" sz="2000" dirty="0" err="1" smtClean="0"/>
              <a:t>or</a:t>
            </a:r>
            <a:r>
              <a:rPr lang="cs-CZ" sz="2000" dirty="0" smtClean="0"/>
              <a:t> </a:t>
            </a:r>
            <a:r>
              <a:rPr lang="cs-CZ" sz="2000" dirty="0" err="1" smtClean="0"/>
              <a:t>motion</a:t>
            </a:r>
            <a:r>
              <a:rPr lang="cs-CZ" sz="2000" dirty="0" smtClean="0"/>
              <a:t> </a:t>
            </a:r>
            <a:r>
              <a:rPr lang="cs-CZ" sz="2000" dirty="0" err="1" smtClean="0"/>
              <a:t>away</a:t>
            </a:r>
            <a:r>
              <a:rPr lang="cs-CZ" sz="2000" dirty="0" smtClean="0"/>
              <a:t> </a:t>
            </a:r>
            <a:r>
              <a:rPr lang="cs-CZ" sz="2000" dirty="0" err="1" smtClean="0"/>
              <a:t>from</a:t>
            </a:r>
            <a:r>
              <a:rPr lang="cs-CZ" sz="2000" dirty="0" smtClean="0"/>
              <a:t> </a:t>
            </a:r>
            <a:r>
              <a:rPr lang="cs-CZ" sz="2000" dirty="0" err="1" smtClean="0"/>
              <a:t>sth</a:t>
            </a:r>
            <a:r>
              <a:rPr lang="cs-CZ" sz="2000" dirty="0" smtClean="0"/>
              <a:t>,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prepositions</a:t>
            </a:r>
            <a:r>
              <a:rPr lang="cs-CZ" sz="2000" dirty="0" smtClean="0"/>
              <a:t> e/ex, a/ab, de, sine, </a:t>
            </a:r>
            <a:r>
              <a:rPr lang="cs-CZ" sz="2000" dirty="0" err="1" smtClean="0"/>
              <a:t>cum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114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Declension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 </a:t>
            </a:r>
            <a:r>
              <a:rPr lang="cs-CZ" dirty="0" err="1" smtClean="0"/>
              <a:t>belongs</a:t>
            </a:r>
            <a:r>
              <a:rPr lang="cs-CZ" dirty="0" smtClean="0"/>
              <a:t> to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5 </a:t>
            </a:r>
            <a:r>
              <a:rPr lang="cs-CZ" dirty="0" err="1" smtClean="0"/>
              <a:t>declensions</a:t>
            </a:r>
            <a:r>
              <a:rPr lang="cs-CZ" dirty="0" smtClean="0"/>
              <a:t>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case </a:t>
            </a:r>
            <a:r>
              <a:rPr lang="cs-CZ" dirty="0" err="1" smtClean="0"/>
              <a:t>endings</a:t>
            </a:r>
            <a:r>
              <a:rPr lang="cs-CZ" dirty="0" smtClean="0"/>
              <a:t> are </a:t>
            </a:r>
            <a:r>
              <a:rPr lang="cs-CZ" dirty="0" err="1" smtClean="0"/>
              <a:t>put</a:t>
            </a:r>
            <a:r>
              <a:rPr lang="cs-CZ" dirty="0" smtClean="0"/>
              <a:t> to </a:t>
            </a:r>
            <a:r>
              <a:rPr lang="cs-CZ" dirty="0" err="1" smtClean="0"/>
              <a:t>them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declensions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their</a:t>
            </a:r>
            <a:r>
              <a:rPr lang="cs-CZ" dirty="0" smtClean="0"/>
              <a:t> stem (</a:t>
            </a:r>
            <a:r>
              <a:rPr lang="cs-CZ" dirty="0" err="1" smtClean="0"/>
              <a:t>according</a:t>
            </a:r>
            <a:r>
              <a:rPr lang="cs-CZ" dirty="0" smtClean="0"/>
              <a:t> to Gen. </a:t>
            </a:r>
            <a:r>
              <a:rPr lang="cs-CZ" dirty="0" err="1"/>
              <a:t>p</a:t>
            </a:r>
            <a:r>
              <a:rPr lang="cs-CZ" dirty="0" err="1" smtClean="0"/>
              <a:t>lural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1st </a:t>
            </a:r>
            <a:r>
              <a:rPr lang="cs-CZ" dirty="0" err="1" smtClean="0"/>
              <a:t>declension</a:t>
            </a:r>
            <a:r>
              <a:rPr lang="cs-CZ" dirty="0" smtClean="0"/>
              <a:t> – a-</a:t>
            </a:r>
            <a:r>
              <a:rPr lang="cs-CZ" dirty="0" err="1" smtClean="0"/>
              <a:t>stems</a:t>
            </a:r>
            <a:r>
              <a:rPr lang="cs-CZ" dirty="0" smtClean="0"/>
              <a:t> – ven-</a:t>
            </a:r>
            <a:r>
              <a:rPr lang="cs-CZ" b="1" dirty="0" smtClean="0"/>
              <a:t>a</a:t>
            </a:r>
            <a:r>
              <a:rPr lang="cs-CZ" dirty="0" smtClean="0"/>
              <a:t>-rum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2nd </a:t>
            </a:r>
            <a:r>
              <a:rPr lang="cs-CZ" dirty="0" err="1" smtClean="0"/>
              <a:t>declension</a:t>
            </a:r>
            <a:r>
              <a:rPr lang="cs-CZ" dirty="0" smtClean="0"/>
              <a:t> – o-</a:t>
            </a:r>
            <a:r>
              <a:rPr lang="cs-CZ" dirty="0" err="1" smtClean="0"/>
              <a:t>stems</a:t>
            </a:r>
            <a:r>
              <a:rPr lang="cs-CZ" dirty="0" smtClean="0"/>
              <a:t> – nerv-</a:t>
            </a:r>
            <a:r>
              <a:rPr lang="cs-CZ" b="1" dirty="0" smtClean="0"/>
              <a:t>o</a:t>
            </a:r>
            <a:r>
              <a:rPr lang="cs-CZ" dirty="0" smtClean="0"/>
              <a:t>-rum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3rd </a:t>
            </a:r>
            <a:r>
              <a:rPr lang="cs-CZ" dirty="0" err="1" smtClean="0"/>
              <a:t>declension</a:t>
            </a:r>
            <a:endParaRPr lang="cs-CZ" dirty="0" smtClean="0"/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cs-CZ" dirty="0" smtClean="0"/>
              <a:t>i-</a:t>
            </a:r>
            <a:r>
              <a:rPr lang="cs-CZ" dirty="0" err="1" smtClean="0"/>
              <a:t>stems</a:t>
            </a:r>
            <a:r>
              <a:rPr lang="cs-CZ" dirty="0" smtClean="0"/>
              <a:t> – </a:t>
            </a:r>
            <a:r>
              <a:rPr lang="cs-CZ" dirty="0" err="1" smtClean="0"/>
              <a:t>pelv</a:t>
            </a:r>
            <a:r>
              <a:rPr lang="cs-CZ" dirty="0" smtClean="0"/>
              <a:t>-</a:t>
            </a:r>
            <a:r>
              <a:rPr lang="cs-CZ" b="1" dirty="0" smtClean="0"/>
              <a:t>i</a:t>
            </a:r>
            <a:r>
              <a:rPr lang="cs-CZ" dirty="0" smtClean="0"/>
              <a:t>-um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cs-CZ" dirty="0" err="1"/>
              <a:t>c</a:t>
            </a:r>
            <a:r>
              <a:rPr lang="cs-CZ" dirty="0" err="1" smtClean="0"/>
              <a:t>onsonant</a:t>
            </a:r>
            <a:r>
              <a:rPr lang="cs-CZ" dirty="0" smtClean="0"/>
              <a:t> </a:t>
            </a:r>
            <a:r>
              <a:rPr lang="cs-CZ" dirty="0" err="1" smtClean="0"/>
              <a:t>stems</a:t>
            </a:r>
            <a:r>
              <a:rPr lang="cs-CZ" dirty="0" smtClean="0"/>
              <a:t> – </a:t>
            </a:r>
            <a:r>
              <a:rPr lang="cs-CZ" dirty="0" err="1" smtClean="0"/>
              <a:t>dolo</a:t>
            </a:r>
            <a:r>
              <a:rPr lang="cs-CZ" dirty="0" smtClean="0"/>
              <a:t>-</a:t>
            </a:r>
            <a:r>
              <a:rPr lang="cs-CZ" b="1" dirty="0" smtClean="0"/>
              <a:t>r</a:t>
            </a:r>
            <a:r>
              <a:rPr lang="cs-CZ" dirty="0" smtClean="0"/>
              <a:t>-um, </a:t>
            </a:r>
            <a:r>
              <a:rPr lang="cs-CZ" dirty="0" err="1" smtClean="0"/>
              <a:t>pon</a:t>
            </a:r>
            <a:r>
              <a:rPr lang="cs-CZ" dirty="0" smtClean="0"/>
              <a:t>-</a:t>
            </a:r>
            <a:r>
              <a:rPr lang="cs-CZ" b="1" dirty="0" smtClean="0"/>
              <a:t>t</a:t>
            </a:r>
            <a:r>
              <a:rPr lang="cs-CZ" dirty="0" smtClean="0"/>
              <a:t>-um, </a:t>
            </a:r>
            <a:r>
              <a:rPr lang="cs-CZ" dirty="0" err="1" smtClean="0"/>
              <a:t>sectio</a:t>
            </a:r>
            <a:r>
              <a:rPr lang="cs-CZ" dirty="0" smtClean="0"/>
              <a:t>-</a:t>
            </a:r>
            <a:r>
              <a:rPr lang="cs-CZ" b="1" dirty="0" smtClean="0"/>
              <a:t>n</a:t>
            </a:r>
            <a:r>
              <a:rPr lang="cs-CZ" dirty="0" smtClean="0"/>
              <a:t>-um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4th </a:t>
            </a:r>
            <a:r>
              <a:rPr lang="cs-CZ" dirty="0" err="1" smtClean="0"/>
              <a:t>declesion</a:t>
            </a:r>
            <a:r>
              <a:rPr lang="cs-CZ" dirty="0" smtClean="0"/>
              <a:t> – u-</a:t>
            </a:r>
            <a:r>
              <a:rPr lang="cs-CZ" dirty="0" err="1" smtClean="0"/>
              <a:t>stems</a:t>
            </a:r>
            <a:r>
              <a:rPr lang="cs-CZ" dirty="0" smtClean="0"/>
              <a:t> – </a:t>
            </a:r>
            <a:r>
              <a:rPr lang="cs-CZ" dirty="0" err="1" smtClean="0"/>
              <a:t>duct</a:t>
            </a:r>
            <a:r>
              <a:rPr lang="cs-CZ" dirty="0" smtClean="0"/>
              <a:t>-</a:t>
            </a:r>
            <a:r>
              <a:rPr lang="cs-CZ" b="1" dirty="0" smtClean="0"/>
              <a:t>u</a:t>
            </a:r>
            <a:r>
              <a:rPr lang="cs-CZ" dirty="0" smtClean="0"/>
              <a:t>-um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5th </a:t>
            </a:r>
            <a:r>
              <a:rPr lang="cs-CZ" dirty="0" err="1" smtClean="0"/>
              <a:t>declension</a:t>
            </a:r>
            <a:r>
              <a:rPr lang="cs-CZ" dirty="0" smtClean="0"/>
              <a:t> – e-</a:t>
            </a:r>
            <a:r>
              <a:rPr lang="cs-CZ" dirty="0" err="1" smtClean="0"/>
              <a:t>stems</a:t>
            </a:r>
            <a:r>
              <a:rPr lang="cs-CZ" dirty="0" smtClean="0"/>
              <a:t> – </a:t>
            </a:r>
            <a:r>
              <a:rPr lang="cs-CZ" dirty="0" err="1" smtClean="0"/>
              <a:t>faci</a:t>
            </a:r>
            <a:r>
              <a:rPr lang="cs-CZ" dirty="0" smtClean="0"/>
              <a:t>-</a:t>
            </a:r>
            <a:r>
              <a:rPr lang="cs-CZ" b="1" dirty="0" smtClean="0"/>
              <a:t>e</a:t>
            </a:r>
            <a:r>
              <a:rPr lang="cs-CZ" dirty="0" smtClean="0"/>
              <a:t>-rum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2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dirty="0" err="1" smtClean="0">
                <a:solidFill>
                  <a:srgbClr val="FF0000"/>
                </a:solidFill>
              </a:rPr>
              <a:t>Adjectives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always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have</a:t>
            </a:r>
            <a:r>
              <a:rPr lang="cs-CZ" sz="2800" dirty="0" smtClean="0">
                <a:solidFill>
                  <a:srgbClr val="FF0000"/>
                </a:solidFill>
              </a:rPr>
              <a:t> to </a:t>
            </a:r>
            <a:r>
              <a:rPr lang="cs-CZ" sz="2800" dirty="0" err="1" smtClean="0">
                <a:solidFill>
                  <a:srgbClr val="FF0000"/>
                </a:solidFill>
              </a:rPr>
              <a:t>correspond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with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the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noun</a:t>
            </a:r>
            <a:r>
              <a:rPr lang="cs-CZ" sz="2800" dirty="0" smtClean="0">
                <a:solidFill>
                  <a:srgbClr val="FF0000"/>
                </a:solidFill>
              </a:rPr>
              <a:t> to </a:t>
            </a:r>
            <a:r>
              <a:rPr lang="cs-CZ" sz="2800" dirty="0" err="1" smtClean="0">
                <a:solidFill>
                  <a:srgbClr val="FF0000"/>
                </a:solidFill>
              </a:rPr>
              <a:t>which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they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belong</a:t>
            </a:r>
            <a:r>
              <a:rPr lang="cs-CZ" sz="2800" dirty="0" smtClean="0">
                <a:solidFill>
                  <a:srgbClr val="FF0000"/>
                </a:solidFill>
              </a:rPr>
              <a:t> in gender, </a:t>
            </a:r>
            <a:r>
              <a:rPr lang="cs-CZ" sz="2800" dirty="0" err="1" smtClean="0">
                <a:solidFill>
                  <a:srgbClr val="FF0000"/>
                </a:solidFill>
              </a:rPr>
              <a:t>number</a:t>
            </a:r>
            <a:r>
              <a:rPr lang="cs-CZ" sz="2800" dirty="0" smtClean="0">
                <a:solidFill>
                  <a:srgbClr val="FF0000"/>
                </a:solidFill>
              </a:rPr>
              <a:t> and case!!!!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err="1" smtClean="0"/>
              <a:t>fractur</a:t>
            </a:r>
            <a:r>
              <a:rPr lang="cs-CZ" sz="2800" b="1" dirty="0" err="1" smtClean="0"/>
              <a:t>a</a:t>
            </a:r>
            <a:r>
              <a:rPr lang="cs-CZ" sz="2800" dirty="0" smtClean="0"/>
              <a:t> </a:t>
            </a:r>
            <a:r>
              <a:rPr lang="cs-CZ" sz="2800" dirty="0" err="1" smtClean="0"/>
              <a:t>ulnae</a:t>
            </a:r>
            <a:r>
              <a:rPr lang="cs-CZ" sz="2800" dirty="0" smtClean="0"/>
              <a:t> </a:t>
            </a:r>
            <a:r>
              <a:rPr lang="cs-CZ" sz="2800" dirty="0" err="1" smtClean="0"/>
              <a:t>dextrae</a:t>
            </a:r>
            <a:r>
              <a:rPr lang="cs-CZ" sz="2800" dirty="0" smtClean="0"/>
              <a:t> </a:t>
            </a:r>
            <a:r>
              <a:rPr lang="cs-CZ" sz="2800" dirty="0" err="1" smtClean="0"/>
              <a:t>complicat</a:t>
            </a:r>
            <a:r>
              <a:rPr lang="cs-CZ" sz="2800" b="1" dirty="0" err="1" smtClean="0"/>
              <a:t>a</a:t>
            </a:r>
            <a:endParaRPr lang="cs-CZ" sz="2800" dirty="0"/>
          </a:p>
          <a:p>
            <a:pPr marL="0" indent="0">
              <a:buNone/>
            </a:pPr>
            <a:r>
              <a:rPr lang="cs-CZ" sz="2800" dirty="0" err="1" smtClean="0"/>
              <a:t>vertebr</a:t>
            </a:r>
            <a:r>
              <a:rPr lang="cs-CZ" sz="2800" b="1" dirty="0" err="1" smtClean="0"/>
              <a:t>ae</a:t>
            </a:r>
            <a:r>
              <a:rPr lang="cs-CZ" sz="2800" dirty="0" smtClean="0"/>
              <a:t> </a:t>
            </a:r>
            <a:r>
              <a:rPr lang="cs-CZ" sz="2800" dirty="0" err="1" smtClean="0"/>
              <a:t>thoracic</a:t>
            </a:r>
            <a:r>
              <a:rPr lang="cs-CZ" sz="2800" b="1" dirty="0" err="1" smtClean="0"/>
              <a:t>ae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ad </a:t>
            </a:r>
            <a:r>
              <a:rPr lang="cs-CZ" sz="2800" dirty="0" err="1" smtClean="0"/>
              <a:t>lagoen</a:t>
            </a:r>
            <a:r>
              <a:rPr lang="cs-CZ" sz="2800" b="1" dirty="0" err="1" smtClean="0"/>
              <a:t>am</a:t>
            </a:r>
            <a:r>
              <a:rPr lang="cs-CZ" sz="2800" dirty="0" smtClean="0"/>
              <a:t> </a:t>
            </a:r>
            <a:r>
              <a:rPr lang="cs-CZ" sz="2800" dirty="0" err="1" smtClean="0"/>
              <a:t>fusc</a:t>
            </a:r>
            <a:r>
              <a:rPr lang="cs-CZ" sz="2800" b="1" dirty="0" err="1" smtClean="0"/>
              <a:t>am</a:t>
            </a:r>
            <a:endParaRPr lang="cs-CZ" sz="2800" b="1" dirty="0" smtClean="0"/>
          </a:p>
          <a:p>
            <a:pPr marL="0" indent="0">
              <a:buNone/>
            </a:pPr>
            <a:r>
              <a:rPr lang="cs-CZ" sz="2800" dirty="0" err="1" smtClean="0"/>
              <a:t>cum</a:t>
            </a:r>
            <a:r>
              <a:rPr lang="cs-CZ" sz="2800" dirty="0" smtClean="0"/>
              <a:t> </a:t>
            </a:r>
            <a:r>
              <a:rPr lang="cs-CZ" sz="2800" dirty="0" err="1" smtClean="0"/>
              <a:t>anaemi</a:t>
            </a:r>
            <a:r>
              <a:rPr lang="cs-CZ" sz="2800" b="1" dirty="0" err="1" smtClean="0"/>
              <a:t>a</a:t>
            </a:r>
            <a:r>
              <a:rPr lang="cs-CZ" sz="2800" dirty="0" smtClean="0"/>
              <a:t> </a:t>
            </a:r>
            <a:r>
              <a:rPr lang="cs-CZ" sz="2800" dirty="0" err="1" smtClean="0"/>
              <a:t>pernicios</a:t>
            </a:r>
            <a:r>
              <a:rPr lang="cs-CZ" sz="2800" b="1" dirty="0" err="1" smtClean="0"/>
              <a:t>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92323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Prepositions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ith</a:t>
            </a:r>
            <a:r>
              <a:rPr lang="cs-CZ" dirty="0" smtClean="0"/>
              <a:t> </a:t>
            </a:r>
            <a:r>
              <a:rPr lang="cs-CZ" dirty="0" err="1" smtClean="0"/>
              <a:t>accusative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/>
              <a:t>ad</a:t>
            </a:r>
            <a:r>
              <a:rPr lang="cs-CZ" dirty="0" smtClean="0"/>
              <a:t> = </a:t>
            </a:r>
            <a:r>
              <a:rPr lang="cs-CZ" dirty="0" err="1" smtClean="0"/>
              <a:t>towards</a:t>
            </a:r>
            <a:r>
              <a:rPr lang="cs-CZ" dirty="0" smtClean="0"/>
              <a:t>, to – ad </a:t>
            </a:r>
            <a:r>
              <a:rPr lang="cs-CZ" dirty="0" err="1" smtClean="0"/>
              <a:t>cranium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a</a:t>
            </a:r>
            <a:r>
              <a:rPr lang="cs-CZ" b="1" dirty="0" smtClean="0"/>
              <a:t>nte</a:t>
            </a:r>
            <a:r>
              <a:rPr lang="cs-CZ" dirty="0" smtClean="0"/>
              <a:t> = </a:t>
            </a:r>
            <a:r>
              <a:rPr lang="cs-CZ" dirty="0" err="1" smtClean="0"/>
              <a:t>before</a:t>
            </a:r>
            <a:r>
              <a:rPr lang="cs-CZ" dirty="0" smtClean="0"/>
              <a:t> – ante </a:t>
            </a:r>
            <a:r>
              <a:rPr lang="cs-CZ" dirty="0" err="1" smtClean="0"/>
              <a:t>fracturam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p</a:t>
            </a:r>
            <a:r>
              <a:rPr lang="cs-CZ" b="1" dirty="0" smtClean="0"/>
              <a:t>ost</a:t>
            </a:r>
            <a:r>
              <a:rPr lang="cs-CZ" dirty="0" smtClean="0"/>
              <a:t> = </a:t>
            </a:r>
            <a:r>
              <a:rPr lang="cs-CZ" dirty="0" err="1" smtClean="0"/>
              <a:t>after</a:t>
            </a:r>
            <a:r>
              <a:rPr lang="cs-CZ" dirty="0" smtClean="0"/>
              <a:t> – post </a:t>
            </a:r>
            <a:r>
              <a:rPr lang="cs-CZ" dirty="0" err="1" smtClean="0"/>
              <a:t>operationem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p</a:t>
            </a:r>
            <a:r>
              <a:rPr lang="cs-CZ" b="1" dirty="0" smtClean="0"/>
              <a:t>er</a:t>
            </a:r>
            <a:r>
              <a:rPr lang="cs-CZ" dirty="0" smtClean="0"/>
              <a:t> = </a:t>
            </a:r>
            <a:r>
              <a:rPr lang="cs-CZ" dirty="0" err="1" smtClean="0"/>
              <a:t>through</a:t>
            </a:r>
            <a:r>
              <a:rPr lang="cs-CZ" dirty="0" smtClean="0"/>
              <a:t> – per </a:t>
            </a:r>
            <a:r>
              <a:rPr lang="cs-CZ" dirty="0" err="1" smtClean="0"/>
              <a:t>rectum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i</a:t>
            </a:r>
            <a:r>
              <a:rPr lang="cs-CZ" b="1" dirty="0" smtClean="0"/>
              <a:t>n</a:t>
            </a:r>
            <a:r>
              <a:rPr lang="cs-CZ" dirty="0" smtClean="0"/>
              <a:t> (</a:t>
            </a:r>
            <a:r>
              <a:rPr lang="cs-CZ" dirty="0" err="1" smtClean="0"/>
              <a:t>motion</a:t>
            </a:r>
            <a:r>
              <a:rPr lang="cs-CZ" dirty="0" smtClean="0"/>
              <a:t>)= </a:t>
            </a:r>
            <a:r>
              <a:rPr lang="cs-CZ" dirty="0" err="1" smtClean="0"/>
              <a:t>towards</a:t>
            </a:r>
            <a:r>
              <a:rPr lang="cs-CZ" dirty="0" smtClean="0"/>
              <a:t>, </a:t>
            </a:r>
            <a:r>
              <a:rPr lang="cs-CZ" dirty="0" err="1" smtClean="0"/>
              <a:t>into</a:t>
            </a:r>
            <a:r>
              <a:rPr lang="cs-CZ" dirty="0" smtClean="0"/>
              <a:t> – in </a:t>
            </a:r>
            <a:r>
              <a:rPr lang="cs-CZ" dirty="0" err="1" smtClean="0"/>
              <a:t>lagoenam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err="1"/>
              <a:t>p</a:t>
            </a:r>
            <a:r>
              <a:rPr lang="cs-CZ" b="1" dirty="0" err="1" smtClean="0"/>
              <a:t>rope</a:t>
            </a:r>
            <a:r>
              <a:rPr lang="cs-CZ" dirty="0" smtClean="0"/>
              <a:t> (</a:t>
            </a:r>
            <a:r>
              <a:rPr lang="cs-CZ" dirty="0" err="1" smtClean="0"/>
              <a:t>motion</a:t>
            </a:r>
            <a:r>
              <a:rPr lang="cs-CZ" dirty="0" smtClean="0"/>
              <a:t>) = </a:t>
            </a:r>
            <a:r>
              <a:rPr lang="cs-CZ" dirty="0" err="1" smtClean="0"/>
              <a:t>near</a:t>
            </a:r>
            <a:r>
              <a:rPr lang="cs-CZ" dirty="0" smtClean="0"/>
              <a:t> to – </a:t>
            </a:r>
            <a:r>
              <a:rPr lang="cs-CZ" dirty="0" err="1" smtClean="0"/>
              <a:t>prope</a:t>
            </a:r>
            <a:r>
              <a:rPr lang="cs-CZ" dirty="0" smtClean="0"/>
              <a:t> </a:t>
            </a:r>
            <a:r>
              <a:rPr lang="cs-CZ" dirty="0" err="1" smtClean="0"/>
              <a:t>ulnam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err="1"/>
              <a:t>p</a:t>
            </a:r>
            <a:r>
              <a:rPr lang="cs-CZ" b="1" dirty="0" err="1" smtClean="0"/>
              <a:t>ropter</a:t>
            </a:r>
            <a:r>
              <a:rPr lang="cs-CZ" dirty="0" smtClean="0"/>
              <a:t> =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–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anaemiam</a:t>
            </a: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r>
              <a:rPr lang="cs-CZ" dirty="0" err="1"/>
              <a:t>w</a:t>
            </a:r>
            <a:r>
              <a:rPr lang="cs-CZ" dirty="0" err="1" smtClean="0"/>
              <a:t>ith</a:t>
            </a:r>
            <a:r>
              <a:rPr lang="cs-CZ" dirty="0" smtClean="0"/>
              <a:t> ablative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/>
              <a:t>e/ex</a:t>
            </a:r>
            <a:r>
              <a:rPr lang="cs-CZ" dirty="0" smtClean="0"/>
              <a:t> =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– e </a:t>
            </a:r>
            <a:r>
              <a:rPr lang="cs-CZ" dirty="0" err="1" smtClean="0"/>
              <a:t>scatula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smtClean="0"/>
              <a:t>a/ab</a:t>
            </a:r>
            <a:r>
              <a:rPr lang="cs-CZ" dirty="0" smtClean="0"/>
              <a:t> = </a:t>
            </a:r>
            <a:r>
              <a:rPr lang="cs-CZ" dirty="0" err="1" smtClean="0"/>
              <a:t>from</a:t>
            </a:r>
            <a:r>
              <a:rPr lang="cs-CZ" dirty="0" smtClean="0"/>
              <a:t>, by  – a </a:t>
            </a:r>
            <a:r>
              <a:rPr lang="cs-CZ" dirty="0" err="1" smtClean="0"/>
              <a:t>medico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s</a:t>
            </a:r>
            <a:r>
              <a:rPr lang="cs-CZ" b="1" dirty="0" smtClean="0"/>
              <a:t>ine</a:t>
            </a:r>
            <a:r>
              <a:rPr lang="cs-CZ" dirty="0" smtClean="0"/>
              <a:t> = </a:t>
            </a:r>
            <a:r>
              <a:rPr lang="cs-CZ" dirty="0" err="1" smtClean="0"/>
              <a:t>without</a:t>
            </a:r>
            <a:r>
              <a:rPr lang="cs-CZ" dirty="0" smtClean="0"/>
              <a:t> – sine </a:t>
            </a:r>
            <a:r>
              <a:rPr lang="cs-CZ" dirty="0" err="1" smtClean="0"/>
              <a:t>insufficientia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 err="1"/>
              <a:t>c</a:t>
            </a:r>
            <a:r>
              <a:rPr lang="cs-CZ" b="1" dirty="0" err="1" smtClean="0"/>
              <a:t>um</a:t>
            </a:r>
            <a:r>
              <a:rPr lang="cs-CZ" dirty="0" smtClean="0"/>
              <a:t> = </a:t>
            </a:r>
            <a:r>
              <a:rPr lang="cs-CZ" dirty="0" err="1" smtClean="0"/>
              <a:t>with</a:t>
            </a:r>
            <a:r>
              <a:rPr lang="cs-CZ" dirty="0" smtClean="0"/>
              <a:t> – </a:t>
            </a:r>
            <a:r>
              <a:rPr lang="cs-CZ" dirty="0" err="1" smtClean="0"/>
              <a:t>cum</a:t>
            </a:r>
            <a:r>
              <a:rPr lang="cs-CZ" dirty="0" smtClean="0"/>
              <a:t> </a:t>
            </a:r>
            <a:r>
              <a:rPr lang="cs-CZ" dirty="0" err="1" smtClean="0"/>
              <a:t>digito</a:t>
            </a:r>
            <a:r>
              <a:rPr lang="cs-CZ" dirty="0" smtClean="0"/>
              <a:t> </a:t>
            </a:r>
            <a:r>
              <a:rPr lang="cs-CZ" dirty="0" err="1" smtClean="0"/>
              <a:t>medio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b="1" dirty="0"/>
              <a:t>p</a:t>
            </a:r>
            <a:r>
              <a:rPr lang="cs-CZ" b="1" dirty="0" smtClean="0"/>
              <a:t>ro</a:t>
            </a:r>
            <a:r>
              <a:rPr lang="cs-CZ" dirty="0" smtClean="0"/>
              <a:t> =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sake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– pro </a:t>
            </a:r>
            <a:r>
              <a:rPr lang="cs-CZ" dirty="0" err="1" smtClean="0"/>
              <a:t>adulto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3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Demands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attendance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unexcused</a:t>
            </a:r>
            <a:r>
              <a:rPr lang="cs-CZ" dirty="0" smtClean="0"/>
              <a:t> absence </a:t>
            </a:r>
            <a:r>
              <a:rPr lang="cs-CZ" dirty="0" err="1" smtClean="0"/>
              <a:t>possible</a:t>
            </a:r>
            <a:r>
              <a:rPr lang="cs-CZ" dirty="0" smtClean="0"/>
              <a:t>, </a:t>
            </a:r>
            <a:r>
              <a:rPr lang="cs-CZ" dirty="0" err="1" smtClean="0"/>
              <a:t>excuses</a:t>
            </a:r>
            <a:r>
              <a:rPr lang="cs-CZ" dirty="0" smtClean="0"/>
              <a:t> </a:t>
            </a:r>
            <a:r>
              <a:rPr lang="cs-CZ" dirty="0" err="1" smtClean="0"/>
              <a:t>give</a:t>
            </a:r>
            <a:r>
              <a:rPr lang="cs-CZ" dirty="0" smtClean="0"/>
              <a:t> in to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office</a:t>
            </a:r>
            <a:endParaRPr lang="cs-CZ" dirty="0" smtClean="0"/>
          </a:p>
          <a:p>
            <a:r>
              <a:rPr lang="cs-CZ" dirty="0" err="1" smtClean="0"/>
              <a:t>Possibility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substituting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 in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seminar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(has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 as </a:t>
            </a:r>
            <a:r>
              <a:rPr lang="cs-CZ" dirty="0" err="1" smtClean="0"/>
              <a:t>your</a:t>
            </a:r>
            <a:r>
              <a:rPr lang="cs-CZ" dirty="0" smtClean="0"/>
              <a:t> absence, max. </a:t>
            </a:r>
            <a:r>
              <a:rPr lang="cs-CZ" dirty="0" err="1" smtClean="0"/>
              <a:t>twice</a:t>
            </a:r>
            <a:r>
              <a:rPr lang="cs-CZ" dirty="0" smtClean="0"/>
              <a:t> a </a:t>
            </a:r>
            <a:r>
              <a:rPr lang="cs-CZ" dirty="0" err="1" smtClean="0"/>
              <a:t>semester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Taking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partial</a:t>
            </a:r>
            <a:r>
              <a:rPr lang="cs-CZ" dirty="0" smtClean="0"/>
              <a:t> </a:t>
            </a:r>
            <a:r>
              <a:rPr lang="cs-CZ" dirty="0" err="1" smtClean="0"/>
              <a:t>exams</a:t>
            </a:r>
            <a:r>
              <a:rPr lang="cs-CZ" dirty="0" smtClean="0"/>
              <a:t> (in </a:t>
            </a:r>
            <a:r>
              <a:rPr lang="cs-CZ" dirty="0" err="1" smtClean="0"/>
              <a:t>the</a:t>
            </a:r>
            <a:r>
              <a:rPr lang="cs-CZ" dirty="0" smtClean="0"/>
              <a:t> case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successfull</a:t>
            </a:r>
            <a:r>
              <a:rPr lang="cs-CZ" dirty="0" smtClean="0"/>
              <a:t> </a:t>
            </a:r>
            <a:r>
              <a:rPr lang="cs-CZ" dirty="0" err="1" smtClean="0"/>
              <a:t>completion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70 %,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bonus 5 %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exam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homestudy</a:t>
            </a:r>
            <a:r>
              <a:rPr lang="cs-CZ" dirty="0" smtClean="0"/>
              <a:t> </a:t>
            </a:r>
            <a:r>
              <a:rPr lang="cs-CZ" dirty="0" err="1" smtClean="0"/>
              <a:t>required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6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teaching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Preparatory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dealing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linguistic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 smtClean="0"/>
          </a:p>
          <a:p>
            <a:r>
              <a:rPr lang="cs-CZ" dirty="0" smtClean="0"/>
              <a:t>7 </a:t>
            </a:r>
            <a:r>
              <a:rPr lang="cs-CZ" dirty="0" err="1" smtClean="0"/>
              <a:t>units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semester</a:t>
            </a:r>
            <a:r>
              <a:rPr lang="cs-CZ" dirty="0" smtClean="0"/>
              <a:t> – </a:t>
            </a:r>
            <a:r>
              <a:rPr lang="cs-CZ" dirty="0" err="1" smtClean="0"/>
              <a:t>exercises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handbook (</a:t>
            </a:r>
            <a:r>
              <a:rPr lang="cs-CZ" dirty="0" err="1" smtClean="0"/>
              <a:t>Prucklová</a:t>
            </a:r>
            <a:r>
              <a:rPr lang="cs-CZ" dirty="0" smtClean="0"/>
              <a:t>, Severová – </a:t>
            </a:r>
            <a:r>
              <a:rPr lang="cs-CZ" dirty="0" err="1" smtClean="0"/>
              <a:t>Introduction</a:t>
            </a:r>
            <a:r>
              <a:rPr lang="cs-CZ" dirty="0" smtClean="0"/>
              <a:t> to Latin and </a:t>
            </a:r>
            <a:r>
              <a:rPr lang="cs-CZ" dirty="0" err="1" smtClean="0"/>
              <a:t>Greek</a:t>
            </a:r>
            <a:r>
              <a:rPr lang="cs-CZ" dirty="0" smtClean="0"/>
              <a:t> Terminology in </a:t>
            </a:r>
            <a:r>
              <a:rPr lang="cs-CZ" dirty="0" err="1" smtClean="0"/>
              <a:t>Medicine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Drill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IS</a:t>
            </a:r>
          </a:p>
          <a:p>
            <a:r>
              <a:rPr lang="cs-CZ" dirty="0" smtClean="0"/>
              <a:t>Study </a:t>
            </a:r>
            <a:r>
              <a:rPr lang="cs-CZ" dirty="0" err="1" smtClean="0"/>
              <a:t>materials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administration</a:t>
            </a:r>
            <a:r>
              <a:rPr lang="cs-CZ" dirty="0" smtClean="0"/>
              <a:t> in IS </a:t>
            </a:r>
          </a:p>
          <a:p>
            <a:r>
              <a:rPr lang="cs-CZ" dirty="0" smtClean="0"/>
              <a:t>Study </a:t>
            </a:r>
            <a:r>
              <a:rPr lang="cs-CZ" dirty="0" err="1" smtClean="0"/>
              <a:t>literature</a:t>
            </a:r>
            <a:r>
              <a:rPr lang="cs-CZ" dirty="0" smtClean="0"/>
              <a:t> (</a:t>
            </a:r>
            <a:r>
              <a:rPr lang="cs-CZ" dirty="0" err="1" smtClean="0"/>
              <a:t>illustrated</a:t>
            </a:r>
            <a:r>
              <a:rPr lang="cs-CZ" dirty="0" smtClean="0"/>
              <a:t> </a:t>
            </a:r>
            <a:r>
              <a:rPr lang="cs-CZ" dirty="0" err="1" smtClean="0"/>
              <a:t>dictionaries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3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4267200"/>
          </a:xfrm>
        </p:spPr>
        <p:txBody>
          <a:bodyPr/>
          <a:lstStyle/>
          <a:p>
            <a:r>
              <a:rPr lang="cs-CZ" dirty="0" smtClean="0"/>
              <a:t>Latin </a:t>
            </a:r>
            <a:r>
              <a:rPr lang="cs-CZ" dirty="0" err="1" smtClean="0"/>
              <a:t>pronunciation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36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Vowels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Short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a – </a:t>
            </a:r>
            <a:r>
              <a:rPr lang="cs-CZ" b="1" dirty="0" err="1" smtClean="0"/>
              <a:t>a</a:t>
            </a:r>
            <a:r>
              <a:rPr lang="cs-CZ" dirty="0" err="1" smtClean="0"/>
              <a:t>naemia</a:t>
            </a:r>
            <a:r>
              <a:rPr lang="cs-CZ" dirty="0" smtClean="0"/>
              <a:t>, </a:t>
            </a:r>
            <a:r>
              <a:rPr lang="cs-CZ" b="1" dirty="0" err="1"/>
              <a:t>a</a:t>
            </a:r>
            <a:r>
              <a:rPr lang="cs-CZ" dirty="0" err="1"/>
              <a:t>llergi</a:t>
            </a:r>
            <a:r>
              <a:rPr lang="cs-CZ" b="1" dirty="0" err="1"/>
              <a:t>a</a:t>
            </a:r>
            <a:r>
              <a:rPr lang="cs-CZ" dirty="0"/>
              <a:t>, </a:t>
            </a:r>
            <a:r>
              <a:rPr lang="cs-CZ" b="1" dirty="0" err="1"/>
              <a:t>a</a:t>
            </a:r>
            <a:r>
              <a:rPr lang="cs-CZ" dirty="0" err="1"/>
              <a:t>ppendix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 – as in </a:t>
            </a:r>
            <a:r>
              <a:rPr lang="cs-CZ" dirty="0" err="1"/>
              <a:t>cut</a:t>
            </a:r>
            <a:r>
              <a:rPr lang="cs-CZ" dirty="0"/>
              <a:t>, </a:t>
            </a:r>
            <a:r>
              <a:rPr lang="cs-CZ" dirty="0" err="1"/>
              <a:t>shut</a:t>
            </a:r>
            <a:r>
              <a:rPr lang="cs-CZ" dirty="0"/>
              <a:t>, </a:t>
            </a:r>
            <a:r>
              <a:rPr lang="cs-CZ" dirty="0" err="1"/>
              <a:t>mud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e – </a:t>
            </a:r>
            <a:r>
              <a:rPr lang="cs-CZ" dirty="0" err="1" smtClean="0"/>
              <a:t>m</a:t>
            </a:r>
            <a:r>
              <a:rPr lang="cs-CZ" b="1" dirty="0" err="1" smtClean="0"/>
              <a:t>e</a:t>
            </a:r>
            <a:r>
              <a:rPr lang="cs-CZ" dirty="0" err="1" smtClean="0"/>
              <a:t>mbrum</a:t>
            </a:r>
            <a:r>
              <a:rPr lang="cs-CZ" dirty="0" smtClean="0"/>
              <a:t>, c</a:t>
            </a:r>
            <a:r>
              <a:rPr lang="cs-CZ" b="1" dirty="0" smtClean="0"/>
              <a:t>e</a:t>
            </a:r>
            <a:r>
              <a:rPr lang="cs-CZ" dirty="0" smtClean="0"/>
              <a:t>r</a:t>
            </a:r>
            <a:r>
              <a:rPr lang="cs-CZ" b="1" dirty="0" smtClean="0"/>
              <a:t>e</a:t>
            </a:r>
            <a:r>
              <a:rPr lang="cs-CZ" dirty="0" smtClean="0"/>
              <a:t>brum, </a:t>
            </a:r>
            <a:r>
              <a:rPr lang="cs-CZ" b="1" dirty="0" err="1" smtClean="0"/>
              <a:t>e</a:t>
            </a:r>
            <a:r>
              <a:rPr lang="cs-CZ" dirty="0" err="1" smtClean="0"/>
              <a:t>pil</a:t>
            </a:r>
            <a:r>
              <a:rPr lang="cs-CZ" b="1" dirty="0" err="1" smtClean="0"/>
              <a:t>e</a:t>
            </a:r>
            <a:r>
              <a:rPr lang="cs-CZ" dirty="0" err="1" smtClean="0"/>
              <a:t>psia</a:t>
            </a:r>
            <a:r>
              <a:rPr lang="cs-CZ" dirty="0" smtClean="0"/>
              <a:t> </a:t>
            </a:r>
            <a:r>
              <a:rPr lang="cs-CZ" dirty="0" err="1"/>
              <a:t>etc</a:t>
            </a:r>
            <a:r>
              <a:rPr lang="cs-CZ" dirty="0"/>
              <a:t>. – as in very, set, let, </a:t>
            </a:r>
            <a:r>
              <a:rPr lang="cs-CZ" dirty="0" err="1"/>
              <a:t>get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i – d</a:t>
            </a:r>
            <a:r>
              <a:rPr lang="cs-CZ" b="1" dirty="0"/>
              <a:t>i</a:t>
            </a:r>
            <a:r>
              <a:rPr lang="cs-CZ" dirty="0"/>
              <a:t>abetes, </a:t>
            </a:r>
            <a:r>
              <a:rPr lang="cs-CZ" b="1" dirty="0" err="1"/>
              <a:t>i</a:t>
            </a:r>
            <a:r>
              <a:rPr lang="cs-CZ" dirty="0" err="1"/>
              <a:t>nternus</a:t>
            </a:r>
            <a:r>
              <a:rPr lang="cs-CZ" dirty="0"/>
              <a:t>, </a:t>
            </a:r>
            <a:r>
              <a:rPr lang="cs-CZ" b="1" dirty="0" err="1"/>
              <a:t>i</a:t>
            </a:r>
            <a:r>
              <a:rPr lang="cs-CZ" dirty="0" err="1"/>
              <a:t>liacus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 – as in live, </a:t>
            </a:r>
            <a:r>
              <a:rPr lang="cs-CZ" dirty="0" err="1"/>
              <a:t>give</a:t>
            </a:r>
            <a:r>
              <a:rPr lang="cs-CZ" dirty="0"/>
              <a:t>,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 – </a:t>
            </a:r>
            <a:r>
              <a:rPr lang="cs-CZ" b="1" dirty="0" err="1"/>
              <a:t>o</a:t>
            </a:r>
            <a:r>
              <a:rPr lang="cs-CZ" dirty="0" err="1"/>
              <a:t>sseus</a:t>
            </a:r>
            <a:r>
              <a:rPr lang="cs-CZ" dirty="0"/>
              <a:t>, a</a:t>
            </a:r>
            <a:r>
              <a:rPr lang="cs-CZ" b="1" dirty="0"/>
              <a:t>o</a:t>
            </a:r>
            <a:r>
              <a:rPr lang="cs-CZ" dirty="0"/>
              <a:t>rta, </a:t>
            </a:r>
            <a:r>
              <a:rPr lang="cs-CZ" dirty="0" err="1"/>
              <a:t>t</a:t>
            </a:r>
            <a:r>
              <a:rPr lang="cs-CZ" b="1" dirty="0" err="1"/>
              <a:t>o</a:t>
            </a:r>
            <a:r>
              <a:rPr lang="cs-CZ" dirty="0" err="1"/>
              <a:t>nsilla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 – as in </a:t>
            </a:r>
            <a:r>
              <a:rPr lang="cs-CZ" dirty="0" err="1"/>
              <a:t>original</a:t>
            </a:r>
            <a:r>
              <a:rPr lang="cs-CZ" dirty="0"/>
              <a:t>, on,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u – </a:t>
            </a:r>
            <a:r>
              <a:rPr lang="cs-CZ" dirty="0" err="1"/>
              <a:t>pur</a:t>
            </a:r>
            <a:r>
              <a:rPr lang="cs-CZ" b="1" dirty="0" err="1"/>
              <a:t>u</a:t>
            </a:r>
            <a:r>
              <a:rPr lang="cs-CZ" dirty="0" err="1"/>
              <a:t>s</a:t>
            </a:r>
            <a:r>
              <a:rPr lang="cs-CZ" dirty="0"/>
              <a:t>, </a:t>
            </a:r>
            <a:r>
              <a:rPr lang="cs-CZ" dirty="0" err="1"/>
              <a:t>g</a:t>
            </a:r>
            <a:r>
              <a:rPr lang="cs-CZ" b="1" dirty="0" err="1"/>
              <a:t>u</a:t>
            </a:r>
            <a:r>
              <a:rPr lang="cs-CZ" dirty="0" err="1"/>
              <a:t>tta</a:t>
            </a:r>
            <a:r>
              <a:rPr lang="cs-CZ" dirty="0"/>
              <a:t>, </a:t>
            </a:r>
            <a:r>
              <a:rPr lang="cs-CZ" dirty="0" err="1" smtClean="0"/>
              <a:t>prof</a:t>
            </a:r>
            <a:r>
              <a:rPr lang="cs-CZ" b="1" dirty="0" err="1" smtClean="0"/>
              <a:t>u</a:t>
            </a:r>
            <a:r>
              <a:rPr lang="cs-CZ" dirty="0" err="1" smtClean="0"/>
              <a:t>nd</a:t>
            </a:r>
            <a:r>
              <a:rPr lang="cs-CZ" b="1" dirty="0" err="1" smtClean="0"/>
              <a:t>u</a:t>
            </a:r>
            <a:r>
              <a:rPr lang="cs-CZ" dirty="0" err="1" smtClean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/>
              <a:t>. – as in </a:t>
            </a:r>
            <a:r>
              <a:rPr lang="cs-CZ" dirty="0" err="1"/>
              <a:t>good</a:t>
            </a:r>
            <a:r>
              <a:rPr lang="cs-CZ" dirty="0"/>
              <a:t>, </a:t>
            </a:r>
            <a:r>
              <a:rPr lang="cs-CZ" dirty="0" err="1" smtClean="0"/>
              <a:t>pull</a:t>
            </a:r>
            <a:r>
              <a:rPr lang="cs-CZ" dirty="0" smtClean="0"/>
              <a:t>, </a:t>
            </a:r>
            <a:r>
              <a:rPr lang="cs-CZ" dirty="0" err="1"/>
              <a:t>put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y = i (in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Greek</a:t>
            </a:r>
            <a:r>
              <a:rPr lang="cs-CZ" dirty="0"/>
              <a:t> </a:t>
            </a:r>
            <a:r>
              <a:rPr lang="cs-CZ" dirty="0" err="1"/>
              <a:t>origin</a:t>
            </a:r>
            <a:r>
              <a:rPr lang="cs-CZ" dirty="0"/>
              <a:t>)</a:t>
            </a:r>
          </a:p>
          <a:p>
            <a:r>
              <a:rPr lang="cs-CZ" dirty="0" smtClean="0"/>
              <a:t>Long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 – </a:t>
            </a:r>
            <a:r>
              <a:rPr lang="cs-CZ" dirty="0" err="1" smtClean="0"/>
              <a:t>s</a:t>
            </a:r>
            <a:r>
              <a:rPr lang="cs-CZ" b="1" dirty="0" err="1" smtClean="0"/>
              <a:t>a</a:t>
            </a:r>
            <a:r>
              <a:rPr lang="cs-CZ" dirty="0" err="1" smtClean="0"/>
              <a:t>nus</a:t>
            </a:r>
            <a:r>
              <a:rPr lang="cs-CZ" dirty="0" smtClean="0"/>
              <a:t>, </a:t>
            </a:r>
            <a:r>
              <a:rPr lang="cs-CZ" dirty="0" err="1" smtClean="0"/>
              <a:t>oblong</a:t>
            </a:r>
            <a:r>
              <a:rPr lang="cs-CZ" b="1" dirty="0" err="1" smtClean="0"/>
              <a:t>a</a:t>
            </a:r>
            <a:r>
              <a:rPr lang="cs-CZ" dirty="0" err="1" smtClean="0"/>
              <a:t>tus</a:t>
            </a:r>
            <a:r>
              <a:rPr lang="cs-CZ" dirty="0" smtClean="0"/>
              <a:t>, </a:t>
            </a:r>
            <a:r>
              <a:rPr lang="cs-CZ" dirty="0" err="1" smtClean="0"/>
              <a:t>coron</a:t>
            </a:r>
            <a:r>
              <a:rPr lang="cs-CZ" b="1" dirty="0" err="1" smtClean="0"/>
              <a:t>a</a:t>
            </a:r>
            <a:r>
              <a:rPr lang="cs-CZ" dirty="0" err="1" smtClean="0"/>
              <a:t>rius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– as in car, park, </a:t>
            </a:r>
            <a:r>
              <a:rPr lang="cs-CZ" dirty="0" err="1" smtClean="0"/>
              <a:t>lard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e – </a:t>
            </a:r>
            <a:r>
              <a:rPr lang="cs-CZ" dirty="0" err="1" smtClean="0"/>
              <a:t>v</a:t>
            </a:r>
            <a:r>
              <a:rPr lang="cs-CZ" b="1" dirty="0" err="1" smtClean="0"/>
              <a:t>e</a:t>
            </a:r>
            <a:r>
              <a:rPr lang="cs-CZ" dirty="0" err="1" smtClean="0"/>
              <a:t>na</a:t>
            </a:r>
            <a:r>
              <a:rPr lang="cs-CZ" dirty="0" smtClean="0"/>
              <a:t>, </a:t>
            </a:r>
            <a:r>
              <a:rPr lang="cs-CZ" dirty="0" err="1" smtClean="0"/>
              <a:t>c</a:t>
            </a:r>
            <a:r>
              <a:rPr lang="cs-CZ" b="1" dirty="0" err="1" smtClean="0"/>
              <a:t>e</a:t>
            </a:r>
            <a:r>
              <a:rPr lang="cs-CZ" dirty="0" err="1" smtClean="0"/>
              <a:t>ra</a:t>
            </a:r>
            <a:r>
              <a:rPr lang="cs-CZ" dirty="0" smtClean="0"/>
              <a:t>, </a:t>
            </a:r>
            <a:r>
              <a:rPr lang="cs-CZ" dirty="0" err="1" smtClean="0"/>
              <a:t>chol</a:t>
            </a:r>
            <a:r>
              <a:rPr lang="cs-CZ" b="1" dirty="0" err="1" smtClean="0"/>
              <a:t>e</a:t>
            </a:r>
            <a:r>
              <a:rPr lang="cs-CZ" dirty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– as in sad, </a:t>
            </a:r>
            <a:r>
              <a:rPr lang="cs-CZ" dirty="0" err="1" smtClean="0"/>
              <a:t>declare</a:t>
            </a:r>
            <a:r>
              <a:rPr lang="cs-CZ" dirty="0" smtClean="0"/>
              <a:t>, care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 – </a:t>
            </a:r>
            <a:r>
              <a:rPr lang="cs-CZ" dirty="0" err="1" smtClean="0"/>
              <a:t>min</a:t>
            </a:r>
            <a:r>
              <a:rPr lang="cs-CZ" b="1" dirty="0" err="1" smtClean="0"/>
              <a:t>i</a:t>
            </a:r>
            <a:r>
              <a:rPr lang="cs-CZ" dirty="0" err="1" smtClean="0"/>
              <a:t>mus</a:t>
            </a:r>
            <a:r>
              <a:rPr lang="cs-CZ" dirty="0" smtClean="0"/>
              <a:t>, sp</a:t>
            </a:r>
            <a:r>
              <a:rPr lang="cs-CZ" b="1" dirty="0" smtClean="0"/>
              <a:t>i</a:t>
            </a:r>
            <a:r>
              <a:rPr lang="cs-CZ" dirty="0" smtClean="0"/>
              <a:t>na, s</a:t>
            </a:r>
            <a:r>
              <a:rPr lang="cs-CZ" b="1" dirty="0" smtClean="0"/>
              <a:t>i</a:t>
            </a:r>
            <a:r>
              <a:rPr lang="cs-CZ" dirty="0" smtClean="0"/>
              <a:t>gnum </a:t>
            </a:r>
            <a:r>
              <a:rPr lang="cs-CZ" dirty="0" err="1" smtClean="0"/>
              <a:t>etc</a:t>
            </a:r>
            <a:r>
              <a:rPr lang="cs-CZ" dirty="0" smtClean="0"/>
              <a:t>. – as in </a:t>
            </a:r>
            <a:r>
              <a:rPr lang="cs-CZ" dirty="0" err="1" smtClean="0"/>
              <a:t>clear</a:t>
            </a:r>
            <a:r>
              <a:rPr lang="cs-CZ" dirty="0" smtClean="0"/>
              <a:t>, </a:t>
            </a:r>
            <a:r>
              <a:rPr lang="cs-CZ" dirty="0" err="1" smtClean="0"/>
              <a:t>ear</a:t>
            </a:r>
            <a:r>
              <a:rPr lang="cs-CZ" dirty="0" smtClean="0"/>
              <a:t>,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 – </a:t>
            </a:r>
            <a:r>
              <a:rPr lang="cs-CZ" dirty="0" err="1" smtClean="0"/>
              <a:t>muc</a:t>
            </a:r>
            <a:r>
              <a:rPr lang="cs-CZ" b="1" dirty="0" err="1" smtClean="0"/>
              <a:t>o</a:t>
            </a:r>
            <a:r>
              <a:rPr lang="cs-CZ" dirty="0" err="1" smtClean="0"/>
              <a:t>sus</a:t>
            </a:r>
            <a:r>
              <a:rPr lang="cs-CZ" dirty="0" smtClean="0"/>
              <a:t>, </a:t>
            </a:r>
            <a:r>
              <a:rPr lang="cs-CZ" dirty="0" err="1" smtClean="0"/>
              <a:t>pneum</a:t>
            </a:r>
            <a:r>
              <a:rPr lang="cs-CZ" b="1" dirty="0" err="1" smtClean="0"/>
              <a:t>o</a:t>
            </a:r>
            <a:r>
              <a:rPr lang="cs-CZ" dirty="0" err="1" smtClean="0"/>
              <a:t>nia</a:t>
            </a:r>
            <a:r>
              <a:rPr lang="cs-CZ" dirty="0" smtClean="0"/>
              <a:t>, </a:t>
            </a:r>
            <a:r>
              <a:rPr lang="cs-CZ" dirty="0" err="1" smtClean="0"/>
              <a:t>n</a:t>
            </a:r>
            <a:r>
              <a:rPr lang="cs-CZ" b="1" dirty="0" err="1" smtClean="0"/>
              <a:t>o</a:t>
            </a:r>
            <a:r>
              <a:rPr lang="cs-CZ" dirty="0" err="1" smtClean="0"/>
              <a:t>vus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– as in </a:t>
            </a:r>
            <a:r>
              <a:rPr lang="cs-CZ" dirty="0" err="1" smtClean="0"/>
              <a:t>door</a:t>
            </a:r>
            <a:r>
              <a:rPr lang="cs-CZ" dirty="0" smtClean="0"/>
              <a:t>, </a:t>
            </a:r>
            <a:r>
              <a:rPr lang="cs-CZ" dirty="0" err="1" smtClean="0"/>
              <a:t>floor</a:t>
            </a:r>
            <a:r>
              <a:rPr lang="cs-CZ" dirty="0" smtClean="0"/>
              <a:t>, call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u – </a:t>
            </a:r>
            <a:r>
              <a:rPr lang="cs-CZ" dirty="0" err="1" smtClean="0"/>
              <a:t>fract</a:t>
            </a:r>
            <a:r>
              <a:rPr lang="cs-CZ" b="1" dirty="0" err="1" smtClean="0"/>
              <a:t>u</a:t>
            </a:r>
            <a:r>
              <a:rPr lang="cs-CZ" dirty="0" err="1" smtClean="0"/>
              <a:t>ra</a:t>
            </a:r>
            <a:r>
              <a:rPr lang="cs-CZ" dirty="0" smtClean="0"/>
              <a:t>, sut</a:t>
            </a:r>
            <a:r>
              <a:rPr lang="cs-CZ" b="1" dirty="0" smtClean="0"/>
              <a:t>u</a:t>
            </a:r>
            <a:r>
              <a:rPr lang="cs-CZ" dirty="0" smtClean="0"/>
              <a:t>ra, </a:t>
            </a:r>
            <a:r>
              <a:rPr lang="cs-CZ" dirty="0" err="1" smtClean="0"/>
              <a:t>p</a:t>
            </a:r>
            <a:r>
              <a:rPr lang="cs-CZ" b="1" dirty="0" err="1" smtClean="0"/>
              <a:t>u</a:t>
            </a:r>
            <a:r>
              <a:rPr lang="cs-CZ" dirty="0" err="1" smtClean="0"/>
              <a:t>rus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– as in </a:t>
            </a:r>
            <a:r>
              <a:rPr lang="cs-CZ" dirty="0" err="1" smtClean="0"/>
              <a:t>root</a:t>
            </a:r>
            <a:r>
              <a:rPr lang="cs-CZ" dirty="0" smtClean="0"/>
              <a:t>, </a:t>
            </a:r>
            <a:r>
              <a:rPr lang="cs-CZ" dirty="0" err="1" smtClean="0"/>
              <a:t>room</a:t>
            </a:r>
            <a:r>
              <a:rPr lang="cs-CZ" dirty="0" smtClean="0"/>
              <a:t>, </a:t>
            </a:r>
            <a:r>
              <a:rPr lang="cs-CZ" dirty="0" err="1" smtClean="0"/>
              <a:t>soon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y = i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7229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Diphtongs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vowels</a:t>
            </a:r>
            <a:r>
              <a:rPr lang="cs-CZ" dirty="0" smtClean="0"/>
              <a:t>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 </a:t>
            </a:r>
          </a:p>
          <a:p>
            <a:r>
              <a:rPr lang="cs-CZ" b="1" dirty="0" err="1"/>
              <a:t>a</a:t>
            </a:r>
            <a:r>
              <a:rPr lang="cs-CZ" b="1" dirty="0" err="1" smtClean="0"/>
              <a:t>e</a:t>
            </a:r>
            <a:r>
              <a:rPr lang="cs-CZ" dirty="0" smtClean="0"/>
              <a:t> – in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b="1" dirty="0" err="1" smtClean="0"/>
              <a:t>ae</a:t>
            </a:r>
            <a:r>
              <a:rPr lang="cs-CZ" dirty="0" err="1" smtClean="0"/>
              <a:t>mia</a:t>
            </a:r>
            <a:r>
              <a:rPr lang="cs-CZ" dirty="0" smtClean="0"/>
              <a:t>, </a:t>
            </a:r>
            <a:r>
              <a:rPr lang="cs-CZ" dirty="0" err="1" smtClean="0"/>
              <a:t>vertebr</a:t>
            </a:r>
            <a:r>
              <a:rPr lang="cs-CZ" b="1" dirty="0" err="1" smtClean="0"/>
              <a:t>ae</a:t>
            </a:r>
            <a:r>
              <a:rPr lang="cs-CZ" dirty="0" smtClean="0"/>
              <a:t>, </a:t>
            </a:r>
            <a:r>
              <a:rPr lang="cs-CZ" dirty="0" err="1" smtClean="0"/>
              <a:t>ven</a:t>
            </a:r>
            <a:r>
              <a:rPr lang="cs-CZ" b="1" dirty="0" err="1" smtClean="0"/>
              <a:t>ae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pronounced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as long </a:t>
            </a:r>
            <a:r>
              <a:rPr lang="cs-CZ" b="1" dirty="0" smtClean="0"/>
              <a:t>e </a:t>
            </a:r>
            <a:r>
              <a:rPr lang="cs-CZ" dirty="0" smtClean="0"/>
              <a:t>as in care, </a:t>
            </a:r>
            <a:r>
              <a:rPr lang="cs-CZ" dirty="0" err="1" smtClean="0"/>
              <a:t>declare</a:t>
            </a:r>
            <a:r>
              <a:rPr lang="cs-CZ" dirty="0" smtClean="0"/>
              <a:t>, </a:t>
            </a:r>
            <a:r>
              <a:rPr lang="cs-CZ" dirty="0" err="1" smtClean="0"/>
              <a:t>rare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</a:p>
          <a:p>
            <a:r>
              <a:rPr lang="cs-CZ" b="1" dirty="0" err="1"/>
              <a:t>o</a:t>
            </a:r>
            <a:r>
              <a:rPr lang="cs-CZ" b="1" dirty="0" err="1" smtClean="0"/>
              <a:t>e</a:t>
            </a:r>
            <a:r>
              <a:rPr lang="cs-CZ" b="1" dirty="0" smtClean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Latin </a:t>
            </a:r>
            <a:r>
              <a:rPr lang="cs-CZ" dirty="0" err="1" smtClean="0"/>
              <a:t>origin</a:t>
            </a:r>
            <a:r>
              <a:rPr lang="cs-CZ" dirty="0" smtClean="0"/>
              <a:t> (</a:t>
            </a:r>
            <a:r>
              <a:rPr lang="cs-CZ" dirty="0" err="1" smtClean="0"/>
              <a:t>usually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middle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) </a:t>
            </a:r>
            <a:r>
              <a:rPr lang="cs-CZ" dirty="0" err="1" smtClean="0"/>
              <a:t>pronounced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as </a:t>
            </a:r>
            <a:r>
              <a:rPr lang="cs-CZ" dirty="0" err="1" smtClean="0"/>
              <a:t>diphtong</a:t>
            </a:r>
            <a:r>
              <a:rPr lang="cs-CZ" dirty="0" smtClean="0"/>
              <a:t> </a:t>
            </a:r>
            <a:r>
              <a:rPr lang="cs-CZ" dirty="0" err="1" smtClean="0"/>
              <a:t>ae</a:t>
            </a:r>
            <a:r>
              <a:rPr lang="cs-CZ" dirty="0" smtClean="0"/>
              <a:t> (long e) –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/>
              <a:t>l</a:t>
            </a:r>
            <a:r>
              <a:rPr lang="cs-CZ" smtClean="0"/>
              <a:t>ag</a:t>
            </a:r>
            <a:r>
              <a:rPr lang="cs-CZ" b="1" smtClean="0"/>
              <a:t>oe</a:t>
            </a:r>
            <a:r>
              <a:rPr lang="cs-CZ" smtClean="0"/>
              <a:t>na</a:t>
            </a:r>
            <a:endParaRPr lang="cs-CZ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(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) </a:t>
            </a:r>
            <a:r>
              <a:rPr lang="cs-CZ" dirty="0" err="1" smtClean="0"/>
              <a:t>pronounced</a:t>
            </a:r>
            <a:r>
              <a:rPr lang="cs-CZ" dirty="0" smtClean="0"/>
              <a:t> as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syllables</a:t>
            </a:r>
            <a:r>
              <a:rPr lang="cs-CZ" dirty="0" smtClean="0"/>
              <a:t> o-e –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/>
              <a:t>d</a:t>
            </a:r>
            <a:r>
              <a:rPr lang="cs-CZ" dirty="0" err="1" smtClean="0"/>
              <a:t>yspn</a:t>
            </a:r>
            <a:r>
              <a:rPr lang="cs-CZ" b="1" dirty="0" err="1" smtClean="0"/>
              <a:t>o</a:t>
            </a:r>
            <a:r>
              <a:rPr lang="cs-CZ" b="1" dirty="0" smtClean="0"/>
              <a:t>-e</a:t>
            </a:r>
            <a:r>
              <a:rPr lang="cs-CZ" dirty="0" smtClean="0"/>
              <a:t>, </a:t>
            </a:r>
            <a:r>
              <a:rPr lang="cs-CZ" dirty="0" err="1" smtClean="0"/>
              <a:t>dipl</a:t>
            </a:r>
            <a:r>
              <a:rPr lang="cs-CZ" b="1" dirty="0" err="1" smtClean="0"/>
              <a:t>o</a:t>
            </a:r>
            <a:r>
              <a:rPr lang="cs-CZ" b="1" dirty="0" smtClean="0"/>
              <a:t>-e</a:t>
            </a:r>
          </a:p>
          <a:p>
            <a:r>
              <a:rPr lang="cs-CZ" b="1" dirty="0" err="1"/>
              <a:t>e</a:t>
            </a:r>
            <a:r>
              <a:rPr lang="cs-CZ" b="1" dirty="0" err="1" smtClean="0"/>
              <a:t>u</a:t>
            </a:r>
            <a:r>
              <a:rPr lang="cs-CZ" dirty="0" smtClean="0"/>
              <a:t> – </a:t>
            </a:r>
            <a:r>
              <a:rPr lang="cs-CZ" dirty="0" err="1"/>
              <a:t>o</a:t>
            </a:r>
            <a:r>
              <a:rPr lang="cs-CZ" dirty="0" err="1" smtClean="0"/>
              <a:t>nly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Greek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(</a:t>
            </a:r>
            <a:r>
              <a:rPr lang="cs-CZ" dirty="0" err="1" smtClean="0"/>
              <a:t>pneumonia</a:t>
            </a:r>
            <a:r>
              <a:rPr lang="cs-CZ" dirty="0" smtClean="0"/>
              <a:t>, </a:t>
            </a:r>
            <a:r>
              <a:rPr lang="cs-CZ" dirty="0" err="1" smtClean="0"/>
              <a:t>eutrophia</a:t>
            </a:r>
            <a:r>
              <a:rPr lang="cs-CZ" dirty="0" smtClean="0"/>
              <a:t>) </a:t>
            </a:r>
            <a:r>
              <a:rPr lang="cs-CZ" dirty="0" err="1" smtClean="0"/>
              <a:t>pronounced</a:t>
            </a:r>
            <a:r>
              <a:rPr lang="cs-CZ" dirty="0" smtClean="0"/>
              <a:t> in a </a:t>
            </a:r>
            <a:r>
              <a:rPr lang="cs-CZ" dirty="0" err="1" smtClean="0"/>
              <a:t>phonetic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280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consonants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[</a:t>
            </a:r>
            <a:r>
              <a:rPr lang="en-US" dirty="0" err="1" smtClean="0"/>
              <a:t>ts</a:t>
            </a:r>
            <a:r>
              <a:rPr lang="en-US" dirty="0" smtClean="0"/>
              <a:t>] </a:t>
            </a:r>
            <a:r>
              <a:rPr lang="cs-CZ" dirty="0" smtClean="0"/>
              <a:t>– </a:t>
            </a:r>
            <a:r>
              <a:rPr lang="cs-CZ" dirty="0" err="1" smtClean="0"/>
              <a:t>before</a:t>
            </a:r>
            <a:r>
              <a:rPr lang="cs-CZ" dirty="0" smtClean="0"/>
              <a:t> e/i/</a:t>
            </a:r>
            <a:r>
              <a:rPr lang="cs-CZ" dirty="0" err="1" smtClean="0"/>
              <a:t>ae</a:t>
            </a:r>
            <a:r>
              <a:rPr lang="cs-CZ" dirty="0" smtClean="0"/>
              <a:t>/</a:t>
            </a:r>
            <a:r>
              <a:rPr lang="cs-CZ" dirty="0" err="1" smtClean="0"/>
              <a:t>oe</a:t>
            </a:r>
            <a:r>
              <a:rPr lang="cs-CZ" dirty="0" smtClean="0"/>
              <a:t> – </a:t>
            </a:r>
            <a:r>
              <a:rPr lang="cs-CZ" b="1" dirty="0" err="1" smtClean="0"/>
              <a:t>ce</a:t>
            </a:r>
            <a:r>
              <a:rPr lang="cs-CZ" dirty="0" err="1" smtClean="0"/>
              <a:t>ra</a:t>
            </a:r>
            <a:r>
              <a:rPr lang="cs-CZ" dirty="0" smtClean="0"/>
              <a:t>, </a:t>
            </a:r>
            <a:r>
              <a:rPr lang="cs-CZ" dirty="0" err="1" smtClean="0"/>
              <a:t>a</a:t>
            </a:r>
            <a:r>
              <a:rPr lang="cs-CZ" b="1" dirty="0" err="1" smtClean="0"/>
              <a:t>ci</a:t>
            </a:r>
            <a:r>
              <a:rPr lang="cs-CZ" dirty="0" err="1" smtClean="0"/>
              <a:t>dum</a:t>
            </a:r>
            <a:r>
              <a:rPr lang="cs-CZ" dirty="0" smtClean="0"/>
              <a:t>, </a:t>
            </a:r>
            <a:r>
              <a:rPr lang="cs-CZ" b="1" dirty="0" err="1" smtClean="0"/>
              <a:t>cae</a:t>
            </a:r>
            <a:r>
              <a:rPr lang="cs-CZ" dirty="0" err="1" smtClean="0"/>
              <a:t>cus</a:t>
            </a:r>
            <a:r>
              <a:rPr lang="cs-CZ" dirty="0" smtClean="0"/>
              <a:t>, </a:t>
            </a:r>
            <a:r>
              <a:rPr lang="cs-CZ" b="1" dirty="0" err="1" smtClean="0"/>
              <a:t>coe</a:t>
            </a:r>
            <a:r>
              <a:rPr lang="cs-CZ" dirty="0" err="1" smtClean="0"/>
              <a:t>liacus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[k]</a:t>
            </a:r>
            <a:r>
              <a:rPr lang="cs-CZ" dirty="0" smtClean="0"/>
              <a:t> – </a:t>
            </a:r>
            <a:r>
              <a:rPr lang="cs-CZ" dirty="0" err="1" smtClean="0"/>
              <a:t>before</a:t>
            </a:r>
            <a:r>
              <a:rPr lang="cs-CZ" dirty="0" smtClean="0"/>
              <a:t> a/o/u/</a:t>
            </a:r>
            <a:r>
              <a:rPr lang="cs-CZ" dirty="0" err="1" smtClean="0"/>
              <a:t>consonant</a:t>
            </a:r>
            <a:r>
              <a:rPr lang="cs-CZ" dirty="0" smtClean="0"/>
              <a:t> – </a:t>
            </a:r>
            <a:r>
              <a:rPr lang="cs-CZ" b="1" dirty="0" err="1" smtClean="0"/>
              <a:t>ca</a:t>
            </a:r>
            <a:r>
              <a:rPr lang="cs-CZ" dirty="0" err="1" smtClean="0"/>
              <a:t>ncer</a:t>
            </a:r>
            <a:r>
              <a:rPr lang="cs-CZ" dirty="0" smtClean="0"/>
              <a:t>, </a:t>
            </a:r>
            <a:r>
              <a:rPr lang="cs-CZ" b="1" dirty="0" err="1" smtClean="0"/>
              <a:t>co</a:t>
            </a:r>
            <a:r>
              <a:rPr lang="cs-CZ" dirty="0" err="1" smtClean="0"/>
              <a:t>sta</a:t>
            </a:r>
            <a:r>
              <a:rPr lang="cs-CZ" dirty="0" smtClean="0"/>
              <a:t>, </a:t>
            </a:r>
            <a:r>
              <a:rPr lang="cs-CZ" b="1" dirty="0" err="1" smtClean="0"/>
              <a:t>cu</a:t>
            </a:r>
            <a:r>
              <a:rPr lang="cs-CZ" dirty="0" err="1" smtClean="0"/>
              <a:t>ra</a:t>
            </a:r>
            <a:r>
              <a:rPr lang="cs-CZ" dirty="0" smtClean="0"/>
              <a:t>, </a:t>
            </a:r>
            <a:r>
              <a:rPr lang="cs-CZ" b="1" dirty="0" err="1" smtClean="0"/>
              <a:t>cl</a:t>
            </a:r>
            <a:r>
              <a:rPr lang="cs-CZ" dirty="0" err="1" smtClean="0"/>
              <a:t>avicula</a:t>
            </a:r>
            <a:r>
              <a:rPr lang="cs-CZ" dirty="0" smtClean="0"/>
              <a:t>	</a:t>
            </a:r>
          </a:p>
          <a:p>
            <a:r>
              <a:rPr lang="cs-CZ" dirty="0"/>
              <a:t>g</a:t>
            </a:r>
            <a:r>
              <a:rPr lang="cs-CZ" dirty="0" smtClean="0"/>
              <a:t> – </a:t>
            </a:r>
            <a:r>
              <a:rPr lang="cs-CZ" dirty="0" err="1" smtClean="0"/>
              <a:t>alwyas</a:t>
            </a:r>
            <a:r>
              <a:rPr lang="cs-CZ" dirty="0" smtClean="0"/>
              <a:t> </a:t>
            </a:r>
            <a:r>
              <a:rPr lang="cs-CZ" dirty="0" err="1" smtClean="0"/>
              <a:t>pronounced</a:t>
            </a:r>
            <a:r>
              <a:rPr lang="cs-CZ" dirty="0" smtClean="0"/>
              <a:t> as in </a:t>
            </a:r>
            <a:r>
              <a:rPr lang="cs-CZ" dirty="0" err="1" smtClean="0"/>
              <a:t>ton</a:t>
            </a:r>
            <a:r>
              <a:rPr lang="cs-CZ" b="1" dirty="0" err="1" smtClean="0"/>
              <a:t>g</a:t>
            </a:r>
            <a:r>
              <a:rPr lang="cs-CZ" dirty="0" err="1" smtClean="0"/>
              <a:t>ue</a:t>
            </a:r>
            <a:r>
              <a:rPr lang="cs-CZ" dirty="0" smtClean="0"/>
              <a:t>, </a:t>
            </a:r>
            <a:r>
              <a:rPr lang="cs-CZ" b="1" dirty="0" err="1" smtClean="0"/>
              <a:t>g</a:t>
            </a:r>
            <a:r>
              <a:rPr lang="cs-CZ" dirty="0" err="1" smtClean="0"/>
              <a:t>rave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/>
              <a:t>q</a:t>
            </a:r>
            <a:r>
              <a:rPr lang="cs-CZ" dirty="0" smtClean="0"/>
              <a:t>(u) - </a:t>
            </a:r>
            <a:r>
              <a:rPr lang="en-US" dirty="0" smtClean="0"/>
              <a:t>[</a:t>
            </a:r>
            <a:r>
              <a:rPr lang="cs-CZ" dirty="0" err="1" smtClean="0"/>
              <a:t>kv</a:t>
            </a:r>
            <a:r>
              <a:rPr lang="en-US" dirty="0" smtClean="0"/>
              <a:t>] </a:t>
            </a:r>
            <a:r>
              <a:rPr lang="cs-CZ" dirty="0" smtClean="0"/>
              <a:t>– </a:t>
            </a:r>
            <a:r>
              <a:rPr lang="cs-CZ" b="1" dirty="0" err="1" smtClean="0"/>
              <a:t>qu</a:t>
            </a:r>
            <a:r>
              <a:rPr lang="cs-CZ" dirty="0" err="1" smtClean="0"/>
              <a:t>antum</a:t>
            </a:r>
            <a:r>
              <a:rPr lang="cs-CZ" dirty="0" smtClean="0"/>
              <a:t>, </a:t>
            </a:r>
            <a:r>
              <a:rPr lang="cs-CZ" dirty="0" err="1" smtClean="0"/>
              <a:t>a</a:t>
            </a:r>
            <a:r>
              <a:rPr lang="cs-CZ" b="1" dirty="0" err="1" smtClean="0"/>
              <a:t>qu</a:t>
            </a:r>
            <a:r>
              <a:rPr lang="cs-CZ" dirty="0" err="1" smtClean="0"/>
              <a:t>a</a:t>
            </a:r>
            <a:endParaRPr lang="cs-CZ" dirty="0" smtClean="0"/>
          </a:p>
          <a:p>
            <a:r>
              <a:rPr lang="cs-CZ" dirty="0" smtClean="0"/>
              <a:t>S –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pronounced</a:t>
            </a:r>
            <a:r>
              <a:rPr lang="cs-CZ" dirty="0" smtClean="0"/>
              <a:t> as in </a:t>
            </a:r>
            <a:r>
              <a:rPr lang="cs-CZ" b="1" dirty="0" err="1" smtClean="0"/>
              <a:t>s</a:t>
            </a:r>
            <a:r>
              <a:rPr lang="cs-CZ" dirty="0" err="1" smtClean="0"/>
              <a:t>it</a:t>
            </a:r>
            <a:r>
              <a:rPr lang="cs-CZ" dirty="0" smtClean="0"/>
              <a:t>, </a:t>
            </a:r>
            <a:r>
              <a:rPr lang="cs-CZ" b="1" dirty="0" err="1" smtClean="0"/>
              <a:t>s</a:t>
            </a:r>
            <a:r>
              <a:rPr lang="cs-CZ" dirty="0" err="1" smtClean="0"/>
              <a:t>ave</a:t>
            </a:r>
            <a:r>
              <a:rPr lang="cs-CZ" dirty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T -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followed</a:t>
            </a:r>
            <a:r>
              <a:rPr lang="cs-CZ" dirty="0" smtClean="0"/>
              <a:t> by –</a:t>
            </a:r>
            <a:r>
              <a:rPr lang="cs-CZ" dirty="0" err="1" smtClean="0"/>
              <a:t>ia</a:t>
            </a:r>
            <a:r>
              <a:rPr lang="cs-CZ" dirty="0" smtClean="0"/>
              <a:t>,-</a:t>
            </a:r>
            <a:r>
              <a:rPr lang="cs-CZ" dirty="0" err="1" smtClean="0"/>
              <a:t>ie</a:t>
            </a:r>
            <a:r>
              <a:rPr lang="cs-CZ" dirty="0" smtClean="0"/>
              <a:t>,-</a:t>
            </a:r>
            <a:r>
              <a:rPr lang="cs-CZ" dirty="0" err="1" smtClean="0"/>
              <a:t>io</a:t>
            </a:r>
            <a:r>
              <a:rPr lang="cs-CZ" dirty="0" smtClean="0"/>
              <a:t>,-</a:t>
            </a:r>
            <a:r>
              <a:rPr lang="cs-CZ" dirty="0" err="1" smtClean="0"/>
              <a:t>iu</a:t>
            </a:r>
            <a:r>
              <a:rPr lang="cs-CZ" dirty="0" smtClean="0"/>
              <a:t> </a:t>
            </a:r>
            <a:r>
              <a:rPr lang="cs-CZ" dirty="0" err="1" smtClean="0"/>
              <a:t>pronounced</a:t>
            </a:r>
            <a:r>
              <a:rPr lang="cs-CZ" dirty="0" smtClean="0"/>
              <a:t> as </a:t>
            </a:r>
            <a:r>
              <a:rPr lang="en-US" dirty="0"/>
              <a:t>[</a:t>
            </a:r>
            <a:r>
              <a:rPr lang="en-US" dirty="0" err="1"/>
              <a:t>ts</a:t>
            </a:r>
            <a:r>
              <a:rPr lang="en-US" dirty="0"/>
              <a:t>] </a:t>
            </a:r>
            <a:r>
              <a:rPr lang="cs-CZ" dirty="0" smtClean="0"/>
              <a:t>– </a:t>
            </a:r>
            <a:r>
              <a:rPr lang="cs-CZ" dirty="0" err="1" smtClean="0"/>
              <a:t>pa</a:t>
            </a:r>
            <a:r>
              <a:rPr lang="cs-CZ" b="1" dirty="0" err="1" smtClean="0"/>
              <a:t>tie</a:t>
            </a:r>
            <a:r>
              <a:rPr lang="cs-CZ" dirty="0" err="1" smtClean="0"/>
              <a:t>n</a:t>
            </a:r>
            <a:r>
              <a:rPr lang="cs-CZ" b="1" dirty="0" err="1" smtClean="0"/>
              <a:t>tia</a:t>
            </a:r>
            <a:r>
              <a:rPr lang="cs-CZ" dirty="0" smtClean="0"/>
              <a:t>, </a:t>
            </a:r>
            <a:r>
              <a:rPr lang="cs-CZ" dirty="0" err="1" smtClean="0"/>
              <a:t>substan</a:t>
            </a:r>
            <a:r>
              <a:rPr lang="cs-CZ" b="1" dirty="0" err="1" smtClean="0"/>
              <a:t>tia</a:t>
            </a:r>
            <a:r>
              <a:rPr lang="cs-CZ" dirty="0" smtClean="0"/>
              <a:t>; </a:t>
            </a:r>
            <a:r>
              <a:rPr lang="cs-CZ" dirty="0" err="1" smtClean="0"/>
              <a:t>however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preceded</a:t>
            </a:r>
            <a:r>
              <a:rPr lang="cs-CZ" dirty="0" smtClean="0"/>
              <a:t> by s </a:t>
            </a:r>
            <a:r>
              <a:rPr lang="cs-CZ" dirty="0" err="1" smtClean="0"/>
              <a:t>or</a:t>
            </a:r>
            <a:r>
              <a:rPr lang="cs-CZ" dirty="0" smtClean="0"/>
              <a:t> x </a:t>
            </a:r>
            <a:r>
              <a:rPr lang="cs-CZ" dirty="0" err="1" smtClean="0"/>
              <a:t>pronunciation</a:t>
            </a:r>
            <a:r>
              <a:rPr lang="cs-CZ" dirty="0" smtClean="0"/>
              <a:t> </a:t>
            </a:r>
            <a:r>
              <a:rPr lang="cs-CZ" dirty="0" err="1" smtClean="0"/>
              <a:t>remains</a:t>
            </a:r>
            <a:r>
              <a:rPr lang="cs-CZ" dirty="0" smtClean="0"/>
              <a:t> </a:t>
            </a:r>
            <a:r>
              <a:rPr lang="en-US" dirty="0"/>
              <a:t>[</a:t>
            </a:r>
            <a:r>
              <a:rPr lang="en-US" dirty="0" smtClean="0"/>
              <a:t>t] </a:t>
            </a:r>
            <a:r>
              <a:rPr lang="cs-CZ" dirty="0" smtClean="0"/>
              <a:t>– o</a:t>
            </a:r>
            <a:r>
              <a:rPr lang="cs-CZ" b="1" dirty="0" smtClean="0"/>
              <a:t>st</a:t>
            </a:r>
            <a:r>
              <a:rPr lang="cs-CZ" dirty="0" smtClean="0"/>
              <a:t>ium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83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Length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syllables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Two-syllable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– </a:t>
            </a:r>
            <a:r>
              <a:rPr lang="cs-CZ" dirty="0" err="1" smtClean="0"/>
              <a:t>accent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syllable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like</a:t>
            </a:r>
            <a:r>
              <a:rPr lang="cs-CZ" dirty="0" smtClean="0"/>
              <a:t> in </a:t>
            </a:r>
            <a:r>
              <a:rPr lang="cs-CZ" b="1" dirty="0" smtClean="0"/>
              <a:t>vi</a:t>
            </a:r>
            <a:r>
              <a:rPr lang="cs-CZ" dirty="0" smtClean="0"/>
              <a:t>ta</a:t>
            </a:r>
            <a:r>
              <a:rPr lang="cs-CZ" dirty="0"/>
              <a:t>, </a:t>
            </a:r>
            <a:r>
              <a:rPr lang="cs-CZ" b="1" dirty="0" err="1"/>
              <a:t>ve</a:t>
            </a:r>
            <a:r>
              <a:rPr lang="cs-CZ" dirty="0" err="1"/>
              <a:t>na</a:t>
            </a:r>
            <a:r>
              <a:rPr lang="cs-CZ" dirty="0"/>
              <a:t>, </a:t>
            </a:r>
            <a:r>
              <a:rPr lang="cs-CZ" b="1" dirty="0" err="1"/>
              <a:t>cu</a:t>
            </a:r>
            <a:r>
              <a:rPr lang="cs-CZ" dirty="0" err="1"/>
              <a:t>ra</a:t>
            </a:r>
            <a:r>
              <a:rPr lang="cs-CZ" dirty="0"/>
              <a:t>, </a:t>
            </a:r>
            <a:r>
              <a:rPr lang="cs-CZ" b="1" dirty="0"/>
              <a:t>ul</a:t>
            </a:r>
            <a:r>
              <a:rPr lang="cs-CZ" dirty="0"/>
              <a:t>na </a:t>
            </a:r>
            <a:r>
              <a:rPr lang="cs-CZ" dirty="0" err="1"/>
              <a:t>etc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more-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 smtClean="0"/>
          </a:p>
          <a:p>
            <a:pPr lvl="1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last but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long,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bears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 – an</a:t>
            </a:r>
            <a:r>
              <a:rPr lang="cs-CZ" b="1" dirty="0" smtClean="0"/>
              <a:t>gi</a:t>
            </a:r>
            <a:r>
              <a:rPr lang="cs-CZ" dirty="0" smtClean="0"/>
              <a:t>na, </a:t>
            </a:r>
            <a:r>
              <a:rPr lang="cs-CZ" dirty="0" err="1" smtClean="0"/>
              <a:t>carci</a:t>
            </a:r>
            <a:r>
              <a:rPr lang="cs-CZ" b="1" dirty="0" err="1" smtClean="0"/>
              <a:t>no</a:t>
            </a:r>
            <a:r>
              <a:rPr lang="cs-CZ" dirty="0" err="1" smtClean="0"/>
              <a:t>ma</a:t>
            </a:r>
            <a:r>
              <a:rPr lang="cs-CZ" dirty="0" smtClean="0"/>
              <a:t>, re</a:t>
            </a:r>
            <a:r>
              <a:rPr lang="cs-CZ" b="1" dirty="0" smtClean="0"/>
              <a:t>ti</a:t>
            </a:r>
            <a:r>
              <a:rPr lang="cs-CZ" dirty="0" smtClean="0"/>
              <a:t>na, den</a:t>
            </a:r>
            <a:r>
              <a:rPr lang="cs-CZ" b="1" dirty="0" smtClean="0"/>
              <a:t>tis</a:t>
            </a:r>
            <a:r>
              <a:rPr lang="cs-CZ" dirty="0" smtClean="0"/>
              <a:t>ta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last but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short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preceding</a:t>
            </a:r>
            <a:r>
              <a:rPr lang="cs-CZ" dirty="0" smtClean="0"/>
              <a:t> 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/>
              <a:t>bears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accent</a:t>
            </a:r>
            <a:r>
              <a:rPr lang="cs-CZ" dirty="0" smtClean="0"/>
              <a:t> – </a:t>
            </a:r>
            <a:r>
              <a:rPr lang="cs-CZ" b="1" dirty="0" smtClean="0"/>
              <a:t>fi</a:t>
            </a:r>
            <a:r>
              <a:rPr lang="cs-CZ" dirty="0" smtClean="0"/>
              <a:t>bula, </a:t>
            </a:r>
            <a:r>
              <a:rPr lang="cs-CZ" b="1" dirty="0" smtClean="0"/>
              <a:t>tu</a:t>
            </a:r>
            <a:r>
              <a:rPr lang="cs-CZ" dirty="0" smtClean="0"/>
              <a:t>nica, </a:t>
            </a:r>
            <a:r>
              <a:rPr lang="cs-CZ" b="1" dirty="0" smtClean="0"/>
              <a:t>val</a:t>
            </a:r>
            <a:r>
              <a:rPr lang="cs-CZ" dirty="0" smtClean="0"/>
              <a:t>vula, </a:t>
            </a:r>
            <a:r>
              <a:rPr lang="cs-CZ" b="1" dirty="0" err="1" smtClean="0"/>
              <a:t>ve</a:t>
            </a:r>
            <a:r>
              <a:rPr lang="cs-CZ" dirty="0" err="1" smtClean="0"/>
              <a:t>sica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length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vowels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not </a:t>
            </a:r>
            <a:r>
              <a:rPr lang="cs-CZ" sz="2400" dirty="0" err="1" smtClean="0"/>
              <a:t>marked</a:t>
            </a:r>
            <a:r>
              <a:rPr lang="cs-CZ" sz="2400" dirty="0" smtClean="0"/>
              <a:t> nor in Latin </a:t>
            </a:r>
            <a:r>
              <a:rPr lang="cs-CZ" sz="2400" dirty="0" err="1" smtClean="0"/>
              <a:t>neither</a:t>
            </a:r>
            <a:r>
              <a:rPr lang="cs-CZ" sz="2400" dirty="0" smtClean="0"/>
              <a:t> in </a:t>
            </a:r>
            <a:r>
              <a:rPr lang="cs-CZ" sz="2400" dirty="0" err="1" smtClean="0"/>
              <a:t>this</a:t>
            </a:r>
            <a:r>
              <a:rPr lang="cs-CZ" sz="2400" dirty="0" smtClean="0"/>
              <a:t> handbook!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1251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Grammatical</a:t>
            </a:r>
            <a:r>
              <a:rPr lang="cs-CZ" dirty="0" smtClean="0"/>
              <a:t> </a:t>
            </a:r>
            <a:r>
              <a:rPr lang="cs-CZ" dirty="0" err="1" smtClean="0"/>
              <a:t>cathegories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63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89</TotalTime>
  <Words>791</Words>
  <Application>Microsoft Office PowerPoint</Application>
  <PresentationFormat>Předvádění na obrazovce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Exekutivní</vt:lpstr>
      <vt:lpstr>Study instructions</vt:lpstr>
      <vt:lpstr>Demands</vt:lpstr>
      <vt:lpstr>Methods of teaching</vt:lpstr>
      <vt:lpstr>Latin pronunciation</vt:lpstr>
      <vt:lpstr>Vowels</vt:lpstr>
      <vt:lpstr>Diphtongs</vt:lpstr>
      <vt:lpstr>Problematic consonants</vt:lpstr>
      <vt:lpstr>Length of syllables</vt:lpstr>
      <vt:lpstr>Grammatical cathegories of nouns</vt:lpstr>
      <vt:lpstr>Gender</vt:lpstr>
      <vt:lpstr>Number</vt:lpstr>
      <vt:lpstr>Case</vt:lpstr>
      <vt:lpstr>Declension</vt:lpstr>
      <vt:lpstr>Adjectives</vt:lpstr>
      <vt:lpstr>Prepositions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instructions</dc:title>
  <cp:lastModifiedBy>Natália Gachallová</cp:lastModifiedBy>
  <cp:revision>15</cp:revision>
  <dcterms:modified xsi:type="dcterms:W3CDTF">2013-09-16T11:34:55Z</dcterms:modified>
</cp:coreProperties>
</file>