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2"/>
  </p:sldMasterIdLst>
  <p:notesMasterIdLst>
    <p:notesMasterId r:id="rId28"/>
  </p:notesMasterIdLst>
  <p:sldIdLst>
    <p:sldId id="256" r:id="rId3"/>
    <p:sldId id="257" r:id="rId4"/>
    <p:sldId id="258" r:id="rId5"/>
    <p:sldId id="259" r:id="rId6"/>
    <p:sldId id="265" r:id="rId7"/>
    <p:sldId id="268" r:id="rId8"/>
    <p:sldId id="266" r:id="rId9"/>
    <p:sldId id="267" r:id="rId10"/>
    <p:sldId id="269" r:id="rId11"/>
    <p:sldId id="270" r:id="rId12"/>
    <p:sldId id="262" r:id="rId13"/>
    <p:sldId id="271" r:id="rId14"/>
    <p:sldId id="272" r:id="rId15"/>
    <p:sldId id="264" r:id="rId16"/>
    <p:sldId id="273" r:id="rId17"/>
    <p:sldId id="274" r:id="rId18"/>
    <p:sldId id="276" r:id="rId19"/>
    <p:sldId id="279" r:id="rId20"/>
    <p:sldId id="278" r:id="rId21"/>
    <p:sldId id="277" r:id="rId22"/>
    <p:sldId id="280" r:id="rId23"/>
    <p:sldId id="281" r:id="rId24"/>
    <p:sldId id="282" r:id="rId25"/>
    <p:sldId id="283" r:id="rId26"/>
    <p:sldId id="28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Střední styl 4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 autoAdjust="0"/>
  </p:normalViewPr>
  <p:slideViewPr>
    <p:cSldViewPr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8A891-9467-4CC7-A491-0A34A0A97538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F9460A-9E81-496F-91AC-92DE7ABF30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968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9460A-9E81-496F-91AC-92DE7ABF30C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601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9460A-9E81-496F-91AC-92DE7ABF30C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762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9460A-9E81-496F-91AC-92DE7ABF30C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654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9460A-9E81-496F-91AC-92DE7ABF30C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963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0" cap="all" spc="250" baseline="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5E72-7062-4D8E-BA99-F07B9DD1F028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E924555-EAFD-4B2F-96F4-A60706EF2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5E72-7062-4D8E-BA99-F07B9DD1F028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4555-EAFD-4B2F-96F4-A60706EF21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E924555-EAFD-4B2F-96F4-A60706EF2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5E72-7062-4D8E-BA99-F07B9DD1F028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5E72-7062-4D8E-BA99-F07B9DD1F028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E924555-EAFD-4B2F-96F4-A60706EF2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5E72-7062-4D8E-BA99-F07B9DD1F028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E924555-EAFD-4B2F-96F4-A60706EF2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E625E72-7062-4D8E-BA99-F07B9DD1F028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4555-EAFD-4B2F-96F4-A60706EF2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2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5E72-7062-4D8E-BA99-F07B9DD1F028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E924555-EAFD-4B2F-96F4-A60706EF2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5E72-7062-4D8E-BA99-F07B9DD1F028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E924555-EAFD-4B2F-96F4-A60706EF21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5E72-7062-4D8E-BA99-F07B9DD1F028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924555-EAFD-4B2F-96F4-A60706EF21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2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E924555-EAFD-4B2F-96F4-A60706EF2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5E72-7062-4D8E-BA99-F07B9DD1F028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2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E924555-EAFD-4B2F-96F4-A60706EF2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E625E72-7062-4D8E-BA99-F07B9DD1F028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E625E72-7062-4D8E-BA99-F07B9DD1F028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E924555-EAFD-4B2F-96F4-A60706EF2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ctr" anchorCtr="0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2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2"/>
        </a:buClr>
        <a:buSzPct val="75000"/>
        <a:buFont typeface="Wingdings 2"/>
        <a:buChar char=""/>
        <a:defRPr kumimoji="0"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"/>
        <a:defRPr kumimoji="0"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2"/>
        </a:buClr>
        <a:buFontTx/>
        <a:buChar char="•"/>
        <a:defRPr kumimoji="0"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>
                <a:latin typeface="Palatino Linotype" panose="02040502050505030304" pitchFamily="18" charset="0"/>
              </a:rPr>
              <a:t>Jaro 2015</a:t>
            </a:r>
            <a:endParaRPr lang="cs-CZ" dirty="0">
              <a:latin typeface="Palatino Linotype" panose="0204050205050503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altLang="cs-CZ" dirty="0">
                <a:latin typeface="Palatino Linotype" panose="02040502050505030304" pitchFamily="18" charset="0"/>
              </a:rPr>
              <a:t>Základy lékařské terminologie</a:t>
            </a:r>
            <a:endParaRPr lang="cs-CZ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Palatino Linotype" panose="02040502050505030304" pitchFamily="18" charset="0"/>
              </a:rPr>
              <a:t>Recept</a:t>
            </a:r>
            <a:endParaRPr lang="cs-CZ" dirty="0">
              <a:latin typeface="Palatino Linotype" panose="02040502050505030304" pitchFamily="18" charset="0"/>
            </a:endParaRPr>
          </a:p>
        </p:txBody>
      </p:sp>
      <p:sp>
        <p:nvSpPr>
          <p:cNvPr id="8" name="AutoShape 2" descr="https://is.muni.cz/auth/el/1411/jaro2015/VSLT0221c/54762642/Recept_-_casti.jpg"/>
          <p:cNvSpPr>
            <a:spLocks noChangeAspect="1" noChangeArrowheads="1"/>
          </p:cNvSpPr>
          <p:nvPr/>
        </p:nvSpPr>
        <p:spPr bwMode="auto">
          <a:xfrm>
            <a:off x="155575" y="-4419600"/>
            <a:ext cx="12477750" cy="922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36" y="908720"/>
            <a:ext cx="7399315" cy="547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35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latin typeface="Palatino Linotype" panose="02040502050505030304" pitchFamily="18" charset="0"/>
              </a:rPr>
              <a:t>Výslovnost</a:t>
            </a:r>
            <a:endParaRPr lang="cs-CZ" dirty="0">
              <a:latin typeface="Palatino Linotype" panose="0204050205050503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484784"/>
            <a:ext cx="8503920" cy="504056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cs-CZ" altLang="cs-CZ" sz="2600" dirty="0" smtClean="0">
                <a:latin typeface="Palatino Linotype" panose="02040502050505030304" pitchFamily="18" charset="0"/>
              </a:rPr>
              <a:t>Latinská abeceda má 24 </a:t>
            </a:r>
            <a:r>
              <a:rPr lang="cs-CZ" altLang="cs-CZ" sz="2600" dirty="0">
                <a:latin typeface="Palatino Linotype" panose="02040502050505030304" pitchFamily="18" charset="0"/>
              </a:rPr>
              <a:t>písmen, chybí J a W</a:t>
            </a:r>
            <a:endParaRPr lang="cs-CZ" altLang="cs-CZ" sz="2600" b="1" dirty="0">
              <a:latin typeface="Palatino Linotype" panose="02040502050505030304" pitchFamily="18" charset="0"/>
            </a:endParaRPr>
          </a:p>
          <a:p>
            <a:pPr>
              <a:lnSpc>
                <a:spcPct val="120000"/>
              </a:lnSpc>
            </a:pPr>
            <a:r>
              <a:rPr lang="cs-CZ" altLang="cs-CZ" sz="2600" b="1" dirty="0" smtClean="0">
                <a:latin typeface="Palatino Linotype" panose="02040502050505030304" pitchFamily="18" charset="0"/>
              </a:rPr>
              <a:t>SAMOHLÁSKY</a:t>
            </a:r>
          </a:p>
          <a:p>
            <a:pPr lvl="1">
              <a:lnSpc>
                <a:spcPct val="120000"/>
              </a:lnSpc>
            </a:pPr>
            <a:r>
              <a:rPr lang="cs-CZ" altLang="cs-CZ" sz="2400" b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Dvojhlásky</a:t>
            </a:r>
          </a:p>
          <a:p>
            <a:pPr lvl="2">
              <a:lnSpc>
                <a:spcPct val="120000"/>
              </a:lnSpc>
            </a:pPr>
            <a:r>
              <a:rPr lang="cs-CZ" altLang="cs-CZ" sz="2200" b="1" dirty="0" err="1" smtClean="0">
                <a:solidFill>
                  <a:schemeClr val="tx1"/>
                </a:solidFill>
                <a:latin typeface="Palatino Linotype" panose="02040502050505030304" pitchFamily="18" charset="0"/>
              </a:rPr>
              <a:t>ae</a:t>
            </a:r>
            <a:r>
              <a:rPr lang="cs-CZ" altLang="cs-CZ" sz="2200" b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/</a:t>
            </a:r>
            <a:r>
              <a:rPr lang="cs-CZ" altLang="cs-CZ" sz="2200" b="1" dirty="0" err="1" smtClean="0">
                <a:solidFill>
                  <a:schemeClr val="tx1"/>
                </a:solidFill>
                <a:latin typeface="Palatino Linotype" panose="02040502050505030304" pitchFamily="18" charset="0"/>
              </a:rPr>
              <a:t>oe</a:t>
            </a:r>
            <a:r>
              <a:rPr lang="cs-CZ" altLang="cs-CZ" sz="22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cs-CZ" altLang="cs-CZ" sz="2200" dirty="0">
                <a:solidFill>
                  <a:schemeClr val="tx1"/>
                </a:solidFill>
                <a:latin typeface="Palatino Linotype" panose="02040502050505030304" pitchFamily="18" charset="0"/>
              </a:rPr>
              <a:t>[é] (</a:t>
            </a:r>
            <a:r>
              <a:rPr lang="cs-CZ" altLang="cs-CZ" sz="2200" i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anaemia</a:t>
            </a:r>
            <a:r>
              <a:rPr lang="cs-CZ" altLang="cs-CZ" sz="2200" dirty="0">
                <a:solidFill>
                  <a:schemeClr val="tx1"/>
                </a:solidFill>
                <a:latin typeface="Palatino Linotype" panose="02040502050505030304" pitchFamily="18" charset="0"/>
              </a:rPr>
              <a:t>, </a:t>
            </a:r>
            <a:r>
              <a:rPr lang="cs-CZ" altLang="cs-CZ" sz="2200" i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lagoena</a:t>
            </a:r>
            <a:r>
              <a:rPr lang="cs-CZ" altLang="cs-CZ" sz="2200" dirty="0">
                <a:solidFill>
                  <a:schemeClr val="tx1"/>
                </a:solidFill>
                <a:latin typeface="Palatino Linotype" panose="02040502050505030304" pitchFamily="18" charset="0"/>
              </a:rPr>
              <a:t>) </a:t>
            </a:r>
          </a:p>
          <a:p>
            <a:pPr>
              <a:lnSpc>
                <a:spcPct val="120000"/>
              </a:lnSpc>
              <a:buNone/>
            </a:pPr>
            <a:r>
              <a:rPr lang="cs-CZ" altLang="cs-CZ" sz="2200" dirty="0">
                <a:latin typeface="Palatino Linotype" panose="02040502050505030304" pitchFamily="18" charset="0"/>
              </a:rPr>
              <a:t>	</a:t>
            </a:r>
            <a:r>
              <a:rPr lang="cs-CZ" altLang="cs-CZ" sz="2200" dirty="0" smtClean="0">
                <a:latin typeface="Palatino Linotype" panose="02040502050505030304" pitchFamily="18" charset="0"/>
              </a:rPr>
              <a:t>	X</a:t>
            </a:r>
            <a:endParaRPr lang="cs-CZ" altLang="cs-CZ" sz="2200" dirty="0">
              <a:latin typeface="Palatino Linotype" panose="0204050205050503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sz="2200" dirty="0" smtClean="0">
                <a:latin typeface="Palatino Linotype" panose="02040502050505030304" pitchFamily="18" charset="0"/>
              </a:rPr>
              <a:t>      	</a:t>
            </a:r>
            <a:r>
              <a:rPr lang="cs-CZ" sz="2200" b="1" dirty="0" err="1" smtClean="0">
                <a:latin typeface="Palatino Linotype" panose="02040502050505030304" pitchFamily="18" charset="0"/>
              </a:rPr>
              <a:t>oē</a:t>
            </a:r>
            <a:r>
              <a:rPr lang="cs-CZ" sz="2200" dirty="0" smtClean="0">
                <a:latin typeface="Palatino Linotype" panose="02040502050505030304" pitchFamily="18" charset="0"/>
              </a:rPr>
              <a:t> na konci slov není dvojhláska, čteme tedy</a:t>
            </a:r>
            <a:r>
              <a:rPr lang="cs-CZ" altLang="cs-CZ" sz="2200" dirty="0">
                <a:latin typeface="Palatino Linotype" panose="02040502050505030304" pitchFamily="18" charset="0"/>
              </a:rPr>
              <a:t>[</a:t>
            </a:r>
            <a:r>
              <a:rPr lang="cs-CZ" altLang="cs-CZ" sz="2200" dirty="0" err="1">
                <a:latin typeface="Palatino Linotype" panose="02040502050505030304" pitchFamily="18" charset="0"/>
              </a:rPr>
              <a:t>oé</a:t>
            </a:r>
            <a:r>
              <a:rPr lang="cs-CZ" altLang="cs-CZ" sz="2200" dirty="0">
                <a:latin typeface="Palatino Linotype" panose="02040502050505030304" pitchFamily="18" charset="0"/>
              </a:rPr>
              <a:t>]</a:t>
            </a:r>
            <a:endParaRPr lang="cs-CZ" altLang="cs-CZ" sz="2200" b="1" dirty="0">
              <a:latin typeface="Palatino Linotype" panose="02040502050505030304" pitchFamily="18" charset="0"/>
            </a:endParaRPr>
          </a:p>
          <a:p>
            <a:pPr>
              <a:lnSpc>
                <a:spcPct val="120000"/>
              </a:lnSpc>
              <a:spcAft>
                <a:spcPts val="1200"/>
              </a:spcAft>
              <a:buNone/>
            </a:pPr>
            <a:r>
              <a:rPr lang="cs-CZ" altLang="cs-CZ" sz="2200" i="1" dirty="0" smtClean="0">
                <a:latin typeface="Palatino Linotype" panose="02040502050505030304" pitchFamily="18" charset="0"/>
              </a:rPr>
              <a:t>		</a:t>
            </a:r>
            <a:r>
              <a:rPr lang="cs-CZ" altLang="cs-CZ" sz="2200" i="1" dirty="0" err="1" smtClean="0">
                <a:latin typeface="Palatino Linotype" panose="02040502050505030304" pitchFamily="18" charset="0"/>
              </a:rPr>
              <a:t>diploē</a:t>
            </a:r>
            <a:r>
              <a:rPr lang="cs-CZ" altLang="cs-CZ" sz="2200" dirty="0" smtClean="0">
                <a:latin typeface="Palatino Linotype" panose="02040502050505030304" pitchFamily="18" charset="0"/>
              </a:rPr>
              <a:t> </a:t>
            </a:r>
            <a:r>
              <a:rPr lang="cs-CZ" altLang="cs-CZ" sz="2200" dirty="0">
                <a:latin typeface="Palatino Linotype" panose="02040502050505030304" pitchFamily="18" charset="0"/>
              </a:rPr>
              <a:t>[</a:t>
            </a:r>
            <a:r>
              <a:rPr lang="cs-CZ" altLang="cs-CZ" sz="2200" dirty="0" err="1">
                <a:latin typeface="Palatino Linotype" panose="02040502050505030304" pitchFamily="18" charset="0"/>
              </a:rPr>
              <a:t>dyploé</a:t>
            </a:r>
            <a:r>
              <a:rPr lang="cs-CZ" altLang="cs-CZ" sz="2200" dirty="0">
                <a:latin typeface="Palatino Linotype" panose="02040502050505030304" pitchFamily="18" charset="0"/>
              </a:rPr>
              <a:t>] </a:t>
            </a:r>
            <a:endParaRPr lang="cs-CZ" altLang="cs-CZ" sz="2200" dirty="0" smtClean="0">
              <a:latin typeface="Palatino Linotype" panose="02040502050505030304" pitchFamily="18" charset="0"/>
            </a:endParaRPr>
          </a:p>
          <a:p>
            <a:pPr>
              <a:lnSpc>
                <a:spcPct val="120000"/>
              </a:lnSpc>
            </a:pPr>
            <a:r>
              <a:rPr lang="cs-CZ" altLang="cs-CZ" sz="2600" b="1" dirty="0" smtClean="0">
                <a:latin typeface="Palatino Linotype" panose="02040502050505030304" pitchFamily="18" charset="0"/>
              </a:rPr>
              <a:t>SOUHLÁSKY</a:t>
            </a:r>
          </a:p>
          <a:p>
            <a:pPr lvl="1">
              <a:lnSpc>
                <a:spcPct val="120000"/>
              </a:lnSpc>
            </a:pPr>
            <a:r>
              <a:rPr lang="cs-CZ" sz="2300" b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C </a:t>
            </a:r>
            <a:endParaRPr lang="cs-CZ" sz="2300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lvl="2">
              <a:lnSpc>
                <a:spcPct val="120000"/>
              </a:lnSpc>
            </a:pPr>
            <a:r>
              <a:rPr lang="pl-PL" sz="22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vyslovuje </a:t>
            </a:r>
            <a:r>
              <a:rPr lang="pl-PL" sz="2200" dirty="0">
                <a:solidFill>
                  <a:schemeClr val="tx1"/>
                </a:solidFill>
                <a:latin typeface="Palatino Linotype" panose="02040502050505030304" pitchFamily="18" charset="0"/>
              </a:rPr>
              <a:t>se jako [k], pokud: </a:t>
            </a:r>
          </a:p>
          <a:p>
            <a:pPr lvl="3">
              <a:lnSpc>
                <a:spcPct val="120000"/>
              </a:lnSpc>
            </a:pPr>
            <a:r>
              <a:rPr lang="cs-CZ" sz="21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za </a:t>
            </a:r>
            <a:r>
              <a:rPr lang="cs-CZ" sz="2100" dirty="0">
                <a:solidFill>
                  <a:schemeClr val="tx1"/>
                </a:solidFill>
                <a:latin typeface="Palatino Linotype" panose="02040502050505030304" pitchFamily="18" charset="0"/>
              </a:rPr>
              <a:t>ním následuje </a:t>
            </a:r>
            <a:r>
              <a:rPr lang="cs-CZ" sz="2100" b="1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a, o, u</a:t>
            </a:r>
            <a:r>
              <a:rPr lang="cs-CZ" sz="2100" dirty="0">
                <a:solidFill>
                  <a:schemeClr val="tx1"/>
                </a:solidFill>
                <a:latin typeface="Palatino Linotype" panose="02040502050505030304" pitchFamily="18" charset="0"/>
              </a:rPr>
              <a:t>: </a:t>
            </a:r>
            <a:r>
              <a:rPr lang="cs-CZ" sz="2100" i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scapula</a:t>
            </a:r>
            <a:r>
              <a:rPr lang="cs-CZ" sz="2100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, </a:t>
            </a:r>
            <a:r>
              <a:rPr lang="cs-CZ" sz="2100" i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scabies</a:t>
            </a:r>
            <a:r>
              <a:rPr lang="cs-CZ" sz="2100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endParaRPr lang="cs-CZ" sz="2100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lvl="3">
              <a:lnSpc>
                <a:spcPct val="120000"/>
              </a:lnSpc>
            </a:pPr>
            <a:r>
              <a:rPr lang="cs-CZ" sz="21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za </a:t>
            </a:r>
            <a:r>
              <a:rPr lang="cs-CZ" sz="2100" dirty="0">
                <a:solidFill>
                  <a:schemeClr val="tx1"/>
                </a:solidFill>
                <a:latin typeface="Palatino Linotype" panose="02040502050505030304" pitchFamily="18" charset="0"/>
              </a:rPr>
              <a:t>ním následuje souhláska: </a:t>
            </a:r>
            <a:r>
              <a:rPr lang="cs-CZ" sz="2100" i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cranium</a:t>
            </a:r>
            <a:r>
              <a:rPr lang="cs-CZ" sz="2100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, </a:t>
            </a:r>
            <a:r>
              <a:rPr lang="cs-CZ" sz="2100" i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vulnus</a:t>
            </a:r>
            <a:r>
              <a:rPr lang="cs-CZ" sz="2100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cs-CZ" sz="2100" i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sclopetarium</a:t>
            </a:r>
            <a:r>
              <a:rPr lang="cs-CZ" sz="2100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endParaRPr lang="cs-CZ" sz="2100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lvl="3">
              <a:lnSpc>
                <a:spcPct val="120000"/>
              </a:lnSpc>
            </a:pPr>
            <a:r>
              <a:rPr lang="pl-PL" sz="21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je </a:t>
            </a:r>
            <a:r>
              <a:rPr lang="pl-PL" sz="2100" dirty="0">
                <a:solidFill>
                  <a:schemeClr val="tx1"/>
                </a:solidFill>
                <a:latin typeface="Palatino Linotype" panose="02040502050505030304" pitchFamily="18" charset="0"/>
              </a:rPr>
              <a:t>na konci slova: </a:t>
            </a:r>
            <a:r>
              <a:rPr lang="pl-PL" sz="2100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lac </a:t>
            </a:r>
            <a:endParaRPr lang="pl-PL" sz="2100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lvl="2">
              <a:lnSpc>
                <a:spcPct val="120000"/>
              </a:lnSpc>
            </a:pPr>
            <a:r>
              <a:rPr lang="pl-PL" sz="22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vyslovuje </a:t>
            </a:r>
            <a:r>
              <a:rPr lang="pl-PL" sz="2200" dirty="0">
                <a:solidFill>
                  <a:schemeClr val="tx1"/>
                </a:solidFill>
                <a:latin typeface="Palatino Linotype" panose="02040502050505030304" pitchFamily="18" charset="0"/>
              </a:rPr>
              <a:t>se jako [c], pokud: </a:t>
            </a:r>
          </a:p>
          <a:p>
            <a:pPr lvl="3">
              <a:lnSpc>
                <a:spcPct val="120000"/>
              </a:lnSpc>
            </a:pPr>
            <a:r>
              <a:rPr lang="cs-CZ" sz="21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za </a:t>
            </a:r>
            <a:r>
              <a:rPr lang="cs-CZ" sz="2100" dirty="0">
                <a:solidFill>
                  <a:schemeClr val="tx1"/>
                </a:solidFill>
                <a:latin typeface="Palatino Linotype" panose="02040502050505030304" pitchFamily="18" charset="0"/>
              </a:rPr>
              <a:t>ním následuje vyslovované [e/é] nebo [i/í], zapsané jako </a:t>
            </a:r>
            <a:r>
              <a:rPr lang="cs-CZ" sz="2100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e, </a:t>
            </a:r>
            <a:r>
              <a:rPr lang="cs-CZ" sz="2100" i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ae</a:t>
            </a:r>
            <a:r>
              <a:rPr lang="cs-CZ" sz="2100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, </a:t>
            </a:r>
            <a:r>
              <a:rPr lang="cs-CZ" sz="2100" i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oe</a:t>
            </a:r>
            <a:r>
              <a:rPr lang="cs-CZ" sz="2100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, i, y </a:t>
            </a:r>
            <a:endParaRPr lang="cs-CZ" sz="2100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lvl="3">
              <a:lnSpc>
                <a:spcPct val="120000"/>
              </a:lnSpc>
            </a:pPr>
            <a:r>
              <a:rPr lang="cs-CZ" sz="2100" i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cervix </a:t>
            </a:r>
            <a:r>
              <a:rPr lang="cs-CZ" sz="2100" i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uteri</a:t>
            </a:r>
            <a:r>
              <a:rPr lang="cs-CZ" sz="2100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, intestinum </a:t>
            </a:r>
            <a:r>
              <a:rPr lang="cs-CZ" sz="2100" i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caecum</a:t>
            </a:r>
            <a:r>
              <a:rPr lang="cs-CZ" sz="2100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, </a:t>
            </a:r>
            <a:r>
              <a:rPr lang="cs-CZ" sz="2100" i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coeliakia</a:t>
            </a:r>
            <a:r>
              <a:rPr lang="cs-CZ" sz="2100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, </a:t>
            </a:r>
            <a:r>
              <a:rPr lang="cs-CZ" sz="2100" i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suspicio</a:t>
            </a:r>
            <a:r>
              <a:rPr lang="cs-CZ" sz="2100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, </a:t>
            </a:r>
            <a:r>
              <a:rPr lang="cs-CZ" sz="2100" i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cystis</a:t>
            </a:r>
            <a:r>
              <a:rPr lang="cs-CZ" sz="2100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endParaRPr lang="cs-CZ" sz="2100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lvl="1">
              <a:lnSpc>
                <a:spcPct val="120000"/>
              </a:lnSpc>
            </a:pPr>
            <a:endParaRPr lang="cs-CZ" altLang="cs-CZ" sz="19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>
              <a:lnSpc>
                <a:spcPct val="120000"/>
              </a:lnSpc>
            </a:pPr>
            <a:endParaRPr lang="cs-CZ" altLang="cs-CZ" sz="2800" b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91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dirty="0" smtClean="0">
                <a:latin typeface="Palatino Linotype" panose="02040502050505030304" pitchFamily="18" charset="0"/>
              </a:rPr>
              <a:t>Výslovnost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340768"/>
            <a:ext cx="8734744" cy="5040560"/>
          </a:xfrm>
        </p:spPr>
        <p:txBody>
          <a:bodyPr>
            <a:normAutofit/>
          </a:bodyPr>
          <a:lstStyle/>
          <a:p>
            <a:r>
              <a:rPr lang="cs-CZ" b="1" dirty="0" smtClean="0">
                <a:latin typeface="Palatino Linotype" panose="02040502050505030304" pitchFamily="18" charset="0"/>
              </a:rPr>
              <a:t>S</a:t>
            </a:r>
            <a:endParaRPr lang="cs-CZ" dirty="0">
              <a:latin typeface="Palatino Linotype" panose="02040502050505030304" pitchFamily="18" charset="0"/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vyslovuje </a:t>
            </a:r>
            <a:r>
              <a:rPr lang="cs-CZ" dirty="0">
                <a:solidFill>
                  <a:schemeClr val="tx1"/>
                </a:solidFill>
                <a:latin typeface="Palatino Linotype" panose="02040502050505030304" pitchFamily="18" charset="0"/>
              </a:rPr>
              <a:t>se [z], pokud: 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se </a:t>
            </a:r>
            <a:r>
              <a:rPr lang="cs-CZ" dirty="0">
                <a:solidFill>
                  <a:schemeClr val="tx1"/>
                </a:solidFill>
                <a:latin typeface="Palatino Linotype" panose="02040502050505030304" pitchFamily="18" charset="0"/>
              </a:rPr>
              <a:t>vyskytuje uprostřed slova mezi dvěma samohláskami, např. </a:t>
            </a:r>
          </a:p>
          <a:p>
            <a:pPr lvl="3"/>
            <a:r>
              <a:rPr lang="cs-CZ" i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os </a:t>
            </a:r>
            <a:r>
              <a:rPr lang="cs-CZ" i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nasale</a:t>
            </a:r>
            <a:r>
              <a:rPr lang="cs-CZ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, </a:t>
            </a:r>
            <a:r>
              <a:rPr lang="cs-CZ" i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adhesiones</a:t>
            </a:r>
            <a:r>
              <a:rPr lang="cs-CZ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, </a:t>
            </a:r>
            <a:r>
              <a:rPr lang="cs-CZ" i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mesencephalon</a:t>
            </a:r>
            <a:r>
              <a:rPr lang="cs-CZ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endParaRPr lang="cs-CZ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lvl="2"/>
            <a:r>
              <a:rPr lang="cs-CZ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tomuto </a:t>
            </a:r>
            <a:r>
              <a:rPr lang="cs-CZ" dirty="0">
                <a:solidFill>
                  <a:schemeClr val="tx1"/>
                </a:solidFill>
                <a:latin typeface="Palatino Linotype" panose="02040502050505030304" pitchFamily="18" charset="0"/>
              </a:rPr>
              <a:t>grafému předchází samohláska a za ním následuje </a:t>
            </a:r>
            <a:r>
              <a:rPr lang="cs-CZ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m</a:t>
            </a:r>
            <a:r>
              <a:rPr lang="cs-CZ" dirty="0">
                <a:solidFill>
                  <a:schemeClr val="tx1"/>
                </a:solidFill>
                <a:latin typeface="Palatino Linotype" panose="02040502050505030304" pitchFamily="18" charset="0"/>
              </a:rPr>
              <a:t>, např. </a:t>
            </a:r>
          </a:p>
          <a:p>
            <a:pPr lvl="3"/>
            <a:r>
              <a:rPr lang="cs-CZ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plasma</a:t>
            </a:r>
            <a:r>
              <a:rPr lang="cs-CZ" dirty="0">
                <a:solidFill>
                  <a:schemeClr val="tx1"/>
                </a:solidFill>
                <a:latin typeface="Palatino Linotype" panose="02040502050505030304" pitchFamily="18" charset="0"/>
              </a:rPr>
              <a:t>, infantilismus, aneurysma </a:t>
            </a:r>
          </a:p>
          <a:p>
            <a:pPr lvl="1"/>
            <a:r>
              <a:rPr lang="pl-PL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následuje </a:t>
            </a:r>
            <a:r>
              <a:rPr lang="pl-PL" dirty="0">
                <a:solidFill>
                  <a:schemeClr val="tx1"/>
                </a:solidFill>
                <a:latin typeface="Palatino Linotype" panose="02040502050505030304" pitchFamily="18" charset="0"/>
              </a:rPr>
              <a:t>po grafémech </a:t>
            </a:r>
            <a:r>
              <a:rPr lang="pl-PL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l, r, </a:t>
            </a:r>
            <a:r>
              <a:rPr lang="pl-PL" dirty="0">
                <a:solidFill>
                  <a:schemeClr val="tx1"/>
                </a:solidFill>
                <a:latin typeface="Palatino Linotype" panose="02040502050505030304" pitchFamily="18" charset="0"/>
              </a:rPr>
              <a:t>nebo </a:t>
            </a:r>
            <a:r>
              <a:rPr lang="pl-PL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n</a:t>
            </a:r>
            <a:r>
              <a:rPr lang="pl-PL" dirty="0">
                <a:solidFill>
                  <a:schemeClr val="tx1"/>
                </a:solidFill>
                <a:latin typeface="Palatino Linotype" panose="02040502050505030304" pitchFamily="18" charset="0"/>
              </a:rPr>
              <a:t>, např. </a:t>
            </a:r>
          </a:p>
          <a:p>
            <a:pPr lvl="2"/>
            <a:r>
              <a:rPr lang="cs-CZ" i="1" dirty="0" err="1" smtClean="0">
                <a:solidFill>
                  <a:schemeClr val="tx1"/>
                </a:solidFill>
                <a:latin typeface="Palatino Linotype" panose="02040502050505030304" pitchFamily="18" charset="0"/>
              </a:rPr>
              <a:t>pulsus</a:t>
            </a:r>
            <a:r>
              <a:rPr lang="cs-CZ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, metatarsus, </a:t>
            </a:r>
            <a:r>
              <a:rPr lang="cs-CZ" i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mensis</a:t>
            </a:r>
            <a:r>
              <a:rPr lang="cs-CZ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endParaRPr lang="cs-CZ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r>
              <a:rPr lang="pl-PL" dirty="0" smtClean="0">
                <a:latin typeface="Palatino Linotype" panose="02040502050505030304" pitchFamily="18" charset="0"/>
              </a:rPr>
              <a:t>v </a:t>
            </a:r>
            <a:r>
              <a:rPr lang="pl-PL" dirty="0">
                <a:latin typeface="Palatino Linotype" panose="02040502050505030304" pitchFamily="18" charset="0"/>
              </a:rPr>
              <a:t>ostatních případech se vyslovuje jako [s]: </a:t>
            </a:r>
          </a:p>
          <a:p>
            <a:pPr lvl="1"/>
            <a:r>
              <a:rPr lang="cs-CZ" i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os </a:t>
            </a:r>
            <a:r>
              <a:rPr lang="cs-CZ" i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sacrum</a:t>
            </a:r>
            <a:r>
              <a:rPr lang="cs-CZ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, </a:t>
            </a:r>
            <a:r>
              <a:rPr lang="cs-CZ" i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strangulatio</a:t>
            </a:r>
            <a:r>
              <a:rPr lang="cs-CZ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, </a:t>
            </a:r>
            <a:r>
              <a:rPr lang="cs-CZ" i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systema</a:t>
            </a:r>
            <a:r>
              <a:rPr lang="cs-CZ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endParaRPr lang="cs-CZ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lvl="1"/>
            <a:r>
              <a:rPr lang="cs-CZ" dirty="0">
                <a:solidFill>
                  <a:schemeClr val="tx1"/>
                </a:solidFill>
                <a:latin typeface="Palatino Linotype" panose="02040502050505030304" pitchFamily="18" charset="0"/>
              </a:rPr>
              <a:t>! Pozor na výslovnost zdvojeného -</a:t>
            </a:r>
            <a:r>
              <a:rPr lang="cs-CZ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ss</a:t>
            </a:r>
            <a:r>
              <a:rPr lang="cs-CZ" dirty="0">
                <a:solidFill>
                  <a:schemeClr val="tx1"/>
                </a:solidFill>
                <a:latin typeface="Palatino Linotype" panose="02040502050505030304" pitchFamily="18" charset="0"/>
              </a:rPr>
              <a:t>-! </a:t>
            </a:r>
          </a:p>
          <a:p>
            <a:pPr lvl="2"/>
            <a:r>
              <a:rPr lang="pt-BR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ossa </a:t>
            </a:r>
            <a:r>
              <a:rPr lang="pt-BR" dirty="0">
                <a:solidFill>
                  <a:schemeClr val="tx1"/>
                </a:solidFill>
                <a:latin typeface="Palatino Linotype" panose="02040502050505030304" pitchFamily="18" charset="0"/>
              </a:rPr>
              <a:t>[ossa] </a:t>
            </a:r>
            <a:r>
              <a:rPr lang="pt-BR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– intestinum crassum </a:t>
            </a:r>
            <a:r>
              <a:rPr lang="pt-BR" dirty="0">
                <a:solidFill>
                  <a:schemeClr val="tx1"/>
                </a:solidFill>
                <a:latin typeface="Palatino Linotype" panose="02040502050505030304" pitchFamily="18" charset="0"/>
              </a:rPr>
              <a:t>[krassum] </a:t>
            </a:r>
            <a:endParaRPr lang="cs-CZ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611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dirty="0" smtClean="0">
                <a:latin typeface="Palatino Linotype" panose="02040502050505030304" pitchFamily="18" charset="0"/>
              </a:rPr>
              <a:t>Výslovnost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340768"/>
            <a:ext cx="8503920" cy="504056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cs-CZ" altLang="cs-CZ" b="1" dirty="0">
                <a:latin typeface="Palatino Linotype" panose="02040502050505030304" pitchFamily="18" charset="0"/>
              </a:rPr>
              <a:t>Skupiny hlásek</a:t>
            </a:r>
          </a:p>
          <a:p>
            <a:pPr lvl="1">
              <a:lnSpc>
                <a:spcPct val="120000"/>
              </a:lnSpc>
            </a:pPr>
            <a:r>
              <a:rPr lang="cs-CZ" altLang="cs-CZ" b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qu</a:t>
            </a:r>
            <a:r>
              <a:rPr lang="cs-CZ" altLang="cs-CZ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/</a:t>
            </a:r>
            <a:r>
              <a:rPr lang="cs-CZ" altLang="cs-CZ" b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ngu</a:t>
            </a:r>
            <a:r>
              <a:rPr lang="cs-CZ" altLang="cs-CZ" dirty="0">
                <a:solidFill>
                  <a:schemeClr val="tx1"/>
                </a:solidFill>
                <a:latin typeface="Palatino Linotype" panose="02040502050505030304" pitchFamily="18" charset="0"/>
              </a:rPr>
              <a:t> [</a:t>
            </a:r>
            <a:r>
              <a:rPr lang="cs-CZ" altLang="cs-CZ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kv</a:t>
            </a:r>
            <a:r>
              <a:rPr lang="cs-CZ" altLang="cs-CZ" dirty="0">
                <a:solidFill>
                  <a:schemeClr val="tx1"/>
                </a:solidFill>
                <a:latin typeface="Palatino Linotype" panose="02040502050505030304" pitchFamily="18" charset="0"/>
              </a:rPr>
              <a:t>/</a:t>
            </a:r>
            <a:r>
              <a:rPr lang="cs-CZ" altLang="cs-CZ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ngv</a:t>
            </a:r>
            <a:r>
              <a:rPr lang="cs-CZ" altLang="cs-CZ" dirty="0">
                <a:solidFill>
                  <a:schemeClr val="tx1"/>
                </a:solidFill>
                <a:latin typeface="Palatino Linotype" panose="02040502050505030304" pitchFamily="18" charset="0"/>
              </a:rPr>
              <a:t>]	(</a:t>
            </a:r>
            <a:r>
              <a:rPr lang="cs-CZ" altLang="cs-CZ" i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aqua</a:t>
            </a:r>
            <a:r>
              <a:rPr lang="cs-CZ" altLang="cs-CZ" dirty="0">
                <a:solidFill>
                  <a:schemeClr val="tx1"/>
                </a:solidFill>
                <a:latin typeface="Palatino Linotype" panose="02040502050505030304" pitchFamily="18" charset="0"/>
              </a:rPr>
              <a:t>, </a:t>
            </a:r>
            <a:r>
              <a:rPr lang="cs-CZ" altLang="cs-CZ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lingua</a:t>
            </a:r>
            <a:r>
              <a:rPr lang="cs-CZ" altLang="cs-CZ" dirty="0">
                <a:solidFill>
                  <a:schemeClr val="tx1"/>
                </a:solidFill>
                <a:latin typeface="Palatino Linotype" panose="02040502050505030304" pitchFamily="18" charset="0"/>
              </a:rPr>
              <a:t>)</a:t>
            </a:r>
            <a:endParaRPr lang="cs-CZ" altLang="cs-CZ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lvl="1">
              <a:lnSpc>
                <a:spcPct val="120000"/>
              </a:lnSpc>
            </a:pPr>
            <a:r>
              <a:rPr lang="cs-CZ" altLang="cs-CZ" b="1" dirty="0" err="1" smtClean="0">
                <a:solidFill>
                  <a:schemeClr val="tx1"/>
                </a:solidFill>
                <a:latin typeface="Palatino Linotype" panose="02040502050505030304" pitchFamily="18" charset="0"/>
              </a:rPr>
              <a:t>su</a:t>
            </a:r>
            <a:r>
              <a:rPr lang="cs-CZ" altLang="cs-CZ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cs-CZ" altLang="cs-CZ" dirty="0">
                <a:solidFill>
                  <a:schemeClr val="tx1"/>
                </a:solidFill>
                <a:latin typeface="Palatino Linotype" panose="02040502050505030304" pitchFamily="18" charset="0"/>
              </a:rPr>
              <a:t>[</a:t>
            </a:r>
            <a:r>
              <a:rPr lang="cs-CZ" altLang="cs-CZ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sv</a:t>
            </a:r>
            <a:r>
              <a:rPr lang="cs-CZ" altLang="cs-CZ" dirty="0">
                <a:solidFill>
                  <a:schemeClr val="tx1"/>
                </a:solidFill>
                <a:latin typeface="Palatino Linotype" panose="02040502050505030304" pitchFamily="18" charset="0"/>
              </a:rPr>
              <a:t>] před samohláskou téže slabiky 	(</a:t>
            </a:r>
            <a:r>
              <a:rPr lang="cs-CZ" altLang="cs-CZ" i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suavis</a:t>
            </a:r>
            <a:r>
              <a:rPr lang="cs-CZ" altLang="cs-CZ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)</a:t>
            </a:r>
            <a:endParaRPr lang="cs-CZ" altLang="cs-CZ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lvl="1">
              <a:lnSpc>
                <a:spcPct val="120000"/>
              </a:lnSpc>
            </a:pPr>
            <a:r>
              <a:rPr lang="cs-CZ" altLang="cs-CZ" b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di</a:t>
            </a:r>
            <a:r>
              <a:rPr lang="cs-CZ" altLang="cs-CZ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, ti, ni</a:t>
            </a:r>
            <a:r>
              <a:rPr lang="cs-CZ" altLang="cs-CZ" dirty="0">
                <a:solidFill>
                  <a:schemeClr val="tx1"/>
                </a:solidFill>
                <a:latin typeface="Palatino Linotype" panose="02040502050505030304" pitchFamily="18" charset="0"/>
              </a:rPr>
              <a:t> [</a:t>
            </a:r>
            <a:r>
              <a:rPr lang="cs-CZ" altLang="cs-CZ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dy</a:t>
            </a:r>
            <a:r>
              <a:rPr lang="cs-CZ" altLang="cs-CZ" dirty="0">
                <a:solidFill>
                  <a:schemeClr val="tx1"/>
                </a:solidFill>
                <a:latin typeface="Palatino Linotype" panose="02040502050505030304" pitchFamily="18" charset="0"/>
              </a:rPr>
              <a:t>, ty, </a:t>
            </a:r>
            <a:r>
              <a:rPr lang="cs-CZ" altLang="cs-CZ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ny</a:t>
            </a:r>
            <a:r>
              <a:rPr lang="cs-CZ" altLang="cs-CZ" dirty="0">
                <a:solidFill>
                  <a:schemeClr val="tx1"/>
                </a:solidFill>
                <a:latin typeface="Palatino Linotype" panose="02040502050505030304" pitchFamily="18" charset="0"/>
              </a:rPr>
              <a:t>]	</a:t>
            </a:r>
            <a:r>
              <a:rPr lang="cs-CZ" altLang="cs-CZ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diabetes</a:t>
            </a:r>
            <a:r>
              <a:rPr lang="cs-CZ" altLang="cs-CZ" dirty="0">
                <a:solidFill>
                  <a:schemeClr val="tx1"/>
                </a:solidFill>
                <a:latin typeface="Palatino Linotype" panose="02040502050505030304" pitchFamily="18" charset="0"/>
              </a:rPr>
              <a:t>, </a:t>
            </a:r>
            <a:r>
              <a:rPr lang="cs-CZ" altLang="cs-CZ" i="1" dirty="0" err="1" smtClean="0">
                <a:solidFill>
                  <a:schemeClr val="tx1"/>
                </a:solidFill>
                <a:latin typeface="Palatino Linotype" panose="02040502050505030304" pitchFamily="18" charset="0"/>
              </a:rPr>
              <a:t>tibia</a:t>
            </a:r>
            <a:r>
              <a:rPr lang="cs-CZ" altLang="cs-CZ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, </a:t>
            </a:r>
            <a:r>
              <a:rPr lang="cs-CZ" altLang="cs-CZ" i="1" dirty="0" err="1" smtClean="0">
                <a:solidFill>
                  <a:schemeClr val="tx1"/>
                </a:solidFill>
                <a:latin typeface="Palatino Linotype" panose="02040502050505030304" pitchFamily="18" charset="0"/>
              </a:rPr>
              <a:t>pneumonia</a:t>
            </a:r>
            <a:endParaRPr lang="cs-CZ" altLang="cs-CZ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lvl="2">
              <a:lnSpc>
                <a:spcPct val="120000"/>
              </a:lnSpc>
            </a:pPr>
            <a:r>
              <a:rPr lang="cs-CZ" altLang="cs-CZ" dirty="0">
                <a:solidFill>
                  <a:schemeClr val="tx1"/>
                </a:solidFill>
                <a:latin typeface="Palatino Linotype" panose="02040502050505030304" pitchFamily="18" charset="0"/>
              </a:rPr>
              <a:t>	výjimka: </a:t>
            </a:r>
            <a:r>
              <a:rPr lang="cs-CZ" altLang="cs-CZ" b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ti</a:t>
            </a:r>
            <a:r>
              <a:rPr lang="cs-CZ" altLang="cs-CZ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cs-CZ" altLang="cs-CZ" dirty="0">
                <a:solidFill>
                  <a:schemeClr val="tx1"/>
                </a:solidFill>
                <a:latin typeface="Palatino Linotype" panose="02040502050505030304" pitchFamily="18" charset="0"/>
              </a:rPr>
              <a:t>+ samohláska: [</a:t>
            </a:r>
            <a:r>
              <a:rPr lang="cs-CZ" altLang="cs-CZ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ci</a:t>
            </a:r>
            <a:r>
              <a:rPr lang="cs-CZ" altLang="cs-CZ" dirty="0">
                <a:solidFill>
                  <a:schemeClr val="tx1"/>
                </a:solidFill>
                <a:latin typeface="Palatino Linotype" panose="02040502050505030304" pitchFamily="18" charset="0"/>
              </a:rPr>
              <a:t>]	</a:t>
            </a:r>
            <a:r>
              <a:rPr lang="cs-CZ" altLang="cs-CZ" i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substantia</a:t>
            </a:r>
            <a:r>
              <a:rPr lang="cs-CZ" altLang="cs-CZ" dirty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</a:p>
          <a:p>
            <a:pPr lvl="2">
              <a:lnSpc>
                <a:spcPct val="120000"/>
              </a:lnSpc>
            </a:pPr>
            <a:r>
              <a:rPr lang="cs-CZ" altLang="cs-CZ" b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!</a:t>
            </a:r>
            <a:r>
              <a:rPr lang="cs-CZ" altLang="cs-CZ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X </a:t>
            </a:r>
            <a:r>
              <a:rPr lang="cs-CZ" altLang="cs-CZ" dirty="0">
                <a:solidFill>
                  <a:schemeClr val="tx1"/>
                </a:solidFill>
                <a:latin typeface="Palatino Linotype" panose="02040502050505030304" pitchFamily="18" charset="0"/>
              </a:rPr>
              <a:t>pokud </a:t>
            </a:r>
            <a:r>
              <a:rPr lang="cs-CZ" altLang="cs-CZ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ti</a:t>
            </a:r>
            <a:r>
              <a:rPr lang="cs-CZ" altLang="cs-CZ" dirty="0">
                <a:solidFill>
                  <a:schemeClr val="tx1"/>
                </a:solidFill>
                <a:latin typeface="Palatino Linotype" panose="02040502050505030304" pitchFamily="18" charset="0"/>
              </a:rPr>
              <a:t> předchází </a:t>
            </a:r>
            <a:r>
              <a:rPr lang="cs-CZ" altLang="cs-CZ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s, t, x</a:t>
            </a:r>
            <a:r>
              <a:rPr lang="cs-CZ" altLang="cs-CZ" dirty="0">
                <a:solidFill>
                  <a:schemeClr val="tx1"/>
                </a:solidFill>
                <a:latin typeface="Palatino Linotype" panose="02040502050505030304" pitchFamily="18" charset="0"/>
              </a:rPr>
              <a:t> nebo se jedná </a:t>
            </a:r>
            <a:r>
              <a:rPr lang="cs-CZ" altLang="cs-CZ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o </a:t>
            </a:r>
            <a:r>
              <a:rPr lang="cs-CZ" altLang="cs-CZ" dirty="0">
                <a:solidFill>
                  <a:schemeClr val="tx1"/>
                </a:solidFill>
                <a:latin typeface="Palatino Linotype" panose="02040502050505030304" pitchFamily="18" charset="0"/>
              </a:rPr>
              <a:t>slovo původem řecké, pak čteme [ty]	(</a:t>
            </a:r>
            <a:r>
              <a:rPr lang="cs-CZ" altLang="cs-CZ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ostium)</a:t>
            </a:r>
            <a:endParaRPr lang="cs-CZ" altLang="cs-CZ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lvl="1">
              <a:lnSpc>
                <a:spcPct val="120000"/>
              </a:lnSpc>
            </a:pPr>
            <a:r>
              <a:rPr lang="cs-CZ" altLang="cs-CZ" b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ex</a:t>
            </a:r>
            <a:r>
              <a:rPr lang="cs-CZ" altLang="cs-CZ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cs-CZ" altLang="cs-CZ" dirty="0">
                <a:solidFill>
                  <a:schemeClr val="tx1"/>
                </a:solidFill>
                <a:latin typeface="Palatino Linotype" panose="02040502050505030304" pitchFamily="18" charset="0"/>
              </a:rPr>
              <a:t>+ vokál [</a:t>
            </a:r>
            <a:r>
              <a:rPr lang="cs-CZ" altLang="cs-CZ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egz</a:t>
            </a:r>
            <a:r>
              <a:rPr lang="cs-CZ" altLang="cs-CZ" dirty="0">
                <a:solidFill>
                  <a:schemeClr val="tx1"/>
                </a:solidFill>
                <a:latin typeface="Palatino Linotype" panose="02040502050505030304" pitchFamily="18" charset="0"/>
              </a:rPr>
              <a:t>]	</a:t>
            </a:r>
            <a:r>
              <a:rPr lang="cs-CZ" altLang="cs-CZ" i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exitus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i/y </a:t>
            </a:r>
            <a:r>
              <a:rPr lang="cs-CZ" sz="2300" dirty="0">
                <a:solidFill>
                  <a:schemeClr val="tx1"/>
                </a:solidFill>
                <a:latin typeface="Palatino Linotype" panose="02040502050505030304" pitchFamily="18" charset="0"/>
              </a:rPr>
              <a:t>+ samohláska </a:t>
            </a:r>
            <a:r>
              <a:rPr lang="cs-CZ" altLang="cs-CZ" sz="24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[</a:t>
            </a:r>
            <a:r>
              <a:rPr lang="cs-CZ" altLang="cs-CZ" sz="2400" dirty="0" err="1" smtClean="0">
                <a:solidFill>
                  <a:schemeClr val="tx1"/>
                </a:solidFill>
                <a:latin typeface="Palatino Linotype" panose="02040502050505030304" pitchFamily="18" charset="0"/>
              </a:rPr>
              <a:t>ij</a:t>
            </a:r>
            <a:r>
              <a:rPr lang="cs-CZ" altLang="cs-CZ" sz="24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]</a:t>
            </a:r>
          </a:p>
          <a:p>
            <a:pPr lvl="2"/>
            <a:r>
              <a:rPr lang="cs-CZ" sz="1900" i="1" dirty="0" err="1" smtClean="0">
                <a:solidFill>
                  <a:schemeClr val="tx1"/>
                </a:solidFill>
                <a:latin typeface="Palatino Linotype" panose="02040502050505030304" pitchFamily="18" charset="0"/>
              </a:rPr>
              <a:t>arteria</a:t>
            </a:r>
            <a:r>
              <a:rPr lang="cs-CZ" sz="1900" i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, </a:t>
            </a:r>
            <a:r>
              <a:rPr lang="cs-CZ" sz="1900" i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myometrium</a:t>
            </a:r>
            <a:r>
              <a:rPr lang="cs-CZ" sz="1900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endParaRPr lang="cs-CZ" sz="1900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lvl="1">
              <a:lnSpc>
                <a:spcPct val="120000"/>
              </a:lnSpc>
            </a:pPr>
            <a:r>
              <a:rPr lang="cs-CZ" altLang="cs-CZ" b="1" dirty="0" err="1" smtClean="0">
                <a:solidFill>
                  <a:schemeClr val="tx1"/>
                </a:solidFill>
                <a:latin typeface="Palatino Linotype" panose="02040502050505030304" pitchFamily="18" charset="0"/>
              </a:rPr>
              <a:t>ph</a:t>
            </a:r>
            <a:r>
              <a:rPr lang="cs-CZ" altLang="cs-CZ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cs-CZ" altLang="cs-CZ" dirty="0">
                <a:solidFill>
                  <a:schemeClr val="tx1"/>
                </a:solidFill>
                <a:latin typeface="Palatino Linotype" panose="02040502050505030304" pitchFamily="18" charset="0"/>
              </a:rPr>
              <a:t>[f]	</a:t>
            </a:r>
            <a:r>
              <a:rPr lang="cs-CZ" altLang="cs-CZ" i="1" dirty="0" err="1" smtClean="0">
                <a:solidFill>
                  <a:schemeClr val="tx1"/>
                </a:solidFill>
                <a:latin typeface="Palatino Linotype" panose="02040502050505030304" pitchFamily="18" charset="0"/>
              </a:rPr>
              <a:t>rhaphē</a:t>
            </a:r>
            <a:r>
              <a:rPr lang="cs-CZ" altLang="cs-CZ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, </a:t>
            </a:r>
            <a:r>
              <a:rPr lang="cs-CZ" altLang="cs-CZ" i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phalanx</a:t>
            </a:r>
            <a:endParaRPr lang="cs-CZ" altLang="cs-CZ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lvl="1">
              <a:lnSpc>
                <a:spcPct val="120000"/>
              </a:lnSpc>
            </a:pPr>
            <a:r>
              <a:rPr lang="cs-CZ" altLang="cs-CZ" b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rh</a:t>
            </a:r>
            <a:r>
              <a:rPr lang="cs-CZ" altLang="cs-CZ" dirty="0">
                <a:solidFill>
                  <a:schemeClr val="tx1"/>
                </a:solidFill>
                <a:latin typeface="Palatino Linotype" panose="02040502050505030304" pitchFamily="18" charset="0"/>
              </a:rPr>
              <a:t> [r]	</a:t>
            </a:r>
            <a:r>
              <a:rPr lang="cs-CZ" altLang="cs-CZ" i="1" dirty="0" err="1" smtClean="0">
                <a:solidFill>
                  <a:schemeClr val="tx1"/>
                </a:solidFill>
                <a:latin typeface="Palatino Linotype" panose="02040502050505030304" pitchFamily="18" charset="0"/>
              </a:rPr>
              <a:t>haemorrhagia</a:t>
            </a:r>
            <a:endParaRPr lang="cs-CZ" altLang="cs-CZ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lvl="1">
              <a:lnSpc>
                <a:spcPct val="120000"/>
              </a:lnSpc>
            </a:pPr>
            <a:r>
              <a:rPr lang="cs-CZ" altLang="cs-CZ" b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th</a:t>
            </a:r>
            <a:r>
              <a:rPr lang="cs-CZ" altLang="cs-CZ" dirty="0">
                <a:solidFill>
                  <a:schemeClr val="tx1"/>
                </a:solidFill>
                <a:latin typeface="Palatino Linotype" panose="02040502050505030304" pitchFamily="18" charset="0"/>
              </a:rPr>
              <a:t> [t]	</a:t>
            </a:r>
            <a:r>
              <a:rPr lang="cs-CZ" altLang="cs-CZ" i="1" dirty="0" err="1" smtClean="0">
                <a:solidFill>
                  <a:schemeClr val="tx1"/>
                </a:solidFill>
                <a:latin typeface="Palatino Linotype" panose="02040502050505030304" pitchFamily="18" charset="0"/>
              </a:rPr>
              <a:t>thorax</a:t>
            </a:r>
            <a:endParaRPr lang="cs-CZ" altLang="cs-CZ" i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endParaRPr lang="cs-CZ" sz="2800" dirty="0">
              <a:latin typeface="Palatino Linotype" panose="02040502050505030304" pitchFamily="18" charset="0"/>
            </a:endParaRPr>
          </a:p>
          <a:p>
            <a:r>
              <a:rPr lang="cs-CZ" sz="2800" dirty="0">
                <a:latin typeface="Palatino Linotype" panose="02040502050505030304" pitchFamily="18" charset="0"/>
              </a:rPr>
              <a:t>Písmena </a:t>
            </a:r>
            <a:r>
              <a:rPr lang="cs-CZ" sz="2800" i="1" dirty="0">
                <a:latin typeface="Palatino Linotype" panose="02040502050505030304" pitchFamily="18" charset="0"/>
              </a:rPr>
              <a:t>ch, k, </a:t>
            </a:r>
            <a:r>
              <a:rPr lang="cs-CZ" sz="2800" i="1" dirty="0" err="1">
                <a:latin typeface="Palatino Linotype" panose="02040502050505030304" pitchFamily="18" charset="0"/>
              </a:rPr>
              <a:t>ph</a:t>
            </a:r>
            <a:r>
              <a:rPr lang="cs-CZ" sz="2800" i="1" dirty="0">
                <a:latin typeface="Palatino Linotype" panose="02040502050505030304" pitchFamily="18" charset="0"/>
              </a:rPr>
              <a:t>, </a:t>
            </a:r>
            <a:r>
              <a:rPr lang="cs-CZ" sz="2800" i="1" dirty="0" err="1">
                <a:latin typeface="Palatino Linotype" panose="02040502050505030304" pitchFamily="18" charset="0"/>
              </a:rPr>
              <a:t>rh</a:t>
            </a:r>
            <a:r>
              <a:rPr lang="cs-CZ" sz="2800" i="1" dirty="0">
                <a:latin typeface="Palatino Linotype" panose="02040502050505030304" pitchFamily="18" charset="0"/>
              </a:rPr>
              <a:t>, </a:t>
            </a:r>
            <a:r>
              <a:rPr lang="cs-CZ" sz="2800" i="1" dirty="0" err="1">
                <a:latin typeface="Palatino Linotype" panose="02040502050505030304" pitchFamily="18" charset="0"/>
              </a:rPr>
              <a:t>th</a:t>
            </a:r>
            <a:r>
              <a:rPr lang="cs-CZ" sz="2800" i="1" dirty="0">
                <a:latin typeface="Palatino Linotype" panose="02040502050505030304" pitchFamily="18" charset="0"/>
              </a:rPr>
              <a:t>, y, z </a:t>
            </a:r>
            <a:r>
              <a:rPr lang="cs-CZ" sz="2800" dirty="0">
                <a:latin typeface="Palatino Linotype" panose="02040502050505030304" pitchFamily="18" charset="0"/>
              </a:rPr>
              <a:t>svědčí o řeckém původu slova: </a:t>
            </a:r>
          </a:p>
          <a:p>
            <a:pPr lvl="1"/>
            <a:r>
              <a:rPr lang="cs-CZ" sz="2300" i="1" dirty="0" err="1">
                <a:latin typeface="Palatino Linotype" panose="02040502050505030304" pitchFamily="18" charset="0"/>
              </a:rPr>
              <a:t>chole</a:t>
            </a:r>
            <a:r>
              <a:rPr lang="cs-CZ" sz="2300" i="1" dirty="0">
                <a:latin typeface="Palatino Linotype" panose="02040502050505030304" pitchFamily="18" charset="0"/>
              </a:rPr>
              <a:t>, skeleton, </a:t>
            </a:r>
            <a:r>
              <a:rPr lang="cs-CZ" sz="2300" i="1" dirty="0" err="1">
                <a:latin typeface="Palatino Linotype" panose="02040502050505030304" pitchFamily="18" charset="0"/>
              </a:rPr>
              <a:t>raphe</a:t>
            </a:r>
            <a:r>
              <a:rPr lang="cs-CZ" sz="2300" i="1" dirty="0">
                <a:latin typeface="Palatino Linotype" panose="02040502050505030304" pitchFamily="18" charset="0"/>
              </a:rPr>
              <a:t>, rhinitis, </a:t>
            </a:r>
            <a:r>
              <a:rPr lang="cs-CZ" sz="2300" i="1" dirty="0" err="1">
                <a:latin typeface="Palatino Linotype" panose="02040502050505030304" pitchFamily="18" charset="0"/>
              </a:rPr>
              <a:t>therapia</a:t>
            </a:r>
            <a:r>
              <a:rPr lang="cs-CZ" sz="2300" i="1" dirty="0">
                <a:latin typeface="Palatino Linotype" panose="02040502050505030304" pitchFamily="18" charset="0"/>
              </a:rPr>
              <a:t>, </a:t>
            </a:r>
            <a:r>
              <a:rPr lang="cs-CZ" sz="2300" i="1" dirty="0" err="1">
                <a:latin typeface="Palatino Linotype" panose="02040502050505030304" pitchFamily="18" charset="0"/>
              </a:rPr>
              <a:t>cystis</a:t>
            </a:r>
            <a:r>
              <a:rPr lang="cs-CZ" sz="2300" i="1" dirty="0">
                <a:latin typeface="Palatino Linotype" panose="02040502050505030304" pitchFamily="18" charset="0"/>
              </a:rPr>
              <a:t>, </a:t>
            </a:r>
            <a:r>
              <a:rPr lang="cs-CZ" sz="2300" i="1" dirty="0" err="1">
                <a:latin typeface="Palatino Linotype" panose="02040502050505030304" pitchFamily="18" charset="0"/>
              </a:rPr>
              <a:t>eczema</a:t>
            </a:r>
            <a:endParaRPr lang="cs-CZ" altLang="cs-CZ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179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Palatino Linotype" panose="02040502050505030304" pitchFamily="18" charset="0"/>
              </a:rPr>
              <a:t>Délka slabik a přízvuk</a:t>
            </a:r>
            <a:endParaRPr lang="cs-CZ" dirty="0">
              <a:latin typeface="Palatino Linotype" panose="02040502050505030304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070304"/>
          </a:xfrm>
        </p:spPr>
        <p:txBody>
          <a:bodyPr>
            <a:normAutofit fontScale="70000" lnSpcReduction="20000"/>
          </a:bodyPr>
          <a:lstStyle/>
          <a:p>
            <a:r>
              <a:rPr lang="cs-CZ" altLang="cs-CZ" sz="2800" dirty="0" smtClean="0">
                <a:latin typeface="Palatino Linotype" panose="02040502050505030304" pitchFamily="18" charset="0"/>
              </a:rPr>
              <a:t>Délka </a:t>
            </a:r>
            <a:r>
              <a:rPr lang="cs-CZ" altLang="cs-CZ" sz="2800" dirty="0">
                <a:latin typeface="Palatino Linotype" panose="02040502050505030304" pitchFamily="18" charset="0"/>
              </a:rPr>
              <a:t>slabik</a:t>
            </a:r>
          </a:p>
          <a:p>
            <a:pPr lvl="1"/>
            <a:r>
              <a:rPr lang="cs-CZ" sz="23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vyznačuje se vodorovnou </a:t>
            </a:r>
            <a:r>
              <a:rPr lang="cs-CZ" sz="2300" dirty="0">
                <a:solidFill>
                  <a:schemeClr val="tx1"/>
                </a:solidFill>
                <a:latin typeface="Palatino Linotype" panose="02040502050505030304" pitchFamily="18" charset="0"/>
              </a:rPr>
              <a:t>čárkou nad příslušnou samohláskou </a:t>
            </a:r>
          </a:p>
          <a:p>
            <a:pPr lvl="1"/>
            <a:r>
              <a:rPr lang="cs-CZ" sz="2300" dirty="0">
                <a:solidFill>
                  <a:schemeClr val="tx1"/>
                </a:solidFill>
                <a:latin typeface="Palatino Linotype" panose="02040502050505030304" pitchFamily="18" charset="0"/>
              </a:rPr>
              <a:t>p</a:t>
            </a:r>
            <a:r>
              <a:rPr lang="cs-CZ" sz="23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řirozená délka</a:t>
            </a:r>
          </a:p>
          <a:p>
            <a:pPr lvl="2"/>
            <a:r>
              <a:rPr lang="cs-CZ" sz="21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slabika </a:t>
            </a:r>
            <a:r>
              <a:rPr lang="cs-CZ" sz="2100" dirty="0">
                <a:solidFill>
                  <a:schemeClr val="tx1"/>
                </a:solidFill>
                <a:latin typeface="Palatino Linotype" panose="02040502050505030304" pitchFamily="18" charset="0"/>
              </a:rPr>
              <a:t>je dlouhá, pokud obsahuje dlouhou samohlásku nebo dvojhlásku </a:t>
            </a:r>
          </a:p>
          <a:p>
            <a:pPr lvl="3"/>
            <a:r>
              <a:rPr lang="cs-CZ" sz="2100" i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v</a:t>
            </a:r>
            <a:r>
              <a:rPr lang="cs-CZ" sz="2100" i="1" dirty="0" err="1">
                <a:solidFill>
                  <a:srgbClr val="C00000"/>
                </a:solidFill>
                <a:latin typeface="Palatino Linotype" panose="02040502050505030304" pitchFamily="18" charset="0"/>
              </a:rPr>
              <a:t>ē</a:t>
            </a:r>
            <a:r>
              <a:rPr lang="cs-CZ" sz="2100" i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na</a:t>
            </a:r>
            <a:r>
              <a:rPr lang="cs-CZ" sz="2100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, </a:t>
            </a:r>
            <a:r>
              <a:rPr lang="cs-CZ" sz="2100" i="1" dirty="0" err="1">
                <a:solidFill>
                  <a:srgbClr val="C00000"/>
                </a:solidFill>
                <a:latin typeface="Palatino Linotype" panose="02040502050505030304" pitchFamily="18" charset="0"/>
              </a:rPr>
              <a:t>oe</a:t>
            </a:r>
            <a:r>
              <a:rPr lang="cs-CZ" sz="2100" i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d</a:t>
            </a:r>
            <a:r>
              <a:rPr lang="cs-CZ" sz="2100" i="1" dirty="0" err="1">
                <a:solidFill>
                  <a:srgbClr val="C00000"/>
                </a:solidFill>
                <a:latin typeface="Palatino Linotype" panose="02040502050505030304" pitchFamily="18" charset="0"/>
              </a:rPr>
              <a:t>ē</a:t>
            </a:r>
            <a:r>
              <a:rPr lang="cs-CZ" sz="2100" i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ma</a:t>
            </a:r>
            <a:r>
              <a:rPr lang="cs-CZ" sz="2100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endParaRPr lang="cs-CZ" sz="2100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lvl="1"/>
            <a:r>
              <a:rPr lang="cs-CZ" sz="23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poziční délka</a:t>
            </a:r>
          </a:p>
          <a:p>
            <a:pPr lvl="2"/>
            <a:r>
              <a:rPr lang="cs-CZ" sz="21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slabika </a:t>
            </a:r>
            <a:r>
              <a:rPr lang="cs-CZ" sz="2100" dirty="0">
                <a:solidFill>
                  <a:schemeClr val="tx1"/>
                </a:solidFill>
                <a:latin typeface="Palatino Linotype" panose="02040502050505030304" pitchFamily="18" charset="0"/>
              </a:rPr>
              <a:t>může být dlouhá i tehdy, pokud za krátkou samohláskou následuje skupina souhlásek </a:t>
            </a:r>
          </a:p>
          <a:p>
            <a:pPr lvl="3"/>
            <a:r>
              <a:rPr lang="cs-CZ" sz="2100" i="1" dirty="0" err="1" smtClean="0">
                <a:solidFill>
                  <a:schemeClr val="accent1"/>
                </a:solidFill>
                <a:latin typeface="Palatino Linotype" panose="02040502050505030304" pitchFamily="18" charset="0"/>
              </a:rPr>
              <a:t>maxi</a:t>
            </a:r>
            <a:r>
              <a:rPr lang="cs-CZ" sz="2100" i="1" dirty="0" err="1" smtClean="0">
                <a:solidFill>
                  <a:schemeClr val="tx1"/>
                </a:solidFill>
                <a:latin typeface="Palatino Linotype" panose="02040502050505030304" pitchFamily="18" charset="0"/>
              </a:rPr>
              <a:t>lla</a:t>
            </a:r>
            <a:r>
              <a:rPr lang="cs-CZ" sz="2100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, </a:t>
            </a:r>
            <a:r>
              <a:rPr lang="cs-CZ" sz="2100" i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dēcubitus</a:t>
            </a:r>
            <a:r>
              <a:rPr lang="cs-CZ" sz="2100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cs-CZ" sz="2100" i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pro</a:t>
            </a:r>
            <a:r>
              <a:rPr lang="cs-CZ" sz="2100" i="1" dirty="0" err="1">
                <a:solidFill>
                  <a:schemeClr val="accent1"/>
                </a:solidFill>
                <a:latin typeface="Palatino Linotype" panose="02040502050505030304" pitchFamily="18" charset="0"/>
              </a:rPr>
              <a:t>fun</a:t>
            </a:r>
            <a:r>
              <a:rPr lang="cs-CZ" sz="2100" i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dus</a:t>
            </a:r>
            <a:r>
              <a:rPr lang="cs-CZ" sz="2100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endParaRPr lang="cs-CZ" sz="2100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lvl="2"/>
            <a:r>
              <a:rPr lang="cs-CZ" altLang="cs-CZ" sz="21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! Je-li v dané skupině souhlásek  b, p, d, t, g, c, q + r / l, slabika se dlouze nečte</a:t>
            </a:r>
          </a:p>
          <a:p>
            <a:pPr lvl="3"/>
            <a:r>
              <a:rPr lang="cs-CZ" altLang="cs-CZ" sz="2100" dirty="0" err="1" smtClean="0">
                <a:solidFill>
                  <a:schemeClr val="tx1"/>
                </a:solidFill>
                <a:latin typeface="Palatino Linotype" panose="02040502050505030304" pitchFamily="18" charset="0"/>
              </a:rPr>
              <a:t>vertebra</a:t>
            </a:r>
            <a:endParaRPr lang="cs-CZ" altLang="cs-CZ" sz="2100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cs-CZ" altLang="cs-CZ" sz="2800" dirty="0">
              <a:latin typeface="Palatino Linotype" panose="02040502050505030304" pitchFamily="18" charset="0"/>
            </a:endParaRPr>
          </a:p>
          <a:p>
            <a:r>
              <a:rPr lang="cs-CZ" altLang="cs-CZ" sz="2800" dirty="0">
                <a:latin typeface="Palatino Linotype" panose="02040502050505030304" pitchFamily="18" charset="0"/>
              </a:rPr>
              <a:t>Přízvuk</a:t>
            </a:r>
          </a:p>
          <a:p>
            <a:pPr lvl="1"/>
            <a:r>
              <a:rPr lang="cs-CZ" altLang="cs-CZ" sz="2300" dirty="0">
                <a:solidFill>
                  <a:schemeClr val="tx1"/>
                </a:solidFill>
                <a:latin typeface="Palatino Linotype" panose="02040502050505030304" pitchFamily="18" charset="0"/>
              </a:rPr>
              <a:t>u</a:t>
            </a:r>
            <a:r>
              <a:rPr lang="cs-CZ" altLang="cs-CZ" sz="23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cs-CZ" altLang="cs-CZ" sz="23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dvojslabičných slov je na druhé slabice od konce</a:t>
            </a:r>
          </a:p>
          <a:p>
            <a:pPr lvl="2"/>
            <a:r>
              <a:rPr lang="cs-CZ" altLang="cs-CZ" sz="2100" dirty="0" smtClean="0">
                <a:latin typeface="Palatino Linotype" panose="02040502050505030304" pitchFamily="18" charset="0"/>
              </a:rPr>
              <a:t> </a:t>
            </a:r>
            <a:r>
              <a:rPr lang="cs-CZ" altLang="cs-CZ" sz="2100" dirty="0" err="1" smtClean="0">
                <a:solidFill>
                  <a:schemeClr val="accent1"/>
                </a:solidFill>
                <a:latin typeface="Palatino Linotype" panose="02040502050505030304" pitchFamily="18" charset="0"/>
              </a:rPr>
              <a:t>pul</a:t>
            </a:r>
            <a:r>
              <a:rPr lang="cs-CZ" altLang="cs-CZ" sz="2100" dirty="0" err="1" smtClean="0">
                <a:solidFill>
                  <a:schemeClr val="tx1"/>
                </a:solidFill>
                <a:latin typeface="Palatino Linotype" panose="02040502050505030304" pitchFamily="18" charset="0"/>
              </a:rPr>
              <a:t>mo</a:t>
            </a:r>
            <a:r>
              <a:rPr lang="cs-CZ" altLang="cs-CZ" sz="2100" dirty="0" smtClean="0">
                <a:latin typeface="Palatino Linotype" panose="02040502050505030304" pitchFamily="18" charset="0"/>
              </a:rPr>
              <a:t>, </a:t>
            </a:r>
            <a:r>
              <a:rPr lang="cs-CZ" altLang="cs-CZ" sz="2100" dirty="0" smtClean="0">
                <a:solidFill>
                  <a:schemeClr val="accent1"/>
                </a:solidFill>
                <a:latin typeface="Palatino Linotype" panose="02040502050505030304" pitchFamily="18" charset="0"/>
              </a:rPr>
              <a:t>cer</a:t>
            </a:r>
            <a:r>
              <a:rPr lang="cs-CZ" altLang="cs-CZ" sz="21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vix</a:t>
            </a:r>
            <a:r>
              <a:rPr lang="cs-CZ" altLang="cs-CZ" sz="2100" dirty="0">
                <a:latin typeface="Palatino Linotype" panose="02040502050505030304" pitchFamily="18" charset="0"/>
              </a:rPr>
              <a:t>	</a:t>
            </a:r>
          </a:p>
          <a:p>
            <a:pPr lvl="1"/>
            <a:r>
              <a:rPr lang="cs-CZ" altLang="cs-CZ" sz="23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u </a:t>
            </a:r>
            <a:r>
              <a:rPr lang="cs-CZ" altLang="cs-CZ" sz="23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tří- a víceslabičných slov se přízvuk řídí délkou předposlední slabiky</a:t>
            </a:r>
          </a:p>
          <a:p>
            <a:pPr lvl="2"/>
            <a:r>
              <a:rPr lang="cs-CZ" altLang="cs-CZ" sz="2100" dirty="0">
                <a:solidFill>
                  <a:schemeClr val="tx1"/>
                </a:solidFill>
                <a:latin typeface="Palatino Linotype" panose="02040502050505030304" pitchFamily="18" charset="0"/>
              </a:rPr>
              <a:t>je-li </a:t>
            </a:r>
            <a:r>
              <a:rPr lang="cs-CZ" altLang="cs-CZ" sz="21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dlouhá, je přízvuk na ní</a:t>
            </a:r>
          </a:p>
          <a:p>
            <a:pPr lvl="3"/>
            <a:r>
              <a:rPr lang="cs-CZ" altLang="cs-CZ" sz="2100" i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medi</a:t>
            </a:r>
            <a:r>
              <a:rPr lang="cs-CZ" altLang="cs-CZ" sz="2100" i="1" dirty="0" err="1">
                <a:solidFill>
                  <a:schemeClr val="accent1"/>
                </a:solidFill>
                <a:latin typeface="Palatino Linotype" panose="02040502050505030304" pitchFamily="18" charset="0"/>
              </a:rPr>
              <a:t>c</a:t>
            </a:r>
            <a:r>
              <a:rPr lang="en-US" altLang="cs-CZ" sz="2100" i="1" dirty="0">
                <a:solidFill>
                  <a:schemeClr val="accent1"/>
                </a:solidFill>
                <a:latin typeface="Palatino Linotype" panose="02040502050505030304" pitchFamily="18" charset="0"/>
                <a:cs typeface="Arial" charset="0"/>
              </a:rPr>
              <a:t>ī</a:t>
            </a:r>
            <a:r>
              <a:rPr lang="cs-CZ" altLang="cs-CZ" sz="2100" i="1" dirty="0">
                <a:solidFill>
                  <a:schemeClr val="tx1"/>
                </a:solidFill>
                <a:latin typeface="Palatino Linotype" panose="02040502050505030304" pitchFamily="18" charset="0"/>
                <a:cs typeface="Arial" charset="0"/>
              </a:rPr>
              <a:t>na, </a:t>
            </a:r>
            <a:r>
              <a:rPr lang="cs-CZ" altLang="cs-CZ" sz="2100" i="1" dirty="0" err="1" smtClean="0">
                <a:solidFill>
                  <a:schemeClr val="tx1"/>
                </a:solidFill>
                <a:latin typeface="Palatino Linotype" panose="02040502050505030304" pitchFamily="18" charset="0"/>
                <a:cs typeface="Arial" charset="0"/>
              </a:rPr>
              <a:t>pa</a:t>
            </a:r>
            <a:r>
              <a:rPr lang="cs-CZ" altLang="cs-CZ" sz="2100" i="1" dirty="0" err="1" smtClean="0">
                <a:solidFill>
                  <a:schemeClr val="accent1"/>
                </a:solidFill>
                <a:latin typeface="Palatino Linotype" panose="02040502050505030304" pitchFamily="18" charset="0"/>
                <a:cs typeface="Arial" charset="0"/>
              </a:rPr>
              <a:t>pi</a:t>
            </a:r>
            <a:r>
              <a:rPr lang="cs-CZ" altLang="cs-CZ" sz="2100" i="1" dirty="0" err="1" smtClean="0">
                <a:solidFill>
                  <a:schemeClr val="tx1"/>
                </a:solidFill>
                <a:latin typeface="Palatino Linotype" panose="02040502050505030304" pitchFamily="18" charset="0"/>
                <a:cs typeface="Arial" charset="0"/>
              </a:rPr>
              <a:t>lla</a:t>
            </a:r>
            <a:endParaRPr lang="cs-CZ" altLang="cs-CZ" sz="2100" i="1" dirty="0">
              <a:solidFill>
                <a:schemeClr val="tx1"/>
              </a:solidFill>
              <a:latin typeface="Palatino Linotype" panose="02040502050505030304" pitchFamily="18" charset="0"/>
              <a:cs typeface="Arial" charset="0"/>
            </a:endParaRPr>
          </a:p>
          <a:p>
            <a:pPr lvl="2"/>
            <a:r>
              <a:rPr lang="cs-CZ" altLang="cs-CZ" sz="21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je-li krátká, je přízvuk na třetí slabice od konce</a:t>
            </a:r>
          </a:p>
          <a:p>
            <a:pPr lvl="2"/>
            <a:r>
              <a:rPr lang="cs-CZ" altLang="cs-CZ" sz="2100" i="1" dirty="0" err="1" smtClean="0">
                <a:solidFill>
                  <a:schemeClr val="tx1"/>
                </a:solidFill>
                <a:latin typeface="Palatino Linotype" panose="02040502050505030304" pitchFamily="18" charset="0"/>
                <a:cs typeface="Arial" charset="0"/>
              </a:rPr>
              <a:t>cor</a:t>
            </a:r>
            <a:r>
              <a:rPr lang="en-US" altLang="cs-CZ" sz="2100" i="1" dirty="0">
                <a:solidFill>
                  <a:schemeClr val="tx1"/>
                </a:solidFill>
                <a:latin typeface="Palatino Linotype" panose="02040502050505030304" pitchFamily="18" charset="0"/>
                <a:cs typeface="Arial" charset="0"/>
              </a:rPr>
              <a:t>ō</a:t>
            </a:r>
            <a:r>
              <a:rPr lang="cs-CZ" altLang="cs-CZ" sz="2100" i="1" dirty="0">
                <a:solidFill>
                  <a:schemeClr val="accent1"/>
                </a:solidFill>
                <a:latin typeface="Palatino Linotype" panose="02040502050505030304" pitchFamily="18" charset="0"/>
                <a:cs typeface="Arial" charset="0"/>
              </a:rPr>
              <a:t>n</a:t>
            </a:r>
            <a:r>
              <a:rPr lang="en-US" altLang="cs-CZ" sz="2100" i="1" dirty="0">
                <a:solidFill>
                  <a:schemeClr val="accent1"/>
                </a:solidFill>
                <a:latin typeface="Palatino Linotype" panose="02040502050505030304" pitchFamily="18" charset="0"/>
                <a:cs typeface="Arial" charset="0"/>
              </a:rPr>
              <a:t>ā</a:t>
            </a:r>
            <a:r>
              <a:rPr lang="cs-CZ" altLang="cs-CZ" sz="2100" i="1" dirty="0" err="1">
                <a:solidFill>
                  <a:schemeClr val="tx1"/>
                </a:solidFill>
                <a:latin typeface="Palatino Linotype" panose="02040502050505030304" pitchFamily="18" charset="0"/>
                <a:cs typeface="Arial" charset="0"/>
              </a:rPr>
              <a:t>rius</a:t>
            </a:r>
            <a:r>
              <a:rPr lang="cs-CZ" altLang="cs-CZ" sz="2100" i="1" dirty="0">
                <a:solidFill>
                  <a:schemeClr val="tx1"/>
                </a:solidFill>
                <a:latin typeface="Palatino Linotype" panose="02040502050505030304" pitchFamily="18" charset="0"/>
                <a:cs typeface="Arial" charset="0"/>
              </a:rPr>
              <a:t>,</a:t>
            </a:r>
            <a:r>
              <a:rPr lang="cs-CZ" altLang="cs-CZ" sz="2100" i="1" dirty="0">
                <a:latin typeface="Palatino Linotype" panose="02040502050505030304" pitchFamily="18" charset="0"/>
                <a:cs typeface="Arial" charset="0"/>
              </a:rPr>
              <a:t> </a:t>
            </a:r>
            <a:r>
              <a:rPr lang="cs-CZ" altLang="cs-CZ" sz="2100" i="1" dirty="0" smtClean="0">
                <a:solidFill>
                  <a:schemeClr val="accent1"/>
                </a:solidFill>
                <a:latin typeface="Palatino Linotype" panose="02040502050505030304" pitchFamily="18" charset="0"/>
                <a:cs typeface="Arial" charset="0"/>
              </a:rPr>
              <a:t>hu</a:t>
            </a:r>
            <a:r>
              <a:rPr lang="cs-CZ" altLang="cs-CZ" sz="2100" i="1" dirty="0" smtClean="0">
                <a:solidFill>
                  <a:schemeClr val="tx1"/>
                </a:solidFill>
                <a:latin typeface="Palatino Linotype" panose="02040502050505030304" pitchFamily="18" charset="0"/>
                <a:cs typeface="Arial" charset="0"/>
              </a:rPr>
              <a:t>merus</a:t>
            </a:r>
            <a:r>
              <a:rPr lang="cs-CZ" altLang="cs-CZ" sz="2100" i="1" dirty="0">
                <a:solidFill>
                  <a:schemeClr val="tx1"/>
                </a:solidFill>
                <a:latin typeface="Palatino Linotype" panose="02040502050505030304" pitchFamily="18" charset="0"/>
                <a:cs typeface="Arial" charset="0"/>
              </a:rPr>
              <a:t>, </a:t>
            </a:r>
            <a:r>
              <a:rPr lang="cs-CZ" altLang="cs-CZ" sz="2100" i="1" dirty="0" smtClean="0">
                <a:solidFill>
                  <a:schemeClr val="accent1"/>
                </a:solidFill>
                <a:latin typeface="Palatino Linotype" panose="02040502050505030304" pitchFamily="18" charset="0"/>
                <a:cs typeface="Arial" charset="0"/>
              </a:rPr>
              <a:t>ce</a:t>
            </a:r>
            <a:r>
              <a:rPr lang="cs-CZ" altLang="cs-CZ" sz="2100" i="1" dirty="0" smtClean="0">
                <a:solidFill>
                  <a:schemeClr val="tx1"/>
                </a:solidFill>
                <a:latin typeface="Palatino Linotype" panose="02040502050505030304" pitchFamily="18" charset="0"/>
                <a:cs typeface="Arial" charset="0"/>
              </a:rPr>
              <a:t>rebrum</a:t>
            </a:r>
            <a:r>
              <a:rPr lang="cs-CZ" altLang="cs-CZ" sz="2100" i="1" dirty="0">
                <a:solidFill>
                  <a:schemeClr val="tx1"/>
                </a:solidFill>
                <a:latin typeface="Palatino Linotype" panose="02040502050505030304" pitchFamily="18" charset="0"/>
                <a:cs typeface="Arial" charset="0"/>
              </a:rPr>
              <a:t>	</a:t>
            </a:r>
            <a:r>
              <a:rPr lang="cs-CZ" altLang="cs-CZ" sz="2100" i="1" dirty="0">
                <a:latin typeface="Palatino Linotype" panose="02040502050505030304" pitchFamily="18" charset="0"/>
                <a:cs typeface="Arial" charset="0"/>
              </a:rPr>
              <a:t>			</a:t>
            </a:r>
            <a:endParaRPr lang="en-US" altLang="cs-CZ" sz="2100" i="1" dirty="0">
              <a:latin typeface="Palatino Linotype" panose="02040502050505030304" pitchFamily="18" charset="0"/>
              <a:cs typeface="Arial" charset="0"/>
            </a:endParaRPr>
          </a:p>
          <a:p>
            <a:endParaRPr lang="cs-CZ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0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Palatino Linotype" panose="02040502050505030304" pitchFamily="18" charset="0"/>
              </a:rPr>
              <a:t>Přečtěte</a:t>
            </a:r>
            <a:endParaRPr lang="cs-CZ" dirty="0">
              <a:latin typeface="Palatino Linotype" panose="0204050205050503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8784976" cy="532859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800" dirty="0">
                <a:latin typeface="Palatino Linotype" panose="02040502050505030304" pitchFamily="18" charset="0"/>
              </a:rPr>
              <a:t>lingua, </a:t>
            </a:r>
            <a:r>
              <a:rPr lang="cs-CZ" sz="1800" dirty="0" err="1">
                <a:latin typeface="Palatino Linotype" panose="02040502050505030304" pitchFamily="18" charset="0"/>
              </a:rPr>
              <a:t>unguis</a:t>
            </a:r>
            <a:r>
              <a:rPr lang="cs-CZ" sz="1800" dirty="0">
                <a:latin typeface="Palatino Linotype" panose="02040502050505030304" pitchFamily="18" charset="0"/>
              </a:rPr>
              <a:t>, </a:t>
            </a:r>
            <a:r>
              <a:rPr lang="cs-CZ" sz="1800" dirty="0" err="1">
                <a:latin typeface="Palatino Linotype" panose="02040502050505030304" pitchFamily="18" charset="0"/>
              </a:rPr>
              <a:t>diameter</a:t>
            </a:r>
            <a:r>
              <a:rPr lang="cs-CZ" sz="1800" dirty="0">
                <a:latin typeface="Palatino Linotype" panose="02040502050505030304" pitchFamily="18" charset="0"/>
              </a:rPr>
              <a:t> </a:t>
            </a:r>
            <a:r>
              <a:rPr lang="cs-CZ" sz="1800" dirty="0" err="1">
                <a:latin typeface="Palatino Linotype" panose="02040502050505030304" pitchFamily="18" charset="0"/>
              </a:rPr>
              <a:t>obliqua</a:t>
            </a:r>
            <a:r>
              <a:rPr lang="cs-CZ" sz="1800" dirty="0">
                <a:latin typeface="Palatino Linotype" panose="02040502050505030304" pitchFamily="18" charset="0"/>
              </a:rPr>
              <a:t>, </a:t>
            </a:r>
            <a:r>
              <a:rPr lang="cs-CZ" sz="1800" dirty="0" err="1">
                <a:latin typeface="Palatino Linotype" panose="02040502050505030304" pitchFamily="18" charset="0"/>
              </a:rPr>
              <a:t>liquor</a:t>
            </a:r>
            <a:r>
              <a:rPr lang="cs-CZ" sz="1800" dirty="0">
                <a:latin typeface="Palatino Linotype" panose="02040502050505030304" pitchFamily="18" charset="0"/>
              </a:rPr>
              <a:t> </a:t>
            </a:r>
            <a:r>
              <a:rPr lang="cs-CZ" sz="1800" dirty="0" err="1">
                <a:latin typeface="Palatino Linotype" panose="02040502050505030304" pitchFamily="18" charset="0"/>
              </a:rPr>
              <a:t>cerebrospinalis</a:t>
            </a:r>
            <a:r>
              <a:rPr lang="cs-CZ" sz="1800" dirty="0">
                <a:latin typeface="Palatino Linotype" panose="02040502050505030304" pitchFamily="18" charset="0"/>
              </a:rPr>
              <a:t>, </a:t>
            </a:r>
            <a:r>
              <a:rPr lang="cs-CZ" sz="1800" dirty="0" err="1">
                <a:latin typeface="Palatino Linotype" panose="02040502050505030304" pitchFamily="18" charset="0"/>
              </a:rPr>
              <a:t>lobus</a:t>
            </a:r>
            <a:r>
              <a:rPr lang="cs-CZ" sz="1800" dirty="0">
                <a:latin typeface="Palatino Linotype" panose="02040502050505030304" pitchFamily="18" charset="0"/>
              </a:rPr>
              <a:t> </a:t>
            </a:r>
            <a:r>
              <a:rPr lang="cs-CZ" sz="1800" dirty="0" err="1">
                <a:latin typeface="Palatino Linotype" panose="02040502050505030304" pitchFamily="18" charset="0"/>
              </a:rPr>
              <a:t>quadratus</a:t>
            </a:r>
            <a:r>
              <a:rPr lang="cs-CZ" sz="1800" dirty="0">
                <a:latin typeface="Palatino Linotype" panose="02040502050505030304" pitchFamily="18" charset="0"/>
              </a:rPr>
              <a:t> </a:t>
            </a:r>
            <a:r>
              <a:rPr lang="cs-CZ" sz="1800" dirty="0" err="1" smtClean="0">
                <a:latin typeface="Palatino Linotype" panose="02040502050505030304" pitchFamily="18" charset="0"/>
              </a:rPr>
              <a:t>hepatis</a:t>
            </a:r>
            <a:endParaRPr lang="cs-CZ" sz="1800" dirty="0" smtClean="0">
              <a:latin typeface="Palatino Linotype" panose="0204050205050503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1800" dirty="0">
                <a:latin typeface="Palatino Linotype" panose="02040502050505030304" pitchFamily="18" charset="0"/>
              </a:rPr>
              <a:t>os nasale, medulla ossium, </a:t>
            </a:r>
            <a:r>
              <a:rPr lang="pt-BR" sz="1800" dirty="0" smtClean="0">
                <a:latin typeface="Palatino Linotype" panose="02040502050505030304" pitchFamily="18" charset="0"/>
              </a:rPr>
              <a:t>dorsum</a:t>
            </a:r>
            <a:r>
              <a:rPr lang="pt-BR" sz="1800" dirty="0">
                <a:latin typeface="Palatino Linotype" panose="02040502050505030304" pitchFamily="18" charset="0"/>
              </a:rPr>
              <a:t>, </a:t>
            </a:r>
            <a:r>
              <a:rPr lang="pt-BR" sz="1800" dirty="0" smtClean="0">
                <a:latin typeface="Palatino Linotype" panose="02040502050505030304" pitchFamily="18" charset="0"/>
              </a:rPr>
              <a:t>ossa cranii</a:t>
            </a:r>
            <a:r>
              <a:rPr lang="cs-CZ" sz="1800" dirty="0" smtClean="0">
                <a:latin typeface="Palatino Linotype" panose="02040502050505030304" pitchFamily="18" charset="0"/>
              </a:rPr>
              <a:t>, intestinum </a:t>
            </a:r>
            <a:r>
              <a:rPr lang="cs-CZ" sz="1800" dirty="0" err="1">
                <a:latin typeface="Palatino Linotype" panose="02040502050505030304" pitchFamily="18" charset="0"/>
              </a:rPr>
              <a:t>crassum</a:t>
            </a:r>
            <a:r>
              <a:rPr lang="cs-CZ" sz="1800" dirty="0">
                <a:latin typeface="Palatino Linotype" panose="02040502050505030304" pitchFamily="18" charset="0"/>
              </a:rPr>
              <a:t>, </a:t>
            </a:r>
            <a:r>
              <a:rPr lang="cs-CZ" sz="1800" dirty="0" err="1">
                <a:latin typeface="Palatino Linotype" panose="02040502050505030304" pitchFamily="18" charset="0"/>
              </a:rPr>
              <a:t>junctura</a:t>
            </a:r>
            <a:r>
              <a:rPr lang="cs-CZ" sz="1800" dirty="0">
                <a:latin typeface="Palatino Linotype" panose="02040502050505030304" pitchFamily="18" charset="0"/>
              </a:rPr>
              <a:t> </a:t>
            </a:r>
            <a:r>
              <a:rPr lang="cs-CZ" sz="1800" dirty="0" err="1">
                <a:latin typeface="Palatino Linotype" panose="02040502050505030304" pitchFamily="18" charset="0"/>
              </a:rPr>
              <a:t>fibrosa</a:t>
            </a:r>
            <a:r>
              <a:rPr lang="cs-CZ" sz="1800" dirty="0">
                <a:latin typeface="Palatino Linotype" panose="02040502050505030304" pitchFamily="18" charset="0"/>
              </a:rPr>
              <a:t>, </a:t>
            </a:r>
            <a:r>
              <a:rPr lang="cs-CZ" sz="1800" dirty="0" err="1">
                <a:latin typeface="Palatino Linotype" panose="02040502050505030304" pitchFamily="18" charset="0"/>
              </a:rPr>
              <a:t>membrana</a:t>
            </a:r>
            <a:r>
              <a:rPr lang="cs-CZ" sz="1800" dirty="0">
                <a:latin typeface="Palatino Linotype" panose="02040502050505030304" pitchFamily="18" charset="0"/>
              </a:rPr>
              <a:t> </a:t>
            </a:r>
            <a:r>
              <a:rPr lang="cs-CZ" sz="1800" dirty="0" err="1">
                <a:latin typeface="Palatino Linotype" panose="02040502050505030304" pitchFamily="18" charset="0"/>
              </a:rPr>
              <a:t>interossea</a:t>
            </a:r>
            <a:r>
              <a:rPr lang="cs-CZ" sz="1800" dirty="0">
                <a:latin typeface="Palatino Linotype" panose="02040502050505030304" pitchFamily="18" charset="0"/>
              </a:rPr>
              <a:t> </a:t>
            </a:r>
            <a:r>
              <a:rPr lang="cs-CZ" sz="1800" dirty="0" err="1" smtClean="0">
                <a:latin typeface="Palatino Linotype" panose="02040502050505030304" pitchFamily="18" charset="0"/>
              </a:rPr>
              <a:t>antebrachii</a:t>
            </a:r>
            <a:r>
              <a:rPr lang="cs-CZ" sz="1800" dirty="0">
                <a:latin typeface="Palatino Linotype" panose="02040502050505030304" pitchFamily="18" charset="0"/>
              </a:rPr>
              <a:t>, </a:t>
            </a:r>
            <a:r>
              <a:rPr lang="cs-CZ" sz="1800" dirty="0" err="1" smtClean="0">
                <a:latin typeface="Palatino Linotype" panose="02040502050505030304" pitchFamily="18" charset="0"/>
              </a:rPr>
              <a:t>musculus</a:t>
            </a:r>
            <a:r>
              <a:rPr lang="cs-CZ" sz="1800" dirty="0" smtClean="0">
                <a:latin typeface="Palatino Linotype" panose="02040502050505030304" pitchFamily="18" charset="0"/>
              </a:rPr>
              <a:t> </a:t>
            </a:r>
            <a:r>
              <a:rPr lang="cs-CZ" sz="1800" dirty="0" err="1">
                <a:latin typeface="Palatino Linotype" panose="02040502050505030304" pitchFamily="18" charset="0"/>
              </a:rPr>
              <a:t>masseter</a:t>
            </a:r>
            <a:r>
              <a:rPr lang="cs-CZ" sz="1800" dirty="0">
                <a:latin typeface="Palatino Linotype" panose="02040502050505030304" pitchFamily="18" charset="0"/>
              </a:rPr>
              <a:t>, </a:t>
            </a:r>
            <a:r>
              <a:rPr lang="cs-CZ" sz="1800" dirty="0" err="1">
                <a:latin typeface="Palatino Linotype" panose="02040502050505030304" pitchFamily="18" charset="0"/>
              </a:rPr>
              <a:t>musculus</a:t>
            </a:r>
            <a:r>
              <a:rPr lang="cs-CZ" sz="1800" dirty="0">
                <a:latin typeface="Palatino Linotype" panose="02040502050505030304" pitchFamily="18" charset="0"/>
              </a:rPr>
              <a:t> </a:t>
            </a:r>
            <a:r>
              <a:rPr lang="cs-CZ" sz="1800" dirty="0" err="1" smtClean="0">
                <a:latin typeface="Palatino Linotype" panose="02040502050505030304" pitchFamily="18" charset="0"/>
              </a:rPr>
              <a:t>risorius</a:t>
            </a:r>
            <a:endParaRPr lang="cs-CZ" sz="1800" dirty="0" smtClean="0">
              <a:latin typeface="Palatino Linotype" panose="0204050205050503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800" dirty="0" smtClean="0">
                <a:latin typeface="Palatino Linotype" panose="02040502050505030304" pitchFamily="18" charset="0"/>
              </a:rPr>
              <a:t> aorta </a:t>
            </a:r>
            <a:r>
              <a:rPr lang="cs-CZ" sz="1800" dirty="0" err="1">
                <a:latin typeface="Palatino Linotype" panose="02040502050505030304" pitchFamily="18" charset="0"/>
              </a:rPr>
              <a:t>descendens</a:t>
            </a:r>
            <a:r>
              <a:rPr lang="cs-CZ" sz="1800" dirty="0">
                <a:latin typeface="Palatino Linotype" panose="02040502050505030304" pitchFamily="18" charset="0"/>
              </a:rPr>
              <a:t>, </a:t>
            </a:r>
            <a:r>
              <a:rPr lang="cs-CZ" sz="1800" dirty="0" err="1">
                <a:latin typeface="Palatino Linotype" panose="02040502050505030304" pitchFamily="18" charset="0"/>
              </a:rPr>
              <a:t>arteria</a:t>
            </a:r>
            <a:r>
              <a:rPr lang="cs-CZ" sz="1800" dirty="0">
                <a:latin typeface="Palatino Linotype" panose="02040502050505030304" pitchFamily="18" charset="0"/>
              </a:rPr>
              <a:t> </a:t>
            </a:r>
            <a:r>
              <a:rPr lang="cs-CZ" sz="1800" dirty="0" err="1">
                <a:latin typeface="Palatino Linotype" panose="02040502050505030304" pitchFamily="18" charset="0"/>
              </a:rPr>
              <a:t>comitans</a:t>
            </a:r>
            <a:r>
              <a:rPr lang="cs-CZ" sz="1800" dirty="0">
                <a:latin typeface="Palatino Linotype" panose="02040502050505030304" pitchFamily="18" charset="0"/>
              </a:rPr>
              <a:t> nervi </a:t>
            </a:r>
            <a:r>
              <a:rPr lang="cs-CZ" sz="1800" dirty="0" err="1">
                <a:latin typeface="Palatino Linotype" panose="02040502050505030304" pitchFamily="18" charset="0"/>
              </a:rPr>
              <a:t>ischiadici</a:t>
            </a:r>
            <a:r>
              <a:rPr lang="cs-CZ" sz="1800" dirty="0">
                <a:latin typeface="Palatino Linotype" panose="02040502050505030304" pitchFamily="18" charset="0"/>
              </a:rPr>
              <a:t>, </a:t>
            </a:r>
            <a:r>
              <a:rPr lang="cs-CZ" sz="1800" dirty="0" err="1">
                <a:latin typeface="Palatino Linotype" panose="02040502050505030304" pitchFamily="18" charset="0"/>
              </a:rPr>
              <a:t>articulatio</a:t>
            </a:r>
            <a:r>
              <a:rPr lang="cs-CZ" sz="1800" dirty="0">
                <a:latin typeface="Palatino Linotype" panose="02040502050505030304" pitchFamily="18" charset="0"/>
              </a:rPr>
              <a:t> </a:t>
            </a:r>
            <a:r>
              <a:rPr lang="cs-CZ" sz="1800" dirty="0" err="1">
                <a:latin typeface="Palatino Linotype" panose="02040502050505030304" pitchFamily="18" charset="0"/>
              </a:rPr>
              <a:t>sacrococcygea</a:t>
            </a:r>
            <a:r>
              <a:rPr lang="cs-CZ" sz="1800" dirty="0">
                <a:latin typeface="Palatino Linotype" panose="02040502050505030304" pitchFamily="18" charset="0"/>
              </a:rPr>
              <a:t>, intestinum </a:t>
            </a:r>
            <a:r>
              <a:rPr lang="cs-CZ" sz="1800" dirty="0" err="1" smtClean="0">
                <a:latin typeface="Palatino Linotype" panose="02040502050505030304" pitchFamily="18" charset="0"/>
              </a:rPr>
              <a:t>caecum</a:t>
            </a:r>
            <a:r>
              <a:rPr lang="cs-CZ" sz="1800" dirty="0">
                <a:latin typeface="Palatino Linotype" panose="02040502050505030304" pitchFamily="18" charset="0"/>
              </a:rPr>
              <a:t>, </a:t>
            </a:r>
            <a:r>
              <a:rPr lang="cs-CZ" sz="1800" dirty="0" smtClean="0">
                <a:latin typeface="Palatino Linotype" panose="02040502050505030304" pitchFamily="18" charset="0"/>
              </a:rPr>
              <a:t>tunica </a:t>
            </a:r>
            <a:r>
              <a:rPr lang="cs-CZ" sz="1800" dirty="0" err="1" smtClean="0">
                <a:latin typeface="Palatino Linotype" panose="02040502050505030304" pitchFamily="18" charset="0"/>
              </a:rPr>
              <a:t>mucosa</a:t>
            </a:r>
            <a:r>
              <a:rPr lang="cs-CZ" sz="1800" dirty="0" smtClean="0">
                <a:latin typeface="Palatino Linotype" panose="02040502050505030304" pitchFamily="18" charset="0"/>
              </a:rPr>
              <a:t> </a:t>
            </a:r>
            <a:r>
              <a:rPr lang="cs-CZ" sz="1800" dirty="0" err="1">
                <a:latin typeface="Palatino Linotype" panose="02040502050505030304" pitchFamily="18" charset="0"/>
              </a:rPr>
              <a:t>vesicae</a:t>
            </a:r>
            <a:r>
              <a:rPr lang="cs-CZ" sz="1800" dirty="0">
                <a:latin typeface="Palatino Linotype" panose="02040502050505030304" pitchFamily="18" charset="0"/>
              </a:rPr>
              <a:t> </a:t>
            </a:r>
            <a:r>
              <a:rPr lang="cs-CZ" sz="1800" dirty="0" err="1" smtClean="0">
                <a:latin typeface="Palatino Linotype" panose="02040502050505030304" pitchFamily="18" charset="0"/>
              </a:rPr>
              <a:t>urinariae</a:t>
            </a:r>
            <a:r>
              <a:rPr lang="cs-CZ" sz="1800" dirty="0">
                <a:latin typeface="Palatino Linotype" panose="02040502050505030304" pitchFamily="18" charset="0"/>
              </a:rPr>
              <a:t>, </a:t>
            </a:r>
            <a:r>
              <a:rPr lang="cs-CZ" sz="1800" dirty="0" err="1" smtClean="0">
                <a:latin typeface="Palatino Linotype" panose="02040502050505030304" pitchFamily="18" charset="0"/>
              </a:rPr>
              <a:t>fossa</a:t>
            </a:r>
            <a:r>
              <a:rPr lang="cs-CZ" sz="1800" dirty="0" smtClean="0">
                <a:latin typeface="Palatino Linotype" panose="02040502050505030304" pitchFamily="18" charset="0"/>
              </a:rPr>
              <a:t> </a:t>
            </a:r>
            <a:r>
              <a:rPr lang="cs-CZ" sz="1800" dirty="0" err="1">
                <a:latin typeface="Palatino Linotype" panose="02040502050505030304" pitchFamily="18" charset="0"/>
              </a:rPr>
              <a:t>sacci</a:t>
            </a:r>
            <a:r>
              <a:rPr lang="cs-CZ" sz="1800" dirty="0">
                <a:latin typeface="Palatino Linotype" panose="02040502050505030304" pitchFamily="18" charset="0"/>
              </a:rPr>
              <a:t> </a:t>
            </a:r>
            <a:r>
              <a:rPr lang="cs-CZ" sz="1800" dirty="0" err="1">
                <a:latin typeface="Palatino Linotype" panose="02040502050505030304" pitchFamily="18" charset="0"/>
              </a:rPr>
              <a:t>lacrimalis</a:t>
            </a:r>
            <a:r>
              <a:rPr lang="cs-CZ" sz="1800" dirty="0">
                <a:latin typeface="Palatino Linotype" panose="02040502050505030304" pitchFamily="18" charset="0"/>
              </a:rPr>
              <a:t>, </a:t>
            </a:r>
            <a:r>
              <a:rPr lang="cs-CZ" sz="1800" dirty="0" err="1" smtClean="0">
                <a:latin typeface="Palatino Linotype" panose="02040502050505030304" pitchFamily="18" charset="0"/>
              </a:rPr>
              <a:t>pectus</a:t>
            </a:r>
            <a:r>
              <a:rPr lang="cs-CZ" sz="1800" dirty="0">
                <a:latin typeface="Palatino Linotype" panose="02040502050505030304" pitchFamily="18" charset="0"/>
              </a:rPr>
              <a:t>, </a:t>
            </a:r>
            <a:r>
              <a:rPr lang="cs-CZ" sz="1800" dirty="0" err="1" smtClean="0">
                <a:latin typeface="Palatino Linotype" panose="02040502050505030304" pitchFamily="18" charset="0"/>
              </a:rPr>
              <a:t>occiput</a:t>
            </a:r>
            <a:endParaRPr lang="cs-CZ" sz="1800" dirty="0" smtClean="0">
              <a:latin typeface="Palatino Linotype" panose="0204050205050503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800" dirty="0" err="1">
                <a:latin typeface="Palatino Linotype" panose="02040502050505030304" pitchFamily="18" charset="0"/>
              </a:rPr>
              <a:t>phalanx</a:t>
            </a:r>
            <a:r>
              <a:rPr lang="cs-CZ" sz="1800" dirty="0">
                <a:latin typeface="Palatino Linotype" panose="02040502050505030304" pitchFamily="18" charset="0"/>
              </a:rPr>
              <a:t> media, </a:t>
            </a:r>
            <a:r>
              <a:rPr lang="cs-CZ" sz="1800" dirty="0" err="1" smtClean="0">
                <a:latin typeface="Palatino Linotype" panose="02040502050505030304" pitchFamily="18" charset="0"/>
              </a:rPr>
              <a:t>diaphragma</a:t>
            </a:r>
            <a:r>
              <a:rPr lang="cs-CZ" sz="1800" dirty="0">
                <a:latin typeface="Palatino Linotype" panose="02040502050505030304" pitchFamily="18" charset="0"/>
              </a:rPr>
              <a:t>, </a:t>
            </a:r>
            <a:r>
              <a:rPr lang="cs-CZ" sz="1800" dirty="0" err="1">
                <a:latin typeface="Palatino Linotype" panose="02040502050505030304" pitchFamily="18" charset="0"/>
              </a:rPr>
              <a:t>diaphysis</a:t>
            </a:r>
            <a:r>
              <a:rPr lang="cs-CZ" sz="1800" dirty="0">
                <a:latin typeface="Palatino Linotype" panose="02040502050505030304" pitchFamily="18" charset="0"/>
              </a:rPr>
              <a:t>, </a:t>
            </a:r>
            <a:r>
              <a:rPr lang="cs-CZ" sz="1800" dirty="0" err="1">
                <a:latin typeface="Palatino Linotype" panose="02040502050505030304" pitchFamily="18" charset="0"/>
              </a:rPr>
              <a:t>encephalon</a:t>
            </a:r>
            <a:r>
              <a:rPr lang="cs-CZ" sz="1800" dirty="0">
                <a:latin typeface="Palatino Linotype" panose="02040502050505030304" pitchFamily="18" charset="0"/>
              </a:rPr>
              <a:t>, os </a:t>
            </a:r>
            <a:r>
              <a:rPr lang="cs-CZ" sz="1800" dirty="0" err="1">
                <a:latin typeface="Palatino Linotype" panose="02040502050505030304" pitchFamily="18" charset="0"/>
              </a:rPr>
              <a:t>sphenoidale</a:t>
            </a:r>
            <a:r>
              <a:rPr lang="cs-CZ" sz="1800" dirty="0">
                <a:latin typeface="Palatino Linotype" panose="02040502050505030304" pitchFamily="18" charset="0"/>
              </a:rPr>
              <a:t>, </a:t>
            </a:r>
            <a:r>
              <a:rPr lang="cs-CZ" sz="1800" dirty="0" err="1">
                <a:latin typeface="Palatino Linotype" panose="02040502050505030304" pitchFamily="18" charset="0"/>
              </a:rPr>
              <a:t>hemispherium</a:t>
            </a:r>
            <a:r>
              <a:rPr lang="cs-CZ" sz="1800" dirty="0">
                <a:latin typeface="Palatino Linotype" panose="02040502050505030304" pitchFamily="18" charset="0"/>
              </a:rPr>
              <a:t>, </a:t>
            </a:r>
            <a:r>
              <a:rPr lang="cs-CZ" sz="1800" dirty="0" err="1" smtClean="0">
                <a:latin typeface="Palatino Linotype" panose="02040502050505030304" pitchFamily="18" charset="0"/>
              </a:rPr>
              <a:t>kyphosis</a:t>
            </a:r>
            <a:r>
              <a:rPr lang="cs-CZ" sz="1800" dirty="0">
                <a:latin typeface="Palatino Linotype" panose="02040502050505030304" pitchFamily="18" charset="0"/>
              </a:rPr>
              <a:t>, </a:t>
            </a:r>
            <a:r>
              <a:rPr lang="cs-CZ" sz="1800" dirty="0" err="1">
                <a:latin typeface="Palatino Linotype" panose="02040502050505030304" pitchFamily="18" charset="0"/>
              </a:rPr>
              <a:t>sphincter</a:t>
            </a:r>
            <a:r>
              <a:rPr lang="cs-CZ" sz="1800" dirty="0">
                <a:latin typeface="Palatino Linotype" panose="02040502050505030304" pitchFamily="18" charset="0"/>
              </a:rPr>
              <a:t>, </a:t>
            </a:r>
            <a:r>
              <a:rPr lang="cs-CZ" sz="1800" dirty="0" err="1" smtClean="0">
                <a:latin typeface="Palatino Linotype" panose="02040502050505030304" pitchFamily="18" charset="0"/>
              </a:rPr>
              <a:t>nephros</a:t>
            </a:r>
            <a:r>
              <a:rPr lang="cs-CZ" sz="1800" dirty="0" smtClean="0">
                <a:latin typeface="Palatino Linotype" panose="02040502050505030304" pitchFamily="18" charset="0"/>
              </a:rPr>
              <a:t>, </a:t>
            </a:r>
            <a:r>
              <a:rPr lang="cs-CZ" sz="1800" dirty="0" err="1" smtClean="0">
                <a:latin typeface="Palatino Linotype" panose="02040502050505030304" pitchFamily="18" charset="0"/>
              </a:rPr>
              <a:t>symphysis</a:t>
            </a:r>
            <a:r>
              <a:rPr lang="cs-CZ" sz="1800" dirty="0" smtClean="0">
                <a:latin typeface="Palatino Linotype" panose="02040502050505030304" pitchFamily="18" charset="0"/>
              </a:rPr>
              <a:t> </a:t>
            </a:r>
            <a:r>
              <a:rPr lang="cs-CZ" sz="1800" dirty="0" err="1">
                <a:latin typeface="Palatino Linotype" panose="02040502050505030304" pitchFamily="18" charset="0"/>
              </a:rPr>
              <a:t>pubica</a:t>
            </a:r>
            <a:endParaRPr lang="cs-CZ" sz="1800" dirty="0">
              <a:latin typeface="Palatino Linotype" panose="0204050205050503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800" dirty="0" err="1" smtClean="0">
                <a:latin typeface="Palatino Linotype" panose="02040502050505030304" pitchFamily="18" charset="0"/>
              </a:rPr>
              <a:t>antebrachium</a:t>
            </a:r>
            <a:r>
              <a:rPr lang="cs-CZ" sz="1800" dirty="0">
                <a:latin typeface="Palatino Linotype" panose="02040502050505030304" pitchFamily="18" charset="0"/>
              </a:rPr>
              <a:t>, </a:t>
            </a:r>
            <a:r>
              <a:rPr lang="cs-CZ" sz="1800" dirty="0" smtClean="0">
                <a:latin typeface="Palatino Linotype" panose="02040502050505030304" pitchFamily="18" charset="0"/>
              </a:rPr>
              <a:t>facies, atrium </a:t>
            </a:r>
            <a:r>
              <a:rPr lang="cs-CZ" sz="1800" dirty="0" err="1">
                <a:latin typeface="Palatino Linotype" panose="02040502050505030304" pitchFamily="18" charset="0"/>
              </a:rPr>
              <a:t>cordis</a:t>
            </a:r>
            <a:r>
              <a:rPr lang="cs-CZ" sz="1800" dirty="0">
                <a:latin typeface="Palatino Linotype" panose="02040502050505030304" pitchFamily="18" charset="0"/>
              </a:rPr>
              <a:t> </a:t>
            </a:r>
            <a:r>
              <a:rPr lang="cs-CZ" sz="1800" dirty="0" err="1">
                <a:latin typeface="Palatino Linotype" panose="02040502050505030304" pitchFamily="18" charset="0"/>
              </a:rPr>
              <a:t>dextrum</a:t>
            </a:r>
            <a:r>
              <a:rPr lang="cs-CZ" sz="1800" dirty="0">
                <a:latin typeface="Palatino Linotype" panose="02040502050505030304" pitchFamily="18" charset="0"/>
              </a:rPr>
              <a:t>, </a:t>
            </a:r>
            <a:r>
              <a:rPr lang="cs-CZ" sz="1800" dirty="0" err="1">
                <a:latin typeface="Palatino Linotype" panose="02040502050505030304" pitchFamily="18" charset="0"/>
              </a:rPr>
              <a:t>brachium</a:t>
            </a:r>
            <a:r>
              <a:rPr lang="cs-CZ" sz="1800" dirty="0">
                <a:latin typeface="Palatino Linotype" panose="02040502050505030304" pitchFamily="18" charset="0"/>
              </a:rPr>
              <a:t> </a:t>
            </a:r>
            <a:r>
              <a:rPr lang="cs-CZ" sz="1800" dirty="0" err="1">
                <a:latin typeface="Palatino Linotype" panose="02040502050505030304" pitchFamily="18" charset="0"/>
              </a:rPr>
              <a:t>sinistrum</a:t>
            </a:r>
            <a:r>
              <a:rPr lang="cs-CZ" sz="1800" dirty="0">
                <a:latin typeface="Palatino Linotype" panose="02040502050505030304" pitchFamily="18" charset="0"/>
              </a:rPr>
              <a:t>, endometrium, </a:t>
            </a:r>
            <a:r>
              <a:rPr lang="cs-CZ" sz="1800" dirty="0" err="1" smtClean="0">
                <a:latin typeface="Palatino Linotype" panose="02040502050505030304" pitchFamily="18" charset="0"/>
              </a:rPr>
              <a:t>frenulum</a:t>
            </a:r>
            <a:r>
              <a:rPr lang="cs-CZ" sz="1800" dirty="0" smtClean="0">
                <a:latin typeface="Palatino Linotype" panose="02040502050505030304" pitchFamily="18" charset="0"/>
              </a:rPr>
              <a:t> </a:t>
            </a:r>
            <a:r>
              <a:rPr lang="cs-CZ" sz="1800" dirty="0">
                <a:latin typeface="Palatino Linotype" panose="02040502050505030304" pitchFamily="18" charset="0"/>
              </a:rPr>
              <a:t>labii </a:t>
            </a:r>
            <a:r>
              <a:rPr lang="cs-CZ" sz="1800" dirty="0" err="1">
                <a:latin typeface="Palatino Linotype" panose="02040502050505030304" pitchFamily="18" charset="0"/>
              </a:rPr>
              <a:t>inferioris</a:t>
            </a:r>
            <a:r>
              <a:rPr lang="cs-CZ" sz="1800" dirty="0">
                <a:latin typeface="Palatino Linotype" panose="02040502050505030304" pitchFamily="18" charset="0"/>
              </a:rPr>
              <a:t>, </a:t>
            </a:r>
            <a:r>
              <a:rPr lang="cs-CZ" sz="1800" dirty="0" err="1">
                <a:latin typeface="Palatino Linotype" panose="02040502050505030304" pitchFamily="18" charset="0"/>
              </a:rPr>
              <a:t>impressio</a:t>
            </a:r>
            <a:r>
              <a:rPr lang="cs-CZ" sz="1800" dirty="0">
                <a:latin typeface="Palatino Linotype" panose="02040502050505030304" pitchFamily="18" charset="0"/>
              </a:rPr>
              <a:t> </a:t>
            </a:r>
            <a:r>
              <a:rPr lang="cs-CZ" sz="1800" dirty="0" err="1" smtClean="0">
                <a:latin typeface="Palatino Linotype" panose="02040502050505030304" pitchFamily="18" charset="0"/>
              </a:rPr>
              <a:t>cardiaca</a:t>
            </a:r>
            <a:r>
              <a:rPr lang="cs-CZ" sz="1800" dirty="0" smtClean="0">
                <a:latin typeface="Palatino Linotype" panose="02040502050505030304" pitchFamily="18" charset="0"/>
              </a:rPr>
              <a:t>, os </a:t>
            </a:r>
            <a:r>
              <a:rPr lang="cs-CZ" sz="1800" dirty="0" err="1">
                <a:latin typeface="Palatino Linotype" panose="02040502050505030304" pitchFamily="18" charset="0"/>
              </a:rPr>
              <a:t>hyoideum</a:t>
            </a:r>
            <a:r>
              <a:rPr lang="cs-CZ" sz="1800" dirty="0">
                <a:latin typeface="Palatino Linotype" panose="02040502050505030304" pitchFamily="18" charset="0"/>
              </a:rPr>
              <a:t>, </a:t>
            </a:r>
            <a:r>
              <a:rPr lang="cs-CZ" sz="1800" dirty="0" err="1" smtClean="0">
                <a:latin typeface="Palatino Linotype" panose="02040502050505030304" pitchFamily="18" charset="0"/>
              </a:rPr>
              <a:t>promontorium</a:t>
            </a:r>
            <a:endParaRPr lang="cs-CZ" sz="1800" dirty="0" smtClean="0">
              <a:latin typeface="Palatino Linotype" panose="0204050205050503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800" dirty="0" err="1">
                <a:latin typeface="Palatino Linotype" panose="02040502050505030304" pitchFamily="18" charset="0"/>
              </a:rPr>
              <a:t>tonsillae</a:t>
            </a:r>
            <a:r>
              <a:rPr lang="cs-CZ" sz="1800" dirty="0">
                <a:latin typeface="Palatino Linotype" panose="02040502050505030304" pitchFamily="18" charset="0"/>
              </a:rPr>
              <a:t> </a:t>
            </a:r>
            <a:r>
              <a:rPr lang="cs-CZ" sz="1800" dirty="0" err="1">
                <a:latin typeface="Palatino Linotype" panose="02040502050505030304" pitchFamily="18" charset="0"/>
              </a:rPr>
              <a:t>palatinae</a:t>
            </a:r>
            <a:r>
              <a:rPr lang="cs-CZ" sz="1800" dirty="0">
                <a:latin typeface="Palatino Linotype" panose="02040502050505030304" pitchFamily="18" charset="0"/>
              </a:rPr>
              <a:t>, </a:t>
            </a:r>
            <a:r>
              <a:rPr lang="cs-CZ" sz="1800" dirty="0" err="1">
                <a:latin typeface="Palatino Linotype" panose="02040502050505030304" pitchFamily="18" charset="0"/>
              </a:rPr>
              <a:t>areae</a:t>
            </a:r>
            <a:r>
              <a:rPr lang="cs-CZ" sz="1800" dirty="0">
                <a:latin typeface="Palatino Linotype" panose="02040502050505030304" pitchFamily="18" charset="0"/>
              </a:rPr>
              <a:t> </a:t>
            </a:r>
            <a:r>
              <a:rPr lang="cs-CZ" sz="1800" dirty="0" err="1">
                <a:latin typeface="Palatino Linotype" panose="02040502050505030304" pitchFamily="18" charset="0"/>
              </a:rPr>
              <a:t>gastricae</a:t>
            </a:r>
            <a:r>
              <a:rPr lang="cs-CZ" sz="1800" dirty="0">
                <a:latin typeface="Palatino Linotype" panose="02040502050505030304" pitchFamily="18" charset="0"/>
              </a:rPr>
              <a:t>, </a:t>
            </a:r>
            <a:r>
              <a:rPr lang="cs-CZ" sz="1800" dirty="0" err="1" smtClean="0">
                <a:latin typeface="Palatino Linotype" panose="02040502050505030304" pitchFamily="18" charset="0"/>
              </a:rPr>
              <a:t>arteria</a:t>
            </a:r>
            <a:r>
              <a:rPr lang="cs-CZ" sz="1800" dirty="0" smtClean="0">
                <a:latin typeface="Palatino Linotype" panose="02040502050505030304" pitchFamily="18" charset="0"/>
              </a:rPr>
              <a:t> </a:t>
            </a:r>
            <a:r>
              <a:rPr lang="cs-CZ" sz="1800" dirty="0" err="1" smtClean="0">
                <a:latin typeface="Palatino Linotype" panose="02040502050505030304" pitchFamily="18" charset="0"/>
              </a:rPr>
              <a:t>nutricia</a:t>
            </a:r>
            <a:r>
              <a:rPr lang="cs-CZ" sz="1800" dirty="0" smtClean="0">
                <a:latin typeface="Palatino Linotype" panose="02040502050505030304" pitchFamily="18" charset="0"/>
              </a:rPr>
              <a:t> </a:t>
            </a:r>
            <a:r>
              <a:rPr lang="cs-CZ" sz="1800" dirty="0" err="1">
                <a:latin typeface="Palatino Linotype" panose="02040502050505030304" pitchFamily="18" charset="0"/>
              </a:rPr>
              <a:t>ulnae</a:t>
            </a:r>
            <a:r>
              <a:rPr lang="cs-CZ" sz="1800" dirty="0">
                <a:latin typeface="Palatino Linotype" panose="02040502050505030304" pitchFamily="18" charset="0"/>
              </a:rPr>
              <a:t>, </a:t>
            </a:r>
            <a:r>
              <a:rPr lang="cs-CZ" sz="1800" dirty="0" err="1">
                <a:latin typeface="Palatino Linotype" panose="02040502050505030304" pitchFamily="18" charset="0"/>
              </a:rPr>
              <a:t>cartilago</a:t>
            </a:r>
            <a:r>
              <a:rPr lang="cs-CZ" sz="1800" dirty="0">
                <a:latin typeface="Palatino Linotype" panose="02040502050505030304" pitchFamily="18" charset="0"/>
              </a:rPr>
              <a:t> </a:t>
            </a:r>
            <a:r>
              <a:rPr lang="cs-CZ" sz="1800" dirty="0" err="1">
                <a:latin typeface="Palatino Linotype" panose="02040502050505030304" pitchFamily="18" charset="0"/>
              </a:rPr>
              <a:t>tubae</a:t>
            </a:r>
            <a:r>
              <a:rPr lang="cs-CZ" sz="1800" dirty="0">
                <a:latin typeface="Palatino Linotype" panose="02040502050505030304" pitchFamily="18" charset="0"/>
              </a:rPr>
              <a:t> </a:t>
            </a:r>
            <a:r>
              <a:rPr lang="cs-CZ" sz="1800" dirty="0" err="1">
                <a:latin typeface="Palatino Linotype" panose="02040502050505030304" pitchFamily="18" charset="0"/>
              </a:rPr>
              <a:t>auditivae</a:t>
            </a:r>
            <a:r>
              <a:rPr lang="cs-CZ" sz="1800" dirty="0">
                <a:latin typeface="Palatino Linotype" panose="02040502050505030304" pitchFamily="18" charset="0"/>
              </a:rPr>
              <a:t>, </a:t>
            </a:r>
            <a:r>
              <a:rPr lang="cs-CZ" sz="1800" dirty="0" err="1" smtClean="0">
                <a:latin typeface="Palatino Linotype" panose="02040502050505030304" pitchFamily="18" charset="0"/>
              </a:rPr>
              <a:t>meatus</a:t>
            </a:r>
            <a:r>
              <a:rPr lang="cs-CZ" sz="1800" dirty="0" smtClean="0">
                <a:latin typeface="Palatino Linotype" panose="02040502050505030304" pitchFamily="18" charset="0"/>
              </a:rPr>
              <a:t> </a:t>
            </a:r>
            <a:r>
              <a:rPr lang="cs-CZ" sz="1800" dirty="0" err="1">
                <a:latin typeface="Palatino Linotype" panose="02040502050505030304" pitchFamily="18" charset="0"/>
              </a:rPr>
              <a:t>nasopharyngeus</a:t>
            </a:r>
            <a:r>
              <a:rPr lang="cs-CZ" sz="1800" dirty="0">
                <a:latin typeface="Palatino Linotype" panose="02040502050505030304" pitchFamily="18" charset="0"/>
              </a:rPr>
              <a:t>, </a:t>
            </a:r>
            <a:r>
              <a:rPr lang="cs-CZ" sz="1800" dirty="0" smtClean="0">
                <a:latin typeface="Palatino Linotype" panose="02040502050505030304" pitchFamily="18" charset="0"/>
              </a:rPr>
              <a:t> </a:t>
            </a:r>
            <a:r>
              <a:rPr lang="cs-CZ" sz="1800" dirty="0" err="1" smtClean="0">
                <a:latin typeface="Palatino Linotype" panose="02040502050505030304" pitchFamily="18" charset="0"/>
              </a:rPr>
              <a:t>membrana</a:t>
            </a:r>
            <a:r>
              <a:rPr lang="cs-CZ" sz="1800" dirty="0" smtClean="0">
                <a:latin typeface="Palatino Linotype" panose="02040502050505030304" pitchFamily="18" charset="0"/>
              </a:rPr>
              <a:t> </a:t>
            </a:r>
            <a:r>
              <a:rPr lang="cs-CZ" sz="1800" dirty="0" err="1">
                <a:latin typeface="Palatino Linotype" panose="02040502050505030304" pitchFamily="18" charset="0"/>
              </a:rPr>
              <a:t>vitrea</a:t>
            </a:r>
            <a:r>
              <a:rPr lang="cs-CZ" sz="1800" dirty="0">
                <a:latin typeface="Palatino Linotype" panose="02040502050505030304" pitchFamily="18" charset="0"/>
              </a:rPr>
              <a:t>, </a:t>
            </a:r>
            <a:r>
              <a:rPr lang="cs-CZ" sz="1800" dirty="0" err="1">
                <a:latin typeface="Palatino Linotype" panose="02040502050505030304" pitchFamily="18" charset="0"/>
              </a:rPr>
              <a:t>musculus</a:t>
            </a:r>
            <a:r>
              <a:rPr lang="cs-CZ" sz="1800" dirty="0">
                <a:latin typeface="Palatino Linotype" panose="02040502050505030304" pitchFamily="18" charset="0"/>
              </a:rPr>
              <a:t> tensor </a:t>
            </a:r>
            <a:r>
              <a:rPr lang="cs-CZ" sz="1800" dirty="0" err="1">
                <a:latin typeface="Palatino Linotype" panose="02040502050505030304" pitchFamily="18" charset="0"/>
              </a:rPr>
              <a:t>fasciae</a:t>
            </a:r>
            <a:r>
              <a:rPr lang="cs-CZ" sz="1800" dirty="0">
                <a:latin typeface="Palatino Linotype" panose="02040502050505030304" pitchFamily="18" charset="0"/>
              </a:rPr>
              <a:t> </a:t>
            </a:r>
            <a:r>
              <a:rPr lang="cs-CZ" sz="1800" dirty="0" err="1">
                <a:latin typeface="Palatino Linotype" panose="02040502050505030304" pitchFamily="18" charset="0"/>
              </a:rPr>
              <a:t>latae</a:t>
            </a:r>
            <a:r>
              <a:rPr lang="cs-CZ" sz="1800" dirty="0">
                <a:latin typeface="Palatino Linotype" panose="02040502050505030304" pitchFamily="18" charset="0"/>
              </a:rPr>
              <a:t>, </a:t>
            </a:r>
            <a:r>
              <a:rPr lang="cs-CZ" sz="1800" dirty="0" err="1" smtClean="0">
                <a:latin typeface="Palatino Linotype" panose="02040502050505030304" pitchFamily="18" charset="0"/>
              </a:rPr>
              <a:t>plicae</a:t>
            </a:r>
            <a:r>
              <a:rPr lang="cs-CZ" sz="1800" dirty="0" smtClean="0">
                <a:latin typeface="Palatino Linotype" panose="02040502050505030304" pitchFamily="18" charset="0"/>
              </a:rPr>
              <a:t> </a:t>
            </a:r>
            <a:r>
              <a:rPr lang="cs-CZ" sz="1800" dirty="0" err="1">
                <a:latin typeface="Palatino Linotype" panose="02040502050505030304" pitchFamily="18" charset="0"/>
              </a:rPr>
              <a:t>palatinae</a:t>
            </a:r>
            <a:r>
              <a:rPr lang="cs-CZ" sz="1800" dirty="0">
                <a:latin typeface="Palatino Linotype" panose="02040502050505030304" pitchFamily="18" charset="0"/>
              </a:rPr>
              <a:t> </a:t>
            </a:r>
            <a:r>
              <a:rPr lang="cs-CZ" sz="1800" dirty="0" err="1">
                <a:latin typeface="Palatino Linotype" panose="02040502050505030304" pitchFamily="18" charset="0"/>
              </a:rPr>
              <a:t>transversae</a:t>
            </a:r>
            <a:r>
              <a:rPr lang="cs-CZ" sz="1800" dirty="0" smtClean="0">
                <a:latin typeface="Palatino Linotype" panose="02040502050505030304" pitchFamily="18" charset="0"/>
              </a:rPr>
              <a:t>, </a:t>
            </a:r>
            <a:r>
              <a:rPr lang="cs-CZ" sz="1800" dirty="0" err="1">
                <a:latin typeface="Palatino Linotype" panose="02040502050505030304" pitchFamily="18" charset="0"/>
              </a:rPr>
              <a:t>sulcus</a:t>
            </a:r>
            <a:r>
              <a:rPr lang="cs-CZ" sz="1800" dirty="0">
                <a:latin typeface="Palatino Linotype" panose="02040502050505030304" pitchFamily="18" charset="0"/>
              </a:rPr>
              <a:t> </a:t>
            </a:r>
            <a:r>
              <a:rPr lang="cs-CZ" sz="1800" dirty="0" err="1">
                <a:latin typeface="Palatino Linotype" panose="02040502050505030304" pitchFamily="18" charset="0"/>
              </a:rPr>
              <a:t>glutealis</a:t>
            </a:r>
            <a:r>
              <a:rPr lang="cs-CZ" sz="1800" dirty="0" smtClean="0">
                <a:latin typeface="Palatino Linotype" panose="02040502050505030304" pitchFamily="18" charset="0"/>
              </a:rPr>
              <a:t>, tunica </a:t>
            </a:r>
            <a:r>
              <a:rPr lang="cs-CZ" sz="1800" dirty="0" err="1" smtClean="0">
                <a:latin typeface="Palatino Linotype" panose="02040502050505030304" pitchFamily="18" charset="0"/>
              </a:rPr>
              <a:t>mucosa</a:t>
            </a:r>
            <a:r>
              <a:rPr lang="cs-CZ" sz="1800" dirty="0" smtClean="0">
                <a:latin typeface="Palatino Linotype" panose="02040502050505030304" pitchFamily="18" charset="0"/>
              </a:rPr>
              <a:t> </a:t>
            </a:r>
            <a:r>
              <a:rPr lang="cs-CZ" sz="1800" dirty="0" err="1" smtClean="0">
                <a:latin typeface="Palatino Linotype" panose="02040502050505030304" pitchFamily="18" charset="0"/>
              </a:rPr>
              <a:t>tracheae</a:t>
            </a:r>
            <a:endParaRPr lang="cs-CZ" sz="1800" dirty="0">
              <a:latin typeface="Palatino Linotype" panose="0204050205050503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cs-CZ" sz="1800" dirty="0">
              <a:latin typeface="Palatino Linotype" panose="0204050205050503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pt-BR" sz="1800" dirty="0">
              <a:latin typeface="Palatino Linotype" panose="0204050205050503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cs-CZ" sz="18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887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Palatino Linotype" panose="02040502050505030304" pitchFamily="18" charset="0"/>
              </a:rPr>
              <a:t>Latinská morfologie</a:t>
            </a:r>
            <a:endParaRPr lang="cs-CZ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130373303"/>
              </p:ext>
            </p:extLst>
          </p:nvPr>
        </p:nvGraphicFramePr>
        <p:xfrm>
          <a:off x="301625" y="1527175"/>
          <a:ext cx="8504238" cy="22250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834746"/>
                <a:gridCol w="2834746"/>
                <a:gridCol w="2834746"/>
              </a:tblGrid>
              <a:tr h="370840">
                <a:tc rowSpan="6">
                  <a:txBody>
                    <a:bodyPr/>
                    <a:lstStyle/>
                    <a:p>
                      <a:r>
                        <a:rPr lang="cs-CZ" dirty="0" smtClean="0">
                          <a:latin typeface="Palatino Linotype" panose="02040502050505030304" pitchFamily="18" charset="0"/>
                        </a:rPr>
                        <a:t>Slovní druhy</a:t>
                      </a:r>
                    </a:p>
                    <a:p>
                      <a:r>
                        <a:rPr lang="cs-CZ" dirty="0" smtClean="0">
                          <a:latin typeface="Palatino Linotype" panose="02040502050505030304" pitchFamily="18" charset="0"/>
                        </a:rPr>
                        <a:t>(se kterými se v lékařské</a:t>
                      </a:r>
                      <a:r>
                        <a:rPr lang="cs-CZ" baseline="0" dirty="0" smtClean="0">
                          <a:latin typeface="Palatino Linotype" panose="02040502050505030304" pitchFamily="18" charset="0"/>
                        </a:rPr>
                        <a:t> terminologii setkáte</a:t>
                      </a:r>
                      <a:r>
                        <a:rPr lang="cs-CZ" dirty="0" smtClean="0">
                          <a:latin typeface="Palatino Linotype" panose="02040502050505030304" pitchFamily="18" charset="0"/>
                        </a:rPr>
                        <a:t>)</a:t>
                      </a:r>
                      <a:endParaRPr lang="cs-CZ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Podstatná jména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Substantiva</a:t>
                      </a:r>
                      <a:endParaRPr lang="cs-CZ" b="1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Přídavná jména</a:t>
                      </a:r>
                      <a:endParaRPr lang="cs-CZ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Adjektiva</a:t>
                      </a:r>
                      <a:endParaRPr lang="cs-CZ" b="1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Číslovky</a:t>
                      </a:r>
                      <a:endParaRPr lang="cs-CZ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Numeralia</a:t>
                      </a:r>
                      <a:endParaRPr lang="cs-CZ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Slovesa</a:t>
                      </a:r>
                      <a:endParaRPr lang="cs-CZ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Verba</a:t>
                      </a:r>
                      <a:endParaRPr lang="cs-CZ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Příslovce</a:t>
                      </a:r>
                      <a:endParaRPr lang="cs-CZ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Adverbia</a:t>
                      </a:r>
                      <a:endParaRPr lang="cs-CZ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Přeložky</a:t>
                      </a:r>
                      <a:endParaRPr lang="cs-CZ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Prepozice</a:t>
                      </a:r>
                      <a:endParaRPr lang="cs-CZ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8660986"/>
              </p:ext>
            </p:extLst>
          </p:nvPr>
        </p:nvGraphicFramePr>
        <p:xfrm>
          <a:off x="323528" y="3933056"/>
          <a:ext cx="8504238" cy="11074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834746"/>
                <a:gridCol w="2834746"/>
                <a:gridCol w="2834746"/>
              </a:tblGrid>
              <a:tr h="154816">
                <a:tc rowSpan="3">
                  <a:txBody>
                    <a:bodyPr/>
                    <a:lstStyle/>
                    <a:p>
                      <a:r>
                        <a:rPr lang="cs-CZ" dirty="0" smtClean="0">
                          <a:latin typeface="Palatino Linotype" panose="02040502050505030304" pitchFamily="18" charset="0"/>
                        </a:rPr>
                        <a:t>Gramatický rod podstatných jmen</a:t>
                      </a:r>
                      <a:endParaRPr lang="cs-CZ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0" dirty="0" smtClean="0">
                          <a:latin typeface="Palatino Linotype" panose="02040502050505030304" pitchFamily="18" charset="0"/>
                        </a:rPr>
                        <a:t>mužský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maskulinum (m.)</a:t>
                      </a:r>
                      <a:endParaRPr lang="cs-CZ" b="1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0" dirty="0" smtClean="0">
                          <a:latin typeface="Palatino Linotype" panose="02040502050505030304" pitchFamily="18" charset="0"/>
                        </a:rPr>
                        <a:t>ženský</a:t>
                      </a:r>
                      <a:endParaRPr lang="cs-CZ" b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femininum</a:t>
                      </a:r>
                      <a:r>
                        <a:rPr lang="cs-CZ" b="1" baseline="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 (f.)</a:t>
                      </a:r>
                      <a:endParaRPr lang="cs-CZ" b="1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Palatino Linotype" panose="02040502050505030304" pitchFamily="18" charset="0"/>
                        </a:rPr>
                        <a:t>střední</a:t>
                      </a:r>
                      <a:endParaRPr lang="cs-CZ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latin typeface="Palatino Linotype" panose="02040502050505030304" pitchFamily="18" charset="0"/>
                        </a:rPr>
                        <a:t>neutrum</a:t>
                      </a:r>
                      <a:r>
                        <a:rPr lang="cs-CZ" b="1" baseline="0" dirty="0" smtClean="0">
                          <a:latin typeface="Palatino Linotype" panose="02040502050505030304" pitchFamily="18" charset="0"/>
                        </a:rPr>
                        <a:t> (n.)</a:t>
                      </a:r>
                      <a:endParaRPr lang="cs-CZ" b="1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4597151"/>
              </p:ext>
            </p:extLst>
          </p:nvPr>
        </p:nvGraphicFramePr>
        <p:xfrm>
          <a:off x="323528" y="5229200"/>
          <a:ext cx="8504238" cy="7366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834746"/>
                <a:gridCol w="2834746"/>
                <a:gridCol w="2834746"/>
              </a:tblGrid>
              <a:tr h="124088">
                <a:tc rowSpan="2">
                  <a:txBody>
                    <a:bodyPr/>
                    <a:lstStyle/>
                    <a:p>
                      <a:r>
                        <a:rPr lang="cs-CZ" dirty="0" smtClean="0">
                          <a:latin typeface="Palatino Linotype" panose="02040502050505030304" pitchFamily="18" charset="0"/>
                        </a:rPr>
                        <a:t>Gramatické číslo</a:t>
                      </a:r>
                      <a:endParaRPr lang="cs-CZ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0" dirty="0" smtClean="0">
                          <a:latin typeface="Palatino Linotype" panose="02040502050505030304" pitchFamily="18" charset="0"/>
                        </a:rPr>
                        <a:t>jednotné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singulár (</a:t>
                      </a:r>
                      <a:r>
                        <a:rPr lang="cs-CZ" b="1" dirty="0" err="1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sg</a:t>
                      </a:r>
                      <a:r>
                        <a:rPr lang="cs-CZ" b="1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.)</a:t>
                      </a:r>
                      <a:endParaRPr lang="cs-CZ" b="1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0" dirty="0" smtClean="0">
                          <a:latin typeface="Palatino Linotype" panose="02040502050505030304" pitchFamily="18" charset="0"/>
                        </a:rPr>
                        <a:t>množné</a:t>
                      </a:r>
                      <a:endParaRPr lang="cs-CZ" b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baseline="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plurál (</a:t>
                      </a:r>
                      <a:r>
                        <a:rPr lang="cs-CZ" b="1" baseline="0" dirty="0" err="1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pl</a:t>
                      </a:r>
                      <a:r>
                        <a:rPr lang="cs-CZ" b="1" baseline="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.)</a:t>
                      </a:r>
                      <a:endParaRPr lang="cs-CZ" b="1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323528" y="6381328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Výrazy vyznačené tučně budeme v hodinách běžně používat, takže se je naučte.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95040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Palatino Linotype" panose="02040502050505030304" pitchFamily="18" charset="0"/>
              </a:rPr>
              <a:t>Latinská substantiva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494240"/>
          </a:xfrm>
        </p:spPr>
        <p:txBody>
          <a:bodyPr>
            <a:normAutofit/>
          </a:bodyPr>
          <a:lstStyle/>
          <a:p>
            <a:r>
              <a:rPr lang="cs-CZ" sz="2200" dirty="0" smtClean="0">
                <a:latin typeface="Palatino Linotype" panose="02040502050505030304" pitchFamily="18" charset="0"/>
              </a:rPr>
              <a:t>Latinská substantiva jsou slova ohebná a tedy je skloňujeme</a:t>
            </a:r>
          </a:p>
          <a:p>
            <a:endParaRPr lang="cs-CZ" sz="2200" dirty="0">
              <a:latin typeface="Palatino Linotype" panose="02040502050505030304" pitchFamily="18" charset="0"/>
            </a:endParaRPr>
          </a:p>
          <a:p>
            <a:endParaRPr lang="cs-CZ" sz="2200" dirty="0" smtClean="0">
              <a:latin typeface="Palatino Linotype" panose="02040502050505030304" pitchFamily="18" charset="0"/>
            </a:endParaRPr>
          </a:p>
          <a:p>
            <a:endParaRPr lang="cs-CZ" sz="2200" dirty="0">
              <a:latin typeface="Palatino Linotype" panose="02040502050505030304" pitchFamily="18" charset="0"/>
            </a:endParaRPr>
          </a:p>
          <a:p>
            <a:endParaRPr lang="cs-CZ" sz="2200" dirty="0" smtClean="0">
              <a:latin typeface="Palatino Linotype" panose="02040502050505030304" pitchFamily="18" charset="0"/>
            </a:endParaRPr>
          </a:p>
          <a:p>
            <a:endParaRPr lang="cs-CZ" sz="2200" dirty="0">
              <a:latin typeface="Palatino Linotype" panose="02040502050505030304" pitchFamily="18" charset="0"/>
            </a:endParaRPr>
          </a:p>
          <a:p>
            <a:endParaRPr lang="cs-CZ" sz="2200" dirty="0" smtClean="0">
              <a:latin typeface="Palatino Linotype" panose="02040502050505030304" pitchFamily="18" charset="0"/>
            </a:endParaRPr>
          </a:p>
          <a:p>
            <a:endParaRPr lang="cs-CZ" sz="2200" dirty="0">
              <a:latin typeface="Palatino Linotype" panose="02040502050505030304" pitchFamily="18" charset="0"/>
            </a:endParaRPr>
          </a:p>
          <a:p>
            <a:r>
              <a:rPr lang="cs-CZ" sz="2200" dirty="0" smtClean="0">
                <a:latin typeface="Palatino Linotype" panose="02040502050505030304" pitchFamily="18" charset="0"/>
              </a:rPr>
              <a:t>V lékařské terminologii se setkáme pouze s 1., 2., 4. a 6. pádem</a:t>
            </a:r>
          </a:p>
          <a:p>
            <a:endParaRPr lang="cs-CZ" sz="2200" dirty="0" smtClean="0">
              <a:latin typeface="Palatino Linotype" panose="02040502050505030304" pitchFamily="18" charset="0"/>
            </a:endParaRPr>
          </a:p>
          <a:p>
            <a:endParaRPr lang="cs-CZ" sz="2400" dirty="0"/>
          </a:p>
          <a:p>
            <a:endParaRPr lang="cs-CZ" sz="2400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14" name="Tabulk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3204788"/>
              </p:ext>
            </p:extLst>
          </p:nvPr>
        </p:nvGraphicFramePr>
        <p:xfrm>
          <a:off x="971600" y="2132856"/>
          <a:ext cx="6912768" cy="22250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43000"/>
                <a:gridCol w="1143000"/>
                <a:gridCol w="1386408"/>
                <a:gridCol w="3240360"/>
              </a:tblGrid>
              <a:tr h="370840">
                <a:tc rowSpan="6">
                  <a:txBody>
                    <a:bodyPr/>
                    <a:lstStyle/>
                    <a:p>
                      <a:r>
                        <a:rPr lang="cs-CZ" b="0" dirty="0" smtClean="0">
                          <a:latin typeface="Palatino Linotype" panose="02040502050505030304" pitchFamily="18" charset="0"/>
                        </a:rPr>
                        <a:t>Pády</a:t>
                      </a:r>
                      <a:endParaRPr lang="cs-CZ" b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cs-CZ" b="1" dirty="0" smtClean="0">
                          <a:latin typeface="Palatino Linotype" panose="02040502050505030304" pitchFamily="18" charset="0"/>
                        </a:rPr>
                        <a:t>1. pád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latin typeface="Palatino Linotype" panose="02040502050505030304" pitchFamily="18" charset="0"/>
                        </a:rPr>
                        <a:t>nominativ</a:t>
                      </a:r>
                      <a:endParaRPr lang="cs-CZ" b="1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b="1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latin typeface="Palatino Linotype" panose="02040502050505030304" pitchFamily="18" charset="0"/>
                        </a:rPr>
                        <a:t>2. pád</a:t>
                      </a:r>
                      <a:endParaRPr lang="cs-CZ" b="1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latin typeface="Palatino Linotype" panose="02040502050505030304" pitchFamily="18" charset="0"/>
                        </a:rPr>
                        <a:t>genitiv</a:t>
                      </a:r>
                      <a:endParaRPr lang="cs-CZ" b="1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latin typeface="Palatino Linotype" panose="02040502050505030304" pitchFamily="18" charset="0"/>
                        </a:rPr>
                        <a:t>neshodný přívlastek</a:t>
                      </a:r>
                      <a:endParaRPr lang="cs-CZ" b="1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dirty="0" smtClean="0">
                          <a:latin typeface="Palatino Linotype" panose="02040502050505030304" pitchFamily="18" charset="0"/>
                        </a:rPr>
                        <a:t>3. Pád</a:t>
                      </a:r>
                      <a:endParaRPr lang="cs-CZ" b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0" dirty="0" smtClean="0">
                          <a:latin typeface="Palatino Linotype" panose="02040502050505030304" pitchFamily="18" charset="0"/>
                        </a:rPr>
                        <a:t>dativ</a:t>
                      </a:r>
                      <a:endParaRPr lang="cs-CZ" b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b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latin typeface="Palatino Linotype" panose="02040502050505030304" pitchFamily="18" charset="0"/>
                        </a:rPr>
                        <a:t>4. pád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latin typeface="Palatino Linotype" panose="02040502050505030304" pitchFamily="18" charset="0"/>
                        </a:rPr>
                        <a:t>akuzativ</a:t>
                      </a:r>
                      <a:endParaRPr lang="cs-CZ" b="1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latin typeface="Palatino Linotype" panose="02040502050505030304" pitchFamily="18" charset="0"/>
                        </a:rPr>
                        <a:t>předložkový pád</a:t>
                      </a:r>
                      <a:endParaRPr lang="cs-CZ" b="1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dirty="0" smtClean="0">
                          <a:latin typeface="Palatino Linotype" panose="02040502050505030304" pitchFamily="18" charset="0"/>
                        </a:rPr>
                        <a:t>5. pád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0" dirty="0" smtClean="0">
                          <a:latin typeface="Palatino Linotype" panose="02040502050505030304" pitchFamily="18" charset="0"/>
                        </a:rPr>
                        <a:t>vokativ</a:t>
                      </a:r>
                      <a:endParaRPr lang="cs-CZ" b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b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latin typeface="Palatino Linotype" panose="02040502050505030304" pitchFamily="18" charset="0"/>
                        </a:rPr>
                        <a:t>6. pád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latin typeface="Palatino Linotype" panose="02040502050505030304" pitchFamily="18" charset="0"/>
                        </a:rPr>
                        <a:t>ablativ</a:t>
                      </a:r>
                      <a:endParaRPr lang="cs-CZ" b="1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latin typeface="Palatino Linotype" panose="02040502050505030304" pitchFamily="18" charset="0"/>
                        </a:rPr>
                        <a:t>předložkový pád</a:t>
                      </a:r>
                      <a:endParaRPr lang="cs-CZ" b="1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301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228600"/>
            <a:ext cx="8928992" cy="758952"/>
          </a:xfrm>
        </p:spPr>
        <p:txBody>
          <a:bodyPr>
            <a:noAutofit/>
          </a:bodyPr>
          <a:lstStyle/>
          <a:p>
            <a:r>
              <a:rPr lang="cs-CZ" sz="2800" dirty="0" smtClean="0">
                <a:latin typeface="Palatino Linotype" panose="02040502050505030304" pitchFamily="18" charset="0"/>
              </a:rPr>
              <a:t>Syntaktická struktura víceslovných lékařských termínů</a:t>
            </a:r>
            <a:endParaRPr lang="cs-CZ" sz="2800" dirty="0">
              <a:latin typeface="Palatino Linotype" panose="0204050205050503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1527048"/>
            <a:ext cx="8784976" cy="4572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altLang="cs-CZ" sz="2400" dirty="0" smtClean="0">
                <a:latin typeface="Palatino Linotype" panose="02040502050505030304" pitchFamily="18" charset="0"/>
              </a:rPr>
              <a:t>Dvouslovné termíny</a:t>
            </a:r>
          </a:p>
          <a:p>
            <a:pPr lvl="1">
              <a:lnSpc>
                <a:spcPct val="90000"/>
              </a:lnSpc>
            </a:pPr>
            <a:r>
              <a:rPr lang="cs-CZ" altLang="cs-CZ" sz="1900" dirty="0" err="1" smtClean="0">
                <a:solidFill>
                  <a:schemeClr val="tx1"/>
                </a:solidFill>
                <a:latin typeface="Palatino Linotype" panose="02040502050505030304" pitchFamily="18" charset="0"/>
              </a:rPr>
              <a:t>subst</a:t>
            </a:r>
            <a:r>
              <a:rPr lang="cs-CZ" altLang="cs-CZ" sz="1900" dirty="0">
                <a:solidFill>
                  <a:schemeClr val="tx1"/>
                </a:solidFill>
                <a:latin typeface="Palatino Linotype" panose="02040502050505030304" pitchFamily="18" charset="0"/>
              </a:rPr>
              <a:t>. + </a:t>
            </a:r>
            <a:r>
              <a:rPr lang="cs-CZ" altLang="cs-CZ" sz="1900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adj</a:t>
            </a:r>
            <a:r>
              <a:rPr lang="cs-CZ" altLang="cs-CZ" sz="1900" dirty="0">
                <a:solidFill>
                  <a:schemeClr val="tx1"/>
                </a:solidFill>
                <a:latin typeface="Palatino Linotype" panose="02040502050505030304" pitchFamily="18" charset="0"/>
              </a:rPr>
              <a:t>. v </a:t>
            </a:r>
            <a:r>
              <a:rPr lang="cs-CZ" altLang="cs-CZ" sz="1900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n</a:t>
            </a:r>
            <a:r>
              <a:rPr lang="cs-CZ" altLang="cs-CZ" sz="1900" dirty="0" err="1" smtClean="0">
                <a:solidFill>
                  <a:schemeClr val="tx1"/>
                </a:solidFill>
                <a:latin typeface="Palatino Linotype" panose="02040502050505030304" pitchFamily="18" charset="0"/>
              </a:rPr>
              <a:t>om</a:t>
            </a:r>
            <a:r>
              <a:rPr lang="cs-CZ" altLang="cs-CZ" sz="19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. </a:t>
            </a:r>
            <a:r>
              <a:rPr lang="cs-CZ" altLang="cs-CZ" sz="1900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sg</a:t>
            </a:r>
            <a:r>
              <a:rPr lang="cs-CZ" altLang="cs-CZ" sz="19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.:</a:t>
            </a:r>
          </a:p>
          <a:p>
            <a:pPr lvl="2">
              <a:lnSpc>
                <a:spcPct val="90000"/>
              </a:lnSpc>
            </a:pPr>
            <a:r>
              <a:rPr lang="cs-CZ" altLang="cs-CZ" sz="1700" i="1" dirty="0" err="1" smtClean="0">
                <a:solidFill>
                  <a:schemeClr val="tx1"/>
                </a:solidFill>
                <a:latin typeface="Palatino Linotype" panose="02040502050505030304" pitchFamily="18" charset="0"/>
              </a:rPr>
              <a:t>costa</a:t>
            </a:r>
            <a:r>
              <a:rPr lang="cs-CZ" altLang="cs-CZ" sz="1700" i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 vera </a:t>
            </a:r>
            <a:r>
              <a:rPr lang="cs-CZ" altLang="cs-CZ" sz="17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(pravé žebro); </a:t>
            </a:r>
            <a:r>
              <a:rPr lang="cs-CZ" altLang="cs-CZ" sz="1700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fibula </a:t>
            </a:r>
            <a:r>
              <a:rPr lang="cs-CZ" altLang="cs-CZ" sz="1700" i="1" dirty="0" err="1" smtClean="0">
                <a:solidFill>
                  <a:schemeClr val="tx1"/>
                </a:solidFill>
                <a:latin typeface="Palatino Linotype" panose="02040502050505030304" pitchFamily="18" charset="0"/>
              </a:rPr>
              <a:t>fracta</a:t>
            </a:r>
            <a:r>
              <a:rPr lang="cs-CZ" altLang="cs-CZ" sz="1700" i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cs-CZ" altLang="cs-CZ" sz="17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(zlomená lýtková kost)</a:t>
            </a:r>
            <a:endParaRPr lang="cs-CZ" altLang="cs-CZ" sz="1700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lvl="1">
              <a:lnSpc>
                <a:spcPct val="90000"/>
              </a:lnSpc>
            </a:pPr>
            <a:r>
              <a:rPr lang="cs-CZ" altLang="cs-CZ" sz="1900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subst</a:t>
            </a:r>
            <a:r>
              <a:rPr lang="cs-CZ" altLang="cs-CZ" sz="1900" dirty="0">
                <a:solidFill>
                  <a:schemeClr val="tx1"/>
                </a:solidFill>
                <a:latin typeface="Palatino Linotype" panose="02040502050505030304" pitchFamily="18" charset="0"/>
              </a:rPr>
              <a:t>. v </a:t>
            </a:r>
            <a:r>
              <a:rPr lang="cs-CZ" altLang="cs-CZ" sz="1900" dirty="0" err="1" smtClean="0">
                <a:solidFill>
                  <a:schemeClr val="tx1"/>
                </a:solidFill>
                <a:latin typeface="Palatino Linotype" panose="02040502050505030304" pitchFamily="18" charset="0"/>
              </a:rPr>
              <a:t>nom</a:t>
            </a:r>
            <a:r>
              <a:rPr lang="cs-CZ" altLang="cs-CZ" sz="19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. </a:t>
            </a:r>
            <a:r>
              <a:rPr lang="cs-CZ" altLang="cs-CZ" sz="1900" dirty="0">
                <a:solidFill>
                  <a:schemeClr val="tx1"/>
                </a:solidFill>
                <a:latin typeface="Palatino Linotype" panose="02040502050505030304" pitchFamily="18" charset="0"/>
              </a:rPr>
              <a:t>+ </a:t>
            </a:r>
            <a:r>
              <a:rPr lang="cs-CZ" altLang="cs-CZ" sz="1900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subst</a:t>
            </a:r>
            <a:r>
              <a:rPr lang="cs-CZ" altLang="cs-CZ" sz="1900" dirty="0">
                <a:solidFill>
                  <a:schemeClr val="tx1"/>
                </a:solidFill>
                <a:latin typeface="Palatino Linotype" panose="02040502050505030304" pitchFamily="18" charset="0"/>
              </a:rPr>
              <a:t>. v </a:t>
            </a:r>
            <a:r>
              <a:rPr lang="cs-CZ" altLang="cs-CZ" sz="19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gen.</a:t>
            </a:r>
            <a:r>
              <a:rPr lang="cs-CZ" altLang="cs-CZ" sz="1900" dirty="0">
                <a:solidFill>
                  <a:schemeClr val="tx1"/>
                </a:solidFill>
                <a:latin typeface="Palatino Linotype" panose="02040502050505030304" pitchFamily="18" charset="0"/>
              </a:rPr>
              <a:t>	</a:t>
            </a:r>
            <a:r>
              <a:rPr lang="cs-CZ" altLang="cs-CZ" sz="19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(druhé substantivum má funkci neshodného přívlastku)</a:t>
            </a:r>
            <a:endParaRPr lang="cs-CZ" altLang="cs-CZ" sz="1900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lvl="2">
              <a:lnSpc>
                <a:spcPct val="90000"/>
              </a:lnSpc>
            </a:pPr>
            <a:r>
              <a:rPr lang="cs-CZ" altLang="cs-CZ" sz="1700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s</a:t>
            </a:r>
            <a:r>
              <a:rPr lang="cs-CZ" altLang="cs-CZ" sz="1700" i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pina </a:t>
            </a:r>
            <a:r>
              <a:rPr lang="cs-CZ" altLang="cs-CZ" sz="1700" i="1" dirty="0" err="1" smtClean="0">
                <a:solidFill>
                  <a:schemeClr val="tx1"/>
                </a:solidFill>
                <a:latin typeface="Palatino Linotype" panose="02040502050505030304" pitchFamily="18" charset="0"/>
              </a:rPr>
              <a:t>scapulae</a:t>
            </a:r>
            <a:r>
              <a:rPr lang="cs-CZ" altLang="cs-CZ" sz="1700" i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cs-CZ" altLang="cs-CZ" sz="17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(trn lopatky); </a:t>
            </a:r>
            <a:r>
              <a:rPr lang="cs-CZ" altLang="cs-CZ" sz="1700" i="1" dirty="0" err="1" smtClean="0">
                <a:solidFill>
                  <a:schemeClr val="tx1"/>
                </a:solidFill>
                <a:latin typeface="Palatino Linotype" panose="02040502050505030304" pitchFamily="18" charset="0"/>
              </a:rPr>
              <a:t>fractura</a:t>
            </a:r>
            <a:r>
              <a:rPr lang="cs-CZ" altLang="cs-CZ" sz="1700" i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cs-CZ" altLang="cs-CZ" sz="1700" i="1" dirty="0" err="1" smtClean="0">
                <a:solidFill>
                  <a:schemeClr val="tx1"/>
                </a:solidFill>
                <a:latin typeface="Palatino Linotype" panose="02040502050505030304" pitchFamily="18" charset="0"/>
              </a:rPr>
              <a:t>fibulae</a:t>
            </a:r>
            <a:r>
              <a:rPr lang="cs-CZ" altLang="cs-CZ" sz="1700" i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cs-CZ" altLang="cs-CZ" sz="17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(zlomenina lýtkové kosti)</a:t>
            </a:r>
            <a:endParaRPr lang="cs-CZ" altLang="cs-CZ" sz="1700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lvl="1">
              <a:lnSpc>
                <a:spcPct val="90000"/>
              </a:lnSpc>
            </a:pPr>
            <a:r>
              <a:rPr lang="cs-CZ" altLang="cs-CZ" sz="1900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subst</a:t>
            </a:r>
            <a:r>
              <a:rPr lang="cs-CZ" altLang="cs-CZ" sz="1900" dirty="0">
                <a:solidFill>
                  <a:schemeClr val="tx1"/>
                </a:solidFill>
                <a:latin typeface="Palatino Linotype" panose="02040502050505030304" pitchFamily="18" charset="0"/>
              </a:rPr>
              <a:t>. v </a:t>
            </a:r>
            <a:r>
              <a:rPr lang="cs-CZ" altLang="cs-CZ" sz="1900" dirty="0" err="1" smtClean="0">
                <a:solidFill>
                  <a:schemeClr val="tx1"/>
                </a:solidFill>
                <a:latin typeface="Palatino Linotype" panose="02040502050505030304" pitchFamily="18" charset="0"/>
              </a:rPr>
              <a:t>nom</a:t>
            </a:r>
            <a:r>
              <a:rPr lang="cs-CZ" altLang="cs-CZ" sz="19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. </a:t>
            </a:r>
            <a:r>
              <a:rPr lang="cs-CZ" altLang="cs-CZ" sz="1900" dirty="0">
                <a:solidFill>
                  <a:schemeClr val="tx1"/>
                </a:solidFill>
                <a:latin typeface="Palatino Linotype" panose="02040502050505030304" pitchFamily="18" charset="0"/>
              </a:rPr>
              <a:t>+ </a:t>
            </a:r>
            <a:r>
              <a:rPr lang="cs-CZ" altLang="cs-CZ" sz="1900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subst</a:t>
            </a:r>
            <a:r>
              <a:rPr lang="cs-CZ" altLang="cs-CZ" sz="1900" dirty="0">
                <a:solidFill>
                  <a:schemeClr val="tx1"/>
                </a:solidFill>
                <a:latin typeface="Palatino Linotype" panose="02040502050505030304" pitchFamily="18" charset="0"/>
              </a:rPr>
              <a:t>. v předložkovém </a:t>
            </a:r>
            <a:r>
              <a:rPr lang="cs-CZ" altLang="cs-CZ" sz="1900" dirty="0" err="1" smtClean="0">
                <a:solidFill>
                  <a:schemeClr val="tx1"/>
                </a:solidFill>
                <a:latin typeface="Palatino Linotype" panose="02040502050505030304" pitchFamily="18" charset="0"/>
              </a:rPr>
              <a:t>akuz</a:t>
            </a:r>
            <a:r>
              <a:rPr lang="cs-CZ" altLang="cs-CZ" sz="19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. </a:t>
            </a:r>
            <a:r>
              <a:rPr lang="cs-CZ" altLang="cs-CZ" sz="1900" dirty="0">
                <a:solidFill>
                  <a:schemeClr val="tx1"/>
                </a:solidFill>
                <a:latin typeface="Palatino Linotype" panose="02040502050505030304" pitchFamily="18" charset="0"/>
              </a:rPr>
              <a:t>nebo </a:t>
            </a:r>
            <a:r>
              <a:rPr lang="cs-CZ" altLang="cs-CZ" sz="1900" dirty="0" err="1" smtClean="0">
                <a:solidFill>
                  <a:schemeClr val="tx1"/>
                </a:solidFill>
                <a:latin typeface="Palatino Linotype" panose="02040502050505030304" pitchFamily="18" charset="0"/>
              </a:rPr>
              <a:t>abl</a:t>
            </a:r>
            <a:r>
              <a:rPr lang="cs-CZ" altLang="cs-CZ" sz="1900" dirty="0">
                <a:solidFill>
                  <a:schemeClr val="tx1"/>
                </a:solidFill>
                <a:latin typeface="Palatino Linotype" panose="02040502050505030304" pitchFamily="18" charset="0"/>
              </a:rPr>
              <a:t>. </a:t>
            </a:r>
            <a:endParaRPr lang="cs-CZ" altLang="cs-CZ" sz="1900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lvl="2">
              <a:lnSpc>
                <a:spcPct val="90000"/>
              </a:lnSpc>
            </a:pPr>
            <a:r>
              <a:rPr lang="cs-CZ" altLang="cs-CZ" sz="1700" i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AK: </a:t>
            </a:r>
            <a:r>
              <a:rPr lang="cs-CZ" altLang="cs-CZ" sz="1700" i="1" dirty="0" err="1" smtClean="0">
                <a:solidFill>
                  <a:schemeClr val="tx1"/>
                </a:solidFill>
                <a:latin typeface="Palatino Linotype" panose="02040502050505030304" pitchFamily="18" charset="0"/>
              </a:rPr>
              <a:t>medicamentum</a:t>
            </a:r>
            <a:r>
              <a:rPr lang="cs-CZ" altLang="cs-CZ" sz="1700" i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cs-CZ" altLang="cs-CZ" sz="1700" i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contra</a:t>
            </a:r>
            <a:r>
              <a:rPr lang="cs-CZ" altLang="cs-CZ" sz="1700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cs-CZ" altLang="cs-CZ" sz="1700" i="1" dirty="0" err="1" smtClean="0">
                <a:solidFill>
                  <a:schemeClr val="tx1"/>
                </a:solidFill>
                <a:latin typeface="Palatino Linotype" panose="02040502050505030304" pitchFamily="18" charset="0"/>
              </a:rPr>
              <a:t>dolorem</a:t>
            </a:r>
            <a:r>
              <a:rPr lang="cs-CZ" altLang="cs-CZ" sz="1700" i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cs-CZ" altLang="cs-CZ" sz="17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(lék proti bolesti)</a:t>
            </a:r>
          </a:p>
          <a:p>
            <a:pPr lvl="2">
              <a:lnSpc>
                <a:spcPct val="90000"/>
              </a:lnSpc>
            </a:pPr>
            <a:r>
              <a:rPr lang="cs-CZ" altLang="cs-CZ" sz="1700" i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ABL: </a:t>
            </a:r>
            <a:r>
              <a:rPr lang="cs-CZ" altLang="cs-CZ" sz="1700" i="1" dirty="0" err="1" smtClean="0">
                <a:solidFill>
                  <a:schemeClr val="tx1"/>
                </a:solidFill>
                <a:latin typeface="Palatino Linotype" panose="02040502050505030304" pitchFamily="18" charset="0"/>
              </a:rPr>
              <a:t>suppositoria</a:t>
            </a:r>
            <a:r>
              <a:rPr lang="cs-CZ" altLang="cs-CZ" sz="1700" i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 pro </a:t>
            </a:r>
            <a:r>
              <a:rPr lang="cs-CZ" altLang="cs-CZ" sz="1700" i="1" dirty="0" err="1" smtClean="0">
                <a:solidFill>
                  <a:schemeClr val="tx1"/>
                </a:solidFill>
                <a:latin typeface="Palatino Linotype" panose="02040502050505030304" pitchFamily="18" charset="0"/>
              </a:rPr>
              <a:t>adultis</a:t>
            </a:r>
            <a:r>
              <a:rPr lang="cs-CZ" altLang="cs-CZ" sz="1700" i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cs-CZ" altLang="cs-CZ" sz="17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(čípky pro dospělé)</a:t>
            </a:r>
            <a:endParaRPr lang="cs-CZ" altLang="cs-CZ" sz="1900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>
              <a:lnSpc>
                <a:spcPct val="90000"/>
              </a:lnSpc>
            </a:pPr>
            <a:r>
              <a:rPr lang="cs-CZ" altLang="cs-CZ" sz="2400" dirty="0" smtClean="0">
                <a:latin typeface="Palatino Linotype" panose="02040502050505030304" pitchFamily="18" charset="0"/>
              </a:rPr>
              <a:t>Víceslovné termíny využívají různé kombinace těchto typů spojení, př.</a:t>
            </a:r>
            <a:endParaRPr lang="cs-CZ" altLang="cs-CZ" sz="2400" dirty="0">
              <a:latin typeface="Palatino Linotype" panose="02040502050505030304" pitchFamily="18" charset="0"/>
            </a:endParaRPr>
          </a:p>
          <a:p>
            <a:pPr lvl="1">
              <a:lnSpc>
                <a:spcPct val="90000"/>
              </a:lnSpc>
            </a:pPr>
            <a:r>
              <a:rPr lang="cs-CZ" altLang="cs-CZ" sz="1900" i="1" dirty="0" smtClean="0">
                <a:latin typeface="Palatino Linotype" panose="02040502050505030304" pitchFamily="18" charset="0"/>
              </a:rPr>
              <a:t>status </a:t>
            </a:r>
            <a:r>
              <a:rPr lang="cs-CZ" altLang="cs-CZ" sz="1900" i="1" dirty="0">
                <a:latin typeface="Palatino Linotype" panose="02040502050505030304" pitchFamily="18" charset="0"/>
              </a:rPr>
              <a:t>gravis post </a:t>
            </a:r>
            <a:r>
              <a:rPr lang="cs-CZ" altLang="cs-CZ" sz="1900" i="1" dirty="0" err="1">
                <a:latin typeface="Palatino Linotype" panose="02040502050505030304" pitchFamily="18" charset="0"/>
              </a:rPr>
              <a:t>infarctum</a:t>
            </a:r>
            <a:r>
              <a:rPr lang="cs-CZ" altLang="cs-CZ" sz="1900" i="1" dirty="0">
                <a:latin typeface="Palatino Linotype" panose="02040502050505030304" pitchFamily="18" charset="0"/>
              </a:rPr>
              <a:t> </a:t>
            </a:r>
            <a:r>
              <a:rPr lang="cs-CZ" altLang="cs-CZ" sz="1900" i="1" dirty="0" err="1">
                <a:latin typeface="Palatino Linotype" panose="02040502050505030304" pitchFamily="18" charset="0"/>
              </a:rPr>
              <a:t>parietis</a:t>
            </a:r>
            <a:r>
              <a:rPr lang="cs-CZ" altLang="cs-CZ" sz="1900" i="1" dirty="0">
                <a:latin typeface="Palatino Linotype" panose="02040502050505030304" pitchFamily="18" charset="0"/>
              </a:rPr>
              <a:t> </a:t>
            </a:r>
            <a:r>
              <a:rPr lang="cs-CZ" altLang="cs-CZ" sz="1900" i="1" dirty="0" err="1">
                <a:latin typeface="Palatino Linotype" panose="02040502050505030304" pitchFamily="18" charset="0"/>
              </a:rPr>
              <a:t>anterioris</a:t>
            </a:r>
            <a:r>
              <a:rPr lang="cs-CZ" altLang="cs-CZ" sz="1900" i="1" dirty="0">
                <a:latin typeface="Palatino Linotype" panose="02040502050505030304" pitchFamily="18" charset="0"/>
              </a:rPr>
              <a:t> </a:t>
            </a:r>
            <a:r>
              <a:rPr lang="cs-CZ" altLang="cs-CZ" sz="1900" i="1" dirty="0" err="1">
                <a:latin typeface="Palatino Linotype" panose="02040502050505030304" pitchFamily="18" charset="0"/>
              </a:rPr>
              <a:t>ventriculi</a:t>
            </a:r>
            <a:r>
              <a:rPr lang="cs-CZ" altLang="cs-CZ" sz="1900" i="1" dirty="0">
                <a:latin typeface="Palatino Linotype" panose="02040502050505030304" pitchFamily="18" charset="0"/>
              </a:rPr>
              <a:t> </a:t>
            </a:r>
            <a:r>
              <a:rPr lang="cs-CZ" altLang="cs-CZ" sz="1900" i="1" dirty="0" err="1">
                <a:latin typeface="Palatino Linotype" panose="02040502050505030304" pitchFamily="18" charset="0"/>
              </a:rPr>
              <a:t>cordis</a:t>
            </a:r>
            <a:r>
              <a:rPr lang="cs-CZ" altLang="cs-CZ" sz="1900" i="1" dirty="0">
                <a:latin typeface="Palatino Linotype" panose="02040502050505030304" pitchFamily="18" charset="0"/>
              </a:rPr>
              <a:t> </a:t>
            </a:r>
            <a:r>
              <a:rPr lang="cs-CZ" altLang="cs-CZ" sz="1900" i="1" dirty="0" err="1">
                <a:latin typeface="Palatino Linotype" panose="02040502050505030304" pitchFamily="18" charset="0"/>
              </a:rPr>
              <a:t>sinistri</a:t>
            </a:r>
            <a:endParaRPr lang="cs-CZ" altLang="cs-CZ" sz="1900" dirty="0">
              <a:latin typeface="Palatino Linotype" panose="02040502050505030304" pitchFamily="18" charset="0"/>
            </a:endParaRPr>
          </a:p>
          <a:p>
            <a:pPr lvl="1">
              <a:lnSpc>
                <a:spcPct val="90000"/>
              </a:lnSpc>
            </a:pPr>
            <a:r>
              <a:rPr lang="cs-CZ" altLang="cs-CZ" sz="1900" dirty="0">
                <a:latin typeface="Palatino Linotype" panose="02040502050505030304" pitchFamily="18" charset="0"/>
              </a:rPr>
              <a:t>těžký stav po infarktu přední stěny levé srdeční komory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33216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Palatino Linotype" panose="02040502050505030304" pitchFamily="18" charset="0"/>
              </a:rPr>
              <a:t>Latinská substantiva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1527048"/>
            <a:ext cx="8626160" cy="3558136"/>
          </a:xfrm>
        </p:spPr>
        <p:txBody>
          <a:bodyPr>
            <a:noAutofit/>
          </a:bodyPr>
          <a:lstStyle/>
          <a:p>
            <a:r>
              <a:rPr lang="cs-CZ" sz="2200" dirty="0">
                <a:latin typeface="Palatino Linotype" panose="02040502050505030304" pitchFamily="18" charset="0"/>
              </a:rPr>
              <a:t>R</a:t>
            </a:r>
            <a:r>
              <a:rPr lang="cs-CZ" sz="2200" dirty="0" smtClean="0">
                <a:latin typeface="Palatino Linotype" panose="02040502050505030304" pitchFamily="18" charset="0"/>
              </a:rPr>
              <a:t>ozdělujeme </a:t>
            </a:r>
            <a:r>
              <a:rPr lang="cs-CZ" sz="2200" dirty="0">
                <a:latin typeface="Palatino Linotype" panose="02040502050505030304" pitchFamily="18" charset="0"/>
              </a:rPr>
              <a:t>je do 5 deklinací (způsobů skloňování)</a:t>
            </a:r>
          </a:p>
          <a:p>
            <a:r>
              <a:rPr lang="cs-CZ" sz="2200" dirty="0">
                <a:latin typeface="Palatino Linotype" panose="02040502050505030304" pitchFamily="18" charset="0"/>
              </a:rPr>
              <a:t>P</a:t>
            </a:r>
            <a:r>
              <a:rPr lang="cs-CZ" sz="2200" dirty="0" smtClean="0">
                <a:latin typeface="Palatino Linotype" panose="02040502050505030304" pitchFamily="18" charset="0"/>
              </a:rPr>
              <a:t>ro </a:t>
            </a:r>
            <a:r>
              <a:rPr lang="cs-CZ" sz="2200" dirty="0">
                <a:latin typeface="Palatino Linotype" panose="02040502050505030304" pitchFamily="18" charset="0"/>
              </a:rPr>
              <a:t>správné přiřazení substantiva do jedné z deklinací je třeba znát slovníkový tvar a význam i funkci jednotlivých údajů, např. </a:t>
            </a:r>
          </a:p>
          <a:p>
            <a:pPr marL="0" indent="0">
              <a:buNone/>
            </a:pPr>
            <a:r>
              <a:rPr lang="cs-CZ" sz="2400" dirty="0">
                <a:latin typeface="Palatino Linotype" panose="02040502050505030304" pitchFamily="18" charset="0"/>
              </a:rPr>
              <a:t>	</a:t>
            </a:r>
            <a:r>
              <a:rPr lang="cs-CZ" sz="2600" dirty="0" err="1">
                <a:latin typeface="Palatino Linotype" panose="02040502050505030304" pitchFamily="18" charset="0"/>
              </a:rPr>
              <a:t>arteria</a:t>
            </a:r>
            <a:r>
              <a:rPr lang="cs-CZ" sz="2600" dirty="0">
                <a:latin typeface="Palatino Linotype" panose="02040502050505030304" pitchFamily="18" charset="0"/>
              </a:rPr>
              <a:t>, </a:t>
            </a:r>
            <a:r>
              <a:rPr lang="cs-CZ" sz="2600" dirty="0" smtClean="0">
                <a:latin typeface="Palatino Linotype" panose="02040502050505030304" pitchFamily="18" charset="0"/>
              </a:rPr>
              <a:t>	</a:t>
            </a:r>
            <a:r>
              <a:rPr lang="cs-CZ" sz="2600" dirty="0" err="1" smtClean="0">
                <a:latin typeface="Palatino Linotype" panose="02040502050505030304" pitchFamily="18" charset="0"/>
              </a:rPr>
              <a:t>ae</a:t>
            </a:r>
            <a:r>
              <a:rPr lang="cs-CZ" sz="2600" dirty="0">
                <a:latin typeface="Palatino Linotype" panose="02040502050505030304" pitchFamily="18" charset="0"/>
              </a:rPr>
              <a:t>, </a:t>
            </a:r>
            <a:r>
              <a:rPr lang="cs-CZ" sz="2600" dirty="0" smtClean="0">
                <a:latin typeface="Palatino Linotype" panose="02040502050505030304" pitchFamily="18" charset="0"/>
              </a:rPr>
              <a:t>	f</a:t>
            </a:r>
            <a:r>
              <a:rPr lang="cs-CZ" sz="2600" dirty="0">
                <a:latin typeface="Palatino Linotype" panose="02040502050505030304" pitchFamily="18" charset="0"/>
              </a:rPr>
              <a:t>.</a:t>
            </a:r>
          </a:p>
          <a:p>
            <a:pPr marL="0" indent="0">
              <a:buNone/>
            </a:pPr>
            <a:endParaRPr lang="cs-CZ" sz="24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cs-CZ" sz="1600" dirty="0">
                <a:latin typeface="Palatino Linotype" panose="02040502050505030304" pitchFamily="18" charset="0"/>
              </a:rPr>
              <a:t>Tvar nominativu </a:t>
            </a:r>
            <a:r>
              <a:rPr lang="cs-CZ" sz="1600" dirty="0" err="1" smtClean="0">
                <a:latin typeface="Palatino Linotype" panose="02040502050505030304" pitchFamily="18" charset="0"/>
              </a:rPr>
              <a:t>sg</a:t>
            </a:r>
            <a:r>
              <a:rPr lang="cs-CZ" sz="1600" dirty="0" smtClean="0">
                <a:latin typeface="Palatino Linotype" panose="02040502050505030304" pitchFamily="18" charset="0"/>
              </a:rPr>
              <a:t>.  koncovka </a:t>
            </a:r>
            <a:r>
              <a:rPr lang="cs-CZ" sz="1600" dirty="0">
                <a:latin typeface="Palatino Linotype" panose="02040502050505030304" pitchFamily="18" charset="0"/>
              </a:rPr>
              <a:t>genitivu </a:t>
            </a:r>
            <a:r>
              <a:rPr lang="cs-CZ" sz="1600" dirty="0" err="1">
                <a:latin typeface="Palatino Linotype" panose="02040502050505030304" pitchFamily="18" charset="0"/>
              </a:rPr>
              <a:t>sg</a:t>
            </a:r>
            <a:r>
              <a:rPr lang="cs-CZ" sz="1600" dirty="0">
                <a:latin typeface="Palatino Linotype" panose="02040502050505030304" pitchFamily="18" charset="0"/>
              </a:rPr>
              <a:t>.    gramatický rod</a:t>
            </a:r>
          </a:p>
          <a:p>
            <a:r>
              <a:rPr lang="cs-CZ" sz="2200" dirty="0">
                <a:latin typeface="Palatino Linotype" panose="02040502050505030304" pitchFamily="18" charset="0"/>
              </a:rPr>
              <a:t>JEN podle koncovky genitivu singuláru je možné určit, do které z deklinací substantivum patří.</a:t>
            </a:r>
          </a:p>
          <a:p>
            <a:endParaRPr lang="cs-CZ" sz="2400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2037357"/>
              </p:ext>
            </p:extLst>
          </p:nvPr>
        </p:nvGraphicFramePr>
        <p:xfrm>
          <a:off x="262619" y="5129380"/>
          <a:ext cx="8640960" cy="99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1440160"/>
                <a:gridCol w="1368152"/>
                <a:gridCol w="1368152"/>
                <a:gridCol w="1440160"/>
                <a:gridCol w="1656184"/>
              </a:tblGrid>
              <a:tr h="0">
                <a:tc>
                  <a:txBody>
                    <a:bodyPr/>
                    <a:lstStyle/>
                    <a:p>
                      <a:endParaRPr lang="cs-CZ" sz="1700" b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Palatino Linotype" panose="02040502050505030304" pitchFamily="18" charset="0"/>
                        </a:rPr>
                        <a:t>1. deklinace</a:t>
                      </a:r>
                      <a:endParaRPr lang="cs-CZ" sz="1700" b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Palatino Linotype" panose="02040502050505030304" pitchFamily="18" charset="0"/>
                        </a:rPr>
                        <a:t>2. deklinace</a:t>
                      </a:r>
                      <a:endParaRPr lang="cs-CZ" sz="1700" b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Palatino Linotype" panose="02040502050505030304" pitchFamily="18" charset="0"/>
                        </a:rPr>
                        <a:t>3. deklinace</a:t>
                      </a:r>
                      <a:endParaRPr lang="cs-CZ" sz="1700" b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Palatino Linotype" panose="02040502050505030304" pitchFamily="18" charset="0"/>
                        </a:rPr>
                        <a:t>4. deklinace</a:t>
                      </a:r>
                      <a:endParaRPr lang="cs-CZ" sz="1700" b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Palatino Linotype" panose="02040502050505030304" pitchFamily="18" charset="0"/>
                        </a:rPr>
                        <a:t>5. deklinace</a:t>
                      </a:r>
                      <a:endParaRPr lang="cs-CZ" sz="1700" b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Palatino Linotype" panose="02040502050505030304" pitchFamily="18" charset="0"/>
                        </a:rPr>
                        <a:t>Koncovka gen. </a:t>
                      </a:r>
                      <a:r>
                        <a:rPr lang="cs-CZ" dirty="0" err="1" smtClean="0">
                          <a:latin typeface="Palatino Linotype" panose="02040502050505030304" pitchFamily="18" charset="0"/>
                        </a:rPr>
                        <a:t>sg</a:t>
                      </a:r>
                      <a:r>
                        <a:rPr lang="cs-CZ" dirty="0" smtClean="0">
                          <a:latin typeface="Palatino Linotype" panose="02040502050505030304" pitchFamily="18" charset="0"/>
                        </a:rPr>
                        <a:t>. </a:t>
                      </a:r>
                      <a:endParaRPr lang="cs-CZ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Palatino Linotype" panose="02040502050505030304" pitchFamily="18" charset="0"/>
                        </a:rPr>
                        <a:t>-</a:t>
                      </a:r>
                      <a:r>
                        <a:rPr lang="cs-CZ" sz="2000" dirty="0" err="1" smtClean="0">
                          <a:latin typeface="Palatino Linotype" panose="02040502050505030304" pitchFamily="18" charset="0"/>
                        </a:rPr>
                        <a:t>ae</a:t>
                      </a:r>
                      <a:endParaRPr lang="cs-CZ" sz="2000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2000" b="0" i="0" u="none" strike="noStrike" kern="1200" baseline="0" dirty="0" smtClean="0">
                          <a:solidFill>
                            <a:schemeClr val="dk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-ī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Palatino Linotype" panose="02040502050505030304" pitchFamily="18" charset="0"/>
                        </a:rPr>
                        <a:t>-</a:t>
                      </a:r>
                      <a:r>
                        <a:rPr lang="cs-CZ" sz="2000" dirty="0" err="1" smtClean="0">
                          <a:latin typeface="Palatino Linotype" panose="02040502050505030304" pitchFamily="18" charset="0"/>
                        </a:rPr>
                        <a:t>is</a:t>
                      </a:r>
                      <a:endParaRPr lang="cs-CZ" sz="2000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2000" b="0" i="0" u="none" strike="noStrike" kern="1200" baseline="0" dirty="0" smtClean="0">
                          <a:solidFill>
                            <a:schemeClr val="dk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cs-CZ" sz="2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ūs</a:t>
                      </a:r>
                      <a:r>
                        <a:rPr kumimoji="0" lang="cs-CZ" sz="2000" b="0" i="0" u="none" strike="noStrike" kern="1200" baseline="0" dirty="0" smtClean="0">
                          <a:solidFill>
                            <a:schemeClr val="dk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2000" b="0" i="0" u="none" strike="noStrike" kern="1200" baseline="0" dirty="0" smtClean="0">
                          <a:solidFill>
                            <a:schemeClr val="dk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cs-CZ" sz="2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ēī</a:t>
                      </a:r>
                      <a:r>
                        <a:rPr kumimoji="0" lang="cs-CZ" sz="2000" b="0" i="0" u="none" strike="noStrike" kern="1200" baseline="0" dirty="0" smtClean="0">
                          <a:solidFill>
                            <a:schemeClr val="dk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/-</a:t>
                      </a:r>
                      <a:r>
                        <a:rPr kumimoji="0" lang="cs-CZ" sz="2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eī</a:t>
                      </a:r>
                      <a:r>
                        <a:rPr kumimoji="0" lang="cs-CZ" sz="2000" b="0" i="0" u="none" strike="noStrike" kern="1200" baseline="0" dirty="0" smtClean="0">
                          <a:solidFill>
                            <a:schemeClr val="dk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	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5" name="Přímá spojnice se šipkou 4"/>
          <p:cNvCxnSpPr/>
          <p:nvPr/>
        </p:nvCxnSpPr>
        <p:spPr>
          <a:xfrm flipV="1">
            <a:off x="1475656" y="3116678"/>
            <a:ext cx="284076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 flipV="1">
            <a:off x="3031310" y="3116678"/>
            <a:ext cx="28803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 flipH="1" flipV="1">
            <a:off x="4139952" y="3077530"/>
            <a:ext cx="295380" cy="4383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047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z="3300" kern="1200" dirty="0" smtClean="0">
                <a:solidFill>
                  <a:schemeClr val="accent3">
                    <a:shade val="75000"/>
                  </a:schemeClr>
                </a:solidFill>
                <a:latin typeface="Palatino Linotype" panose="02040502050505030304" pitchFamily="18" charset="0"/>
              </a:rPr>
              <a:t>Literatura</a:t>
            </a:r>
            <a:endParaRPr lang="cs-CZ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340768"/>
            <a:ext cx="8784976" cy="54006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cs-CZ" altLang="cs-CZ" sz="2800" dirty="0" smtClean="0">
                <a:latin typeface="Palatino Linotype" panose="02040502050505030304" pitchFamily="18" charset="0"/>
              </a:rPr>
              <a:t>Povinně</a:t>
            </a:r>
            <a:r>
              <a:rPr lang="cs-CZ" altLang="cs-CZ" sz="3100" dirty="0" smtClean="0">
                <a:latin typeface="Palatino Linotype" panose="02040502050505030304" pitchFamily="18" charset="0"/>
              </a:rPr>
              <a:t>:</a:t>
            </a:r>
          </a:p>
          <a:p>
            <a:pPr lvl="1">
              <a:lnSpc>
                <a:spcPct val="120000"/>
              </a:lnSpc>
            </a:pPr>
            <a:r>
              <a:rPr lang="cs-CZ" altLang="cs-CZ" sz="25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Marečková</a:t>
            </a:r>
            <a:r>
              <a:rPr lang="cs-CZ" altLang="cs-CZ" sz="2500" dirty="0">
                <a:solidFill>
                  <a:schemeClr val="tx1"/>
                </a:solidFill>
                <a:latin typeface="Palatino Linotype" panose="02040502050505030304" pitchFamily="18" charset="0"/>
              </a:rPr>
              <a:t>, Elena – Reichová, Hana: </a:t>
            </a:r>
            <a:r>
              <a:rPr lang="cs-CZ" altLang="cs-CZ" sz="25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Úvod do lékařské terminologie.</a:t>
            </a:r>
            <a:r>
              <a:rPr lang="cs-CZ" altLang="cs-CZ" sz="2500" dirty="0">
                <a:solidFill>
                  <a:schemeClr val="tx1"/>
                </a:solidFill>
                <a:latin typeface="Palatino Linotype" panose="02040502050505030304" pitchFamily="18" charset="0"/>
              </a:rPr>
              <a:t> Základy latiny s přihlédnutím k řečtině. Brno: MU, 2004. </a:t>
            </a:r>
            <a:r>
              <a:rPr lang="cs-CZ" altLang="cs-CZ" sz="25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cs-CZ" altLang="cs-CZ" sz="19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(</a:t>
            </a:r>
            <a:r>
              <a:rPr lang="cs-CZ" altLang="cs-CZ" sz="1900" dirty="0">
                <a:solidFill>
                  <a:schemeClr val="tx1"/>
                </a:solidFill>
                <a:latin typeface="Palatino Linotype" panose="02040502050505030304" pitchFamily="18" charset="0"/>
              </a:rPr>
              <a:t>ne starší než z r. 2000</a:t>
            </a:r>
            <a:r>
              <a:rPr lang="cs-CZ" altLang="cs-CZ" sz="19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cs-CZ" altLang="cs-CZ" sz="2000" dirty="0" smtClean="0">
              <a:latin typeface="Palatino Linotype" panose="02040502050505030304" pitchFamily="18" charset="0"/>
            </a:endParaRPr>
          </a:p>
          <a:p>
            <a:pPr>
              <a:lnSpc>
                <a:spcPct val="120000"/>
              </a:lnSpc>
            </a:pPr>
            <a:r>
              <a:rPr lang="cs-CZ" altLang="cs-CZ" sz="2900" dirty="0" smtClean="0">
                <a:latin typeface="Palatino Linotype" panose="02040502050505030304" pitchFamily="18" charset="0"/>
              </a:rPr>
              <a:t>Doporučená literatura:</a:t>
            </a:r>
            <a:endParaRPr lang="cs-CZ" altLang="cs-CZ" sz="2900" dirty="0">
              <a:latin typeface="Palatino Linotype" panose="02040502050505030304" pitchFamily="18" charset="0"/>
            </a:endParaRPr>
          </a:p>
          <a:p>
            <a:pPr lvl="1">
              <a:lnSpc>
                <a:spcPct val="120000"/>
              </a:lnSpc>
            </a:pPr>
            <a:r>
              <a:rPr lang="cs-CZ" altLang="cs-CZ" sz="2100" dirty="0">
                <a:solidFill>
                  <a:schemeClr val="tx1"/>
                </a:solidFill>
                <a:latin typeface="Palatino Linotype" panose="02040502050505030304" pitchFamily="18" charset="0"/>
              </a:rPr>
              <a:t>Kábrt, Jan – Kábrt, Jan jr.: </a:t>
            </a:r>
            <a:r>
              <a:rPr lang="cs-CZ" altLang="cs-CZ" sz="21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Lexicon </a:t>
            </a:r>
            <a:r>
              <a:rPr lang="cs-CZ" altLang="cs-CZ" sz="2100" b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medicum</a:t>
            </a:r>
            <a:r>
              <a:rPr lang="cs-CZ" altLang="cs-CZ" sz="21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.</a:t>
            </a:r>
            <a:r>
              <a:rPr lang="cs-CZ" altLang="cs-CZ" sz="2100" dirty="0">
                <a:solidFill>
                  <a:schemeClr val="tx1"/>
                </a:solidFill>
                <a:latin typeface="Palatino Linotype" panose="02040502050505030304" pitchFamily="18" charset="0"/>
              </a:rPr>
              <a:t> Praha: </a:t>
            </a:r>
            <a:r>
              <a:rPr lang="cs-CZ" altLang="cs-CZ" sz="2100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Galén</a:t>
            </a:r>
            <a:r>
              <a:rPr lang="cs-CZ" altLang="cs-CZ" sz="2100" dirty="0">
                <a:solidFill>
                  <a:schemeClr val="tx1"/>
                </a:solidFill>
                <a:latin typeface="Palatino Linotype" panose="02040502050505030304" pitchFamily="18" charset="0"/>
              </a:rPr>
              <a:t>, 2004. (2., dopl. a </a:t>
            </a:r>
            <a:r>
              <a:rPr lang="cs-CZ" altLang="cs-CZ" sz="2100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přeprac</a:t>
            </a:r>
            <a:r>
              <a:rPr lang="cs-CZ" altLang="cs-CZ" sz="2100" dirty="0">
                <a:solidFill>
                  <a:schemeClr val="tx1"/>
                </a:solidFill>
                <a:latin typeface="Palatino Linotype" panose="02040502050505030304" pitchFamily="18" charset="0"/>
              </a:rPr>
              <a:t>. vyd.)</a:t>
            </a:r>
          </a:p>
          <a:p>
            <a:pPr lvl="1">
              <a:lnSpc>
                <a:spcPct val="120000"/>
              </a:lnSpc>
            </a:pPr>
            <a:r>
              <a:rPr lang="cs-CZ" sz="2100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Dauber</a:t>
            </a:r>
            <a:r>
              <a:rPr lang="cs-CZ" sz="2100" dirty="0">
                <a:solidFill>
                  <a:schemeClr val="tx1"/>
                </a:solidFill>
                <a:latin typeface="Palatino Linotype" panose="02040502050505030304" pitchFamily="18" charset="0"/>
              </a:rPr>
              <a:t> Wolfgang: </a:t>
            </a:r>
            <a:r>
              <a:rPr lang="cs-CZ" sz="2100" b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Feneisův</a:t>
            </a:r>
            <a:r>
              <a:rPr lang="cs-CZ" sz="21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 obrazový slovník anatomie.</a:t>
            </a:r>
            <a:r>
              <a:rPr lang="cs-CZ" sz="2100" dirty="0">
                <a:solidFill>
                  <a:schemeClr val="tx1"/>
                </a:solidFill>
                <a:latin typeface="Palatino Linotype" panose="02040502050505030304" pitchFamily="18" charset="0"/>
              </a:rPr>
              <a:t> Praha: </a:t>
            </a:r>
            <a:r>
              <a:rPr lang="cs-CZ" sz="2100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Grada</a:t>
            </a:r>
            <a:r>
              <a:rPr lang="cs-CZ" sz="2100" dirty="0">
                <a:solidFill>
                  <a:schemeClr val="tx1"/>
                </a:solidFill>
                <a:latin typeface="Palatino Linotype" panose="02040502050505030304" pitchFamily="18" charset="0"/>
              </a:rPr>
              <a:t>, 2007. (překlad 9., zcela přepracovaného vydání)</a:t>
            </a:r>
          </a:p>
          <a:p>
            <a:pPr lvl="1">
              <a:lnSpc>
                <a:spcPct val="120000"/>
              </a:lnSpc>
            </a:pPr>
            <a:r>
              <a:rPr lang="cs-CZ" altLang="cs-CZ" sz="2100" dirty="0">
                <a:solidFill>
                  <a:schemeClr val="tx1"/>
                </a:solidFill>
                <a:latin typeface="Palatino Linotype" panose="02040502050505030304" pitchFamily="18" charset="0"/>
              </a:rPr>
              <a:t>Martin Vejražka, Dana Svobodová: </a:t>
            </a:r>
            <a:r>
              <a:rPr lang="cs-CZ" altLang="cs-CZ" sz="2100" b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Terminologiae</a:t>
            </a:r>
            <a:r>
              <a:rPr lang="cs-CZ" altLang="cs-CZ" sz="21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cs-CZ" altLang="cs-CZ" sz="2100" b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medicae</a:t>
            </a:r>
            <a:r>
              <a:rPr lang="cs-CZ" altLang="cs-CZ" sz="21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cs-CZ" altLang="cs-CZ" sz="2100" b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Ianua</a:t>
            </a:r>
            <a:r>
              <a:rPr lang="cs-CZ" altLang="cs-CZ" sz="21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.</a:t>
            </a:r>
            <a:r>
              <a:rPr lang="cs-CZ" altLang="cs-CZ" sz="2100" dirty="0">
                <a:solidFill>
                  <a:schemeClr val="tx1"/>
                </a:solidFill>
                <a:latin typeface="Palatino Linotype" panose="02040502050505030304" pitchFamily="18" charset="0"/>
              </a:rPr>
              <a:t> Úvod do problematiky řeckolatinské lékařské terminologie pro studenty magisterského studia lékařství. Praha: Academia, 2002 (1. vydání).</a:t>
            </a:r>
          </a:p>
          <a:p>
            <a:pPr>
              <a:lnSpc>
                <a:spcPct val="120000"/>
              </a:lnSpc>
            </a:pPr>
            <a:endParaRPr lang="cs-CZ" altLang="cs-CZ" sz="2600" dirty="0">
              <a:latin typeface="Palatino Linotype" panose="02040502050505030304" pitchFamily="18" charset="0"/>
            </a:endParaRPr>
          </a:p>
          <a:p>
            <a:pPr lvl="1">
              <a:lnSpc>
                <a:spcPct val="120000"/>
              </a:lnSpc>
            </a:pPr>
            <a:r>
              <a:rPr lang="cs-CZ" altLang="cs-CZ" sz="19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Novotný</a:t>
            </a:r>
            <a:r>
              <a:rPr lang="cs-CZ" altLang="cs-CZ" sz="1900" dirty="0">
                <a:solidFill>
                  <a:schemeClr val="tx1"/>
                </a:solidFill>
                <a:latin typeface="Palatino Linotype" panose="02040502050505030304" pitchFamily="18" charset="0"/>
              </a:rPr>
              <a:t>, František: </a:t>
            </a:r>
            <a:r>
              <a:rPr lang="cs-CZ" altLang="cs-CZ" sz="19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Základní latinská mluvnice.</a:t>
            </a:r>
            <a:r>
              <a:rPr lang="cs-CZ" altLang="cs-CZ" sz="1900" dirty="0">
                <a:solidFill>
                  <a:schemeClr val="tx1"/>
                </a:solidFill>
                <a:latin typeface="Palatino Linotype" panose="02040502050505030304" pitchFamily="18" charset="0"/>
              </a:rPr>
              <a:t> Jinočany 19922. (první vydání 1957)</a:t>
            </a:r>
          </a:p>
          <a:p>
            <a:pPr lvl="1">
              <a:lnSpc>
                <a:spcPct val="120000"/>
              </a:lnSpc>
            </a:pPr>
            <a:r>
              <a:rPr lang="cs-CZ" altLang="cs-CZ" sz="1900" dirty="0">
                <a:solidFill>
                  <a:schemeClr val="tx1"/>
                </a:solidFill>
                <a:latin typeface="Palatino Linotype" panose="02040502050505030304" pitchFamily="18" charset="0"/>
              </a:rPr>
              <a:t>Pražák, J. M. – Novotný, F. – Sedláček, J.: </a:t>
            </a:r>
            <a:r>
              <a:rPr lang="cs-CZ" altLang="cs-CZ" sz="19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Latinsko-český slovník</a:t>
            </a:r>
            <a:r>
              <a:rPr lang="cs-CZ" altLang="cs-CZ" sz="1900" dirty="0">
                <a:solidFill>
                  <a:schemeClr val="tx1"/>
                </a:solidFill>
                <a:latin typeface="Palatino Linotype" panose="02040502050505030304" pitchFamily="18" charset="0"/>
              </a:rPr>
              <a:t>. Praha 195517. (poslední přetisk 1999</a:t>
            </a:r>
            <a:r>
              <a:rPr lang="cs-CZ" altLang="cs-CZ" sz="19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) </a:t>
            </a:r>
            <a:endParaRPr lang="cs-CZ" altLang="cs-CZ" sz="19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Palatino Linotype" panose="02040502050505030304" pitchFamily="18" charset="0"/>
              </a:rPr>
              <a:t>Cvičení</a:t>
            </a:r>
            <a:endParaRPr lang="cs-CZ" dirty="0">
              <a:latin typeface="Palatino Linotype" panose="0204050205050503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2924944"/>
            <a:ext cx="8503920" cy="3456384"/>
          </a:xfrm>
        </p:spPr>
        <p:txBody>
          <a:bodyPr>
            <a:normAutofit/>
          </a:bodyPr>
          <a:lstStyle/>
          <a:p>
            <a:r>
              <a:rPr lang="cs-CZ" sz="2400" dirty="0" smtClean="0">
                <a:latin typeface="Palatino Linotype" panose="02040502050505030304" pitchFamily="18" charset="0"/>
              </a:rPr>
              <a:t>Určete deklinaci následujících substantiv:</a:t>
            </a:r>
          </a:p>
          <a:p>
            <a:pPr lvl="1"/>
            <a:r>
              <a:rPr lang="cs-CZ" sz="2000" i="1" dirty="0" err="1" smtClean="0">
                <a:solidFill>
                  <a:schemeClr val="tx1"/>
                </a:solidFill>
                <a:latin typeface="Palatino Linotype" panose="02040502050505030304" pitchFamily="18" charset="0"/>
              </a:rPr>
              <a:t>ductus</a:t>
            </a:r>
            <a:r>
              <a:rPr lang="cs-CZ" sz="2000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, </a:t>
            </a:r>
            <a:r>
              <a:rPr lang="cs-CZ" sz="2000" i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ūs</a:t>
            </a:r>
            <a:r>
              <a:rPr lang="cs-CZ" sz="2000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, m. </a:t>
            </a:r>
            <a:endParaRPr lang="cs-CZ" sz="2000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lvl="1"/>
            <a:r>
              <a:rPr lang="cs-CZ" sz="2000" i="1" dirty="0" err="1" smtClean="0">
                <a:solidFill>
                  <a:schemeClr val="tx1"/>
                </a:solidFill>
                <a:latin typeface="Palatino Linotype" panose="02040502050505030304" pitchFamily="18" charset="0"/>
              </a:rPr>
              <a:t>nervus</a:t>
            </a:r>
            <a:r>
              <a:rPr lang="cs-CZ" sz="2000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, ī, m. </a:t>
            </a:r>
            <a:endParaRPr lang="cs-CZ" sz="2000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lvl="1"/>
            <a:r>
              <a:rPr lang="cs-CZ" sz="2000" i="1" dirty="0" err="1" smtClean="0">
                <a:solidFill>
                  <a:schemeClr val="tx1"/>
                </a:solidFill>
                <a:latin typeface="Palatino Linotype" panose="02040502050505030304" pitchFamily="18" charset="0"/>
              </a:rPr>
              <a:t>faciēs</a:t>
            </a:r>
            <a:r>
              <a:rPr lang="cs-CZ" sz="2000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, </a:t>
            </a:r>
            <a:r>
              <a:rPr lang="cs-CZ" sz="2000" i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ēī</a:t>
            </a:r>
            <a:r>
              <a:rPr lang="cs-CZ" sz="2000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, f. </a:t>
            </a:r>
            <a:endParaRPr lang="cs-CZ" sz="2000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lvl="1"/>
            <a:r>
              <a:rPr lang="cs-CZ" sz="2000" i="1" dirty="0" err="1" smtClean="0">
                <a:solidFill>
                  <a:schemeClr val="tx1"/>
                </a:solidFill>
                <a:latin typeface="Palatino Linotype" panose="02040502050505030304" pitchFamily="18" charset="0"/>
              </a:rPr>
              <a:t>melanōma</a:t>
            </a:r>
            <a:r>
              <a:rPr lang="cs-CZ" sz="2000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, tis, n. </a:t>
            </a:r>
            <a:endParaRPr lang="cs-CZ" sz="2000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lvl="1"/>
            <a:r>
              <a:rPr lang="cs-CZ" sz="2000" i="1" dirty="0" err="1" smtClean="0">
                <a:solidFill>
                  <a:schemeClr val="tx1"/>
                </a:solidFill>
                <a:latin typeface="Palatino Linotype" panose="02040502050505030304" pitchFamily="18" charset="0"/>
              </a:rPr>
              <a:t>mamma</a:t>
            </a:r>
            <a:r>
              <a:rPr lang="cs-CZ" sz="2000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, </a:t>
            </a:r>
            <a:r>
              <a:rPr lang="cs-CZ" sz="2000" i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ae</a:t>
            </a:r>
            <a:r>
              <a:rPr lang="cs-CZ" sz="2000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, f. </a:t>
            </a:r>
            <a:endParaRPr lang="cs-CZ" sz="2000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lvl="1"/>
            <a:r>
              <a:rPr lang="cs-CZ" sz="2000" i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cerebrum</a:t>
            </a:r>
            <a:r>
              <a:rPr lang="cs-CZ" sz="20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, </a:t>
            </a:r>
            <a:r>
              <a:rPr lang="cs-CZ" sz="2000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ī, </a:t>
            </a:r>
            <a:r>
              <a:rPr lang="cs-CZ" sz="2000" i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n.</a:t>
            </a:r>
          </a:p>
          <a:p>
            <a:pPr lvl="1"/>
            <a:r>
              <a:rPr lang="cs-CZ" sz="2000" i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m</a:t>
            </a:r>
            <a:r>
              <a:rPr lang="cs-CZ" sz="2000" i="1" dirty="0" err="1" smtClean="0">
                <a:solidFill>
                  <a:schemeClr val="tx1"/>
                </a:solidFill>
                <a:latin typeface="Palatino Linotype" panose="02040502050505030304" pitchFamily="18" charset="0"/>
              </a:rPr>
              <a:t>anus</a:t>
            </a:r>
            <a:r>
              <a:rPr lang="cs-CZ" sz="2000" i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, </a:t>
            </a:r>
            <a:r>
              <a:rPr lang="cs-CZ" sz="2000" i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ūs</a:t>
            </a:r>
            <a:r>
              <a:rPr lang="cs-CZ" sz="2000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, </a:t>
            </a:r>
            <a:r>
              <a:rPr lang="cs-CZ" sz="2000" i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f.</a:t>
            </a:r>
          </a:p>
          <a:p>
            <a:pPr lvl="1"/>
            <a:r>
              <a:rPr lang="cs-CZ" sz="2000" i="1" dirty="0" err="1" smtClean="0">
                <a:solidFill>
                  <a:schemeClr val="tx1"/>
                </a:solidFill>
                <a:latin typeface="Palatino Linotype" panose="02040502050505030304" pitchFamily="18" charset="0"/>
              </a:rPr>
              <a:t>diabētēs</a:t>
            </a:r>
            <a:r>
              <a:rPr lang="cs-CZ" sz="2000" i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, </a:t>
            </a:r>
            <a:r>
              <a:rPr lang="cs-CZ" sz="2000" i="1" dirty="0" err="1" smtClean="0">
                <a:solidFill>
                  <a:schemeClr val="tx1"/>
                </a:solidFill>
                <a:latin typeface="Palatino Linotype" panose="02040502050505030304" pitchFamily="18" charset="0"/>
              </a:rPr>
              <a:t>ae</a:t>
            </a:r>
            <a:r>
              <a:rPr lang="cs-CZ" sz="2000" i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, m.</a:t>
            </a:r>
          </a:p>
          <a:p>
            <a:pPr lvl="1"/>
            <a:endParaRPr lang="cs-CZ" sz="2000" i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lvl="1"/>
            <a:endParaRPr lang="cs-CZ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1656445"/>
              </p:ext>
            </p:extLst>
          </p:nvPr>
        </p:nvGraphicFramePr>
        <p:xfrm>
          <a:off x="323528" y="1628800"/>
          <a:ext cx="8640960" cy="99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1440160"/>
                <a:gridCol w="1368152"/>
                <a:gridCol w="1368152"/>
                <a:gridCol w="1440160"/>
                <a:gridCol w="1656184"/>
              </a:tblGrid>
              <a:tr h="0">
                <a:tc>
                  <a:txBody>
                    <a:bodyPr/>
                    <a:lstStyle/>
                    <a:p>
                      <a:endParaRPr lang="cs-CZ" sz="1700" b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Palatino Linotype" panose="02040502050505030304" pitchFamily="18" charset="0"/>
                        </a:rPr>
                        <a:t>1. deklinace</a:t>
                      </a:r>
                      <a:endParaRPr lang="cs-CZ" sz="1700" b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Palatino Linotype" panose="02040502050505030304" pitchFamily="18" charset="0"/>
                        </a:rPr>
                        <a:t>2. deklinace</a:t>
                      </a:r>
                      <a:endParaRPr lang="cs-CZ" sz="1700" b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Palatino Linotype" panose="02040502050505030304" pitchFamily="18" charset="0"/>
                        </a:rPr>
                        <a:t>3. deklinace</a:t>
                      </a:r>
                      <a:endParaRPr lang="cs-CZ" sz="1700" b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Palatino Linotype" panose="02040502050505030304" pitchFamily="18" charset="0"/>
                        </a:rPr>
                        <a:t>4. deklinace</a:t>
                      </a:r>
                      <a:endParaRPr lang="cs-CZ" sz="1700" b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Palatino Linotype" panose="02040502050505030304" pitchFamily="18" charset="0"/>
                        </a:rPr>
                        <a:t>5. deklinace</a:t>
                      </a:r>
                      <a:endParaRPr lang="cs-CZ" sz="1700" b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Palatino Linotype" panose="02040502050505030304" pitchFamily="18" charset="0"/>
                        </a:rPr>
                        <a:t>Koncovka gen. </a:t>
                      </a:r>
                      <a:r>
                        <a:rPr lang="cs-CZ" dirty="0" err="1" smtClean="0">
                          <a:latin typeface="Palatino Linotype" panose="02040502050505030304" pitchFamily="18" charset="0"/>
                        </a:rPr>
                        <a:t>sg</a:t>
                      </a:r>
                      <a:r>
                        <a:rPr lang="cs-CZ" dirty="0" smtClean="0">
                          <a:latin typeface="Palatino Linotype" panose="02040502050505030304" pitchFamily="18" charset="0"/>
                        </a:rPr>
                        <a:t>. </a:t>
                      </a:r>
                      <a:endParaRPr lang="cs-CZ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Palatino Linotype" panose="02040502050505030304" pitchFamily="18" charset="0"/>
                        </a:rPr>
                        <a:t>-</a:t>
                      </a:r>
                      <a:r>
                        <a:rPr lang="cs-CZ" sz="2000" dirty="0" err="1" smtClean="0">
                          <a:latin typeface="Palatino Linotype" panose="02040502050505030304" pitchFamily="18" charset="0"/>
                        </a:rPr>
                        <a:t>ae</a:t>
                      </a:r>
                      <a:endParaRPr lang="cs-CZ" sz="2000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2000" b="0" i="0" u="none" strike="noStrike" kern="1200" baseline="0" dirty="0" smtClean="0">
                          <a:solidFill>
                            <a:schemeClr val="dk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-ī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Palatino Linotype" panose="02040502050505030304" pitchFamily="18" charset="0"/>
                        </a:rPr>
                        <a:t>-</a:t>
                      </a:r>
                      <a:r>
                        <a:rPr lang="cs-CZ" sz="2000" dirty="0" err="1" smtClean="0">
                          <a:latin typeface="Palatino Linotype" panose="02040502050505030304" pitchFamily="18" charset="0"/>
                        </a:rPr>
                        <a:t>is</a:t>
                      </a:r>
                      <a:endParaRPr lang="cs-CZ" sz="2000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2000" b="0" i="0" u="none" strike="noStrike" kern="1200" baseline="0" dirty="0" smtClean="0">
                          <a:solidFill>
                            <a:schemeClr val="dk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cs-CZ" sz="2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ūs</a:t>
                      </a:r>
                      <a:r>
                        <a:rPr kumimoji="0" lang="cs-CZ" sz="2000" b="0" i="0" u="none" strike="noStrike" kern="1200" baseline="0" dirty="0" smtClean="0">
                          <a:solidFill>
                            <a:schemeClr val="dk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2000" b="0" i="0" u="none" strike="noStrike" kern="1200" baseline="0" dirty="0" smtClean="0">
                          <a:solidFill>
                            <a:schemeClr val="dk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cs-CZ" sz="2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ēī</a:t>
                      </a:r>
                      <a:r>
                        <a:rPr kumimoji="0" lang="cs-CZ" sz="2000" b="0" i="0" u="none" strike="noStrike" kern="1200" baseline="0" dirty="0" smtClean="0">
                          <a:solidFill>
                            <a:schemeClr val="dk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/-</a:t>
                      </a:r>
                      <a:r>
                        <a:rPr kumimoji="0" lang="cs-CZ" sz="2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eī</a:t>
                      </a:r>
                      <a:r>
                        <a:rPr kumimoji="0" lang="cs-CZ" sz="2000" b="0" i="0" u="none" strike="noStrike" kern="1200" baseline="0" dirty="0" smtClean="0">
                          <a:solidFill>
                            <a:schemeClr val="dk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	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82747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Palatino Linotype" panose="02040502050505030304" pitchFamily="18" charset="0"/>
              </a:rPr>
              <a:t>Latinská substantiva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98296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dirty="0" smtClean="0">
                <a:latin typeface="Palatino Linotype" panose="02040502050505030304" pitchFamily="18" charset="0"/>
              </a:rPr>
              <a:t>Rod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cs-CZ" sz="23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ovlivňuje </a:t>
            </a:r>
            <a:r>
              <a:rPr lang="cs-CZ" sz="2300" dirty="0">
                <a:solidFill>
                  <a:schemeClr val="tx1"/>
                </a:solidFill>
                <a:latin typeface="Palatino Linotype" panose="02040502050505030304" pitchFamily="18" charset="0"/>
              </a:rPr>
              <a:t>tvar a způsob skloňování adjektiva, se kterým dané substantivum vytváří spojení (shodný přívlastek), např. </a:t>
            </a:r>
          </a:p>
          <a:p>
            <a:pPr lvl="2">
              <a:lnSpc>
                <a:spcPct val="110000"/>
              </a:lnSpc>
              <a:spcBef>
                <a:spcPts val="0"/>
              </a:spcBef>
            </a:pPr>
            <a:r>
              <a:rPr lang="cs-CZ" i="1" dirty="0" err="1" smtClean="0">
                <a:solidFill>
                  <a:schemeClr val="tx1"/>
                </a:solidFill>
                <a:latin typeface="Palatino Linotype" panose="02040502050505030304" pitchFamily="18" charset="0"/>
              </a:rPr>
              <a:t>dexter</a:t>
            </a:r>
            <a:r>
              <a:rPr lang="cs-CZ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, </a:t>
            </a:r>
            <a:r>
              <a:rPr lang="cs-CZ" i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dextra</a:t>
            </a:r>
            <a:r>
              <a:rPr lang="cs-CZ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, </a:t>
            </a:r>
            <a:r>
              <a:rPr lang="cs-CZ" i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dextrum</a:t>
            </a:r>
            <a:r>
              <a:rPr lang="cs-CZ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cs-CZ" sz="2100" dirty="0">
                <a:solidFill>
                  <a:schemeClr val="tx1"/>
                </a:solidFill>
                <a:latin typeface="Palatino Linotype" panose="02040502050505030304" pitchFamily="18" charset="0"/>
              </a:rPr>
              <a:t>(pravý, pravá, pravé = ležící na pravé straně) </a:t>
            </a:r>
          </a:p>
          <a:p>
            <a:pPr lvl="2">
              <a:lnSpc>
                <a:spcPct val="110000"/>
              </a:lnSpc>
              <a:spcBef>
                <a:spcPts val="0"/>
              </a:spcBef>
            </a:pPr>
            <a:r>
              <a:rPr lang="cs-CZ" sz="2100" i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d</a:t>
            </a:r>
            <a:r>
              <a:rPr lang="cs-CZ" sz="2100" i="1" dirty="0" err="1" smtClean="0">
                <a:solidFill>
                  <a:schemeClr val="tx1"/>
                </a:solidFill>
                <a:latin typeface="Palatino Linotype" panose="02040502050505030304" pitchFamily="18" charset="0"/>
              </a:rPr>
              <a:t>uctus</a:t>
            </a:r>
            <a:r>
              <a:rPr lang="cs-CZ" sz="2100" i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cs-CZ" sz="2100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(m.) </a:t>
            </a:r>
            <a:r>
              <a:rPr lang="cs-CZ" sz="2100" i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lymphaticus</a:t>
            </a:r>
            <a:r>
              <a:rPr lang="cs-CZ" sz="2100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cs-CZ" sz="2100" i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dexter</a:t>
            </a:r>
            <a:r>
              <a:rPr lang="cs-CZ" sz="2100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cs-CZ" sz="2100" dirty="0">
                <a:solidFill>
                  <a:schemeClr val="tx1"/>
                </a:solidFill>
                <a:latin typeface="Palatino Linotype" panose="02040502050505030304" pitchFamily="18" charset="0"/>
              </a:rPr>
              <a:t>(pravý mízovod) </a:t>
            </a:r>
          </a:p>
          <a:p>
            <a:pPr lvl="2">
              <a:lnSpc>
                <a:spcPct val="110000"/>
              </a:lnSpc>
              <a:spcBef>
                <a:spcPts val="0"/>
              </a:spcBef>
            </a:pPr>
            <a:r>
              <a:rPr lang="cs-CZ" sz="2100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a</a:t>
            </a:r>
            <a:r>
              <a:rPr lang="pt-BR" sz="2100" i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rteria </a:t>
            </a:r>
            <a:r>
              <a:rPr lang="pt-BR" sz="2100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(f.) coronaria dextra </a:t>
            </a:r>
            <a:r>
              <a:rPr lang="pt-BR" sz="2100" dirty="0">
                <a:solidFill>
                  <a:schemeClr val="tx1"/>
                </a:solidFill>
                <a:latin typeface="Palatino Linotype" panose="02040502050505030304" pitchFamily="18" charset="0"/>
              </a:rPr>
              <a:t>(pravá věnčitá tepna) </a:t>
            </a:r>
          </a:p>
          <a:p>
            <a:pPr lvl="2">
              <a:lnSpc>
                <a:spcPct val="110000"/>
              </a:lnSpc>
              <a:spcBef>
                <a:spcPts val="0"/>
              </a:spcBef>
            </a:pPr>
            <a:r>
              <a:rPr lang="cs-CZ" sz="2100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g</a:t>
            </a:r>
            <a:r>
              <a:rPr lang="cs-CZ" sz="2100" i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enu </a:t>
            </a:r>
            <a:r>
              <a:rPr lang="cs-CZ" sz="2100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(n.) </a:t>
            </a:r>
            <a:r>
              <a:rPr lang="cs-CZ" sz="2100" i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dextrum</a:t>
            </a:r>
            <a:r>
              <a:rPr lang="cs-CZ" sz="2100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cs-CZ" sz="2100" dirty="0">
                <a:solidFill>
                  <a:schemeClr val="tx1"/>
                </a:solidFill>
                <a:latin typeface="Palatino Linotype" panose="02040502050505030304" pitchFamily="18" charset="0"/>
              </a:rPr>
              <a:t>(pravé koleno) 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3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rod </a:t>
            </a:r>
            <a:r>
              <a:rPr lang="cs-CZ" sz="2300" dirty="0">
                <a:solidFill>
                  <a:schemeClr val="tx1"/>
                </a:solidFill>
                <a:latin typeface="Palatino Linotype" panose="02040502050505030304" pitchFamily="18" charset="0"/>
              </a:rPr>
              <a:t>latinského substantiva nemusí odpovídat rodu jeho českého ekvivalentu, např. </a:t>
            </a:r>
          </a:p>
          <a:p>
            <a:pPr lvl="2">
              <a:lnSpc>
                <a:spcPct val="110000"/>
              </a:lnSpc>
              <a:spcBef>
                <a:spcPts val="0"/>
              </a:spcBef>
            </a:pPr>
            <a:r>
              <a:rPr lang="cs-CZ" sz="2100" i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os </a:t>
            </a:r>
            <a:r>
              <a:rPr lang="cs-CZ" sz="2100" dirty="0">
                <a:solidFill>
                  <a:schemeClr val="tx1"/>
                </a:solidFill>
                <a:latin typeface="Palatino Linotype" panose="02040502050505030304" pitchFamily="18" charset="0"/>
              </a:rPr>
              <a:t>(n.) = kost (f.) </a:t>
            </a:r>
          </a:p>
          <a:p>
            <a:pPr lvl="2">
              <a:lnSpc>
                <a:spcPct val="110000"/>
              </a:lnSpc>
              <a:spcBef>
                <a:spcPts val="0"/>
              </a:spcBef>
            </a:pPr>
            <a:r>
              <a:rPr lang="cs-CZ" sz="2100" i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cerebrum </a:t>
            </a:r>
            <a:r>
              <a:rPr lang="cs-CZ" sz="2100" dirty="0">
                <a:solidFill>
                  <a:schemeClr val="tx1"/>
                </a:solidFill>
                <a:latin typeface="Palatino Linotype" panose="02040502050505030304" pitchFamily="18" charset="0"/>
              </a:rPr>
              <a:t>(n.) = mozek (m.) 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22515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Palatino Linotype" panose="02040502050505030304" pitchFamily="18" charset="0"/>
              </a:rPr>
              <a:t>1. deklinace</a:t>
            </a:r>
            <a:endParaRPr lang="cs-CZ" dirty="0">
              <a:latin typeface="Palatino Linotype" panose="0204050205050503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Palatino Linotype" panose="02040502050505030304" pitchFamily="18" charset="0"/>
              </a:rPr>
              <a:t>C</a:t>
            </a:r>
            <a:r>
              <a:rPr lang="cs-CZ" dirty="0" smtClean="0">
                <a:latin typeface="Palatino Linotype" panose="02040502050505030304" pitchFamily="18" charset="0"/>
              </a:rPr>
              <a:t>harakteristické </a:t>
            </a:r>
            <a:r>
              <a:rPr lang="cs-CZ" dirty="0" smtClean="0">
                <a:latin typeface="Palatino Linotype" panose="02040502050505030304" pitchFamily="18" charset="0"/>
              </a:rPr>
              <a:t>rysy: </a:t>
            </a:r>
            <a:endParaRPr lang="cs-CZ" dirty="0">
              <a:latin typeface="Palatino Linotype" panose="02040502050505030304" pitchFamily="18" charset="0"/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koncovka </a:t>
            </a:r>
            <a:r>
              <a:rPr lang="cs-CZ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-</a:t>
            </a:r>
            <a:r>
              <a:rPr lang="cs-CZ" b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ae</a:t>
            </a:r>
            <a:r>
              <a:rPr lang="cs-CZ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cs-CZ" dirty="0">
                <a:solidFill>
                  <a:schemeClr val="tx1"/>
                </a:solidFill>
                <a:latin typeface="Palatino Linotype" panose="02040502050505030304" pitchFamily="18" charset="0"/>
              </a:rPr>
              <a:t>v genitivu singuláru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substantiva </a:t>
            </a:r>
            <a:r>
              <a:rPr lang="cs-CZ" dirty="0">
                <a:solidFill>
                  <a:schemeClr val="tx1"/>
                </a:solidFill>
                <a:latin typeface="Palatino Linotype" panose="02040502050505030304" pitchFamily="18" charset="0"/>
              </a:rPr>
              <a:t>převážně ženského rodu 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Př. </a:t>
            </a:r>
            <a:r>
              <a:rPr lang="cs-CZ" i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aorta</a:t>
            </a:r>
            <a:r>
              <a:rPr lang="cs-CZ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, </a:t>
            </a:r>
            <a:r>
              <a:rPr lang="cs-CZ" i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ae</a:t>
            </a:r>
            <a:r>
              <a:rPr lang="cs-CZ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, f. </a:t>
            </a:r>
            <a:r>
              <a:rPr lang="cs-CZ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(srdečnice), </a:t>
            </a:r>
            <a:r>
              <a:rPr lang="cs-CZ" i="1" dirty="0" err="1" smtClean="0">
                <a:solidFill>
                  <a:schemeClr val="tx1"/>
                </a:solidFill>
                <a:latin typeface="Palatino Linotype" panose="02040502050505030304" pitchFamily="18" charset="0"/>
              </a:rPr>
              <a:t>āreola</a:t>
            </a:r>
            <a:r>
              <a:rPr lang="cs-CZ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, </a:t>
            </a:r>
            <a:r>
              <a:rPr lang="cs-CZ" i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ae</a:t>
            </a:r>
            <a:r>
              <a:rPr lang="cs-CZ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, f. </a:t>
            </a:r>
            <a:r>
              <a:rPr lang="cs-CZ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(dvorec), </a:t>
            </a:r>
            <a:r>
              <a:rPr lang="cs-CZ" i="1" dirty="0" err="1" smtClean="0">
                <a:solidFill>
                  <a:schemeClr val="tx1"/>
                </a:solidFill>
                <a:latin typeface="Palatino Linotype" panose="02040502050505030304" pitchFamily="18" charset="0"/>
              </a:rPr>
              <a:t>bursa</a:t>
            </a:r>
            <a:r>
              <a:rPr lang="cs-CZ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, </a:t>
            </a:r>
            <a:r>
              <a:rPr lang="cs-CZ" i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ae</a:t>
            </a:r>
            <a:r>
              <a:rPr lang="cs-CZ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, f</a:t>
            </a:r>
            <a:r>
              <a:rPr lang="cs-CZ" dirty="0">
                <a:solidFill>
                  <a:schemeClr val="tx1"/>
                </a:solidFill>
                <a:latin typeface="Palatino Linotype" panose="02040502050505030304" pitchFamily="18" charset="0"/>
              </a:rPr>
              <a:t>. </a:t>
            </a:r>
            <a:r>
              <a:rPr lang="cs-CZ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(váček) </a:t>
            </a:r>
            <a:endParaRPr lang="cs-CZ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maskulina </a:t>
            </a:r>
            <a:r>
              <a:rPr lang="cs-CZ" dirty="0">
                <a:solidFill>
                  <a:schemeClr val="tx1"/>
                </a:solidFill>
                <a:latin typeface="Palatino Linotype" panose="02040502050505030304" pitchFamily="18" charset="0"/>
              </a:rPr>
              <a:t>výjimečně </a:t>
            </a:r>
            <a:r>
              <a:rPr lang="cs-CZ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(př. </a:t>
            </a:r>
            <a:r>
              <a:rPr lang="cs-CZ" i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dentista</a:t>
            </a:r>
            <a:r>
              <a:rPr lang="cs-CZ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, </a:t>
            </a:r>
            <a:r>
              <a:rPr lang="cs-CZ" i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ae</a:t>
            </a:r>
            <a:r>
              <a:rPr lang="cs-CZ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, m</a:t>
            </a:r>
            <a:r>
              <a:rPr lang="cs-CZ" dirty="0">
                <a:solidFill>
                  <a:schemeClr val="tx1"/>
                </a:solidFill>
                <a:latin typeface="Palatino Linotype" panose="02040502050505030304" pitchFamily="18" charset="0"/>
              </a:rPr>
              <a:t>.), neutrum žádné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do </a:t>
            </a:r>
            <a:r>
              <a:rPr lang="cs-CZ" dirty="0">
                <a:solidFill>
                  <a:schemeClr val="tx1"/>
                </a:solidFill>
                <a:latin typeface="Palatino Linotype" panose="02040502050505030304" pitchFamily="18" charset="0"/>
              </a:rPr>
              <a:t>1. deklinace patří i adjektiva, a to tvar adjektiv 1. a 2. deklinace určený pro feminina </a:t>
            </a:r>
          </a:p>
          <a:p>
            <a:pPr lvl="2"/>
            <a:r>
              <a:rPr lang="cs-CZ" i="1" dirty="0" err="1" smtClean="0">
                <a:solidFill>
                  <a:schemeClr val="tx1"/>
                </a:solidFill>
                <a:latin typeface="Palatino Linotype" panose="02040502050505030304" pitchFamily="18" charset="0"/>
              </a:rPr>
              <a:t>palatinus</a:t>
            </a:r>
            <a:r>
              <a:rPr lang="cs-CZ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, </a:t>
            </a:r>
            <a:r>
              <a:rPr lang="cs-CZ" i="1" dirty="0" err="1">
                <a:solidFill>
                  <a:srgbClr val="C00000"/>
                </a:solidFill>
                <a:latin typeface="Palatino Linotype" panose="02040502050505030304" pitchFamily="18" charset="0"/>
              </a:rPr>
              <a:t>palatina</a:t>
            </a:r>
            <a:r>
              <a:rPr lang="cs-CZ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, </a:t>
            </a:r>
            <a:r>
              <a:rPr lang="cs-CZ" i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palatinum</a:t>
            </a:r>
            <a:r>
              <a:rPr lang="cs-CZ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endParaRPr lang="cs-CZ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lvl="2"/>
            <a:r>
              <a:rPr lang="cs-CZ" i="1" dirty="0" err="1" smtClean="0">
                <a:solidFill>
                  <a:schemeClr val="tx1"/>
                </a:solidFill>
                <a:latin typeface="Palatino Linotype" panose="02040502050505030304" pitchFamily="18" charset="0"/>
              </a:rPr>
              <a:t>dexter</a:t>
            </a:r>
            <a:r>
              <a:rPr lang="cs-CZ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, </a:t>
            </a:r>
            <a:r>
              <a:rPr lang="cs-CZ" i="1" dirty="0" err="1">
                <a:solidFill>
                  <a:srgbClr val="C00000"/>
                </a:solidFill>
                <a:latin typeface="Palatino Linotype" panose="02040502050505030304" pitchFamily="18" charset="0"/>
              </a:rPr>
              <a:t>dextra</a:t>
            </a:r>
            <a:r>
              <a:rPr lang="cs-CZ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, </a:t>
            </a:r>
            <a:r>
              <a:rPr lang="cs-CZ" i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dextrum</a:t>
            </a:r>
            <a:r>
              <a:rPr lang="cs-CZ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endParaRPr lang="cs-CZ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75900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Palatino Linotype" panose="02040502050505030304" pitchFamily="18" charset="0"/>
              </a:rPr>
              <a:t>1. deklinace</a:t>
            </a:r>
            <a:endParaRPr lang="cs-CZ" dirty="0">
              <a:latin typeface="Palatino Linotype" panose="0204050205050503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26288"/>
          </a:xfrm>
        </p:spPr>
        <p:txBody>
          <a:bodyPr>
            <a:normAutofit lnSpcReduction="10000"/>
          </a:bodyPr>
          <a:lstStyle/>
          <a:p>
            <a:r>
              <a:rPr lang="cs-CZ" sz="2400" dirty="0" smtClean="0">
                <a:latin typeface="Palatino Linotype" panose="02040502050505030304" pitchFamily="18" charset="0"/>
              </a:rPr>
              <a:t>Skloňování podle vzoru </a:t>
            </a:r>
            <a:r>
              <a:rPr lang="cs-CZ" sz="2400" dirty="0" err="1" smtClean="0">
                <a:latin typeface="Palatino Linotype" panose="02040502050505030304" pitchFamily="18" charset="0"/>
              </a:rPr>
              <a:t>v</a:t>
            </a:r>
            <a:r>
              <a:rPr lang="cs-CZ" sz="2400" dirty="0" err="1">
                <a:latin typeface="Palatino Linotype" panose="02040502050505030304" pitchFamily="18" charset="0"/>
              </a:rPr>
              <a:t>ē</a:t>
            </a:r>
            <a:r>
              <a:rPr lang="cs-CZ" sz="2400" dirty="0" err="1" smtClean="0">
                <a:latin typeface="Palatino Linotype" panose="02040502050505030304" pitchFamily="18" charset="0"/>
              </a:rPr>
              <a:t>na</a:t>
            </a:r>
            <a:r>
              <a:rPr lang="cs-CZ" sz="2400" dirty="0" smtClean="0">
                <a:latin typeface="Palatino Linotype" panose="02040502050505030304" pitchFamily="18" charset="0"/>
              </a:rPr>
              <a:t>, </a:t>
            </a:r>
            <a:r>
              <a:rPr lang="cs-CZ" sz="2400" dirty="0" err="1" smtClean="0">
                <a:latin typeface="Palatino Linotype" panose="02040502050505030304" pitchFamily="18" charset="0"/>
              </a:rPr>
              <a:t>ae</a:t>
            </a:r>
            <a:r>
              <a:rPr lang="cs-CZ" sz="2400" dirty="0" smtClean="0">
                <a:latin typeface="Palatino Linotype" panose="02040502050505030304" pitchFamily="18" charset="0"/>
              </a:rPr>
              <a:t>, f.</a:t>
            </a:r>
          </a:p>
          <a:p>
            <a:endParaRPr lang="cs-CZ" sz="2400" dirty="0">
              <a:latin typeface="Palatino Linotype" panose="02040502050505030304" pitchFamily="18" charset="0"/>
            </a:endParaRPr>
          </a:p>
          <a:p>
            <a:endParaRPr lang="cs-CZ" sz="2400" dirty="0" smtClean="0">
              <a:latin typeface="Palatino Linotype" panose="02040502050505030304" pitchFamily="18" charset="0"/>
            </a:endParaRPr>
          </a:p>
          <a:p>
            <a:endParaRPr lang="cs-CZ" sz="2400" dirty="0">
              <a:latin typeface="Palatino Linotype" panose="02040502050505030304" pitchFamily="18" charset="0"/>
            </a:endParaRPr>
          </a:p>
          <a:p>
            <a:endParaRPr lang="cs-CZ" sz="2400" dirty="0" smtClean="0">
              <a:latin typeface="Palatino Linotype" panose="02040502050505030304" pitchFamily="18" charset="0"/>
            </a:endParaRPr>
          </a:p>
          <a:p>
            <a:endParaRPr lang="cs-CZ" sz="2400" dirty="0">
              <a:latin typeface="Palatino Linotype" panose="02040502050505030304" pitchFamily="18" charset="0"/>
            </a:endParaRPr>
          </a:p>
          <a:p>
            <a:endParaRPr lang="cs-CZ" sz="2400" dirty="0" smtClean="0">
              <a:latin typeface="Palatino Linotype" panose="02040502050505030304" pitchFamily="18" charset="0"/>
            </a:endParaRPr>
          </a:p>
          <a:p>
            <a:r>
              <a:rPr lang="cs-CZ" sz="2400" dirty="0" smtClean="0">
                <a:latin typeface="Palatino Linotype" panose="02040502050505030304" pitchFamily="18" charset="0"/>
              </a:rPr>
              <a:t>Podle vzoru </a:t>
            </a:r>
            <a:r>
              <a:rPr lang="cs-CZ" sz="2400" dirty="0" err="1" smtClean="0">
                <a:latin typeface="Palatino Linotype" panose="02040502050505030304" pitchFamily="18" charset="0"/>
              </a:rPr>
              <a:t>vēna</a:t>
            </a:r>
            <a:r>
              <a:rPr lang="cs-CZ" sz="2400" dirty="0" smtClean="0">
                <a:latin typeface="Palatino Linotype" panose="02040502050505030304" pitchFamily="18" charset="0"/>
              </a:rPr>
              <a:t> se skloňují tvary ženského rodu adjektiv 1. a 2. deklinace</a:t>
            </a:r>
          </a:p>
          <a:p>
            <a:pPr lvl="1"/>
            <a:r>
              <a:rPr lang="cs-CZ" sz="1900" dirty="0" err="1" smtClean="0">
                <a:solidFill>
                  <a:schemeClr val="tx1"/>
                </a:solidFill>
                <a:latin typeface="Palatino Linotype" panose="02040502050505030304" pitchFamily="18" charset="0"/>
              </a:rPr>
              <a:t>nom</a:t>
            </a:r>
            <a:r>
              <a:rPr lang="cs-CZ" sz="19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. </a:t>
            </a:r>
            <a:r>
              <a:rPr lang="cs-CZ" sz="1900" dirty="0" err="1" smtClean="0">
                <a:solidFill>
                  <a:schemeClr val="tx1"/>
                </a:solidFill>
                <a:latin typeface="Palatino Linotype" panose="02040502050505030304" pitchFamily="18" charset="0"/>
              </a:rPr>
              <a:t>fractura</a:t>
            </a:r>
            <a:r>
              <a:rPr lang="cs-CZ" sz="19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cs-CZ" sz="1900" dirty="0" err="1" smtClean="0">
                <a:solidFill>
                  <a:schemeClr val="tx1"/>
                </a:solidFill>
                <a:latin typeface="Palatino Linotype" panose="02040502050505030304" pitchFamily="18" charset="0"/>
              </a:rPr>
              <a:t>aperta</a:t>
            </a:r>
            <a:endParaRPr lang="cs-CZ" sz="1900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lvl="1"/>
            <a:r>
              <a:rPr lang="cs-CZ" sz="19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gen. </a:t>
            </a:r>
            <a:r>
              <a:rPr lang="cs-CZ" sz="1900" dirty="0" err="1" smtClean="0">
                <a:solidFill>
                  <a:schemeClr val="tx1"/>
                </a:solidFill>
                <a:latin typeface="Palatino Linotype" panose="02040502050505030304" pitchFamily="18" charset="0"/>
              </a:rPr>
              <a:t>fracturae</a:t>
            </a:r>
            <a:r>
              <a:rPr lang="cs-CZ" sz="19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cs-CZ" sz="1900" dirty="0" err="1" smtClean="0">
                <a:solidFill>
                  <a:schemeClr val="tx1"/>
                </a:solidFill>
                <a:latin typeface="Palatino Linotype" panose="02040502050505030304" pitchFamily="18" charset="0"/>
              </a:rPr>
              <a:t>apertae</a:t>
            </a:r>
            <a:endParaRPr lang="cs-CZ" sz="1900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lvl="1"/>
            <a:r>
              <a:rPr lang="cs-CZ" sz="1900" dirty="0" err="1" smtClean="0">
                <a:solidFill>
                  <a:schemeClr val="tx1"/>
                </a:solidFill>
                <a:latin typeface="Palatino Linotype" panose="02040502050505030304" pitchFamily="18" charset="0"/>
              </a:rPr>
              <a:t>ak</a:t>
            </a:r>
            <a:r>
              <a:rPr lang="cs-CZ" sz="19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. </a:t>
            </a:r>
            <a:r>
              <a:rPr lang="cs-CZ" sz="1900" dirty="0" err="1" smtClean="0">
                <a:solidFill>
                  <a:schemeClr val="tx1"/>
                </a:solidFill>
                <a:latin typeface="Palatino Linotype" panose="02040502050505030304" pitchFamily="18" charset="0"/>
              </a:rPr>
              <a:t>fracturam</a:t>
            </a:r>
            <a:r>
              <a:rPr lang="cs-CZ" sz="19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cs-CZ" sz="1900" dirty="0" err="1" smtClean="0">
                <a:solidFill>
                  <a:schemeClr val="tx1"/>
                </a:solidFill>
                <a:latin typeface="Palatino Linotype" panose="02040502050505030304" pitchFamily="18" charset="0"/>
              </a:rPr>
              <a:t>apertam</a:t>
            </a:r>
            <a:endParaRPr lang="cs-CZ" sz="1900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lvl="1"/>
            <a:r>
              <a:rPr lang="cs-CZ" sz="1900" dirty="0" err="1" smtClean="0">
                <a:solidFill>
                  <a:schemeClr val="tx1"/>
                </a:solidFill>
                <a:latin typeface="Palatino Linotype" panose="02040502050505030304" pitchFamily="18" charset="0"/>
              </a:rPr>
              <a:t>abl</a:t>
            </a:r>
            <a:r>
              <a:rPr lang="cs-CZ" sz="19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. </a:t>
            </a:r>
            <a:r>
              <a:rPr lang="cs-CZ" sz="1900" dirty="0" err="1" smtClean="0">
                <a:solidFill>
                  <a:schemeClr val="tx1"/>
                </a:solidFill>
                <a:latin typeface="Palatino Linotype" panose="02040502050505030304" pitchFamily="18" charset="0"/>
              </a:rPr>
              <a:t>fractur</a:t>
            </a:r>
            <a:r>
              <a:rPr lang="en-US" altLang="cs-CZ" sz="2000" dirty="0" smtClean="0">
                <a:solidFill>
                  <a:schemeClr val="tx1"/>
                </a:solidFill>
                <a:latin typeface="Palatino Linotype" panose="02040502050505030304" pitchFamily="18" charset="0"/>
                <a:cs typeface="Arial" charset="0"/>
              </a:rPr>
              <a:t>ā</a:t>
            </a:r>
            <a:r>
              <a:rPr lang="cs-CZ" sz="19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cs-CZ" sz="1900" dirty="0" err="1" smtClean="0">
                <a:solidFill>
                  <a:schemeClr val="tx1"/>
                </a:solidFill>
                <a:latin typeface="Palatino Linotype" panose="02040502050505030304" pitchFamily="18" charset="0"/>
              </a:rPr>
              <a:t>apert</a:t>
            </a:r>
            <a:r>
              <a:rPr lang="en-US" altLang="cs-CZ" sz="2000" dirty="0" smtClean="0">
                <a:solidFill>
                  <a:schemeClr val="tx1"/>
                </a:solidFill>
                <a:latin typeface="Palatino Linotype" panose="02040502050505030304" pitchFamily="18" charset="0"/>
                <a:cs typeface="Arial" charset="0"/>
              </a:rPr>
              <a:t>ā</a:t>
            </a:r>
            <a:endParaRPr lang="cs-CZ" sz="1900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613482"/>
              </p:ext>
            </p:extLst>
          </p:nvPr>
        </p:nvGraphicFramePr>
        <p:xfrm>
          <a:off x="1187624" y="2132856"/>
          <a:ext cx="3888432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  <a:gridCol w="1440160"/>
                <a:gridCol w="1368152"/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2200" dirty="0" smtClean="0">
                          <a:latin typeface="Palatino Linotype" panose="02040502050505030304" pitchFamily="18" charset="0"/>
                        </a:rPr>
                        <a:t>pád</a:t>
                      </a:r>
                      <a:endParaRPr lang="cs-CZ" sz="220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200" dirty="0" smtClean="0">
                          <a:latin typeface="Palatino Linotype" panose="02040502050505030304" pitchFamily="18" charset="0"/>
                        </a:rPr>
                        <a:t>singulár</a:t>
                      </a:r>
                      <a:endParaRPr lang="cs-CZ" sz="220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200" dirty="0" smtClean="0">
                          <a:latin typeface="Palatino Linotype" panose="02040502050505030304" pitchFamily="18" charset="0"/>
                        </a:rPr>
                        <a:t>plurál</a:t>
                      </a:r>
                      <a:endParaRPr lang="cs-CZ" sz="220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200" dirty="0" err="1" smtClean="0">
                          <a:latin typeface="Palatino Linotype" panose="02040502050505030304" pitchFamily="18" charset="0"/>
                        </a:rPr>
                        <a:t>nom</a:t>
                      </a:r>
                      <a:r>
                        <a:rPr lang="cs-CZ" sz="2200" dirty="0" smtClean="0">
                          <a:latin typeface="Palatino Linotype" panose="02040502050505030304" pitchFamily="18" charset="0"/>
                        </a:rPr>
                        <a:t>.</a:t>
                      </a:r>
                      <a:endParaRPr lang="cs-CZ" sz="220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200" dirty="0" err="1" smtClean="0">
                          <a:latin typeface="Palatino Linotype" panose="02040502050505030304" pitchFamily="18" charset="0"/>
                        </a:rPr>
                        <a:t>vēn</a:t>
                      </a:r>
                      <a:r>
                        <a:rPr lang="cs-CZ" sz="2200" dirty="0" err="1" smtClean="0">
                          <a:solidFill>
                            <a:srgbClr val="C00000"/>
                          </a:solidFill>
                          <a:latin typeface="Palatino Linotype" panose="02040502050505030304" pitchFamily="18" charset="0"/>
                        </a:rPr>
                        <a:t>a</a:t>
                      </a:r>
                      <a:endParaRPr lang="cs-CZ" sz="2200" dirty="0">
                        <a:solidFill>
                          <a:srgbClr val="C0000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200" dirty="0" err="1" smtClean="0">
                          <a:latin typeface="Palatino Linotype" panose="02040502050505030304" pitchFamily="18" charset="0"/>
                        </a:rPr>
                        <a:t>vēn</a:t>
                      </a:r>
                      <a:r>
                        <a:rPr lang="cs-CZ" sz="2200" dirty="0" err="1" smtClean="0">
                          <a:solidFill>
                            <a:srgbClr val="C00000"/>
                          </a:solidFill>
                          <a:latin typeface="Palatino Linotype" panose="02040502050505030304" pitchFamily="18" charset="0"/>
                        </a:rPr>
                        <a:t>ae</a:t>
                      </a:r>
                      <a:endParaRPr lang="cs-CZ" sz="2200" dirty="0">
                        <a:solidFill>
                          <a:srgbClr val="C0000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200" dirty="0" smtClean="0">
                          <a:latin typeface="Palatino Linotype" panose="02040502050505030304" pitchFamily="18" charset="0"/>
                        </a:rPr>
                        <a:t>gen.</a:t>
                      </a:r>
                      <a:endParaRPr lang="cs-CZ" sz="220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200" dirty="0" err="1" smtClean="0">
                          <a:latin typeface="Palatino Linotype" panose="02040502050505030304" pitchFamily="18" charset="0"/>
                        </a:rPr>
                        <a:t>vēn</a:t>
                      </a:r>
                      <a:r>
                        <a:rPr lang="cs-CZ" sz="2200" dirty="0" err="1" smtClean="0">
                          <a:solidFill>
                            <a:srgbClr val="C00000"/>
                          </a:solidFill>
                          <a:latin typeface="Palatino Linotype" panose="02040502050505030304" pitchFamily="18" charset="0"/>
                        </a:rPr>
                        <a:t>ae</a:t>
                      </a:r>
                      <a:endParaRPr lang="cs-CZ" sz="2200" dirty="0">
                        <a:solidFill>
                          <a:srgbClr val="C0000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200" dirty="0" err="1" smtClean="0">
                          <a:latin typeface="Palatino Linotype" panose="02040502050505030304" pitchFamily="18" charset="0"/>
                        </a:rPr>
                        <a:t>vēn</a:t>
                      </a:r>
                      <a:r>
                        <a:rPr lang="en-US" altLang="cs-CZ" sz="2200" dirty="0" smtClean="0">
                          <a:solidFill>
                            <a:srgbClr val="C00000"/>
                          </a:solidFill>
                          <a:latin typeface="Palatino Linotype" panose="02040502050505030304" pitchFamily="18" charset="0"/>
                          <a:cs typeface="Arial" charset="0"/>
                        </a:rPr>
                        <a:t>ā</a:t>
                      </a:r>
                      <a:r>
                        <a:rPr lang="cs-CZ" sz="2200" dirty="0" smtClean="0">
                          <a:solidFill>
                            <a:srgbClr val="C00000"/>
                          </a:solidFill>
                          <a:latin typeface="Palatino Linotype" panose="02040502050505030304" pitchFamily="18" charset="0"/>
                        </a:rPr>
                        <a:t>rum</a:t>
                      </a:r>
                      <a:endParaRPr lang="cs-CZ" sz="2200" dirty="0">
                        <a:solidFill>
                          <a:srgbClr val="C0000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200" dirty="0" err="1" smtClean="0">
                          <a:latin typeface="Palatino Linotype" panose="02040502050505030304" pitchFamily="18" charset="0"/>
                        </a:rPr>
                        <a:t>ak</a:t>
                      </a:r>
                      <a:r>
                        <a:rPr lang="cs-CZ" sz="2200" dirty="0" smtClean="0">
                          <a:latin typeface="Palatino Linotype" panose="02040502050505030304" pitchFamily="18" charset="0"/>
                        </a:rPr>
                        <a:t>.</a:t>
                      </a:r>
                      <a:endParaRPr lang="cs-CZ" sz="220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200" dirty="0" err="1" smtClean="0">
                          <a:latin typeface="Palatino Linotype" panose="02040502050505030304" pitchFamily="18" charset="0"/>
                        </a:rPr>
                        <a:t>vēn</a:t>
                      </a:r>
                      <a:r>
                        <a:rPr lang="cs-CZ" sz="2200" dirty="0" err="1" smtClean="0">
                          <a:solidFill>
                            <a:srgbClr val="C00000"/>
                          </a:solidFill>
                          <a:latin typeface="Palatino Linotype" panose="02040502050505030304" pitchFamily="18" charset="0"/>
                        </a:rPr>
                        <a:t>am</a:t>
                      </a:r>
                      <a:endParaRPr lang="cs-CZ" sz="2200" dirty="0">
                        <a:solidFill>
                          <a:srgbClr val="C0000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200" dirty="0" err="1" smtClean="0">
                          <a:latin typeface="Palatino Linotype" panose="02040502050505030304" pitchFamily="18" charset="0"/>
                        </a:rPr>
                        <a:t>vēn</a:t>
                      </a:r>
                      <a:r>
                        <a:rPr lang="en-US" altLang="cs-CZ" sz="2200" dirty="0" smtClean="0">
                          <a:solidFill>
                            <a:srgbClr val="C00000"/>
                          </a:solidFill>
                          <a:latin typeface="Palatino Linotype" panose="02040502050505030304" pitchFamily="18" charset="0"/>
                          <a:cs typeface="Arial" charset="0"/>
                        </a:rPr>
                        <a:t>ā</a:t>
                      </a:r>
                      <a:r>
                        <a:rPr lang="cs-CZ" sz="2200" dirty="0" smtClean="0">
                          <a:solidFill>
                            <a:srgbClr val="C00000"/>
                          </a:solidFill>
                          <a:latin typeface="Palatino Linotype" panose="02040502050505030304" pitchFamily="18" charset="0"/>
                        </a:rPr>
                        <a:t>s</a:t>
                      </a:r>
                      <a:endParaRPr lang="cs-CZ" sz="2200" dirty="0">
                        <a:solidFill>
                          <a:srgbClr val="C0000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200" dirty="0" err="1" smtClean="0">
                          <a:latin typeface="Palatino Linotype" panose="02040502050505030304" pitchFamily="18" charset="0"/>
                        </a:rPr>
                        <a:t>abl</a:t>
                      </a:r>
                      <a:r>
                        <a:rPr lang="cs-CZ" sz="2200" dirty="0" smtClean="0">
                          <a:latin typeface="Palatino Linotype" panose="02040502050505030304" pitchFamily="18" charset="0"/>
                        </a:rPr>
                        <a:t>.</a:t>
                      </a:r>
                      <a:endParaRPr lang="cs-CZ" sz="220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dirty="0" err="1" smtClean="0">
                          <a:latin typeface="Palatino Linotype" panose="02040502050505030304" pitchFamily="18" charset="0"/>
                        </a:rPr>
                        <a:t>vēn</a:t>
                      </a:r>
                      <a:r>
                        <a:rPr lang="en-US" altLang="cs-CZ" sz="2200" dirty="0" smtClean="0">
                          <a:solidFill>
                            <a:srgbClr val="C00000"/>
                          </a:solidFill>
                          <a:latin typeface="Palatino Linotype" panose="02040502050505030304" pitchFamily="18" charset="0"/>
                          <a:cs typeface="Arial" charset="0"/>
                        </a:rPr>
                        <a:t>ā</a:t>
                      </a:r>
                      <a:endParaRPr lang="cs-CZ" sz="2200" dirty="0" smtClean="0">
                        <a:solidFill>
                          <a:srgbClr val="C0000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200" dirty="0" err="1" smtClean="0">
                          <a:latin typeface="Palatino Linotype" panose="02040502050505030304" pitchFamily="18" charset="0"/>
                        </a:rPr>
                        <a:t>vēn</a:t>
                      </a:r>
                      <a:r>
                        <a:rPr lang="cs-CZ" sz="2200" i="0" dirty="0" err="1" smtClean="0">
                          <a:solidFill>
                            <a:srgbClr val="C00000"/>
                          </a:solidFill>
                          <a:latin typeface="Palatino Linotype" panose="02040502050505030304" pitchFamily="18" charset="0"/>
                        </a:rPr>
                        <a:t>ī</a:t>
                      </a:r>
                      <a:r>
                        <a:rPr lang="cs-CZ" sz="2200" dirty="0" err="1" smtClean="0">
                          <a:solidFill>
                            <a:srgbClr val="C00000"/>
                          </a:solidFill>
                          <a:latin typeface="Palatino Linotype" panose="02040502050505030304" pitchFamily="18" charset="0"/>
                        </a:rPr>
                        <a:t>s</a:t>
                      </a:r>
                      <a:endParaRPr lang="cs-CZ" sz="2200" dirty="0">
                        <a:solidFill>
                          <a:srgbClr val="C0000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90461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Palatino Linotype" panose="02040502050505030304" pitchFamily="18" charset="0"/>
              </a:rPr>
              <a:t>1. deklinace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Palatino Linotype" panose="02040502050505030304" pitchFamily="18" charset="0"/>
              </a:rPr>
              <a:t>S</a:t>
            </a:r>
            <a:r>
              <a:rPr lang="pt-BR" dirty="0" smtClean="0">
                <a:latin typeface="Palatino Linotype" panose="02040502050505030304" pitchFamily="18" charset="0"/>
              </a:rPr>
              <a:t>ubstantiva </a:t>
            </a:r>
            <a:r>
              <a:rPr lang="pt-BR" dirty="0">
                <a:latin typeface="Palatino Linotype" panose="02040502050505030304" pitchFamily="18" charset="0"/>
              </a:rPr>
              <a:t>1. deklinace řeckého původu: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err="1" smtClean="0">
                <a:latin typeface="Palatino Linotype" panose="02040502050505030304" pitchFamily="18" charset="0"/>
              </a:rPr>
              <a:t>nom</a:t>
            </a:r>
            <a:r>
              <a:rPr lang="cs-CZ" dirty="0">
                <a:latin typeface="Palatino Linotype" panose="02040502050505030304" pitchFamily="18" charset="0"/>
              </a:rPr>
              <a:t>. </a:t>
            </a:r>
            <a:r>
              <a:rPr lang="cs-CZ" dirty="0" err="1">
                <a:latin typeface="Palatino Linotype" panose="02040502050505030304" pitchFamily="18" charset="0"/>
              </a:rPr>
              <a:t>sg</a:t>
            </a:r>
            <a:r>
              <a:rPr lang="cs-CZ" dirty="0">
                <a:latin typeface="Palatino Linotype" panose="02040502050505030304" pitchFamily="18" charset="0"/>
              </a:rPr>
              <a:t>. zakončený na </a:t>
            </a:r>
            <a:r>
              <a:rPr lang="cs-CZ" b="1" dirty="0">
                <a:latin typeface="Palatino Linotype" panose="02040502050505030304" pitchFamily="18" charset="0"/>
              </a:rPr>
              <a:t>-a</a:t>
            </a:r>
            <a:r>
              <a:rPr lang="cs-CZ" dirty="0">
                <a:latin typeface="Palatino Linotype" panose="02040502050505030304" pitchFamily="18" charset="0"/>
              </a:rPr>
              <a:t>, gen. </a:t>
            </a:r>
            <a:r>
              <a:rPr lang="cs-CZ" dirty="0" err="1">
                <a:latin typeface="Palatino Linotype" panose="02040502050505030304" pitchFamily="18" charset="0"/>
              </a:rPr>
              <a:t>sg</a:t>
            </a:r>
            <a:r>
              <a:rPr lang="cs-CZ" dirty="0">
                <a:latin typeface="Palatino Linotype" panose="02040502050505030304" pitchFamily="18" charset="0"/>
              </a:rPr>
              <a:t>. </a:t>
            </a:r>
            <a:r>
              <a:rPr lang="cs-CZ" b="1" dirty="0">
                <a:latin typeface="Palatino Linotype" panose="02040502050505030304" pitchFamily="18" charset="0"/>
              </a:rPr>
              <a:t>-</a:t>
            </a:r>
            <a:r>
              <a:rPr lang="cs-CZ" b="1" dirty="0" err="1">
                <a:latin typeface="Palatino Linotype" panose="02040502050505030304" pitchFamily="18" charset="0"/>
              </a:rPr>
              <a:t>ae</a:t>
            </a:r>
            <a:r>
              <a:rPr lang="cs-CZ" dirty="0">
                <a:latin typeface="Palatino Linotype" panose="02040502050505030304" pitchFamily="18" charset="0"/>
              </a:rPr>
              <a:t>, např. </a:t>
            </a:r>
            <a:r>
              <a:rPr lang="cs-CZ" i="1" dirty="0" err="1">
                <a:latin typeface="Palatino Linotype" panose="02040502050505030304" pitchFamily="18" charset="0"/>
              </a:rPr>
              <a:t>art</a:t>
            </a:r>
            <a:r>
              <a:rPr lang="cs-CZ" dirty="0" err="1">
                <a:latin typeface="Palatino Linotype" panose="02040502050505030304" pitchFamily="18" charset="0"/>
              </a:rPr>
              <a:t>ē</a:t>
            </a:r>
            <a:r>
              <a:rPr lang="cs-CZ" i="1" dirty="0" err="1">
                <a:latin typeface="Palatino Linotype" panose="02040502050505030304" pitchFamily="18" charset="0"/>
              </a:rPr>
              <a:t>ria</a:t>
            </a:r>
            <a:r>
              <a:rPr lang="cs-CZ" i="1" dirty="0">
                <a:latin typeface="Palatino Linotype" panose="02040502050505030304" pitchFamily="18" charset="0"/>
              </a:rPr>
              <a:t>, </a:t>
            </a:r>
            <a:r>
              <a:rPr lang="cs-CZ" i="1" dirty="0" err="1">
                <a:latin typeface="Palatino Linotype" panose="02040502050505030304" pitchFamily="18" charset="0"/>
              </a:rPr>
              <a:t>ae</a:t>
            </a:r>
            <a:r>
              <a:rPr lang="cs-CZ" i="1" dirty="0">
                <a:latin typeface="Palatino Linotype" panose="02040502050505030304" pitchFamily="18" charset="0"/>
              </a:rPr>
              <a:t>, f.</a:t>
            </a:r>
            <a:r>
              <a:rPr lang="cs-CZ" dirty="0">
                <a:latin typeface="Palatino Linotype" panose="02040502050505030304" pitchFamily="18" charset="0"/>
              </a:rPr>
              <a:t>; skloňují se podle vzoru </a:t>
            </a:r>
            <a:r>
              <a:rPr lang="cs-CZ" i="1" dirty="0" err="1">
                <a:latin typeface="Palatino Linotype" panose="02040502050505030304" pitchFamily="18" charset="0"/>
              </a:rPr>
              <a:t>vēna</a:t>
            </a:r>
            <a:r>
              <a:rPr lang="cs-CZ" i="1" dirty="0">
                <a:latin typeface="Palatino Linotype" panose="02040502050505030304" pitchFamily="18" charset="0"/>
              </a:rPr>
              <a:t> </a:t>
            </a:r>
            <a:endParaRPr lang="cs-CZ" i="1" dirty="0" smtClean="0">
              <a:latin typeface="Palatino Linotype" panose="0204050205050503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cs-CZ" dirty="0">
              <a:latin typeface="Palatino Linotype" panose="0204050205050503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err="1" smtClean="0">
                <a:latin typeface="Palatino Linotype" panose="02040502050505030304" pitchFamily="18" charset="0"/>
              </a:rPr>
              <a:t>nom</a:t>
            </a:r>
            <a:r>
              <a:rPr lang="cs-CZ" dirty="0">
                <a:latin typeface="Palatino Linotype" panose="02040502050505030304" pitchFamily="18" charset="0"/>
              </a:rPr>
              <a:t>. </a:t>
            </a:r>
            <a:r>
              <a:rPr lang="cs-CZ" dirty="0" err="1">
                <a:latin typeface="Palatino Linotype" panose="02040502050505030304" pitchFamily="18" charset="0"/>
              </a:rPr>
              <a:t>sg</a:t>
            </a:r>
            <a:r>
              <a:rPr lang="cs-CZ" dirty="0">
                <a:latin typeface="Palatino Linotype" panose="02040502050505030304" pitchFamily="18" charset="0"/>
              </a:rPr>
              <a:t>. zakončený na </a:t>
            </a:r>
            <a:r>
              <a:rPr lang="cs-CZ" b="1" dirty="0">
                <a:latin typeface="Palatino Linotype" panose="02040502050505030304" pitchFamily="18" charset="0"/>
              </a:rPr>
              <a:t>-ē</a:t>
            </a:r>
            <a:r>
              <a:rPr lang="cs-CZ" dirty="0">
                <a:latin typeface="Palatino Linotype" panose="02040502050505030304" pitchFamily="18" charset="0"/>
              </a:rPr>
              <a:t>, gen. </a:t>
            </a:r>
            <a:r>
              <a:rPr lang="cs-CZ" dirty="0" err="1">
                <a:latin typeface="Palatino Linotype" panose="02040502050505030304" pitchFamily="18" charset="0"/>
              </a:rPr>
              <a:t>sg</a:t>
            </a:r>
            <a:r>
              <a:rPr lang="cs-CZ" dirty="0">
                <a:latin typeface="Palatino Linotype" panose="02040502050505030304" pitchFamily="18" charset="0"/>
              </a:rPr>
              <a:t>. -</a:t>
            </a:r>
            <a:r>
              <a:rPr lang="cs-CZ" b="1" dirty="0" err="1">
                <a:latin typeface="Palatino Linotype" panose="02040502050505030304" pitchFamily="18" charset="0"/>
              </a:rPr>
              <a:t>ēs</a:t>
            </a:r>
            <a:r>
              <a:rPr lang="cs-CZ" dirty="0">
                <a:latin typeface="Palatino Linotype" panose="02040502050505030304" pitchFamily="18" charset="0"/>
              </a:rPr>
              <a:t>, např. </a:t>
            </a:r>
            <a:r>
              <a:rPr lang="cs-CZ" i="1" dirty="0" err="1">
                <a:latin typeface="Palatino Linotype" panose="02040502050505030304" pitchFamily="18" charset="0"/>
              </a:rPr>
              <a:t>systolē</a:t>
            </a:r>
            <a:r>
              <a:rPr lang="cs-CZ" i="1" dirty="0">
                <a:latin typeface="Palatino Linotype" panose="02040502050505030304" pitchFamily="18" charset="0"/>
              </a:rPr>
              <a:t>, </a:t>
            </a:r>
            <a:r>
              <a:rPr lang="cs-CZ" i="1" dirty="0" err="1">
                <a:latin typeface="Palatino Linotype" panose="02040502050505030304" pitchFamily="18" charset="0"/>
              </a:rPr>
              <a:t>ēs</a:t>
            </a:r>
            <a:r>
              <a:rPr lang="cs-CZ" i="1" dirty="0">
                <a:latin typeface="Palatino Linotype" panose="02040502050505030304" pitchFamily="18" charset="0"/>
              </a:rPr>
              <a:t>, f.</a:t>
            </a:r>
            <a:r>
              <a:rPr lang="cs-CZ" dirty="0">
                <a:latin typeface="Palatino Linotype" panose="02040502050505030304" pitchFamily="18" charset="0"/>
              </a:rPr>
              <a:t>; v singuláru si uchovávají původní řecké </a:t>
            </a:r>
            <a:r>
              <a:rPr lang="cs-CZ" dirty="0" smtClean="0">
                <a:latin typeface="Palatino Linotype" panose="02040502050505030304" pitchFamily="18" charset="0"/>
              </a:rPr>
              <a:t>koncovky</a:t>
            </a:r>
            <a:endParaRPr lang="cs-CZ" dirty="0">
              <a:latin typeface="Palatino Linotype" panose="0204050205050503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cs-CZ" dirty="0">
              <a:latin typeface="Palatino Linotype" panose="0204050205050503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err="1" smtClean="0">
                <a:latin typeface="Palatino Linotype" panose="02040502050505030304" pitchFamily="18" charset="0"/>
              </a:rPr>
              <a:t>nom</a:t>
            </a:r>
            <a:r>
              <a:rPr lang="cs-CZ" dirty="0">
                <a:latin typeface="Palatino Linotype" panose="02040502050505030304" pitchFamily="18" charset="0"/>
              </a:rPr>
              <a:t>. </a:t>
            </a:r>
            <a:r>
              <a:rPr lang="cs-CZ" dirty="0" err="1">
                <a:latin typeface="Palatino Linotype" panose="02040502050505030304" pitchFamily="18" charset="0"/>
              </a:rPr>
              <a:t>sg</a:t>
            </a:r>
            <a:r>
              <a:rPr lang="cs-CZ" dirty="0">
                <a:latin typeface="Palatino Linotype" panose="02040502050505030304" pitchFamily="18" charset="0"/>
              </a:rPr>
              <a:t>. zakončený na -</a:t>
            </a:r>
            <a:r>
              <a:rPr lang="cs-CZ" b="1" dirty="0" err="1">
                <a:latin typeface="Palatino Linotype" panose="02040502050505030304" pitchFamily="18" charset="0"/>
              </a:rPr>
              <a:t>ēs</a:t>
            </a:r>
            <a:r>
              <a:rPr lang="cs-CZ" dirty="0">
                <a:latin typeface="Palatino Linotype" panose="02040502050505030304" pitchFamily="18" charset="0"/>
              </a:rPr>
              <a:t>, gen. </a:t>
            </a:r>
            <a:r>
              <a:rPr lang="cs-CZ" dirty="0" err="1">
                <a:latin typeface="Palatino Linotype" panose="02040502050505030304" pitchFamily="18" charset="0"/>
              </a:rPr>
              <a:t>sg</a:t>
            </a:r>
            <a:r>
              <a:rPr lang="cs-CZ" dirty="0">
                <a:latin typeface="Palatino Linotype" panose="02040502050505030304" pitchFamily="18" charset="0"/>
              </a:rPr>
              <a:t>. na -</a:t>
            </a:r>
            <a:r>
              <a:rPr lang="cs-CZ" b="1" dirty="0" err="1">
                <a:latin typeface="Palatino Linotype" panose="02040502050505030304" pitchFamily="18" charset="0"/>
              </a:rPr>
              <a:t>ae</a:t>
            </a:r>
            <a:r>
              <a:rPr lang="cs-CZ" dirty="0">
                <a:latin typeface="Palatino Linotype" panose="02040502050505030304" pitchFamily="18" charset="0"/>
              </a:rPr>
              <a:t>, např. </a:t>
            </a:r>
            <a:r>
              <a:rPr lang="cs-CZ" i="1" dirty="0" err="1">
                <a:latin typeface="Palatino Linotype" panose="02040502050505030304" pitchFamily="18" charset="0"/>
              </a:rPr>
              <a:t>diabētēs</a:t>
            </a:r>
            <a:r>
              <a:rPr lang="cs-CZ" i="1" dirty="0">
                <a:latin typeface="Palatino Linotype" panose="02040502050505030304" pitchFamily="18" charset="0"/>
              </a:rPr>
              <a:t>, </a:t>
            </a:r>
            <a:r>
              <a:rPr lang="cs-CZ" i="1" dirty="0" err="1">
                <a:latin typeface="Palatino Linotype" panose="02040502050505030304" pitchFamily="18" charset="0"/>
              </a:rPr>
              <a:t>ae</a:t>
            </a:r>
            <a:r>
              <a:rPr lang="cs-CZ" i="1" dirty="0">
                <a:latin typeface="Palatino Linotype" panose="02040502050505030304" pitchFamily="18" charset="0"/>
              </a:rPr>
              <a:t>, m.</a:t>
            </a:r>
            <a:r>
              <a:rPr lang="cs-CZ" dirty="0">
                <a:latin typeface="Palatino Linotype" panose="02040502050505030304" pitchFamily="18" charset="0"/>
              </a:rPr>
              <a:t>; skloňují se podle vzoru </a:t>
            </a:r>
            <a:r>
              <a:rPr lang="cs-CZ" i="1" dirty="0" err="1">
                <a:latin typeface="Palatino Linotype" panose="02040502050505030304" pitchFamily="18" charset="0"/>
              </a:rPr>
              <a:t>vēna</a:t>
            </a:r>
            <a:r>
              <a:rPr lang="cs-CZ" dirty="0">
                <a:latin typeface="Palatino Linotype" panose="02040502050505030304" pitchFamily="18" charset="0"/>
              </a:rPr>
              <a:t>, v některých pádech v singuláru mohou mít i původní řecké koncovky </a:t>
            </a:r>
          </a:p>
          <a:p>
            <a:endParaRPr lang="cs-CZ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9221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24136"/>
          </a:xfrm>
        </p:spPr>
        <p:txBody>
          <a:bodyPr>
            <a:normAutofit/>
          </a:bodyPr>
          <a:lstStyle/>
          <a:p>
            <a:r>
              <a:rPr lang="cs-CZ" sz="3000" dirty="0">
                <a:latin typeface="Palatino Linotype" panose="02040502050505030304" pitchFamily="18" charset="0"/>
              </a:rPr>
              <a:t>1. d</a:t>
            </a:r>
            <a:r>
              <a:rPr lang="cs-CZ" sz="3000" dirty="0" smtClean="0">
                <a:latin typeface="Palatino Linotype" panose="02040502050505030304" pitchFamily="18" charset="0"/>
              </a:rPr>
              <a:t>eklinace – substantiva řeckého původu</a:t>
            </a:r>
            <a:endParaRPr lang="cs-CZ" sz="30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99269125"/>
              </p:ext>
            </p:extLst>
          </p:nvPr>
        </p:nvGraphicFramePr>
        <p:xfrm>
          <a:off x="301625" y="1527175"/>
          <a:ext cx="850424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060"/>
                <a:gridCol w="2126060"/>
                <a:gridCol w="2126060"/>
                <a:gridCol w="2126060"/>
              </a:tblGrid>
              <a:tr h="370840">
                <a:tc>
                  <a:txBody>
                    <a:bodyPr/>
                    <a:lstStyle/>
                    <a:p>
                      <a:endParaRPr lang="cs-CZ" sz="2000" b="1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2000" b="1" i="0" u="none" strike="noStrike" kern="1200" baseline="0" dirty="0" err="1" smtClean="0">
                          <a:solidFill>
                            <a:schemeClr val="lt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artēria</a:t>
                      </a:r>
                      <a:r>
                        <a:rPr kumimoji="0" lang="cs-CZ" sz="2000" b="1" i="0" u="none" strike="noStrike" kern="1200" baseline="0" dirty="0" smtClean="0">
                          <a:solidFill>
                            <a:schemeClr val="lt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cs-CZ" sz="2000" b="1" i="0" u="none" strike="noStrike" kern="1200" baseline="0" dirty="0" err="1" smtClean="0">
                          <a:solidFill>
                            <a:schemeClr val="lt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ae</a:t>
                      </a:r>
                      <a:r>
                        <a:rPr kumimoji="0" lang="cs-CZ" sz="2000" b="1" i="0" u="none" strike="noStrike" kern="1200" baseline="0" dirty="0" smtClean="0">
                          <a:solidFill>
                            <a:schemeClr val="lt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, f.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2000" b="1" i="0" u="none" strike="noStrike" kern="1200" baseline="0" dirty="0" err="1" smtClean="0">
                          <a:solidFill>
                            <a:schemeClr val="lt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systolē</a:t>
                      </a:r>
                      <a:r>
                        <a:rPr kumimoji="0" lang="cs-CZ" sz="2000" b="1" i="0" u="none" strike="noStrike" kern="1200" baseline="0" dirty="0" smtClean="0">
                          <a:solidFill>
                            <a:schemeClr val="lt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cs-CZ" sz="2000" b="1" i="0" u="none" strike="noStrike" kern="1200" baseline="0" dirty="0" err="1" smtClean="0">
                          <a:solidFill>
                            <a:schemeClr val="lt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ēs</a:t>
                      </a:r>
                      <a:r>
                        <a:rPr kumimoji="0" lang="cs-CZ" sz="2000" b="1" i="0" u="none" strike="noStrike" kern="1200" baseline="0" dirty="0" smtClean="0">
                          <a:solidFill>
                            <a:schemeClr val="lt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, f</a:t>
                      </a:r>
                      <a:endParaRPr lang="cs-CZ" sz="2000" b="1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2000" b="1" i="0" u="none" strike="noStrike" kern="1200" baseline="0" dirty="0" err="1" smtClean="0">
                          <a:solidFill>
                            <a:schemeClr val="lt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diabētēs</a:t>
                      </a:r>
                      <a:r>
                        <a:rPr kumimoji="0" lang="cs-CZ" sz="2000" b="1" i="0" u="none" strike="noStrike" kern="1200" baseline="0" dirty="0" smtClean="0">
                          <a:solidFill>
                            <a:schemeClr val="lt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cs-CZ" sz="2000" b="1" i="0" u="none" strike="noStrike" kern="1200" baseline="0" dirty="0" err="1" smtClean="0">
                          <a:solidFill>
                            <a:schemeClr val="lt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ae</a:t>
                      </a:r>
                      <a:r>
                        <a:rPr kumimoji="0" lang="cs-CZ" sz="2000" b="1" i="0" u="none" strike="noStrike" kern="1200" baseline="0" dirty="0" smtClean="0">
                          <a:solidFill>
                            <a:schemeClr val="lt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, m. </a:t>
                      </a:r>
                      <a:endParaRPr lang="cs-CZ" sz="2000" b="1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1" dirty="0" err="1" smtClean="0">
                          <a:latin typeface="Palatino Linotype" panose="02040502050505030304" pitchFamily="18" charset="0"/>
                        </a:rPr>
                        <a:t>nom</a:t>
                      </a:r>
                      <a:r>
                        <a:rPr lang="cs-CZ" sz="2000" b="1" dirty="0" smtClean="0">
                          <a:latin typeface="Palatino Linotype" panose="02040502050505030304" pitchFamily="18" charset="0"/>
                        </a:rPr>
                        <a:t>. </a:t>
                      </a:r>
                      <a:r>
                        <a:rPr lang="cs-CZ" sz="2000" b="1" dirty="0" err="1" smtClean="0">
                          <a:latin typeface="Palatino Linotype" panose="02040502050505030304" pitchFamily="18" charset="0"/>
                        </a:rPr>
                        <a:t>sg</a:t>
                      </a:r>
                      <a:r>
                        <a:rPr lang="cs-CZ" sz="2000" b="1" dirty="0" smtClean="0">
                          <a:latin typeface="Palatino Linotype" panose="02040502050505030304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2000" b="1" i="0" u="none" strike="noStrike" kern="1200" baseline="0" dirty="0" err="1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artēri</a:t>
                      </a:r>
                      <a:r>
                        <a:rPr kumimoji="0" lang="cs-CZ" sz="2000" b="1" i="0" u="none" strike="noStrike" kern="1200" baseline="0" dirty="0" err="1" smtClean="0">
                          <a:solidFill>
                            <a:srgbClr val="C00000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endParaRPr lang="cs-CZ" sz="2000" b="1" dirty="0">
                        <a:solidFill>
                          <a:srgbClr val="C0000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2000" b="1" i="0" u="none" strike="noStrike" kern="1200" baseline="0" dirty="0" err="1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systol</a:t>
                      </a:r>
                      <a:r>
                        <a:rPr kumimoji="0" lang="cs-CZ" sz="2000" b="1" i="0" u="none" strike="noStrike" kern="1200" baseline="0" dirty="0" err="1" smtClean="0">
                          <a:solidFill>
                            <a:srgbClr val="C00000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ē</a:t>
                      </a:r>
                      <a:endParaRPr lang="cs-CZ" sz="2000" b="1" dirty="0">
                        <a:solidFill>
                          <a:srgbClr val="C0000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2000" b="1" i="0" u="none" strike="noStrike" kern="1200" baseline="0" dirty="0" err="1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diabēt</a:t>
                      </a:r>
                      <a:r>
                        <a:rPr kumimoji="0" lang="cs-CZ" sz="2000" b="1" i="0" u="none" strike="noStrike" kern="1200" baseline="0" dirty="0" err="1" smtClean="0">
                          <a:solidFill>
                            <a:srgbClr val="C00000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ēs</a:t>
                      </a:r>
                      <a:endParaRPr lang="cs-CZ" sz="2000" b="1" dirty="0">
                        <a:solidFill>
                          <a:srgbClr val="C0000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latin typeface="Palatino Linotype" panose="02040502050505030304" pitchFamily="18" charset="0"/>
                        </a:rPr>
                        <a:t>gen. </a:t>
                      </a:r>
                      <a:r>
                        <a:rPr lang="cs-CZ" sz="2000" b="1" dirty="0" err="1" smtClean="0">
                          <a:latin typeface="Palatino Linotype" panose="02040502050505030304" pitchFamily="18" charset="0"/>
                        </a:rPr>
                        <a:t>sg</a:t>
                      </a:r>
                      <a:r>
                        <a:rPr lang="cs-CZ" sz="2000" b="1" dirty="0" smtClean="0">
                          <a:latin typeface="Palatino Linotype" panose="02040502050505030304" pitchFamily="18" charset="0"/>
                        </a:rPr>
                        <a:t>.</a:t>
                      </a:r>
                      <a:endParaRPr lang="cs-CZ" sz="2000" b="1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2000" b="1" i="0" u="none" strike="noStrike" kern="1200" baseline="0" dirty="0" err="1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artēri</a:t>
                      </a:r>
                      <a:r>
                        <a:rPr kumimoji="0" lang="cs-CZ" sz="2000" b="1" i="0" u="none" strike="noStrike" kern="1200" baseline="0" dirty="0" err="1" smtClean="0">
                          <a:solidFill>
                            <a:srgbClr val="C00000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ae</a:t>
                      </a:r>
                      <a:endParaRPr lang="cs-CZ" sz="2000" b="1" dirty="0">
                        <a:solidFill>
                          <a:srgbClr val="C0000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2000" b="1" i="0" u="none" strike="noStrike" kern="1200" baseline="0" dirty="0" err="1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systol</a:t>
                      </a:r>
                      <a:r>
                        <a:rPr kumimoji="0" lang="cs-CZ" sz="2000" b="1" i="0" u="none" strike="noStrike" kern="1200" baseline="0" dirty="0" err="1" smtClean="0">
                          <a:solidFill>
                            <a:srgbClr val="C00000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ēs</a:t>
                      </a:r>
                      <a:endParaRPr lang="cs-CZ" sz="2000" b="1" dirty="0">
                        <a:solidFill>
                          <a:srgbClr val="C0000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2000" b="1" i="0" u="none" strike="noStrike" kern="1200" baseline="0" dirty="0" err="1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diabēt</a:t>
                      </a:r>
                      <a:r>
                        <a:rPr kumimoji="0" lang="cs-CZ" sz="2000" b="1" i="0" u="none" strike="noStrike" kern="1200" baseline="0" dirty="0" err="1" smtClean="0">
                          <a:solidFill>
                            <a:srgbClr val="C00000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ae</a:t>
                      </a:r>
                      <a:endParaRPr lang="cs-CZ" sz="2000" b="1" dirty="0">
                        <a:solidFill>
                          <a:srgbClr val="C0000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1" dirty="0" err="1" smtClean="0">
                          <a:latin typeface="Palatino Linotype" panose="02040502050505030304" pitchFamily="18" charset="0"/>
                        </a:rPr>
                        <a:t>ak</a:t>
                      </a:r>
                      <a:r>
                        <a:rPr lang="cs-CZ" sz="2000" b="1" dirty="0" smtClean="0">
                          <a:latin typeface="Palatino Linotype" panose="02040502050505030304" pitchFamily="18" charset="0"/>
                        </a:rPr>
                        <a:t>. </a:t>
                      </a:r>
                      <a:r>
                        <a:rPr lang="cs-CZ" sz="2000" b="1" dirty="0" err="1" smtClean="0">
                          <a:latin typeface="Palatino Linotype" panose="02040502050505030304" pitchFamily="18" charset="0"/>
                        </a:rPr>
                        <a:t>sg</a:t>
                      </a:r>
                      <a:r>
                        <a:rPr lang="cs-CZ" sz="2000" b="1" dirty="0" smtClean="0">
                          <a:latin typeface="Palatino Linotype" panose="02040502050505030304" pitchFamily="18" charset="0"/>
                        </a:rPr>
                        <a:t>.</a:t>
                      </a:r>
                      <a:endParaRPr lang="cs-CZ" sz="2000" b="1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2000" b="1" i="0" u="none" strike="noStrike" kern="1200" baseline="0" dirty="0" err="1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artēri</a:t>
                      </a:r>
                      <a:r>
                        <a:rPr kumimoji="0" lang="cs-CZ" sz="2000" b="1" i="0" u="none" strike="noStrike" kern="1200" baseline="0" dirty="0" err="1" smtClean="0">
                          <a:solidFill>
                            <a:srgbClr val="C00000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am</a:t>
                      </a:r>
                      <a:endParaRPr lang="cs-CZ" sz="2000" b="1" dirty="0">
                        <a:solidFill>
                          <a:srgbClr val="C0000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2000" b="1" i="0" u="none" strike="noStrike" kern="1200" baseline="0" dirty="0" err="1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systol</a:t>
                      </a:r>
                      <a:r>
                        <a:rPr kumimoji="0" lang="cs-CZ" sz="2000" b="1" i="0" u="none" strike="noStrike" kern="1200" baseline="0" dirty="0" err="1" smtClean="0">
                          <a:solidFill>
                            <a:srgbClr val="C00000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ēn</a:t>
                      </a:r>
                      <a:endParaRPr lang="cs-CZ" sz="2000" b="1" dirty="0">
                        <a:solidFill>
                          <a:srgbClr val="C0000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2000" b="1" i="0" u="none" strike="noStrike" kern="1200" baseline="0" dirty="0" err="1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diabēt</a:t>
                      </a:r>
                      <a:r>
                        <a:rPr kumimoji="0" lang="cs-CZ" sz="2000" b="1" i="0" u="none" strike="noStrike" kern="1200" baseline="0" dirty="0" err="1" smtClean="0">
                          <a:solidFill>
                            <a:srgbClr val="C00000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ēn</a:t>
                      </a:r>
                      <a:r>
                        <a:rPr kumimoji="0" lang="cs-CZ" sz="2000" b="1" i="0" u="none" strike="noStrike" kern="1200" baseline="0" dirty="0" smtClean="0">
                          <a:solidFill>
                            <a:srgbClr val="C00000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/ -</a:t>
                      </a:r>
                      <a:r>
                        <a:rPr kumimoji="0" lang="cs-CZ" sz="2000" b="1" i="0" u="none" strike="noStrike" kern="1200" baseline="0" dirty="0" err="1" smtClean="0">
                          <a:solidFill>
                            <a:srgbClr val="C00000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am</a:t>
                      </a:r>
                      <a:endParaRPr lang="cs-CZ" sz="2000" b="1" dirty="0">
                        <a:solidFill>
                          <a:srgbClr val="C0000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1" dirty="0" err="1" smtClean="0">
                          <a:latin typeface="Palatino Linotype" panose="02040502050505030304" pitchFamily="18" charset="0"/>
                        </a:rPr>
                        <a:t>abl</a:t>
                      </a:r>
                      <a:r>
                        <a:rPr lang="cs-CZ" sz="2000" b="1" dirty="0" smtClean="0">
                          <a:latin typeface="Palatino Linotype" panose="02040502050505030304" pitchFamily="18" charset="0"/>
                        </a:rPr>
                        <a:t>. </a:t>
                      </a:r>
                      <a:r>
                        <a:rPr lang="cs-CZ" sz="2000" b="1" dirty="0" err="1" smtClean="0">
                          <a:latin typeface="Palatino Linotype" panose="02040502050505030304" pitchFamily="18" charset="0"/>
                        </a:rPr>
                        <a:t>sg</a:t>
                      </a:r>
                      <a:r>
                        <a:rPr lang="cs-CZ" sz="2000" b="1" dirty="0" smtClean="0">
                          <a:latin typeface="Palatino Linotype" panose="02040502050505030304" pitchFamily="18" charset="0"/>
                        </a:rPr>
                        <a:t>.</a:t>
                      </a:r>
                      <a:endParaRPr lang="cs-CZ" sz="2000" b="1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2000" b="1" i="0" u="none" strike="noStrike" kern="1200" baseline="0" dirty="0" err="1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artēri</a:t>
                      </a:r>
                      <a:r>
                        <a:rPr lang="en-US" altLang="cs-CZ" sz="2000" b="1" dirty="0" smtClean="0">
                          <a:solidFill>
                            <a:srgbClr val="C00000"/>
                          </a:solidFill>
                          <a:latin typeface="Palatino Linotype" panose="02040502050505030304" pitchFamily="18" charset="0"/>
                          <a:cs typeface="Arial" charset="0"/>
                        </a:rPr>
                        <a:t>ā</a:t>
                      </a:r>
                      <a:endParaRPr lang="cs-CZ" sz="2000" b="1" dirty="0" smtClean="0">
                        <a:solidFill>
                          <a:srgbClr val="C0000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2000" b="1" i="0" u="none" strike="noStrike" kern="1200" baseline="0" dirty="0" err="1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systol</a:t>
                      </a:r>
                      <a:r>
                        <a:rPr kumimoji="0" lang="cs-CZ" sz="2000" b="1" i="0" u="none" strike="noStrike" kern="1200" baseline="0" dirty="0" err="1" smtClean="0">
                          <a:solidFill>
                            <a:srgbClr val="C00000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ē</a:t>
                      </a:r>
                      <a:endParaRPr lang="cs-CZ" sz="2000" b="1" dirty="0">
                        <a:solidFill>
                          <a:srgbClr val="C0000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2000" b="1" i="0" u="none" strike="noStrike" kern="1200" baseline="0" dirty="0" err="1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diabēt</a:t>
                      </a:r>
                      <a:r>
                        <a:rPr kumimoji="0" lang="cs-CZ" sz="2000" b="1" i="0" u="none" strike="noStrike" kern="1200" baseline="0" dirty="0" err="1" smtClean="0">
                          <a:solidFill>
                            <a:srgbClr val="C00000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ē</a:t>
                      </a:r>
                      <a:r>
                        <a:rPr kumimoji="0" lang="cs-CZ" sz="2000" b="1" i="0" u="none" strike="noStrike" kern="1200" baseline="0" dirty="0" smtClean="0">
                          <a:solidFill>
                            <a:srgbClr val="C00000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/ -</a:t>
                      </a:r>
                      <a:r>
                        <a:rPr lang="en-US" altLang="cs-CZ" sz="2000" b="1" dirty="0" smtClean="0">
                          <a:solidFill>
                            <a:srgbClr val="C00000"/>
                          </a:solidFill>
                          <a:latin typeface="Palatino Linotype" panose="02040502050505030304" pitchFamily="18" charset="0"/>
                          <a:cs typeface="Arial" charset="0"/>
                        </a:rPr>
                        <a:t>ā</a:t>
                      </a:r>
                      <a:endParaRPr lang="cs-CZ" sz="2000" b="1" dirty="0" smtClean="0">
                        <a:solidFill>
                          <a:srgbClr val="C0000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179512" y="3819385"/>
            <a:ext cx="8568952" cy="1039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4000"/>
              </a:lnSpc>
              <a:buClr>
                <a:srgbClr val="FFC000"/>
              </a:buClr>
              <a:buFont typeface="Courier New" panose="02070309020205020404" pitchFamily="49" charset="0"/>
              <a:buChar char="o"/>
            </a:pPr>
            <a:r>
              <a:rPr lang="cs-CZ" dirty="0" smtClean="0">
                <a:latin typeface="Palatino Linotype" panose="02040502050505030304" pitchFamily="18" charset="0"/>
              </a:rPr>
              <a:t>Všechna substantiva skloňovaná podle vzoru </a:t>
            </a:r>
            <a:r>
              <a:rPr lang="cs-CZ" i="1" dirty="0" err="1" smtClean="0">
                <a:latin typeface="Palatino Linotype" panose="02040502050505030304" pitchFamily="18" charset="0"/>
              </a:rPr>
              <a:t>systolē</a:t>
            </a:r>
            <a:r>
              <a:rPr lang="cs-CZ" i="1" dirty="0" smtClean="0">
                <a:latin typeface="Palatino Linotype" panose="02040502050505030304" pitchFamily="18" charset="0"/>
              </a:rPr>
              <a:t> </a:t>
            </a:r>
            <a:r>
              <a:rPr lang="cs-CZ" dirty="0" smtClean="0">
                <a:latin typeface="Palatino Linotype" panose="02040502050505030304" pitchFamily="18" charset="0"/>
              </a:rPr>
              <a:t>jsou rodu ženského</a:t>
            </a:r>
          </a:p>
          <a:p>
            <a:pPr marL="285750" indent="-285750">
              <a:lnSpc>
                <a:spcPct val="114000"/>
              </a:lnSpc>
              <a:buClr>
                <a:srgbClr val="FFC000"/>
              </a:buClr>
              <a:buFont typeface="Courier New" panose="02070309020205020404" pitchFamily="49" charset="0"/>
              <a:buChar char="o"/>
            </a:pPr>
            <a:r>
              <a:rPr lang="cs-CZ" dirty="0" smtClean="0">
                <a:latin typeface="Palatino Linotype" panose="02040502050505030304" pitchFamily="18" charset="0"/>
              </a:rPr>
              <a:t>Všechna substantiva </a:t>
            </a:r>
            <a:r>
              <a:rPr lang="cs-CZ" dirty="0">
                <a:latin typeface="Palatino Linotype" panose="02040502050505030304" pitchFamily="18" charset="0"/>
              </a:rPr>
              <a:t>skloňovaná podle vzoru </a:t>
            </a:r>
            <a:r>
              <a:rPr lang="cs-CZ" i="1" dirty="0" err="1">
                <a:latin typeface="Palatino Linotype" panose="02040502050505030304" pitchFamily="18" charset="0"/>
              </a:rPr>
              <a:t>diabētēs</a:t>
            </a:r>
            <a:r>
              <a:rPr lang="cs-CZ" i="1" dirty="0" smtClean="0">
                <a:latin typeface="Palatino Linotype" panose="02040502050505030304" pitchFamily="18" charset="0"/>
              </a:rPr>
              <a:t> </a:t>
            </a:r>
            <a:r>
              <a:rPr lang="cs-CZ" dirty="0">
                <a:latin typeface="Palatino Linotype" panose="02040502050505030304" pitchFamily="18" charset="0"/>
              </a:rPr>
              <a:t>jsou rodu </a:t>
            </a:r>
            <a:r>
              <a:rPr lang="cs-CZ" dirty="0" smtClean="0">
                <a:latin typeface="Palatino Linotype" panose="02040502050505030304" pitchFamily="18" charset="0"/>
              </a:rPr>
              <a:t>mužského</a:t>
            </a:r>
            <a:endParaRPr lang="cs-CZ" i="1" dirty="0" smtClean="0">
              <a:latin typeface="Palatino Linotype" panose="02040502050505030304" pitchFamily="18" charset="0"/>
            </a:endParaRPr>
          </a:p>
          <a:p>
            <a:pPr marL="285750" indent="-285750">
              <a:lnSpc>
                <a:spcPct val="114000"/>
              </a:lnSpc>
              <a:buClr>
                <a:srgbClr val="FFC000"/>
              </a:buClr>
              <a:buFont typeface="Courier New" panose="02070309020205020404" pitchFamily="49" charset="0"/>
              <a:buChar char="o"/>
            </a:pPr>
            <a:r>
              <a:rPr lang="cs-CZ" dirty="0" smtClean="0">
                <a:latin typeface="Palatino Linotype" panose="02040502050505030304" pitchFamily="18" charset="0"/>
              </a:rPr>
              <a:t>V plurálu se všechny vzory skloňují podle vzoru </a:t>
            </a:r>
            <a:r>
              <a:rPr lang="cs-CZ" i="1" dirty="0" err="1" smtClean="0">
                <a:latin typeface="Palatino Linotype" panose="02040502050505030304" pitchFamily="18" charset="0"/>
              </a:rPr>
              <a:t>vēna</a:t>
            </a:r>
            <a:r>
              <a:rPr lang="cs-CZ" i="1" dirty="0" smtClean="0">
                <a:latin typeface="Palatino Linotype" panose="02040502050505030304" pitchFamily="18" charset="0"/>
              </a:rPr>
              <a:t> </a:t>
            </a:r>
            <a:endParaRPr lang="cs-CZ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220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cs-CZ" sz="3300" kern="1200" dirty="0" smtClean="0">
                <a:solidFill>
                  <a:schemeClr val="accent3">
                    <a:shade val="75000"/>
                  </a:schemeClr>
                </a:solidFill>
                <a:latin typeface="Palatino Linotype" panose="02040502050505030304" pitchFamily="18" charset="0"/>
              </a:rPr>
              <a:t>Organizační</a:t>
            </a:r>
            <a:r>
              <a:rPr kumimoji="0" lang="cs-CZ" sz="3300" kern="1200" dirty="0" smtClean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cs-CZ" sz="3300" kern="1200" dirty="0" smtClean="0">
                <a:solidFill>
                  <a:schemeClr val="accent3">
                    <a:shade val="75000"/>
                  </a:schemeClr>
                </a:solidFill>
                <a:latin typeface="Palatino Linotype" panose="02040502050505030304" pitchFamily="18" charset="0"/>
              </a:rPr>
              <a:t>pokyny</a:t>
            </a:r>
            <a:endParaRPr lang="cs-CZ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altLang="cs-CZ" dirty="0" smtClean="0">
                <a:latin typeface="Palatino Linotype" panose="02040502050505030304" pitchFamily="18" charset="0"/>
              </a:rPr>
              <a:t>R</a:t>
            </a:r>
            <a:r>
              <a:rPr lang="cs-CZ" altLang="cs-CZ" dirty="0" smtClean="0">
                <a:latin typeface="Palatino Linotype" panose="02040502050505030304" pitchFamily="18" charset="0"/>
              </a:rPr>
              <a:t>ozsah </a:t>
            </a:r>
            <a:r>
              <a:rPr lang="cs-CZ" altLang="cs-CZ" dirty="0" smtClean="0">
                <a:latin typeface="Palatino Linotype" panose="02040502050505030304" pitchFamily="18" charset="0"/>
              </a:rPr>
              <a:t>učiva: 1.-7. lekce skript</a:t>
            </a:r>
          </a:p>
          <a:p>
            <a:r>
              <a:rPr lang="cs-CZ" altLang="cs-CZ" dirty="0" smtClean="0">
                <a:latin typeface="Palatino Linotype" panose="02040502050505030304" pitchFamily="18" charset="0"/>
              </a:rPr>
              <a:t>P</a:t>
            </a:r>
            <a:r>
              <a:rPr lang="cs-CZ" altLang="cs-CZ" dirty="0" smtClean="0">
                <a:latin typeface="Palatino Linotype" panose="02040502050505030304" pitchFamily="18" charset="0"/>
              </a:rPr>
              <a:t>růběžný </a:t>
            </a:r>
            <a:r>
              <a:rPr lang="cs-CZ" altLang="cs-CZ" dirty="0">
                <a:latin typeface="Palatino Linotype" panose="02040502050505030304" pitchFamily="18" charset="0"/>
              </a:rPr>
              <a:t>test (L1-4</a:t>
            </a:r>
            <a:r>
              <a:rPr lang="cs-CZ" altLang="cs-CZ" dirty="0" smtClean="0">
                <a:latin typeface="Palatino Linotype" panose="02040502050505030304" pitchFamily="18" charset="0"/>
              </a:rPr>
              <a:t>)</a:t>
            </a:r>
          </a:p>
          <a:p>
            <a:pPr lvl="1"/>
            <a:r>
              <a:rPr lang="cs-CZ" altLang="cs-CZ" dirty="0">
                <a:latin typeface="Palatino Linotype" panose="02040502050505030304" pitchFamily="18" charset="0"/>
              </a:rPr>
              <a:t>c</a:t>
            </a:r>
            <a:r>
              <a:rPr lang="cs-CZ" altLang="cs-CZ" dirty="0" smtClean="0">
                <a:latin typeface="Palatino Linotype" panose="02040502050505030304" pitchFamily="18" charset="0"/>
              </a:rPr>
              <a:t>ca </a:t>
            </a:r>
            <a:r>
              <a:rPr lang="cs-CZ" altLang="cs-CZ" dirty="0" smtClean="0">
                <a:latin typeface="Palatino Linotype" panose="02040502050505030304" pitchFamily="18" charset="0"/>
              </a:rPr>
              <a:t>v prvním listopadovém týdnu</a:t>
            </a:r>
            <a:r>
              <a:rPr lang="cs-CZ" altLang="cs-CZ" dirty="0">
                <a:latin typeface="Palatino Linotype" panose="02040502050505030304" pitchFamily="18" charset="0"/>
              </a:rPr>
              <a:t> </a:t>
            </a:r>
            <a:r>
              <a:rPr lang="cs-CZ" altLang="cs-CZ" dirty="0" smtClean="0">
                <a:latin typeface="Palatino Linotype" panose="02040502050505030304" pitchFamily="18" charset="0"/>
              </a:rPr>
              <a:t>(7. výukový týden)</a:t>
            </a:r>
          </a:p>
          <a:p>
            <a:pPr lvl="1"/>
            <a:r>
              <a:rPr lang="cs-CZ" altLang="cs-CZ" dirty="0">
                <a:latin typeface="Palatino Linotype" panose="02040502050505030304" pitchFamily="18" charset="0"/>
              </a:rPr>
              <a:t>p</a:t>
            </a:r>
            <a:r>
              <a:rPr lang="cs-CZ" altLang="cs-CZ" dirty="0" smtClean="0">
                <a:latin typeface="Palatino Linotype" panose="02040502050505030304" pitchFamily="18" charset="0"/>
              </a:rPr>
              <a:t>ožadovaná </a:t>
            </a:r>
            <a:r>
              <a:rPr lang="cs-CZ" altLang="cs-CZ" dirty="0" smtClean="0">
                <a:latin typeface="Palatino Linotype" panose="02040502050505030304" pitchFamily="18" charset="0"/>
              </a:rPr>
              <a:t>hranice úspěšnosti: 75%</a:t>
            </a:r>
          </a:p>
          <a:p>
            <a:pPr lvl="1"/>
            <a:r>
              <a:rPr lang="cs-CZ" dirty="0">
                <a:latin typeface="Palatino Linotype" panose="02040502050505030304" pitchFamily="18" charset="0"/>
              </a:rPr>
              <a:t>pokud student uspěje, snižuje se požadovaná hranice úspěšnosti u zápočtového testu o 5%</a:t>
            </a:r>
            <a:endParaRPr lang="cs-CZ" altLang="cs-CZ" dirty="0">
              <a:latin typeface="Palatino Linotype" panose="02040502050505030304" pitchFamily="18" charset="0"/>
            </a:endParaRPr>
          </a:p>
          <a:p>
            <a:r>
              <a:rPr lang="cs-CZ" altLang="cs-CZ" dirty="0">
                <a:latin typeface="Palatino Linotype" panose="02040502050505030304" pitchFamily="18" charset="0"/>
              </a:rPr>
              <a:t>Z</a:t>
            </a:r>
            <a:r>
              <a:rPr lang="cs-CZ" altLang="cs-CZ" dirty="0" smtClean="0">
                <a:latin typeface="Palatino Linotype" panose="02040502050505030304" pitchFamily="18" charset="0"/>
              </a:rPr>
              <a:t>ápočtový </a:t>
            </a:r>
            <a:r>
              <a:rPr lang="cs-CZ" altLang="cs-CZ" dirty="0">
                <a:latin typeface="Palatino Linotype" panose="02040502050505030304" pitchFamily="18" charset="0"/>
              </a:rPr>
              <a:t>/ zkouškový </a:t>
            </a:r>
            <a:r>
              <a:rPr lang="cs-CZ" altLang="cs-CZ" dirty="0" smtClean="0">
                <a:latin typeface="Palatino Linotype" panose="02040502050505030304" pitchFamily="18" charset="0"/>
              </a:rPr>
              <a:t>test</a:t>
            </a:r>
          </a:p>
          <a:p>
            <a:pPr lvl="1"/>
            <a:r>
              <a:rPr lang="cs-CZ" dirty="0">
                <a:latin typeface="Palatino Linotype" panose="02040502050505030304" pitchFamily="18" charset="0"/>
              </a:rPr>
              <a:t>75%, resp. 70</a:t>
            </a:r>
            <a:r>
              <a:rPr lang="en-US" dirty="0" smtClean="0">
                <a:latin typeface="Palatino Linotype" panose="02040502050505030304" pitchFamily="18" charset="0"/>
              </a:rPr>
              <a:t>%</a:t>
            </a:r>
            <a:endParaRPr lang="cs-CZ" dirty="0" smtClean="0">
              <a:latin typeface="Palatino Linotype" panose="02040502050505030304" pitchFamily="18" charset="0"/>
            </a:endParaRPr>
          </a:p>
          <a:p>
            <a:pPr lvl="1"/>
            <a:r>
              <a:rPr lang="cs-CZ" dirty="0" smtClean="0">
                <a:latin typeface="Palatino Linotype" panose="02040502050505030304" pitchFamily="18" charset="0"/>
              </a:rPr>
              <a:t>v</a:t>
            </a:r>
            <a:r>
              <a:rPr lang="cs-CZ" dirty="0">
                <a:latin typeface="Palatino Linotype" panose="02040502050505030304" pitchFamily="18" charset="0"/>
              </a:rPr>
              <a:t> prvním lednovém týdnu (14. výukový týden - zápočtový), popř. mezi 21.-23. prosince</a:t>
            </a:r>
            <a:endParaRPr lang="cs-CZ" altLang="cs-CZ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z="3300" kern="1200" dirty="0" smtClean="0">
                <a:solidFill>
                  <a:schemeClr val="accent3">
                    <a:shade val="75000"/>
                  </a:schemeClr>
                </a:solidFill>
                <a:latin typeface="Palatino Linotype" panose="02040502050505030304" pitchFamily="18" charset="0"/>
              </a:rPr>
              <a:t>Absence</a:t>
            </a:r>
            <a:endParaRPr lang="cs-CZ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cs-CZ" dirty="0">
                <a:latin typeface="Palatino Linotype" panose="02040502050505030304" pitchFamily="18" charset="0"/>
              </a:rPr>
              <a:t>T</a:t>
            </a:r>
            <a:r>
              <a:rPr lang="cs-CZ" dirty="0" smtClean="0">
                <a:latin typeface="Palatino Linotype" panose="02040502050505030304" pitchFamily="18" charset="0"/>
              </a:rPr>
              <a:t>olerována </a:t>
            </a:r>
            <a:r>
              <a:rPr lang="cs-CZ" dirty="0">
                <a:latin typeface="Palatino Linotype" panose="02040502050505030304" pitchFamily="18" charset="0"/>
              </a:rPr>
              <a:t>je </a:t>
            </a:r>
            <a:r>
              <a:rPr lang="cs-CZ" b="1" dirty="0" smtClean="0">
                <a:latin typeface="Palatino Linotype" panose="02040502050505030304" pitchFamily="18" charset="0"/>
              </a:rPr>
              <a:t>JEDNA</a:t>
            </a:r>
            <a:r>
              <a:rPr lang="cs-CZ" dirty="0" smtClean="0">
                <a:latin typeface="Palatino Linotype" panose="02040502050505030304" pitchFamily="18" charset="0"/>
              </a:rPr>
              <a:t> </a:t>
            </a:r>
            <a:r>
              <a:rPr lang="cs-CZ" dirty="0">
                <a:latin typeface="Palatino Linotype" panose="02040502050505030304" pitchFamily="18" charset="0"/>
              </a:rPr>
              <a:t>absence bez řádné omluvy akceptované Studijním oddělením </a:t>
            </a:r>
            <a:r>
              <a:rPr lang="cs-CZ" dirty="0" smtClean="0">
                <a:latin typeface="Palatino Linotype" panose="02040502050505030304" pitchFamily="18" charset="0"/>
              </a:rPr>
              <a:t>LF</a:t>
            </a:r>
          </a:p>
          <a:p>
            <a:pPr lvl="0"/>
            <a:endParaRPr lang="cs-CZ" dirty="0">
              <a:latin typeface="Palatino Linotype" panose="02040502050505030304" pitchFamily="18" charset="0"/>
            </a:endParaRPr>
          </a:p>
          <a:p>
            <a:pPr lvl="0"/>
            <a:r>
              <a:rPr lang="cs-CZ" dirty="0">
                <a:latin typeface="Palatino Linotype" panose="02040502050505030304" pitchFamily="18" charset="0"/>
              </a:rPr>
              <a:t>P</a:t>
            </a:r>
            <a:r>
              <a:rPr lang="cs-CZ" dirty="0" smtClean="0">
                <a:latin typeface="Palatino Linotype" panose="02040502050505030304" pitchFamily="18" charset="0"/>
              </a:rPr>
              <a:t>o </a:t>
            </a:r>
            <a:r>
              <a:rPr lang="cs-CZ" dirty="0">
                <a:latin typeface="Palatino Linotype" panose="02040502050505030304" pitchFamily="18" charset="0"/>
              </a:rPr>
              <a:t>domluvě s vyučujícím je možné zameškané cvičení hodinu nahradit (v témže výukovém týdnu)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Palatino Linotype" panose="02040502050505030304" pitchFamily="18" charset="0"/>
              </a:rPr>
              <a:t>Cíle předmětu</a:t>
            </a:r>
            <a:endParaRPr lang="cs-CZ" dirty="0">
              <a:latin typeface="Palatino Linotype" panose="0204050205050503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56792"/>
            <a:ext cx="8503920" cy="482453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</a:pPr>
            <a:r>
              <a:rPr lang="cs-CZ" dirty="0" smtClean="0">
                <a:latin typeface="Palatino Linotype" panose="02040502050505030304" pitchFamily="18" charset="0"/>
              </a:rPr>
              <a:t>základní </a:t>
            </a:r>
            <a:r>
              <a:rPr lang="cs-CZ" dirty="0">
                <a:latin typeface="Palatino Linotype" panose="02040502050505030304" pitchFamily="18" charset="0"/>
              </a:rPr>
              <a:t>orientace v lékařské terminologii </a:t>
            </a:r>
          </a:p>
          <a:p>
            <a:pPr>
              <a:lnSpc>
                <a:spcPct val="160000"/>
              </a:lnSpc>
            </a:pPr>
            <a:r>
              <a:rPr lang="cs-CZ" dirty="0" smtClean="0">
                <a:latin typeface="Palatino Linotype" panose="02040502050505030304" pitchFamily="18" charset="0"/>
              </a:rPr>
              <a:t>porozumění </a:t>
            </a:r>
            <a:r>
              <a:rPr lang="cs-CZ" dirty="0">
                <a:latin typeface="Palatino Linotype" panose="02040502050505030304" pitchFamily="18" charset="0"/>
              </a:rPr>
              <a:t>zákonitostem z oblasti morfologie a syntaxe latinských a latinizovaných lékařských termínů </a:t>
            </a:r>
          </a:p>
          <a:p>
            <a:pPr>
              <a:lnSpc>
                <a:spcPct val="160000"/>
              </a:lnSpc>
            </a:pPr>
            <a:r>
              <a:rPr lang="cs-CZ" dirty="0" smtClean="0">
                <a:latin typeface="Palatino Linotype" panose="02040502050505030304" pitchFamily="18" charset="0"/>
              </a:rPr>
              <a:t>pochopení </a:t>
            </a:r>
            <a:r>
              <a:rPr lang="cs-CZ" dirty="0">
                <a:latin typeface="Palatino Linotype" panose="02040502050505030304" pitchFamily="18" charset="0"/>
              </a:rPr>
              <a:t>významu termínů na základě: </a:t>
            </a:r>
          </a:p>
          <a:p>
            <a:pPr lvl="1">
              <a:lnSpc>
                <a:spcPct val="160000"/>
              </a:lnSpc>
            </a:pPr>
            <a:r>
              <a:rPr lang="cs-CZ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A</a:t>
            </a:r>
            <a:r>
              <a:rPr lang="cs-CZ" dirty="0">
                <a:solidFill>
                  <a:schemeClr val="tx1"/>
                </a:solidFill>
                <a:latin typeface="Palatino Linotype" panose="02040502050505030304" pitchFamily="18" charset="0"/>
              </a:rPr>
              <a:t>) analýzy slovotvorné struktury </a:t>
            </a:r>
          </a:p>
          <a:p>
            <a:pPr lvl="1">
              <a:lnSpc>
                <a:spcPct val="160000"/>
              </a:lnSpc>
            </a:pPr>
            <a:r>
              <a:rPr lang="cs-CZ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B</a:t>
            </a:r>
            <a:r>
              <a:rPr lang="cs-CZ" dirty="0">
                <a:solidFill>
                  <a:schemeClr val="tx1"/>
                </a:solidFill>
                <a:latin typeface="Palatino Linotype" panose="02040502050505030304" pitchFamily="18" charset="0"/>
              </a:rPr>
              <a:t>) rozpoznání syntaktické struktury u víceslovných termínů </a:t>
            </a:r>
          </a:p>
          <a:p>
            <a:pPr>
              <a:lnSpc>
                <a:spcPct val="160000"/>
              </a:lnSpc>
            </a:pPr>
            <a:r>
              <a:rPr lang="cs-CZ" dirty="0" smtClean="0">
                <a:latin typeface="Palatino Linotype" panose="02040502050505030304" pitchFamily="18" charset="0"/>
              </a:rPr>
              <a:t>vytváření </a:t>
            </a:r>
            <a:r>
              <a:rPr lang="cs-CZ" dirty="0">
                <a:latin typeface="Palatino Linotype" panose="02040502050505030304" pitchFamily="18" charset="0"/>
              </a:rPr>
              <a:t>jazykově korektních spojení při překladu do latiny (zejména u anatomických termínů) </a:t>
            </a:r>
          </a:p>
          <a:p>
            <a:pPr>
              <a:lnSpc>
                <a:spcPct val="160000"/>
              </a:lnSpc>
            </a:pPr>
            <a:r>
              <a:rPr lang="cs-CZ" dirty="0" smtClean="0">
                <a:latin typeface="Palatino Linotype" panose="02040502050505030304" pitchFamily="18" charset="0"/>
              </a:rPr>
              <a:t>znalost </a:t>
            </a:r>
            <a:r>
              <a:rPr lang="cs-CZ" dirty="0">
                <a:latin typeface="Palatino Linotype" panose="02040502050505030304" pitchFamily="18" charset="0"/>
              </a:rPr>
              <a:t>synonymních způsobů vyjádření (zejména v klinické terminologii) </a:t>
            </a:r>
          </a:p>
          <a:p>
            <a:pPr>
              <a:lnSpc>
                <a:spcPct val="160000"/>
              </a:lnSpc>
            </a:pPr>
            <a:r>
              <a:rPr lang="cs-CZ" dirty="0" smtClean="0">
                <a:latin typeface="Palatino Linotype" panose="02040502050505030304" pitchFamily="18" charset="0"/>
              </a:rPr>
              <a:t>náležité </a:t>
            </a:r>
            <a:r>
              <a:rPr lang="cs-CZ" dirty="0">
                <a:latin typeface="Palatino Linotype" panose="02040502050505030304" pitchFamily="18" charset="0"/>
              </a:rPr>
              <a:t>užití termínů v kontextu studovaného oboru </a:t>
            </a:r>
          </a:p>
          <a:p>
            <a:pPr>
              <a:lnSpc>
                <a:spcPct val="160000"/>
              </a:lnSpc>
            </a:pPr>
            <a:r>
              <a:rPr lang="cs-CZ" dirty="0" smtClean="0">
                <a:latin typeface="Palatino Linotype" panose="02040502050505030304" pitchFamily="18" charset="0"/>
              </a:rPr>
              <a:t>cca </a:t>
            </a:r>
            <a:r>
              <a:rPr lang="cs-CZ" dirty="0">
                <a:latin typeface="Palatino Linotype" panose="02040502050505030304" pitchFamily="18" charset="0"/>
              </a:rPr>
              <a:t>800 slovíček </a:t>
            </a:r>
          </a:p>
          <a:p>
            <a:endParaRPr lang="cs-CZ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96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Palatino Linotype" panose="02040502050505030304" pitchFamily="18" charset="0"/>
              </a:rPr>
              <a:t>Uplatnění</a:t>
            </a:r>
            <a:endParaRPr lang="cs-CZ" dirty="0">
              <a:latin typeface="Palatino Linotype" panose="0204050205050503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98296"/>
          </a:xfrm>
        </p:spPr>
        <p:txBody>
          <a:bodyPr>
            <a:normAutofit fontScale="92500" lnSpcReduction="20000"/>
          </a:bodyPr>
          <a:lstStyle/>
          <a:p>
            <a:r>
              <a:rPr lang="cs-CZ" dirty="0">
                <a:latin typeface="Palatino Linotype" panose="02040502050505030304" pitchFamily="18" charset="0"/>
              </a:rPr>
              <a:t>A</a:t>
            </a:r>
            <a:r>
              <a:rPr lang="cs-CZ" dirty="0" smtClean="0">
                <a:latin typeface="Palatino Linotype" panose="02040502050505030304" pitchFamily="18" charset="0"/>
              </a:rPr>
              <a:t>natomická </a:t>
            </a:r>
            <a:r>
              <a:rPr lang="cs-CZ" dirty="0">
                <a:latin typeface="Palatino Linotype" panose="02040502050505030304" pitchFamily="18" charset="0"/>
              </a:rPr>
              <a:t>nomenklatura: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latinské </a:t>
            </a:r>
            <a:r>
              <a:rPr lang="cs-CZ" dirty="0">
                <a:solidFill>
                  <a:schemeClr val="tx1"/>
                </a:solidFill>
                <a:latin typeface="Palatino Linotype" panose="02040502050505030304" pitchFamily="18" charset="0"/>
              </a:rPr>
              <a:t>názvosloví (TA = </a:t>
            </a:r>
            <a:r>
              <a:rPr lang="cs-CZ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Terminologia</a:t>
            </a:r>
            <a:r>
              <a:rPr lang="cs-CZ" dirty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Anatomica</a:t>
            </a:r>
            <a:r>
              <a:rPr lang="cs-CZ" dirty="0">
                <a:solidFill>
                  <a:schemeClr val="tx1"/>
                </a:solidFill>
                <a:latin typeface="Palatino Linotype" panose="02040502050505030304" pitchFamily="18" charset="0"/>
              </a:rPr>
              <a:t>)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oficiální</a:t>
            </a:r>
            <a:r>
              <a:rPr lang="cs-CZ" dirty="0">
                <a:solidFill>
                  <a:schemeClr val="tx1"/>
                </a:solidFill>
                <a:latin typeface="Palatino Linotype" panose="02040502050505030304" pitchFamily="18" charset="0"/>
              </a:rPr>
              <a:t>, mezinárodně uznávaná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revizi </a:t>
            </a:r>
            <a:r>
              <a:rPr lang="cs-CZ" dirty="0">
                <a:solidFill>
                  <a:schemeClr val="tx1"/>
                </a:solidFill>
                <a:latin typeface="Palatino Linotype" panose="02040502050505030304" pitchFamily="18" charset="0"/>
              </a:rPr>
              <a:t>schvaluje a vydává FCAT (poslední vydání z r. 1998) </a:t>
            </a:r>
          </a:p>
          <a:p>
            <a:endParaRPr lang="cs-CZ" dirty="0">
              <a:latin typeface="Palatino Linotype" panose="02040502050505030304" pitchFamily="18" charset="0"/>
            </a:endParaRPr>
          </a:p>
          <a:p>
            <a:r>
              <a:rPr lang="cs-CZ" dirty="0">
                <a:latin typeface="Palatino Linotype" panose="02040502050505030304" pitchFamily="18" charset="0"/>
              </a:rPr>
              <a:t>K</a:t>
            </a:r>
            <a:r>
              <a:rPr lang="cs-CZ" dirty="0" smtClean="0">
                <a:latin typeface="Palatino Linotype" panose="02040502050505030304" pitchFamily="18" charset="0"/>
              </a:rPr>
              <a:t>linická </a:t>
            </a:r>
            <a:r>
              <a:rPr lang="cs-CZ" dirty="0">
                <a:latin typeface="Palatino Linotype" panose="02040502050505030304" pitchFamily="18" charset="0"/>
              </a:rPr>
              <a:t>a patologická terminologie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dosud </a:t>
            </a:r>
            <a:r>
              <a:rPr lang="cs-CZ" dirty="0">
                <a:solidFill>
                  <a:schemeClr val="tx1"/>
                </a:solidFill>
                <a:latin typeface="Palatino Linotype" panose="02040502050505030304" pitchFamily="18" charset="0"/>
              </a:rPr>
              <a:t>nebyla kodifikována na mezinárodní úrovni, i když existují dokumenty, které ji částečně suplují (MKN 10, SNOMED apod.)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v </a:t>
            </a:r>
            <a:r>
              <a:rPr lang="cs-CZ" dirty="0">
                <a:solidFill>
                  <a:schemeClr val="tx1"/>
                </a:solidFill>
                <a:latin typeface="Palatino Linotype" panose="02040502050505030304" pitchFamily="18" charset="0"/>
              </a:rPr>
              <a:t>této oblasti lékařské terminologie se užívají i termíny přejaté z různých dalších jazyků, resp. se latinské a řecké výrazy počešťují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latina </a:t>
            </a:r>
            <a:r>
              <a:rPr lang="cs-CZ" dirty="0">
                <a:solidFill>
                  <a:schemeClr val="tx1"/>
                </a:solidFill>
                <a:latin typeface="Palatino Linotype" panose="02040502050505030304" pitchFamily="18" charset="0"/>
              </a:rPr>
              <a:t>se uplatňuje v názvech nemocí, úrazů a operačních zákroků, nejčastěji v hospitalizačních a operačních diagnózách: </a:t>
            </a:r>
          </a:p>
          <a:p>
            <a:pPr lvl="2"/>
            <a:r>
              <a:rPr lang="cs-CZ" i="1" dirty="0" err="1" smtClean="0">
                <a:solidFill>
                  <a:schemeClr val="tx1"/>
                </a:solidFill>
                <a:latin typeface="Palatino Linotype" panose="02040502050505030304" pitchFamily="18" charset="0"/>
              </a:rPr>
              <a:t>morbus</a:t>
            </a:r>
            <a:r>
              <a:rPr lang="cs-CZ" i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cs-CZ" i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hypertonicus</a:t>
            </a:r>
            <a:r>
              <a:rPr lang="cs-CZ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, diabetes </a:t>
            </a:r>
            <a:r>
              <a:rPr lang="cs-CZ" i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mellitus</a:t>
            </a:r>
            <a:r>
              <a:rPr lang="cs-CZ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, </a:t>
            </a:r>
            <a:r>
              <a:rPr lang="cs-CZ" i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arthrosis</a:t>
            </a:r>
            <a:r>
              <a:rPr lang="cs-CZ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endParaRPr lang="cs-CZ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lvl="2"/>
            <a:r>
              <a:rPr lang="cs-CZ" i="1" dirty="0" err="1" smtClean="0">
                <a:solidFill>
                  <a:schemeClr val="tx1"/>
                </a:solidFill>
                <a:latin typeface="Palatino Linotype" panose="02040502050505030304" pitchFamily="18" charset="0"/>
              </a:rPr>
              <a:t>Fractura</a:t>
            </a:r>
            <a:r>
              <a:rPr lang="cs-CZ" i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cs-CZ" i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costarum</a:t>
            </a:r>
            <a:r>
              <a:rPr lang="cs-CZ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cs-CZ" i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complicata</a:t>
            </a:r>
            <a:r>
              <a:rPr lang="cs-CZ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endParaRPr lang="cs-CZ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lvl="2"/>
            <a:r>
              <a:rPr lang="cs-CZ" i="1" dirty="0" err="1" smtClean="0">
                <a:solidFill>
                  <a:schemeClr val="tx1"/>
                </a:solidFill>
                <a:latin typeface="Palatino Linotype" panose="02040502050505030304" pitchFamily="18" charset="0"/>
              </a:rPr>
              <a:t>extractio</a:t>
            </a:r>
            <a:r>
              <a:rPr lang="cs-CZ" i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cs-CZ" i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chirurgica</a:t>
            </a:r>
            <a:r>
              <a:rPr lang="cs-CZ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endParaRPr lang="cs-CZ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endParaRPr lang="cs-CZ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86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Palatino Linotype" panose="02040502050505030304" pitchFamily="18" charset="0"/>
              </a:rPr>
              <a:t>Anatomické termíny</a:t>
            </a:r>
            <a:endParaRPr lang="cs-CZ" dirty="0">
              <a:latin typeface="Palatino Linotype" panose="0204050205050503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8430567" cy="4854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649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Palatino Linotype" panose="02040502050505030304" pitchFamily="18" charset="0"/>
              </a:rPr>
              <a:t>Klinické termíny</a:t>
            </a:r>
            <a:endParaRPr lang="cs-CZ" dirty="0">
              <a:latin typeface="Palatino Linotype" panose="0204050205050503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31" y="1527174"/>
            <a:ext cx="8573922" cy="47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011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Palatino Linotype" panose="02040502050505030304" pitchFamily="18" charset="0"/>
              </a:rPr>
              <a:t>Uplatnění</a:t>
            </a:r>
            <a:endParaRPr lang="cs-CZ" dirty="0">
              <a:latin typeface="Palatino Linotype" panose="0204050205050503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>
                <a:latin typeface="Palatino Linotype" panose="02040502050505030304" pitchFamily="18" charset="0"/>
              </a:rPr>
              <a:t>F</a:t>
            </a:r>
            <a:r>
              <a:rPr lang="cs-CZ" dirty="0" smtClean="0">
                <a:latin typeface="Palatino Linotype" panose="02040502050505030304" pitchFamily="18" charset="0"/>
              </a:rPr>
              <a:t>armakologické </a:t>
            </a:r>
            <a:r>
              <a:rPr lang="cs-CZ" dirty="0">
                <a:latin typeface="Palatino Linotype" panose="02040502050505030304" pitchFamily="18" charset="0"/>
              </a:rPr>
              <a:t>a recepturní názvosloví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kodifikovaná </a:t>
            </a:r>
            <a:r>
              <a:rPr lang="cs-CZ" dirty="0">
                <a:solidFill>
                  <a:schemeClr val="tx1"/>
                </a:solidFill>
                <a:latin typeface="Palatino Linotype" panose="02040502050505030304" pitchFamily="18" charset="0"/>
              </a:rPr>
              <a:t>nomenklatura (Český lékopis 2009; vychází z mezinárodně uznávaného Evropského lékopisu)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zahrnuje </a:t>
            </a:r>
            <a:r>
              <a:rPr lang="cs-CZ" dirty="0">
                <a:solidFill>
                  <a:schemeClr val="tx1"/>
                </a:solidFill>
                <a:latin typeface="Palatino Linotype" panose="02040502050505030304" pitchFamily="18" charset="0"/>
              </a:rPr>
              <a:t>názvosloví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léčivých </a:t>
            </a:r>
            <a:r>
              <a:rPr lang="cs-CZ" dirty="0">
                <a:solidFill>
                  <a:schemeClr val="tx1"/>
                </a:solidFill>
                <a:latin typeface="Palatino Linotype" panose="02040502050505030304" pitchFamily="18" charset="0"/>
              </a:rPr>
              <a:t>a pomocných látek (</a:t>
            </a:r>
            <a:r>
              <a:rPr lang="cs-CZ" i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acidum</a:t>
            </a:r>
            <a:r>
              <a:rPr lang="cs-CZ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cs-CZ" i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phosphoricum</a:t>
            </a:r>
            <a:r>
              <a:rPr lang="cs-CZ" dirty="0">
                <a:solidFill>
                  <a:schemeClr val="tx1"/>
                </a:solidFill>
                <a:latin typeface="Palatino Linotype" panose="02040502050505030304" pitchFamily="18" charset="0"/>
              </a:rPr>
              <a:t>)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lékových </a:t>
            </a:r>
            <a:r>
              <a:rPr lang="cs-CZ" dirty="0">
                <a:solidFill>
                  <a:schemeClr val="tx1"/>
                </a:solidFill>
                <a:latin typeface="Palatino Linotype" panose="02040502050505030304" pitchFamily="18" charset="0"/>
              </a:rPr>
              <a:t>skupin (</a:t>
            </a:r>
            <a:r>
              <a:rPr lang="cs-CZ" i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analgetica</a:t>
            </a:r>
            <a:r>
              <a:rPr lang="cs-CZ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, </a:t>
            </a:r>
            <a:r>
              <a:rPr lang="cs-CZ" i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antibiotica</a:t>
            </a:r>
            <a:r>
              <a:rPr lang="cs-CZ" dirty="0">
                <a:solidFill>
                  <a:schemeClr val="tx1"/>
                </a:solidFill>
                <a:latin typeface="Palatino Linotype" panose="02040502050505030304" pitchFamily="18" charset="0"/>
              </a:rPr>
              <a:t>)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drog </a:t>
            </a:r>
            <a:r>
              <a:rPr lang="cs-CZ" dirty="0">
                <a:solidFill>
                  <a:schemeClr val="tx1"/>
                </a:solidFill>
                <a:latin typeface="Palatino Linotype" panose="02040502050505030304" pitchFamily="18" charset="0"/>
              </a:rPr>
              <a:t>a jejích částí (</a:t>
            </a:r>
            <a:r>
              <a:rPr lang="cs-CZ" i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chamomillae</a:t>
            </a:r>
            <a:r>
              <a:rPr lang="cs-CZ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cs-CZ" i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romanae</a:t>
            </a:r>
            <a:r>
              <a:rPr lang="cs-CZ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cs-CZ" i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flos</a:t>
            </a:r>
            <a:r>
              <a:rPr lang="cs-CZ" dirty="0">
                <a:solidFill>
                  <a:schemeClr val="tx1"/>
                </a:solidFill>
                <a:latin typeface="Palatino Linotype" panose="02040502050505030304" pitchFamily="18" charset="0"/>
              </a:rPr>
              <a:t>)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forem </a:t>
            </a:r>
            <a:r>
              <a:rPr lang="cs-CZ" dirty="0">
                <a:solidFill>
                  <a:schemeClr val="tx1"/>
                </a:solidFill>
                <a:latin typeface="Palatino Linotype" panose="02040502050505030304" pitchFamily="18" charset="0"/>
              </a:rPr>
              <a:t>farmaceutických přípravků a prostředků (</a:t>
            </a:r>
            <a:r>
              <a:rPr lang="cs-CZ" i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tabulettae</a:t>
            </a:r>
            <a:r>
              <a:rPr lang="cs-CZ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cs-CZ" i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obductae</a:t>
            </a:r>
            <a:r>
              <a:rPr lang="cs-CZ" dirty="0">
                <a:solidFill>
                  <a:schemeClr val="tx1"/>
                </a:solidFill>
                <a:latin typeface="Palatino Linotype" panose="02040502050505030304" pitchFamily="18" charset="0"/>
              </a:rPr>
              <a:t>) </a:t>
            </a:r>
          </a:p>
          <a:p>
            <a:endParaRPr lang="cs-CZ" dirty="0">
              <a:latin typeface="Palatino Linotype" panose="02040502050505030304" pitchFamily="18" charset="0"/>
            </a:endParaRPr>
          </a:p>
          <a:p>
            <a:r>
              <a:rPr lang="cs-CZ" dirty="0">
                <a:latin typeface="Palatino Linotype" panose="02040502050505030304" pitchFamily="18" charset="0"/>
              </a:rPr>
              <a:t>R</a:t>
            </a:r>
            <a:r>
              <a:rPr lang="cs-CZ" dirty="0" smtClean="0">
                <a:latin typeface="Palatino Linotype" panose="02040502050505030304" pitchFamily="18" charset="0"/>
              </a:rPr>
              <a:t>eceptura </a:t>
            </a:r>
            <a:endParaRPr lang="cs-CZ" dirty="0">
              <a:latin typeface="Palatino Linotype" panose="02040502050505030304" pitchFamily="18" charset="0"/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ústřední </a:t>
            </a:r>
            <a:r>
              <a:rPr lang="cs-CZ" dirty="0">
                <a:solidFill>
                  <a:schemeClr val="tx1"/>
                </a:solidFill>
                <a:latin typeface="Palatino Linotype" panose="02040502050505030304" pitchFamily="18" charset="0"/>
              </a:rPr>
              <a:t>část receptu se vypisuje v latinských frázích (často převedených do zkratek) </a:t>
            </a:r>
          </a:p>
          <a:p>
            <a:endParaRPr lang="cs-CZ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86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Červeno-oranžová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DE1154B-2663-4545-B87A-A92003E9776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 informací o společnosti</Template>
  <TotalTime>0</TotalTime>
  <Words>1467</Words>
  <Application>Microsoft Office PowerPoint</Application>
  <PresentationFormat>Předvádění na obrazovce (4:3)</PresentationFormat>
  <Paragraphs>324</Paragraphs>
  <Slides>25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3" baseType="lpstr">
      <vt:lpstr>Arial</vt:lpstr>
      <vt:lpstr>Calibri</vt:lpstr>
      <vt:lpstr>Courier New</vt:lpstr>
      <vt:lpstr>Gill Sans MT</vt:lpstr>
      <vt:lpstr>Palatino Linotype</vt:lpstr>
      <vt:lpstr>Wingdings</vt:lpstr>
      <vt:lpstr>Wingdings 2</vt:lpstr>
      <vt:lpstr>Administrativní</vt:lpstr>
      <vt:lpstr>Základy lékařské terminologie</vt:lpstr>
      <vt:lpstr>Literatura</vt:lpstr>
      <vt:lpstr>Organizační pokyny</vt:lpstr>
      <vt:lpstr>Absence</vt:lpstr>
      <vt:lpstr>Cíle předmětu</vt:lpstr>
      <vt:lpstr>Uplatnění</vt:lpstr>
      <vt:lpstr>Anatomické termíny</vt:lpstr>
      <vt:lpstr>Klinické termíny</vt:lpstr>
      <vt:lpstr>Uplatnění</vt:lpstr>
      <vt:lpstr>Recept</vt:lpstr>
      <vt:lpstr>Výslovnost</vt:lpstr>
      <vt:lpstr>Výslovnost</vt:lpstr>
      <vt:lpstr>Výslovnost</vt:lpstr>
      <vt:lpstr>Délka slabik a přízvuk</vt:lpstr>
      <vt:lpstr>Přečtěte</vt:lpstr>
      <vt:lpstr>Latinská morfologie</vt:lpstr>
      <vt:lpstr>Latinská substantiva</vt:lpstr>
      <vt:lpstr>Syntaktická struktura víceslovných lékařských termínů</vt:lpstr>
      <vt:lpstr>Latinská substantiva</vt:lpstr>
      <vt:lpstr>Cvičení</vt:lpstr>
      <vt:lpstr>Latinská substantiva</vt:lpstr>
      <vt:lpstr>1. deklinace</vt:lpstr>
      <vt:lpstr>1. deklinace</vt:lpstr>
      <vt:lpstr>1. deklinace</vt:lpstr>
      <vt:lpstr>1. deklinace – substantiva řeckého původu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2015-09-17T20:59:52Z</dcterms:created>
  <dcterms:modified xsi:type="dcterms:W3CDTF">2015-09-21T19:32:22Z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TC102202119990</vt:lpwstr>
  </property>
</Properties>
</file>