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4" r:id="rId3"/>
    <p:sldId id="345" r:id="rId4"/>
    <p:sldId id="346" r:id="rId5"/>
    <p:sldId id="347" r:id="rId6"/>
    <p:sldId id="348" r:id="rId7"/>
    <p:sldId id="349" r:id="rId8"/>
    <p:sldId id="359" r:id="rId9"/>
    <p:sldId id="350" r:id="rId10"/>
    <p:sldId id="351" r:id="rId11"/>
    <p:sldId id="360" r:id="rId12"/>
    <p:sldId id="352" r:id="rId13"/>
    <p:sldId id="353" r:id="rId14"/>
    <p:sldId id="361" r:id="rId15"/>
    <p:sldId id="354" r:id="rId16"/>
    <p:sldId id="362" r:id="rId17"/>
    <p:sldId id="355" r:id="rId18"/>
    <p:sldId id="356" r:id="rId19"/>
    <p:sldId id="357" r:id="rId20"/>
    <p:sldId id="358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3300"/>
    <a:srgbClr val="003399"/>
    <a:srgbClr val="000066"/>
    <a:srgbClr val="9900FF"/>
    <a:srgbClr val="33CC33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5" autoAdjust="0"/>
    <p:restoredTop sz="94595" autoAdjust="0"/>
  </p:normalViewPr>
  <p:slideViewPr>
    <p:cSldViewPr snapToGrid="0">
      <p:cViewPr>
        <p:scale>
          <a:sx n="66" d="100"/>
          <a:sy n="66" d="100"/>
        </p:scale>
        <p:origin x="-1146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BCD700F-C3EF-4243-9ED7-34264F4F4360}" type="datetimeFigureOut">
              <a:rPr lang="cs-CZ"/>
              <a:pPr>
                <a:defRPr/>
              </a:pPr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9C46253-A21D-46B9-BD58-7BB8F53A79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657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FB7104-244A-4953-8879-1983E57B8254}" type="datetimeFigureOut">
              <a:rPr lang="cs-CZ"/>
              <a:pPr>
                <a:defRPr/>
              </a:pPr>
              <a:t>6.10.2015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0964F3-404D-446E-9396-1D508267E4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81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344E7C-2021-41EF-AB4F-DCA29D0F4EFC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127F62-294C-48BA-BDC6-66473363F227}" type="slidenum">
              <a:rPr lang="cs-CZ" smtClean="0">
                <a:solidFill>
                  <a:srgbClr val="000000"/>
                </a:solidFill>
              </a:rPr>
              <a:pPr/>
              <a:t>10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2A3C1D-3D10-4243-BF9F-03BEDDBE50CA}" type="slidenum">
              <a:rPr lang="cs-CZ" sz="1200">
                <a:solidFill>
                  <a:srgbClr val="000000"/>
                </a:solidFill>
              </a:rPr>
              <a:pPr algn="r"/>
              <a:t>11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D3AE0C-67D5-4835-996C-A715AC9D34DC}" type="slidenum">
              <a:rPr lang="cs-CZ" smtClean="0">
                <a:solidFill>
                  <a:srgbClr val="000000"/>
                </a:solidFill>
              </a:rPr>
              <a:pPr/>
              <a:t>12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E83A17-0FF0-4851-8D90-4CEFC495DAAA}" type="slidenum">
              <a:rPr lang="cs-CZ" smtClean="0">
                <a:solidFill>
                  <a:srgbClr val="000000"/>
                </a:solidFill>
              </a:rPr>
              <a:pPr/>
              <a:t>13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265EB3-FDE3-4569-A587-1DDC26B57DF1}" type="slidenum">
              <a:rPr lang="cs-CZ" sz="1200">
                <a:solidFill>
                  <a:srgbClr val="000000"/>
                </a:solidFill>
              </a:rPr>
              <a:pPr algn="r"/>
              <a:t>14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55B9CA-CF97-4B18-8F8A-B3E92676308B}" type="slidenum">
              <a:rPr lang="cs-CZ" smtClean="0">
                <a:solidFill>
                  <a:srgbClr val="000000"/>
                </a:solidFill>
              </a:rPr>
              <a:pPr/>
              <a:t>15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AA14E5-6430-48C2-AB82-AD4EE2570D00}" type="slidenum">
              <a:rPr lang="cs-CZ" sz="1200">
                <a:solidFill>
                  <a:srgbClr val="000000"/>
                </a:solidFill>
              </a:rPr>
              <a:pPr algn="r"/>
              <a:t>16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0D5E8C-9736-403B-82E8-1DF9462D53D5}" type="slidenum">
              <a:rPr lang="cs-CZ" smtClean="0">
                <a:solidFill>
                  <a:srgbClr val="000000"/>
                </a:solidFill>
              </a:rPr>
              <a:pPr/>
              <a:t>17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CA15AC-5B3D-4D97-A458-A427F1C0EC7E}" type="slidenum">
              <a:rPr lang="cs-CZ" smtClean="0">
                <a:solidFill>
                  <a:srgbClr val="000000"/>
                </a:solidFill>
              </a:rPr>
              <a:pPr/>
              <a:t>18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32490-1AD6-410C-9746-96EA4816F121}" type="slidenum">
              <a:rPr lang="cs-CZ" smtClean="0">
                <a:solidFill>
                  <a:srgbClr val="000000"/>
                </a:solidFill>
              </a:rPr>
              <a:pPr/>
              <a:t>19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2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DC7E50-5837-4FAE-9EED-3960EA4C4355}" type="slidenum">
              <a:rPr lang="cs-CZ" smtClean="0">
                <a:solidFill>
                  <a:srgbClr val="000000"/>
                </a:solidFill>
              </a:rPr>
              <a:pPr/>
              <a:t>2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582567-D1C6-4C2D-986D-FB0CEB1DC35C}" type="slidenum">
              <a:rPr lang="cs-CZ" smtClean="0">
                <a:solidFill>
                  <a:srgbClr val="000000"/>
                </a:solidFill>
              </a:rPr>
              <a:pPr/>
              <a:t>20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F2064D-F92F-40A4-97F8-136AD2643FC4}" type="slidenum">
              <a:rPr lang="cs-CZ" smtClean="0">
                <a:solidFill>
                  <a:srgbClr val="000000"/>
                </a:solidFill>
              </a:rPr>
              <a:pPr/>
              <a:t>3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DFC4FF-51DA-4E16-A36D-03D103F35A0C}" type="slidenum">
              <a:rPr lang="cs-CZ" smtClean="0">
                <a:solidFill>
                  <a:srgbClr val="000000"/>
                </a:solidFill>
              </a:rPr>
              <a:pPr/>
              <a:t>4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3E0CA0-B1E1-4578-89F0-92E5D5D96481}" type="slidenum">
              <a:rPr lang="cs-CZ" smtClean="0">
                <a:solidFill>
                  <a:srgbClr val="000000"/>
                </a:solidFill>
              </a:rPr>
              <a:pPr/>
              <a:t>5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123092-D7DF-4B12-8DAA-817F8BC44423}" type="slidenum">
              <a:rPr lang="cs-CZ" smtClean="0">
                <a:solidFill>
                  <a:srgbClr val="000000"/>
                </a:solidFill>
              </a:rPr>
              <a:pPr/>
              <a:t>6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FB4F67-2661-411F-A873-1A214ECF432C}" type="slidenum">
              <a:rPr lang="cs-CZ" smtClean="0">
                <a:solidFill>
                  <a:srgbClr val="000000"/>
                </a:solidFill>
              </a:rPr>
              <a:pPr/>
              <a:t>7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93F709-12EE-4924-B917-7D276E66E26B}" type="slidenum">
              <a:rPr lang="cs-CZ" sz="1200">
                <a:solidFill>
                  <a:srgbClr val="000000"/>
                </a:solidFill>
              </a:rPr>
              <a:pPr algn="r"/>
              <a:t>8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27ECD-027F-4075-B50B-4E22613D5348}" type="slidenum">
              <a:rPr lang="cs-CZ" smtClean="0">
                <a:solidFill>
                  <a:srgbClr val="000000"/>
                </a:solidFill>
              </a:rPr>
              <a:pPr/>
              <a:t>9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baseline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07E92-FF45-4600-8AD7-5B025E3934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>
            <a:lvl1pPr>
              <a:defRPr b="1" i="0" baseline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DBF2C-E05F-4D25-BA4B-61210207D2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D1CE-34E7-436C-9070-428CA3769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972B4FA-9A13-457C-AD12-A1243963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2" r:id="rId2"/>
    <p:sldLayoutId id="214748404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 cap="all">
          <a:ln>
            <a:solidFill>
              <a:schemeClr val="accent2"/>
            </a:solidFill>
          </a:ln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503238"/>
            <a:ext cx="8229600" cy="11430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</a:t>
            </a:r>
            <a:r>
              <a:rPr lang="cs-CZ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THE Uvea - </a:t>
            </a:r>
            <a:r>
              <a:rPr lang="cs-CZ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uveitiS</a:t>
            </a:r>
            <a:r>
              <a:rPr lang="cs-CZ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203200" y="6149975"/>
            <a:ext cx="873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1600" b="1" dirty="0" err="1" smtClean="0">
                <a:solidFill>
                  <a:srgbClr val="993300"/>
                </a:solidFill>
                <a:latin typeface="Tahoma" pitchFamily="34" charset="0"/>
                <a:cs typeface="Tahoma" pitchFamily="34" charset="0"/>
              </a:rPr>
              <a:t>Head</a:t>
            </a:r>
            <a:r>
              <a:rPr lang="cs-CZ" sz="1600" b="1" dirty="0" smtClean="0">
                <a:solidFill>
                  <a:srgbClr val="99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>
                <a:solidFill>
                  <a:srgbClr val="993300"/>
                </a:solidFill>
                <a:latin typeface="Tahoma" pitchFamily="34" charset="0"/>
                <a:cs typeface="Tahoma" pitchFamily="34" charset="0"/>
              </a:rPr>
              <a:t>prof. MUDr. E. Vlková, CSc.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648200" y="5689600"/>
            <a:ext cx="31750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10800000">
            <a:off x="4775200" y="5689600"/>
            <a:ext cx="297180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0" y="5689600"/>
            <a:ext cx="8839200" cy="3381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MUDr. </a:t>
            </a:r>
            <a:r>
              <a:rPr lang="cs-CZ" sz="16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Karkanová</a:t>
            </a: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Michala, Oční klinika LF MU a FN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Brno</a:t>
            </a:r>
            <a:endParaRPr lang="cs-CZ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74" y="1600490"/>
            <a:ext cx="3078480" cy="204216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614" y="3671678"/>
            <a:ext cx="2877312" cy="198989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54" y="3642650"/>
            <a:ext cx="3048000" cy="20360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466" y="1669560"/>
            <a:ext cx="2951974" cy="198760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32" y="2568444"/>
            <a:ext cx="2840736" cy="21275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ChronicAL</a:t>
            </a:r>
            <a:r>
              <a:rPr lang="cs-CZ" sz="2500" dirty="0" smtClean="0"/>
              <a:t> </a:t>
            </a:r>
            <a:r>
              <a:rPr lang="cs-CZ" sz="2500" dirty="0" err="1" smtClean="0"/>
              <a:t>FRONt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iridocyclis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</a:t>
            </a:r>
            <a:r>
              <a:rPr lang="en-US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symptoms:</a:t>
            </a:r>
            <a:endParaRPr lang="cs-CZ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creeping </a:t>
            </a:r>
            <a:r>
              <a:rPr lang="en-US" sz="2400" dirty="0"/>
              <a:t>course, variable symptoms, usually no pain or only mild </a:t>
            </a:r>
            <a:r>
              <a:rPr lang="en-US" sz="2400" dirty="0" smtClean="0"/>
              <a:t>pain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 err="1" smtClean="0"/>
              <a:t>mild</a:t>
            </a:r>
            <a:r>
              <a:rPr lang="cs-CZ" sz="2400" dirty="0" smtClean="0"/>
              <a:t> </a:t>
            </a:r>
            <a:r>
              <a:rPr lang="en-US" sz="2400" dirty="0" err="1" smtClean="0"/>
              <a:t>ciliary</a:t>
            </a:r>
            <a:r>
              <a:rPr lang="en-US" sz="2400" dirty="0" smtClean="0"/>
              <a:t> injection, </a:t>
            </a:r>
            <a:r>
              <a:rPr lang="en-US" sz="2400" dirty="0"/>
              <a:t>mostly pale </a:t>
            </a:r>
            <a:r>
              <a:rPr lang="en-US" sz="2400" dirty="0" smtClean="0"/>
              <a:t>bulb</a:t>
            </a:r>
            <a:r>
              <a:rPr lang="cs-CZ" sz="2400" dirty="0" smtClean="0"/>
              <a:t>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cs-CZ" sz="2400" dirty="0" smtClean="0"/>
              <a:t>a </a:t>
            </a:r>
            <a:r>
              <a:rPr lang="en-US" sz="2400" dirty="0" smtClean="0"/>
              <a:t>small </a:t>
            </a:r>
            <a:r>
              <a:rPr lang="en-US" sz="2400" dirty="0"/>
              <a:t>amount of precipitates on the corneal endothelium, a small number of cells in the anterior </a:t>
            </a:r>
            <a:r>
              <a:rPr lang="en-US" sz="2400" dirty="0" smtClean="0"/>
              <a:t>chamber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lower </a:t>
            </a:r>
            <a:r>
              <a:rPr lang="en-US" sz="2400" dirty="0"/>
              <a:t>tendency to the formation of the rear </a:t>
            </a:r>
            <a:r>
              <a:rPr lang="en-US" sz="2400" dirty="0" err="1" smtClean="0"/>
              <a:t>synechiae</a:t>
            </a:r>
            <a:r>
              <a:rPr lang="cs-CZ" sz="2400" dirty="0" smtClean="0"/>
              <a:t>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chronic complications according to the disease activity (formation of complicated cataract, secondary glaucoma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Treatment</a:t>
            </a:r>
            <a:r>
              <a:rPr lang="en-US" sz="2400" dirty="0"/>
              <a:t>: corticosteroids and </a:t>
            </a:r>
            <a:r>
              <a:rPr lang="en-US" sz="2400" dirty="0" err="1"/>
              <a:t>nonsteroidal</a:t>
            </a:r>
            <a:r>
              <a:rPr lang="en-US" sz="2400" dirty="0"/>
              <a:t> anti-inflammatory drugs locally, if necessary </a:t>
            </a:r>
            <a:r>
              <a:rPr lang="en-US" sz="2400" dirty="0" err="1"/>
              <a:t>parabulbar</a:t>
            </a:r>
            <a:r>
              <a:rPr lang="en-US" sz="2400" dirty="0"/>
              <a:t> or in total, </a:t>
            </a:r>
            <a:r>
              <a:rPr lang="en-US" sz="2400" dirty="0" err="1"/>
              <a:t>mydriatics</a:t>
            </a:r>
            <a:r>
              <a:rPr lang="en-US" sz="2400" dirty="0"/>
              <a:t>, and according to etiology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ChronicAL</a:t>
            </a:r>
            <a:r>
              <a:rPr lang="cs-CZ" sz="2500" dirty="0" smtClean="0"/>
              <a:t> </a:t>
            </a:r>
            <a:r>
              <a:rPr lang="cs-CZ" sz="2500" dirty="0" err="1" smtClean="0"/>
              <a:t>FRONt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iridocyclitis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365" y="1485827"/>
            <a:ext cx="4834128" cy="321868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34" y="3429000"/>
            <a:ext cx="4803648" cy="32064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Chronic</a:t>
            </a:r>
            <a:r>
              <a:rPr lang="cs-CZ" sz="2500" dirty="0" smtClean="0"/>
              <a:t>  Front  </a:t>
            </a:r>
            <a:r>
              <a:rPr lang="cs-CZ" sz="2500" dirty="0" err="1" smtClean="0"/>
              <a:t>iridocyclitis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400" dirty="0" err="1" smtClean="0">
                <a:solidFill>
                  <a:srgbClr val="CC3300"/>
                </a:solidFill>
              </a:rPr>
              <a:t>Juvenile</a:t>
            </a:r>
            <a:r>
              <a:rPr lang="cs-CZ" sz="2400" dirty="0" smtClean="0">
                <a:solidFill>
                  <a:srgbClr val="CC3300"/>
                </a:solidFill>
              </a:rPr>
              <a:t> </a:t>
            </a:r>
            <a:r>
              <a:rPr lang="cs-CZ" sz="2400" dirty="0" err="1">
                <a:solidFill>
                  <a:srgbClr val="CC3300"/>
                </a:solidFill>
              </a:rPr>
              <a:t>rheumatoid</a:t>
            </a:r>
            <a:r>
              <a:rPr lang="cs-CZ" sz="2400" dirty="0">
                <a:solidFill>
                  <a:srgbClr val="CC3300"/>
                </a:solidFill>
              </a:rPr>
              <a:t> </a:t>
            </a:r>
            <a:r>
              <a:rPr lang="cs-CZ" sz="2400" dirty="0" smtClean="0">
                <a:solidFill>
                  <a:srgbClr val="CC3300"/>
                </a:solidFill>
              </a:rPr>
              <a:t>arthritis</a:t>
            </a:r>
            <a:r>
              <a:rPr lang="cs-CZ" sz="2200" dirty="0" smtClean="0">
                <a:solidFill>
                  <a:srgbClr val="CC3300"/>
                </a:solidFill>
              </a:rPr>
              <a:t> </a:t>
            </a:r>
            <a:r>
              <a:rPr lang="cs-CZ" sz="2200" dirty="0" smtClean="0"/>
              <a:t>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400" dirty="0" smtClean="0">
                <a:solidFill>
                  <a:srgbClr val="C00000"/>
                </a:solidFill>
              </a:rPr>
              <a:t>Fuchs </a:t>
            </a:r>
            <a:r>
              <a:rPr lang="cs-CZ" sz="2400" dirty="0" err="1" smtClean="0">
                <a:solidFill>
                  <a:srgbClr val="C00000"/>
                </a:solidFill>
              </a:rPr>
              <a:t>heterochromic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</a:rPr>
              <a:t>iridocyclitis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heterochromy</a:t>
            </a:r>
            <a:r>
              <a:rPr lang="cs-CZ" sz="2200" dirty="0" smtClean="0"/>
              <a:t> – </a:t>
            </a:r>
            <a:r>
              <a:rPr lang="en-US" sz="2400" dirty="0"/>
              <a:t>difference in color due to diffuse iris stromal </a:t>
            </a:r>
            <a:r>
              <a:rPr lang="en-US" sz="2400" dirty="0" smtClean="0"/>
              <a:t>atrophy</a:t>
            </a:r>
            <a:r>
              <a:rPr lang="cs-CZ" sz="2200" dirty="0" smtClean="0"/>
              <a:t>)  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400" dirty="0" err="1" smtClean="0">
                <a:solidFill>
                  <a:srgbClr val="C00000"/>
                </a:solidFill>
              </a:rPr>
              <a:t>Sarcoidosis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granulomatous</a:t>
            </a:r>
            <a:r>
              <a:rPr lang="cs-CZ" sz="2200" dirty="0" smtClean="0"/>
              <a:t> </a:t>
            </a:r>
            <a:r>
              <a:rPr lang="cs-CZ" sz="2200" dirty="0" err="1" smtClean="0"/>
              <a:t>inflammation</a:t>
            </a:r>
            <a:r>
              <a:rPr lang="cs-CZ" sz="2200" dirty="0" smtClean="0"/>
              <a:t> type)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Syphilis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 </a:t>
            </a:r>
            <a:r>
              <a:rPr lang="cs-CZ" sz="2200" dirty="0" err="1" smtClean="0"/>
              <a:t>roseolae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iris  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400" dirty="0" err="1" smtClean="0">
                <a:solidFill>
                  <a:srgbClr val="C00000"/>
                </a:solidFill>
              </a:rPr>
              <a:t>Lyme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</a:rPr>
              <a:t>disease</a:t>
            </a:r>
            <a:r>
              <a:rPr lang="cs-CZ" sz="2400" dirty="0" smtClean="0"/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400" dirty="0" smtClean="0">
                <a:solidFill>
                  <a:srgbClr val="C00000"/>
                </a:solidFill>
              </a:rPr>
              <a:t>TBC</a:t>
            </a:r>
            <a:r>
              <a:rPr lang="cs-CZ" sz="2200" dirty="0" smtClean="0"/>
              <a:t> ( </a:t>
            </a:r>
            <a:r>
              <a:rPr lang="cs-CZ" sz="2200" dirty="0" err="1" smtClean="0"/>
              <a:t>granulomatous</a:t>
            </a:r>
            <a:r>
              <a:rPr lang="cs-CZ" sz="2200" dirty="0" smtClean="0"/>
              <a:t> </a:t>
            </a:r>
            <a:r>
              <a:rPr lang="cs-CZ" sz="2200" dirty="0" err="1" smtClean="0"/>
              <a:t>inflammation</a:t>
            </a:r>
            <a:r>
              <a:rPr lang="cs-CZ" sz="2200" dirty="0" smtClean="0"/>
              <a:t> type, </a:t>
            </a:r>
            <a:r>
              <a:rPr lang="cs-CZ" sz="2200" dirty="0" err="1" smtClean="0"/>
              <a:t>yelow</a:t>
            </a:r>
            <a:r>
              <a:rPr lang="cs-CZ" sz="2200" dirty="0" smtClean="0"/>
              <a:t> </a:t>
            </a:r>
            <a:r>
              <a:rPr lang="cs-CZ" sz="2200" dirty="0" err="1" smtClean="0"/>
              <a:t>nodules</a:t>
            </a:r>
            <a:r>
              <a:rPr lang="cs-CZ" sz="2200" dirty="0" smtClean="0"/>
              <a:t> on iris)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Intermediate</a:t>
            </a:r>
            <a:r>
              <a:rPr lang="cs-CZ" sz="2500" dirty="0" smtClean="0"/>
              <a:t> </a:t>
            </a:r>
            <a:r>
              <a:rPr lang="cs-CZ" sz="2500" dirty="0" err="1" smtClean="0"/>
              <a:t>uveitis</a:t>
            </a:r>
            <a:r>
              <a:rPr lang="cs-CZ" sz="2500" dirty="0" smtClean="0"/>
              <a:t> (</a:t>
            </a:r>
            <a:r>
              <a:rPr lang="cs-CZ" sz="2500" dirty="0" err="1" smtClean="0"/>
              <a:t>Cyclitis</a:t>
            </a:r>
            <a:r>
              <a:rPr lang="cs-CZ" sz="2500" dirty="0" smtClean="0"/>
              <a:t>, </a:t>
            </a:r>
            <a:r>
              <a:rPr lang="cs-CZ" sz="2500" dirty="0" err="1" smtClean="0"/>
              <a:t>Pars</a:t>
            </a:r>
            <a:r>
              <a:rPr lang="cs-CZ" sz="2500" dirty="0" smtClean="0"/>
              <a:t> </a:t>
            </a:r>
            <a:r>
              <a:rPr lang="cs-CZ" sz="2500" dirty="0" err="1" smtClean="0"/>
              <a:t>planitis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Manifestations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etiology</a:t>
            </a:r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creeping</a:t>
            </a:r>
            <a:r>
              <a:rPr lang="cs-CZ" sz="2200" dirty="0" smtClean="0"/>
              <a:t> </a:t>
            </a:r>
            <a:r>
              <a:rPr lang="cs-CZ" sz="2200" dirty="0" err="1"/>
              <a:t>course</a:t>
            </a:r>
            <a:r>
              <a:rPr lang="cs-CZ" sz="2200" dirty="0"/>
              <a:t>, </a:t>
            </a:r>
            <a:r>
              <a:rPr lang="cs-CZ" sz="2200" dirty="0" err="1"/>
              <a:t>without</a:t>
            </a:r>
            <a:r>
              <a:rPr lang="cs-CZ" sz="2200" dirty="0"/>
              <a:t> </a:t>
            </a:r>
            <a:r>
              <a:rPr lang="cs-CZ" sz="2200" dirty="0" err="1"/>
              <a:t>pain</a:t>
            </a:r>
            <a:r>
              <a:rPr lang="cs-CZ" sz="2200" dirty="0"/>
              <a:t>, </a:t>
            </a:r>
            <a:r>
              <a:rPr lang="cs-CZ" sz="2200" dirty="0" err="1"/>
              <a:t>decrease</a:t>
            </a:r>
            <a:r>
              <a:rPr lang="cs-CZ" sz="2200" dirty="0"/>
              <a:t> </a:t>
            </a:r>
            <a:r>
              <a:rPr lang="cs-CZ" sz="2200" dirty="0" smtClean="0"/>
              <a:t>vision- </a:t>
            </a:r>
            <a:r>
              <a:rPr lang="cs-CZ" sz="2200" dirty="0" err="1"/>
              <a:t>opacities</a:t>
            </a:r>
            <a:r>
              <a:rPr lang="cs-CZ" sz="2200" dirty="0"/>
              <a:t>, </a:t>
            </a:r>
            <a:r>
              <a:rPr lang="cs-CZ" sz="2200" dirty="0" err="1"/>
              <a:t>fog</a:t>
            </a:r>
            <a:r>
              <a:rPr lang="cs-CZ" sz="2200" dirty="0"/>
              <a:t/>
            </a:r>
            <a:br>
              <a:rPr lang="cs-CZ" sz="2200" dirty="0"/>
            </a:br>
            <a:endParaRPr lang="cs-CZ" sz="22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mostly</a:t>
            </a:r>
            <a:r>
              <a:rPr lang="cs-CZ" sz="2200" dirty="0" smtClean="0"/>
              <a:t> </a:t>
            </a:r>
            <a:r>
              <a:rPr lang="cs-CZ" sz="2200" dirty="0"/>
              <a:t>pale </a:t>
            </a:r>
            <a:r>
              <a:rPr lang="cs-CZ" sz="2200" dirty="0" err="1"/>
              <a:t>bulb</a:t>
            </a:r>
            <a:r>
              <a:rPr lang="cs-CZ" sz="2200" dirty="0"/>
              <a:t/>
            </a:r>
            <a:br>
              <a:rPr lang="cs-CZ" sz="2200" dirty="0"/>
            </a:b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vitritis</a:t>
            </a:r>
            <a:r>
              <a:rPr lang="cs-CZ" sz="2200" dirty="0" smtClean="0"/>
              <a:t> </a:t>
            </a:r>
            <a:r>
              <a:rPr lang="cs-CZ" sz="2200" dirty="0"/>
              <a:t>- </a:t>
            </a:r>
            <a:r>
              <a:rPr lang="cs-CZ" sz="2200" dirty="0" err="1"/>
              <a:t>vitreous</a:t>
            </a:r>
            <a:r>
              <a:rPr lang="cs-CZ" sz="2200" dirty="0"/>
              <a:t> </a:t>
            </a:r>
            <a:r>
              <a:rPr lang="cs-CZ" sz="2200" dirty="0" err="1"/>
              <a:t>opacities</a:t>
            </a:r>
            <a:r>
              <a:rPr lang="cs-CZ" sz="2200" dirty="0"/>
              <a:t> (</a:t>
            </a:r>
            <a:r>
              <a:rPr lang="cs-CZ" sz="2200" dirty="0" err="1"/>
              <a:t>snowballs</a:t>
            </a:r>
            <a:r>
              <a:rPr lang="cs-CZ" sz="2200" dirty="0"/>
              <a:t>, </a:t>
            </a:r>
            <a:r>
              <a:rPr lang="cs-CZ" sz="2200" dirty="0" err="1"/>
              <a:t>snow</a:t>
            </a:r>
            <a:r>
              <a:rPr lang="cs-CZ" sz="2200" dirty="0"/>
              <a:t> </a:t>
            </a:r>
            <a:r>
              <a:rPr lang="cs-CZ" sz="2200" dirty="0" err="1"/>
              <a:t>benches</a:t>
            </a:r>
            <a:r>
              <a:rPr lang="cs-CZ" sz="2200" dirty="0"/>
              <a:t>)</a:t>
            </a:r>
            <a:br>
              <a:rPr lang="cs-CZ" sz="2200" dirty="0"/>
            </a:b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minimal</a:t>
            </a:r>
            <a:r>
              <a:rPr lang="cs-CZ" sz="2200" dirty="0" smtClean="0"/>
              <a:t> </a:t>
            </a:r>
            <a:r>
              <a:rPr lang="cs-CZ" sz="2200" dirty="0" err="1"/>
              <a:t>tendency</a:t>
            </a:r>
            <a:r>
              <a:rPr lang="cs-CZ" sz="2200" dirty="0"/>
              <a:t> to </a:t>
            </a:r>
            <a:r>
              <a:rPr lang="cs-CZ" sz="2200" dirty="0" err="1"/>
              <a:t>form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rear</a:t>
            </a:r>
            <a:r>
              <a:rPr lang="cs-CZ" sz="2200" dirty="0"/>
              <a:t> </a:t>
            </a:r>
            <a:r>
              <a:rPr lang="cs-CZ" sz="2200" dirty="0" err="1"/>
              <a:t>synechiae</a:t>
            </a:r>
            <a:r>
              <a:rPr lang="cs-CZ" sz="2200" dirty="0"/>
              <a:t/>
            </a:r>
            <a:br>
              <a:rPr lang="cs-CZ" sz="2200" dirty="0"/>
            </a:b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/>
              <a:t>increased</a:t>
            </a:r>
            <a:r>
              <a:rPr lang="cs-CZ" sz="2200" dirty="0"/>
              <a:t> </a:t>
            </a:r>
            <a:r>
              <a:rPr lang="cs-CZ" sz="2200" dirty="0" err="1"/>
              <a:t>activity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inflammation</a:t>
            </a:r>
            <a:r>
              <a:rPr lang="cs-CZ" sz="2200" dirty="0"/>
              <a:t> </a:t>
            </a:r>
            <a:r>
              <a:rPr lang="cs-CZ" sz="2200" dirty="0" err="1"/>
              <a:t>macular</a:t>
            </a:r>
            <a:r>
              <a:rPr lang="cs-CZ" sz="2200" dirty="0"/>
              <a:t> </a:t>
            </a:r>
            <a:r>
              <a:rPr lang="cs-CZ" sz="2200" dirty="0" err="1" smtClean="0"/>
              <a:t>edema</a:t>
            </a:r>
            <a:r>
              <a:rPr lang="cs-CZ" sz="2200" dirty="0"/>
              <a:t/>
            </a:r>
            <a:br>
              <a:rPr lang="cs-CZ" sz="2200" dirty="0"/>
            </a:b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chronic</a:t>
            </a:r>
            <a:r>
              <a:rPr lang="cs-CZ" sz="2200" dirty="0" smtClean="0"/>
              <a:t> </a:t>
            </a:r>
            <a:r>
              <a:rPr lang="cs-CZ" sz="2200" dirty="0" err="1"/>
              <a:t>complications</a:t>
            </a:r>
            <a:r>
              <a:rPr lang="cs-CZ" sz="2200" dirty="0"/>
              <a:t> (</a:t>
            </a:r>
            <a:r>
              <a:rPr lang="cs-CZ" sz="2200" dirty="0" err="1"/>
              <a:t>development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complicated</a:t>
            </a:r>
            <a:r>
              <a:rPr lang="cs-CZ" sz="2200" dirty="0"/>
              <a:t> </a:t>
            </a:r>
            <a:r>
              <a:rPr lang="cs-CZ" sz="2200" dirty="0" err="1"/>
              <a:t>cataract</a:t>
            </a:r>
            <a:r>
              <a:rPr lang="cs-CZ" sz="2200" dirty="0"/>
              <a:t>, </a:t>
            </a:r>
            <a:r>
              <a:rPr lang="cs-CZ" sz="2200" dirty="0" err="1"/>
              <a:t>macular</a:t>
            </a:r>
            <a:r>
              <a:rPr lang="cs-CZ" sz="2200" dirty="0"/>
              <a:t> </a:t>
            </a:r>
            <a:r>
              <a:rPr lang="cs-CZ" sz="2200" dirty="0" err="1"/>
              <a:t>epiretinal</a:t>
            </a:r>
            <a:r>
              <a:rPr lang="cs-CZ" sz="2200" dirty="0"/>
              <a:t> </a:t>
            </a:r>
            <a:r>
              <a:rPr lang="cs-CZ" sz="2200" dirty="0" err="1"/>
              <a:t>membranes</a:t>
            </a:r>
            <a:r>
              <a:rPr lang="cs-CZ" sz="2200" dirty="0"/>
              <a:t>, </a:t>
            </a:r>
            <a:r>
              <a:rPr lang="cs-CZ" sz="2200" smtClean="0"/>
              <a:t>preretinaland</a:t>
            </a:r>
            <a:r>
              <a:rPr lang="cs-CZ" sz="2200" dirty="0" smtClean="0"/>
              <a:t> </a:t>
            </a:r>
            <a:r>
              <a:rPr lang="cs-CZ" sz="2200" dirty="0" err="1"/>
              <a:t>subretinal</a:t>
            </a:r>
            <a:r>
              <a:rPr lang="cs-CZ" sz="2200" dirty="0"/>
              <a:t> </a:t>
            </a:r>
            <a:r>
              <a:rPr lang="cs-CZ" sz="2200" dirty="0" err="1"/>
              <a:t>neovascular</a:t>
            </a:r>
            <a:r>
              <a:rPr lang="cs-CZ" sz="2200" dirty="0"/>
              <a:t> </a:t>
            </a:r>
            <a:r>
              <a:rPr lang="cs-CZ" sz="2200" dirty="0" err="1"/>
              <a:t>membranes</a:t>
            </a:r>
            <a:r>
              <a:rPr lang="cs-CZ" sz="2200" dirty="0"/>
              <a:t>)</a:t>
            </a:r>
            <a:br>
              <a:rPr lang="cs-CZ" sz="2200" dirty="0"/>
            </a:b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Treatment</a:t>
            </a:r>
            <a:r>
              <a:rPr lang="cs-CZ" sz="2200" dirty="0"/>
              <a:t>: </a:t>
            </a:r>
            <a:r>
              <a:rPr lang="cs-CZ" sz="2200" dirty="0" err="1"/>
              <a:t>according</a:t>
            </a:r>
            <a:r>
              <a:rPr lang="cs-CZ" sz="2200" dirty="0"/>
              <a:t> to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disease</a:t>
            </a:r>
            <a:r>
              <a:rPr lang="cs-CZ" sz="2200" dirty="0"/>
              <a:t> </a:t>
            </a:r>
            <a:r>
              <a:rPr lang="cs-CZ" sz="2200" dirty="0" err="1"/>
              <a:t>activity</a:t>
            </a:r>
            <a:r>
              <a:rPr lang="cs-CZ" sz="2200" dirty="0"/>
              <a:t> monitoring</a:t>
            </a:r>
            <a:r>
              <a:rPr lang="cs-CZ" sz="2200" dirty="0" smtClean="0"/>
              <a:t>, </a:t>
            </a:r>
            <a:r>
              <a:rPr lang="cs-CZ" sz="2200" dirty="0" err="1" smtClean="0"/>
              <a:t>corticosteroids</a:t>
            </a:r>
            <a:r>
              <a:rPr lang="cs-CZ" sz="2200" dirty="0" smtClean="0"/>
              <a:t> </a:t>
            </a:r>
            <a:r>
              <a:rPr lang="cs-CZ" sz="2200" dirty="0" err="1" smtClean="0"/>
              <a:t>overall</a:t>
            </a:r>
            <a:r>
              <a:rPr lang="cs-CZ" sz="2200" dirty="0" smtClean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intravitreal</a:t>
            </a:r>
            <a:r>
              <a:rPr lang="cs-CZ" sz="2200" dirty="0"/>
              <a:t> </a:t>
            </a:r>
            <a:r>
              <a:rPr lang="cs-CZ" sz="2200" dirty="0" err="1" smtClean="0"/>
              <a:t>corticosteroids</a:t>
            </a:r>
            <a:r>
              <a:rPr lang="cs-CZ" sz="2200" dirty="0" smtClean="0"/>
              <a:t>, </a:t>
            </a:r>
            <a:r>
              <a:rPr lang="cs-CZ" sz="2200" dirty="0" err="1"/>
              <a:t>immunosuppressants</a:t>
            </a:r>
            <a:r>
              <a:rPr lang="cs-CZ" sz="2200" dirty="0"/>
              <a:t> (</a:t>
            </a:r>
            <a:r>
              <a:rPr lang="cs-CZ" sz="2200" dirty="0" err="1"/>
              <a:t>cyclosporine</a:t>
            </a:r>
            <a:r>
              <a:rPr lang="cs-CZ" sz="2200" dirty="0"/>
              <a:t>), </a:t>
            </a:r>
            <a:r>
              <a:rPr lang="cs-CZ" sz="2200" dirty="0" err="1"/>
              <a:t>biological</a:t>
            </a:r>
            <a:r>
              <a:rPr lang="cs-CZ" sz="2200" dirty="0"/>
              <a:t> </a:t>
            </a:r>
            <a:r>
              <a:rPr lang="cs-CZ" sz="2200" dirty="0" err="1"/>
              <a:t>therapy</a:t>
            </a:r>
            <a:r>
              <a:rPr lang="cs-CZ" sz="2200" dirty="0"/>
              <a:t>, PPV</a:t>
            </a:r>
            <a:br>
              <a:rPr lang="cs-CZ" sz="2200" dirty="0"/>
            </a:b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/>
              <a:t>possible</a:t>
            </a:r>
            <a:r>
              <a:rPr lang="cs-CZ" sz="2200" dirty="0" smtClean="0"/>
              <a:t> </a:t>
            </a:r>
            <a:r>
              <a:rPr lang="cs-CZ" sz="2200" dirty="0"/>
              <a:t>link </a:t>
            </a:r>
            <a:r>
              <a:rPr lang="cs-CZ" sz="2200" dirty="0" err="1"/>
              <a:t>with</a:t>
            </a:r>
            <a:r>
              <a:rPr lang="cs-CZ" sz="2200" dirty="0"/>
              <a:t> MS, </a:t>
            </a:r>
            <a:r>
              <a:rPr lang="cs-CZ" sz="2200" dirty="0" err="1"/>
              <a:t>Lyme</a:t>
            </a:r>
            <a:r>
              <a:rPr lang="cs-CZ" sz="2200" dirty="0"/>
              <a:t> </a:t>
            </a:r>
            <a:r>
              <a:rPr lang="cs-CZ" sz="2200" dirty="0" err="1"/>
              <a:t>disease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 smtClean="0"/>
              <a:t>unclear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intermediate</a:t>
            </a:r>
            <a:r>
              <a:rPr lang="cs-CZ" sz="2500" dirty="0" smtClean="0"/>
              <a:t> </a:t>
            </a:r>
            <a:r>
              <a:rPr lang="cs-CZ" sz="2500" dirty="0" err="1" smtClean="0"/>
              <a:t>uveitis</a:t>
            </a:r>
            <a:r>
              <a:rPr lang="cs-CZ" sz="2500" dirty="0" smtClean="0"/>
              <a:t> (</a:t>
            </a:r>
            <a:r>
              <a:rPr lang="cs-CZ" sz="2500" dirty="0" err="1" smtClean="0"/>
              <a:t>Cyclitis</a:t>
            </a:r>
            <a:r>
              <a:rPr lang="cs-CZ" sz="2500" dirty="0" smtClean="0"/>
              <a:t>, </a:t>
            </a:r>
            <a:r>
              <a:rPr lang="cs-CZ" sz="2500" dirty="0" err="1" smtClean="0"/>
              <a:t>Pars</a:t>
            </a:r>
            <a:r>
              <a:rPr lang="cs-CZ" sz="2500" dirty="0" smtClean="0"/>
              <a:t> </a:t>
            </a:r>
            <a:r>
              <a:rPr lang="cs-CZ" sz="2500" dirty="0" err="1" smtClean="0"/>
              <a:t>planitis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48" y="1451429"/>
            <a:ext cx="7636190" cy="50731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524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REAR </a:t>
            </a:r>
            <a:r>
              <a:rPr lang="cs-CZ" sz="2500" dirty="0" err="1" smtClean="0"/>
              <a:t>uveitiS</a:t>
            </a:r>
            <a:r>
              <a:rPr lang="cs-CZ" sz="2500" dirty="0" smtClean="0"/>
              <a:t> ( </a:t>
            </a:r>
            <a:r>
              <a:rPr lang="cs-CZ" sz="2500" dirty="0" err="1" smtClean="0"/>
              <a:t>chorioretinitiS</a:t>
            </a:r>
            <a:r>
              <a:rPr lang="cs-CZ" sz="2500" dirty="0" smtClean="0"/>
              <a:t>, </a:t>
            </a:r>
            <a:r>
              <a:rPr lang="cs-CZ" sz="2500" dirty="0" err="1" smtClean="0"/>
              <a:t>choroiditiS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96686" y="1175657"/>
            <a:ext cx="7762875" cy="4922157"/>
          </a:xfrm>
        </p:spPr>
        <p:txBody>
          <a:bodyPr>
            <a:normAutofit fontScale="40000" lnSpcReduction="2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Manifestations</a:t>
            </a:r>
            <a:r>
              <a:rPr lang="cs-CZ" sz="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</a:t>
            </a:r>
            <a:r>
              <a:rPr lang="cs-CZ" sz="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beginning</a:t>
            </a:r>
            <a:r>
              <a:rPr lang="cs-CZ" sz="4500" dirty="0" smtClean="0"/>
              <a:t> </a:t>
            </a:r>
            <a:r>
              <a:rPr lang="cs-CZ" sz="4500" dirty="0" err="1" smtClean="0"/>
              <a:t>acute</a:t>
            </a:r>
            <a:r>
              <a:rPr lang="cs-CZ" sz="4500" dirty="0" smtClean="0"/>
              <a:t> </a:t>
            </a:r>
            <a:r>
              <a:rPr lang="cs-CZ" sz="4500" dirty="0"/>
              <a:t>and </a:t>
            </a:r>
            <a:r>
              <a:rPr lang="cs-CZ" sz="4500" dirty="0" err="1"/>
              <a:t>insidious</a:t>
            </a:r>
            <a:r>
              <a:rPr lang="cs-CZ" sz="4500" dirty="0"/>
              <a:t>, </a:t>
            </a:r>
            <a:r>
              <a:rPr lang="cs-CZ" sz="4500" dirty="0" err="1"/>
              <a:t>without</a:t>
            </a:r>
            <a:r>
              <a:rPr lang="cs-CZ" sz="4500" dirty="0"/>
              <a:t> </a:t>
            </a:r>
            <a:r>
              <a:rPr lang="cs-CZ" sz="4500" dirty="0" err="1"/>
              <a:t>pain</a:t>
            </a:r>
            <a:r>
              <a:rPr lang="cs-CZ" sz="4500" dirty="0"/>
              <a:t>, </a:t>
            </a:r>
            <a:r>
              <a:rPr lang="cs-CZ" sz="4500" dirty="0" err="1" smtClean="0"/>
              <a:t>decrease</a:t>
            </a:r>
            <a:r>
              <a:rPr lang="cs-CZ" sz="4500" dirty="0" smtClean="0"/>
              <a:t> vision- </a:t>
            </a:r>
            <a:r>
              <a:rPr lang="cs-CZ" sz="4500" dirty="0" err="1" smtClean="0"/>
              <a:t>vitreous</a:t>
            </a:r>
            <a:r>
              <a:rPr lang="cs-CZ" sz="4500" dirty="0" smtClean="0"/>
              <a:t> </a:t>
            </a:r>
            <a:r>
              <a:rPr lang="cs-CZ" sz="4500" dirty="0" err="1" smtClean="0"/>
              <a:t>opacities</a:t>
            </a:r>
            <a:r>
              <a:rPr lang="cs-CZ" sz="4500" dirty="0" smtClean="0"/>
              <a:t>, </a:t>
            </a:r>
            <a:r>
              <a:rPr lang="cs-CZ" sz="4500" dirty="0" err="1"/>
              <a:t>fog</a:t>
            </a:r>
            <a:r>
              <a:rPr lang="cs-CZ" sz="4500" dirty="0"/>
              <a:t/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mostly</a:t>
            </a:r>
            <a:r>
              <a:rPr lang="cs-CZ" sz="4500" dirty="0" smtClean="0"/>
              <a:t> </a:t>
            </a:r>
            <a:r>
              <a:rPr lang="cs-CZ" sz="4500" dirty="0"/>
              <a:t>pale </a:t>
            </a:r>
            <a:r>
              <a:rPr lang="cs-CZ" sz="4500" dirty="0" err="1"/>
              <a:t>bulb</a:t>
            </a:r>
            <a:r>
              <a:rPr lang="cs-CZ" sz="4500" dirty="0"/>
              <a:t/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vitritis</a:t>
            </a:r>
            <a:r>
              <a:rPr lang="cs-CZ" sz="4500" dirty="0" smtClean="0"/>
              <a:t> </a:t>
            </a:r>
            <a:r>
              <a:rPr lang="cs-CZ" sz="4500" dirty="0"/>
              <a:t>- </a:t>
            </a:r>
            <a:r>
              <a:rPr lang="cs-CZ" sz="4500" dirty="0" err="1"/>
              <a:t>vitreous</a:t>
            </a:r>
            <a:r>
              <a:rPr lang="cs-CZ" sz="4500" dirty="0"/>
              <a:t> </a:t>
            </a:r>
            <a:r>
              <a:rPr lang="cs-CZ" sz="4500" dirty="0" err="1"/>
              <a:t>opacities</a:t>
            </a:r>
            <a:r>
              <a:rPr lang="cs-CZ" sz="4500" dirty="0"/>
              <a:t/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ill-defined</a:t>
            </a:r>
            <a:r>
              <a:rPr lang="cs-CZ" sz="4500" dirty="0" smtClean="0"/>
              <a:t> </a:t>
            </a:r>
            <a:r>
              <a:rPr lang="cs-CZ" sz="4500" dirty="0" err="1"/>
              <a:t>plump</a:t>
            </a:r>
            <a:r>
              <a:rPr lang="cs-CZ" sz="4500" dirty="0"/>
              <a:t> </a:t>
            </a:r>
            <a:r>
              <a:rPr lang="cs-CZ" sz="4500" dirty="0" err="1"/>
              <a:t>yellow</a:t>
            </a:r>
            <a:r>
              <a:rPr lang="cs-CZ" sz="4500" dirty="0"/>
              <a:t> </a:t>
            </a:r>
            <a:r>
              <a:rPr lang="cs-CZ" sz="4500" dirty="0" err="1"/>
              <a:t>inflammatory</a:t>
            </a:r>
            <a:r>
              <a:rPr lang="cs-CZ" sz="4500" dirty="0"/>
              <a:t> </a:t>
            </a:r>
            <a:r>
              <a:rPr lang="cs-CZ" sz="4500" dirty="0" err="1"/>
              <a:t>bearing</a:t>
            </a:r>
            <a:r>
              <a:rPr lang="cs-CZ" sz="4500" dirty="0"/>
              <a:t> </a:t>
            </a:r>
            <a:r>
              <a:rPr lang="cs-CZ" sz="4500" dirty="0" err="1"/>
              <a:t>affecting</a:t>
            </a:r>
            <a:r>
              <a:rPr lang="cs-CZ" sz="4500" dirty="0"/>
              <a:t> </a:t>
            </a:r>
            <a:r>
              <a:rPr lang="cs-CZ" sz="4500" dirty="0" err="1"/>
              <a:t>the</a:t>
            </a:r>
            <a:r>
              <a:rPr lang="cs-CZ" sz="4500" dirty="0"/>
              <a:t> retina and </a:t>
            </a:r>
            <a:r>
              <a:rPr lang="cs-CZ" sz="4500" dirty="0" err="1"/>
              <a:t>choroid</a:t>
            </a:r>
            <a:r>
              <a:rPr lang="cs-CZ" sz="4500" dirty="0"/>
              <a:t> (</a:t>
            </a:r>
            <a:r>
              <a:rPr lang="cs-CZ" sz="4500" dirty="0" err="1"/>
              <a:t>focal</a:t>
            </a:r>
            <a:r>
              <a:rPr lang="cs-CZ" sz="4500" dirty="0"/>
              <a:t> </a:t>
            </a:r>
            <a:r>
              <a:rPr lang="cs-CZ" sz="4500" dirty="0" err="1"/>
              <a:t>or</a:t>
            </a:r>
            <a:r>
              <a:rPr lang="cs-CZ" sz="4500" dirty="0"/>
              <a:t> </a:t>
            </a:r>
            <a:r>
              <a:rPr lang="cs-CZ" sz="4500" dirty="0" err="1"/>
              <a:t>multifocal</a:t>
            </a:r>
            <a:r>
              <a:rPr lang="cs-CZ" sz="4500" dirty="0"/>
              <a:t>)</a:t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with</a:t>
            </a:r>
            <a:r>
              <a:rPr lang="cs-CZ" sz="4500" dirty="0" smtClean="0"/>
              <a:t> </a:t>
            </a:r>
            <a:r>
              <a:rPr lang="cs-CZ" sz="4500" dirty="0" err="1"/>
              <a:t>increased</a:t>
            </a:r>
            <a:r>
              <a:rPr lang="cs-CZ" sz="4500" dirty="0"/>
              <a:t> </a:t>
            </a:r>
            <a:r>
              <a:rPr lang="cs-CZ" sz="4500" dirty="0" err="1"/>
              <a:t>activity</a:t>
            </a:r>
            <a:r>
              <a:rPr lang="cs-CZ" sz="4500" dirty="0"/>
              <a:t> </a:t>
            </a:r>
            <a:r>
              <a:rPr lang="cs-CZ" sz="4500" dirty="0" err="1"/>
              <a:t>of</a:t>
            </a:r>
            <a:r>
              <a:rPr lang="cs-CZ" sz="4500" dirty="0"/>
              <a:t> </a:t>
            </a:r>
            <a:r>
              <a:rPr lang="cs-CZ" sz="4500" dirty="0" err="1"/>
              <a:t>inflammation</a:t>
            </a:r>
            <a:r>
              <a:rPr lang="cs-CZ" sz="4500" dirty="0"/>
              <a:t> </a:t>
            </a:r>
            <a:r>
              <a:rPr lang="cs-CZ" sz="4500" dirty="0" err="1"/>
              <a:t>macular</a:t>
            </a:r>
            <a:r>
              <a:rPr lang="cs-CZ" sz="4500" dirty="0"/>
              <a:t> </a:t>
            </a:r>
            <a:r>
              <a:rPr lang="cs-CZ" sz="4500" dirty="0" err="1"/>
              <a:t>edema</a:t>
            </a:r>
            <a:r>
              <a:rPr lang="cs-CZ" sz="4500" dirty="0"/>
              <a:t/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chronic</a:t>
            </a:r>
            <a:r>
              <a:rPr lang="cs-CZ" sz="4500" dirty="0" smtClean="0"/>
              <a:t> </a:t>
            </a:r>
            <a:r>
              <a:rPr lang="cs-CZ" sz="4500" dirty="0" err="1"/>
              <a:t>complications</a:t>
            </a:r>
            <a:r>
              <a:rPr lang="cs-CZ" sz="4500" dirty="0"/>
              <a:t> (</a:t>
            </a:r>
            <a:r>
              <a:rPr lang="cs-CZ" sz="4500" dirty="0" err="1"/>
              <a:t>development</a:t>
            </a:r>
            <a:r>
              <a:rPr lang="cs-CZ" sz="4500" dirty="0"/>
              <a:t> </a:t>
            </a:r>
            <a:r>
              <a:rPr lang="cs-CZ" sz="4500" dirty="0" err="1"/>
              <a:t>of</a:t>
            </a:r>
            <a:r>
              <a:rPr lang="cs-CZ" sz="4500" dirty="0"/>
              <a:t> </a:t>
            </a:r>
            <a:r>
              <a:rPr lang="cs-CZ" sz="4500" dirty="0" err="1"/>
              <a:t>chorioretinal</a:t>
            </a:r>
            <a:r>
              <a:rPr lang="cs-CZ" sz="4500" dirty="0"/>
              <a:t> </a:t>
            </a:r>
            <a:r>
              <a:rPr lang="cs-CZ" sz="4500" dirty="0" err="1"/>
              <a:t>scars</a:t>
            </a:r>
            <a:r>
              <a:rPr lang="cs-CZ" sz="4500" dirty="0"/>
              <a:t>)</a:t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err="1" smtClean="0"/>
              <a:t>Treatment</a:t>
            </a:r>
            <a:r>
              <a:rPr lang="cs-CZ" sz="4500" dirty="0"/>
              <a:t>: </a:t>
            </a:r>
            <a:r>
              <a:rPr lang="cs-CZ" sz="4500" dirty="0" err="1" smtClean="0"/>
              <a:t>due</a:t>
            </a:r>
            <a:r>
              <a:rPr lang="cs-CZ" sz="4500" dirty="0" smtClean="0"/>
              <a:t> to etiology,  in </a:t>
            </a:r>
            <a:r>
              <a:rPr lang="cs-CZ" sz="4500" dirty="0" err="1" smtClean="0"/>
              <a:t>infectious</a:t>
            </a:r>
            <a:r>
              <a:rPr lang="cs-CZ" sz="4500" dirty="0" smtClean="0"/>
              <a:t> </a:t>
            </a:r>
            <a:r>
              <a:rPr lang="cs-CZ" sz="4500" dirty="0"/>
              <a:t>etiology </a:t>
            </a:r>
            <a:r>
              <a:rPr lang="cs-CZ" sz="4500" dirty="0" err="1"/>
              <a:t>causally</a:t>
            </a:r>
            <a:r>
              <a:rPr lang="cs-CZ" sz="4500" dirty="0"/>
              <a:t> </a:t>
            </a:r>
            <a:r>
              <a:rPr lang="cs-CZ" sz="4500" dirty="0" err="1"/>
              <a:t>antibiotics</a:t>
            </a:r>
            <a:r>
              <a:rPr lang="cs-CZ" sz="4500" dirty="0"/>
              <a:t>, </a:t>
            </a:r>
            <a:r>
              <a:rPr lang="cs-CZ" sz="4500" dirty="0" err="1"/>
              <a:t>antivirals</a:t>
            </a:r>
            <a:r>
              <a:rPr lang="cs-CZ" sz="4500" dirty="0"/>
              <a:t> </a:t>
            </a:r>
            <a:r>
              <a:rPr lang="cs-CZ" sz="4500" dirty="0" err="1" smtClean="0"/>
              <a:t>systemically</a:t>
            </a:r>
            <a:r>
              <a:rPr lang="cs-CZ" sz="4500" dirty="0" smtClean="0"/>
              <a:t>, </a:t>
            </a:r>
            <a:r>
              <a:rPr lang="cs-CZ" sz="4500" dirty="0"/>
              <a:t>in </a:t>
            </a:r>
            <a:r>
              <a:rPr lang="cs-CZ" sz="4500" dirty="0" err="1"/>
              <a:t>autoimmune</a:t>
            </a:r>
            <a:r>
              <a:rPr lang="cs-CZ" sz="4500" dirty="0"/>
              <a:t> etiology </a:t>
            </a:r>
            <a:r>
              <a:rPr lang="cs-CZ" sz="4500" dirty="0" err="1" smtClean="0"/>
              <a:t>systemic</a:t>
            </a:r>
            <a:r>
              <a:rPr lang="cs-CZ" sz="4500" dirty="0" smtClean="0"/>
              <a:t> </a:t>
            </a:r>
            <a:r>
              <a:rPr lang="cs-CZ" sz="4500" dirty="0" err="1"/>
              <a:t>corticosteroids</a:t>
            </a:r>
            <a:r>
              <a:rPr lang="cs-CZ" sz="4500" dirty="0"/>
              <a:t> </a:t>
            </a:r>
            <a:r>
              <a:rPr lang="cs-CZ" sz="4500" dirty="0" err="1"/>
              <a:t>or</a:t>
            </a:r>
            <a:r>
              <a:rPr lang="cs-CZ" sz="4500" dirty="0"/>
              <a:t> </a:t>
            </a:r>
            <a:r>
              <a:rPr lang="cs-CZ" sz="4500" dirty="0" err="1" smtClean="0"/>
              <a:t>immunosuppressive</a:t>
            </a:r>
            <a:r>
              <a:rPr lang="cs-CZ" sz="4500" dirty="0" smtClean="0"/>
              <a:t> </a:t>
            </a:r>
            <a:r>
              <a:rPr lang="cs-CZ" sz="4500" dirty="0" err="1" smtClean="0"/>
              <a:t>systemically</a:t>
            </a:r>
            <a:r>
              <a:rPr lang="cs-CZ" sz="4500" dirty="0"/>
              <a:t/>
            </a:r>
            <a:br>
              <a:rPr lang="cs-CZ" sz="4500" dirty="0"/>
            </a:br>
            <a:endParaRPr lang="cs-CZ" sz="4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4500" dirty="0" smtClean="0"/>
              <a:t>in </a:t>
            </a:r>
            <a:r>
              <a:rPr lang="cs-CZ" sz="4500" dirty="0" err="1"/>
              <a:t>the</a:t>
            </a:r>
            <a:r>
              <a:rPr lang="cs-CZ" sz="4500" dirty="0"/>
              <a:t> </a:t>
            </a:r>
            <a:r>
              <a:rPr lang="cs-CZ" sz="4500" dirty="0" err="1"/>
              <a:t>differential</a:t>
            </a:r>
            <a:r>
              <a:rPr lang="cs-CZ" sz="4500" dirty="0"/>
              <a:t> </a:t>
            </a:r>
            <a:r>
              <a:rPr lang="cs-CZ" sz="4500" dirty="0" err="1"/>
              <a:t>diagnosis</a:t>
            </a:r>
            <a:r>
              <a:rPr lang="cs-CZ" sz="4500" dirty="0"/>
              <a:t> </a:t>
            </a:r>
            <a:r>
              <a:rPr lang="cs-CZ" sz="4500" dirty="0" err="1" smtClean="0"/>
              <a:t>must</a:t>
            </a:r>
            <a:r>
              <a:rPr lang="cs-CZ" sz="4500" dirty="0" smtClean="0"/>
              <a:t> </a:t>
            </a:r>
            <a:r>
              <a:rPr lang="cs-CZ" sz="4500" dirty="0" err="1" smtClean="0"/>
              <a:t>be</a:t>
            </a:r>
            <a:r>
              <a:rPr lang="cs-CZ" sz="4500" dirty="0" smtClean="0"/>
              <a:t> </a:t>
            </a:r>
            <a:r>
              <a:rPr lang="cs-CZ" sz="4500" dirty="0" err="1" smtClean="0"/>
              <a:t>ruled</a:t>
            </a:r>
            <a:r>
              <a:rPr lang="cs-CZ" sz="4500" dirty="0" smtClean="0"/>
              <a:t> </a:t>
            </a:r>
            <a:r>
              <a:rPr lang="cs-CZ" sz="4500" dirty="0" err="1"/>
              <a:t>malignant</a:t>
            </a:r>
            <a:r>
              <a:rPr lang="cs-CZ" sz="4500" dirty="0"/>
              <a:t> </a:t>
            </a:r>
            <a:r>
              <a:rPr lang="cs-CZ" sz="4500" dirty="0" err="1" smtClean="0"/>
              <a:t>disease</a:t>
            </a:r>
            <a:r>
              <a:rPr lang="cs-CZ" sz="4500" dirty="0" smtClean="0"/>
              <a:t> </a:t>
            </a:r>
            <a:r>
              <a:rPr lang="cs-CZ" sz="4500" dirty="0" err="1" smtClean="0"/>
              <a:t>of</a:t>
            </a:r>
            <a:r>
              <a:rPr lang="cs-CZ" sz="4500" dirty="0" smtClean="0"/>
              <a:t>  </a:t>
            </a:r>
            <a:r>
              <a:rPr lang="cs-CZ" sz="4500" dirty="0" err="1"/>
              <a:t>intraocular</a:t>
            </a:r>
            <a:r>
              <a:rPr lang="cs-CZ" sz="4500" dirty="0"/>
              <a:t> </a:t>
            </a:r>
            <a:r>
              <a:rPr lang="cs-CZ" sz="4500" dirty="0" err="1"/>
              <a:t>lymphoma</a:t>
            </a:r>
            <a:endParaRPr lang="cs-CZ" sz="45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3300" dirty="0" smtClean="0">
              <a:solidFill>
                <a:srgbClr val="CC33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33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REAR </a:t>
            </a:r>
            <a:r>
              <a:rPr lang="cs-CZ" sz="2500" dirty="0" err="1" smtClean="0"/>
              <a:t>uveitiS</a:t>
            </a:r>
            <a:r>
              <a:rPr lang="cs-CZ" sz="2500" dirty="0" smtClean="0"/>
              <a:t> ( </a:t>
            </a:r>
            <a:r>
              <a:rPr lang="cs-CZ" sz="2500" dirty="0" err="1" smtClean="0"/>
              <a:t>chorioretinis</a:t>
            </a:r>
            <a:r>
              <a:rPr lang="cs-CZ" sz="2500" dirty="0" smtClean="0"/>
              <a:t>, </a:t>
            </a:r>
            <a:r>
              <a:rPr lang="cs-CZ" sz="2500" dirty="0" err="1" smtClean="0"/>
              <a:t>choroiditis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435" y="1455203"/>
            <a:ext cx="4767072" cy="316382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09" y="3461657"/>
            <a:ext cx="4797552" cy="31882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REAR </a:t>
            </a:r>
            <a:r>
              <a:rPr lang="cs-CZ" sz="2500" dirty="0" err="1" smtClean="0"/>
              <a:t>uveitiS</a:t>
            </a:r>
            <a:r>
              <a:rPr lang="cs-CZ" sz="2500" dirty="0" smtClean="0"/>
              <a:t> ( </a:t>
            </a:r>
            <a:r>
              <a:rPr lang="cs-CZ" sz="2500" dirty="0" err="1" smtClean="0"/>
              <a:t>chorioretinitiS</a:t>
            </a:r>
            <a:r>
              <a:rPr lang="cs-CZ" sz="2500" dirty="0" smtClean="0"/>
              <a:t>, </a:t>
            </a:r>
            <a:r>
              <a:rPr lang="cs-CZ" sz="2500" dirty="0" err="1" smtClean="0"/>
              <a:t>choroiditiS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C3300"/>
                </a:solidFill>
              </a:rPr>
              <a:t>Toxoplasmosis</a:t>
            </a:r>
            <a:r>
              <a:rPr lang="cs-CZ" sz="2200" dirty="0" smtClean="0">
                <a:solidFill>
                  <a:srgbClr val="CC33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frequently</a:t>
            </a:r>
            <a:r>
              <a:rPr lang="cs-CZ" sz="2200" dirty="0" smtClean="0"/>
              <a:t>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Toxocarosis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Candidosis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(in </a:t>
            </a:r>
            <a:r>
              <a:rPr lang="cs-CZ" sz="2200" dirty="0" err="1" smtClean="0"/>
              <a:t>patient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 smtClean="0"/>
              <a:t>decreased</a:t>
            </a:r>
            <a:r>
              <a:rPr lang="cs-CZ" sz="2200" dirty="0" smtClean="0"/>
              <a:t> imunity)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Sarcoidosis,TBC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granulomatous</a:t>
            </a:r>
            <a:r>
              <a:rPr lang="cs-CZ" sz="2200" dirty="0" smtClean="0"/>
              <a:t> </a:t>
            </a:r>
            <a:r>
              <a:rPr lang="cs-CZ" sz="2200" dirty="0" err="1" smtClean="0"/>
              <a:t>inflammation</a:t>
            </a:r>
            <a:r>
              <a:rPr lang="cs-CZ" sz="2200" dirty="0" smtClean="0"/>
              <a:t> type)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Herpes simplex, </a:t>
            </a:r>
            <a:r>
              <a:rPr lang="cs-CZ" sz="2200" dirty="0" err="1" smtClean="0">
                <a:solidFill>
                  <a:srgbClr val="C00000"/>
                </a:solidFill>
              </a:rPr>
              <a:t>zoster</a:t>
            </a:r>
            <a:r>
              <a:rPr lang="cs-CZ" sz="2200" dirty="0" smtClean="0">
                <a:solidFill>
                  <a:srgbClr val="C00000"/>
                </a:solidFill>
              </a:rPr>
              <a:t> retinitis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CMV retinitis </a:t>
            </a:r>
            <a:r>
              <a:rPr lang="cs-CZ" sz="2200" dirty="0" smtClean="0"/>
              <a:t>( in </a:t>
            </a:r>
            <a:r>
              <a:rPr lang="cs-CZ" sz="2200" dirty="0" err="1" smtClean="0"/>
              <a:t>immunocompromised</a:t>
            </a:r>
            <a:r>
              <a:rPr lang="cs-CZ" sz="2200" dirty="0" smtClean="0"/>
              <a:t> </a:t>
            </a:r>
            <a:r>
              <a:rPr lang="cs-CZ" sz="2200" dirty="0" err="1" smtClean="0"/>
              <a:t>patients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White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dot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syndroms</a:t>
            </a:r>
            <a:r>
              <a:rPr lang="cs-CZ" sz="2200" dirty="0" smtClean="0">
                <a:solidFill>
                  <a:srgbClr val="C00000"/>
                </a:solidFill>
              </a:rPr>
              <a:t> (</a:t>
            </a:r>
            <a:r>
              <a:rPr lang="cs-CZ" sz="2200" dirty="0" err="1" smtClean="0">
                <a:solidFill>
                  <a:srgbClr val="C00000"/>
                </a:solidFill>
              </a:rPr>
              <a:t>isolated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autoimmune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inflammation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against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retinal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structures</a:t>
            </a:r>
            <a:r>
              <a:rPr lang="cs-CZ" sz="2200" dirty="0" smtClean="0">
                <a:solidFill>
                  <a:srgbClr val="C00000"/>
                </a:solidFill>
              </a:rPr>
              <a:t>)</a:t>
            </a:r>
            <a:r>
              <a:rPr lang="cs-CZ" sz="2200" dirty="0" smtClean="0"/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Sympathetic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ophthalmia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Vogt-Koyanagi-Harada</a:t>
            </a:r>
            <a:r>
              <a:rPr lang="cs-CZ" sz="2200" dirty="0" smtClean="0">
                <a:solidFill>
                  <a:srgbClr val="C00000"/>
                </a:solidFill>
              </a:rPr>
              <a:t> syndrom </a:t>
            </a:r>
            <a:r>
              <a:rPr lang="cs-CZ" sz="2200" dirty="0" smtClean="0"/>
              <a:t>(</a:t>
            </a:r>
            <a:r>
              <a:rPr lang="cs-CZ" sz="2200" dirty="0" err="1" smtClean="0"/>
              <a:t>uveoencefalitis</a:t>
            </a:r>
            <a:r>
              <a:rPr lang="cs-CZ" sz="2200" dirty="0" smtClean="0"/>
              <a:t>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PanuveitiS</a:t>
            </a:r>
            <a:r>
              <a:rPr lang="cs-CZ" sz="2500" dirty="0" smtClean="0"/>
              <a:t> 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US" sz="2400" dirty="0"/>
              <a:t>Inflammation of the </a:t>
            </a:r>
            <a:r>
              <a:rPr lang="cs-CZ" sz="2400" dirty="0" err="1" smtClean="0"/>
              <a:t>whole</a:t>
            </a:r>
            <a:r>
              <a:rPr lang="cs-CZ" sz="2400" dirty="0" smtClean="0"/>
              <a:t> </a:t>
            </a:r>
            <a:r>
              <a:rPr lang="en-US" sz="2400" dirty="0" err="1" smtClean="0"/>
              <a:t>uveal</a:t>
            </a:r>
            <a:r>
              <a:rPr lang="en-US" sz="2400" dirty="0" smtClean="0"/>
              <a:t> </a:t>
            </a:r>
            <a:r>
              <a:rPr lang="en-US" sz="2400" dirty="0"/>
              <a:t>tract </a:t>
            </a:r>
            <a:r>
              <a:rPr lang="en-US" sz="2400" dirty="0" smtClean="0"/>
              <a:t>- </a:t>
            </a:r>
            <a:r>
              <a:rPr lang="en-US" sz="2400" dirty="0"/>
              <a:t>the most common </a:t>
            </a:r>
            <a:r>
              <a:rPr lang="en-US" sz="2400" dirty="0" smtClean="0"/>
              <a:t>etiology: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Toxoplasmosis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   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Sarkoidosis,TBC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M. </a:t>
            </a:r>
            <a:r>
              <a:rPr lang="cs-CZ" sz="2200" dirty="0" err="1" smtClean="0">
                <a:solidFill>
                  <a:srgbClr val="C00000"/>
                </a:solidFill>
              </a:rPr>
              <a:t>Behcet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Syphilis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>
                <a:solidFill>
                  <a:srgbClr val="C00000"/>
                </a:solidFill>
              </a:rPr>
              <a:t>Sympathetic</a:t>
            </a:r>
            <a:r>
              <a:rPr lang="cs-CZ" sz="2200" dirty="0">
                <a:solidFill>
                  <a:srgbClr val="C00000"/>
                </a:solidFill>
              </a:rPr>
              <a:t> </a:t>
            </a:r>
            <a:r>
              <a:rPr lang="cs-CZ" sz="2200" dirty="0" err="1">
                <a:solidFill>
                  <a:srgbClr val="C00000"/>
                </a:solidFill>
              </a:rPr>
              <a:t>ophthalmia</a:t>
            </a:r>
            <a:endParaRPr lang="cs-CZ" sz="2200" dirty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Vogt-Koyanagi-Harada</a:t>
            </a:r>
            <a:r>
              <a:rPr lang="cs-CZ" sz="2200" dirty="0" smtClean="0">
                <a:solidFill>
                  <a:srgbClr val="C00000"/>
                </a:solidFill>
              </a:rPr>
              <a:t> syndrom </a:t>
            </a:r>
            <a:r>
              <a:rPr lang="cs-CZ" sz="2200" dirty="0" smtClean="0"/>
              <a:t>(</a:t>
            </a:r>
            <a:r>
              <a:rPr lang="cs-CZ" sz="2200" dirty="0" err="1" smtClean="0"/>
              <a:t>uveoencefalitis</a:t>
            </a:r>
            <a:r>
              <a:rPr lang="cs-CZ" sz="2200" dirty="0" smtClean="0"/>
              <a:t>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Endophthalmitis</a:t>
            </a:r>
            <a:r>
              <a:rPr lang="cs-CZ" sz="2500" dirty="0" smtClean="0"/>
              <a:t> 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intraocular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affecting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intraocular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tissue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structures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go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beyond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sclera</a:t>
            </a:r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Exogenous</a:t>
            </a:r>
            <a:r>
              <a:rPr lang="cs-CZ" sz="2200" dirty="0" smtClean="0"/>
              <a:t> </a:t>
            </a:r>
            <a:r>
              <a:rPr lang="cs-CZ" sz="2200" dirty="0"/>
              <a:t>- </a:t>
            </a:r>
            <a:r>
              <a:rPr lang="cs-CZ" sz="2200" dirty="0" err="1"/>
              <a:t>postoperative</a:t>
            </a:r>
            <a:r>
              <a:rPr lang="cs-CZ" sz="2200" dirty="0"/>
              <a:t> (</a:t>
            </a:r>
            <a:r>
              <a:rPr lang="cs-CZ" sz="2200" dirty="0" err="1"/>
              <a:t>acute</a:t>
            </a:r>
            <a:r>
              <a:rPr lang="cs-CZ" sz="2200" dirty="0"/>
              <a:t> 1-14 </a:t>
            </a:r>
            <a:r>
              <a:rPr lang="cs-CZ" sz="2200" dirty="0" err="1"/>
              <a:t>days</a:t>
            </a:r>
            <a:r>
              <a:rPr lang="cs-CZ" sz="2200" dirty="0"/>
              <a:t> </a:t>
            </a:r>
            <a:r>
              <a:rPr lang="cs-CZ" sz="2200" dirty="0" err="1"/>
              <a:t>after</a:t>
            </a:r>
            <a:r>
              <a:rPr lang="cs-CZ" sz="2200" dirty="0"/>
              <a:t> </a:t>
            </a:r>
            <a:r>
              <a:rPr lang="cs-CZ" sz="2200" dirty="0" err="1"/>
              <a:t>surgery</a:t>
            </a:r>
            <a:r>
              <a:rPr lang="cs-CZ" sz="2200" dirty="0"/>
              <a:t>, </a:t>
            </a:r>
            <a:r>
              <a:rPr lang="cs-CZ" sz="2200" dirty="0" err="1"/>
              <a:t>chronic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weeks</a:t>
            </a:r>
            <a:r>
              <a:rPr lang="cs-CZ" sz="2200" dirty="0"/>
              <a:t> up to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years</a:t>
            </a:r>
            <a:r>
              <a:rPr lang="cs-CZ" sz="2200" dirty="0"/>
              <a:t> </a:t>
            </a:r>
            <a:r>
              <a:rPr lang="cs-CZ" sz="2200" dirty="0" err="1"/>
              <a:t>after</a:t>
            </a:r>
            <a:r>
              <a:rPr lang="cs-CZ" sz="2200" dirty="0"/>
              <a:t> </a:t>
            </a:r>
            <a:r>
              <a:rPr lang="cs-CZ" sz="2200" dirty="0" err="1"/>
              <a:t>surgery</a:t>
            </a:r>
            <a:r>
              <a:rPr lang="cs-CZ" sz="2200" dirty="0"/>
              <a:t>), </a:t>
            </a:r>
            <a:r>
              <a:rPr lang="cs-CZ" sz="2200" dirty="0" smtClean="0"/>
              <a:t>post-</a:t>
            </a:r>
            <a:r>
              <a:rPr lang="cs-CZ" sz="2200" dirty="0" err="1" smtClean="0"/>
              <a:t>traumatic</a:t>
            </a:r>
            <a:endParaRPr lang="cs-CZ" sz="22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Endogenous</a:t>
            </a:r>
            <a:r>
              <a:rPr lang="cs-CZ" sz="2200" dirty="0" smtClean="0"/>
              <a:t> </a:t>
            </a:r>
            <a:r>
              <a:rPr lang="cs-CZ" sz="2200" dirty="0"/>
              <a:t>- </a:t>
            </a:r>
            <a:r>
              <a:rPr lang="cs-CZ" sz="2200" dirty="0" err="1"/>
              <a:t>hematogenous</a:t>
            </a:r>
            <a:r>
              <a:rPr lang="cs-CZ" sz="2200" dirty="0"/>
              <a:t> </a:t>
            </a:r>
            <a:r>
              <a:rPr lang="cs-CZ" sz="2200" dirty="0" err="1"/>
              <a:t>transmission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pyogenic</a:t>
            </a:r>
            <a:r>
              <a:rPr lang="cs-CZ" sz="2200" dirty="0"/>
              <a:t> </a:t>
            </a:r>
            <a:r>
              <a:rPr lang="cs-CZ" sz="2200" dirty="0" err="1"/>
              <a:t>bacteria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mold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generalized</a:t>
            </a:r>
            <a:r>
              <a:rPr lang="cs-CZ" sz="2200" dirty="0"/>
              <a:t> </a:t>
            </a:r>
            <a:r>
              <a:rPr lang="cs-CZ" sz="2200" dirty="0" err="1"/>
              <a:t>septicemia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 </a:t>
            </a:r>
            <a:br>
              <a:rPr lang="cs-CZ" sz="2200" dirty="0"/>
            </a:br>
            <a:r>
              <a:rPr lang="cs-CZ" sz="2200" dirty="0" err="1">
                <a:solidFill>
                  <a:srgbClr val="C00000"/>
                </a:solidFill>
              </a:rPr>
              <a:t>Frequently</a:t>
            </a:r>
            <a:r>
              <a:rPr lang="cs-CZ" sz="2200" dirty="0">
                <a:solidFill>
                  <a:srgbClr val="C00000"/>
                </a:solidFill>
              </a:rPr>
              <a:t> agent: </a:t>
            </a:r>
            <a:r>
              <a:rPr lang="cs-CZ" sz="2200" dirty="0" err="1"/>
              <a:t>Staphylococcus</a:t>
            </a:r>
            <a:r>
              <a:rPr lang="cs-CZ" sz="2200" dirty="0"/>
              <a:t>, </a:t>
            </a:r>
            <a:r>
              <a:rPr lang="cs-CZ" sz="2200" dirty="0" err="1"/>
              <a:t>Streptococcus</a:t>
            </a:r>
            <a:r>
              <a:rPr lang="cs-CZ" sz="2200" dirty="0"/>
              <a:t>, </a:t>
            </a:r>
            <a:r>
              <a:rPr lang="cs-CZ" sz="2200" dirty="0" err="1"/>
              <a:t>Candida</a:t>
            </a:r>
            <a:r>
              <a:rPr lang="cs-CZ" sz="2200" dirty="0"/>
              <a:t>, </a:t>
            </a:r>
            <a:r>
              <a:rPr lang="cs-CZ" sz="2200" dirty="0" err="1"/>
              <a:t>Propionibacterium</a:t>
            </a:r>
            <a:r>
              <a:rPr lang="cs-CZ" sz="2200" dirty="0"/>
              <a:t>, </a:t>
            </a:r>
            <a:r>
              <a:rPr lang="cs-CZ" sz="2200" dirty="0" err="1"/>
              <a:t>Klebsiella</a:t>
            </a:r>
            <a:r>
              <a:rPr lang="cs-CZ" sz="2200" dirty="0"/>
              <a:t>, </a:t>
            </a:r>
            <a:r>
              <a:rPr lang="cs-CZ" sz="2200" dirty="0" err="1"/>
              <a:t>Haemophilus</a:t>
            </a:r>
            <a:r>
              <a:rPr lang="cs-CZ" sz="2200" dirty="0"/>
              <a:t>, </a:t>
            </a:r>
            <a:r>
              <a:rPr lang="cs-CZ" sz="2200" dirty="0" err="1"/>
              <a:t>Escherichia</a:t>
            </a:r>
            <a:endParaRPr lang="cs-CZ" sz="2200" dirty="0" smtClean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en-US" sz="2800" dirty="0">
                <a:effectLst/>
              </a:rPr>
              <a:t>anatomy and physiology of the </a:t>
            </a:r>
            <a:r>
              <a:rPr lang="en-US" sz="2800" dirty="0" smtClean="0">
                <a:effectLst/>
              </a:rPr>
              <a:t>uvea</a:t>
            </a:r>
            <a:r>
              <a:rPr lang="cs-CZ" sz="2500" dirty="0" smtClean="0"/>
              <a:t> </a:t>
            </a:r>
            <a:endParaRPr lang="cs-CZ" sz="1800" i="1" u="sng" dirty="0"/>
          </a:p>
        </p:txBody>
      </p:sp>
      <p:sp>
        <p:nvSpPr>
          <p:cNvPr id="921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400" dirty="0" smtClean="0">
                <a:solidFill>
                  <a:srgbClr val="CC3300"/>
                </a:solidFill>
              </a:rPr>
              <a:t>3 </a:t>
            </a:r>
            <a:r>
              <a:rPr lang="cs-CZ" sz="2400" dirty="0" err="1" smtClean="0">
                <a:solidFill>
                  <a:srgbClr val="CC3300"/>
                </a:solidFill>
              </a:rPr>
              <a:t>parts</a:t>
            </a:r>
            <a:r>
              <a:rPr lang="cs-CZ" sz="2400" dirty="0" smtClean="0">
                <a:solidFill>
                  <a:srgbClr val="CC33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iris (iris)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err="1"/>
              <a:t>ciliary</a:t>
            </a:r>
            <a:r>
              <a:rPr lang="cs-CZ" sz="2400" dirty="0"/>
              <a:t> </a:t>
            </a:r>
            <a:r>
              <a:rPr lang="cs-CZ" sz="2400" dirty="0" smtClean="0"/>
              <a:t>body (</a:t>
            </a:r>
            <a:r>
              <a:rPr lang="cs-CZ" sz="2400" dirty="0"/>
              <a:t>corpus </a:t>
            </a:r>
            <a:r>
              <a:rPr lang="cs-CZ" sz="2400" dirty="0" err="1" smtClean="0"/>
              <a:t>ciliare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err="1" smtClean="0"/>
              <a:t>choroid</a:t>
            </a:r>
            <a:r>
              <a:rPr lang="cs-CZ" sz="2400" dirty="0" smtClean="0"/>
              <a:t> (</a:t>
            </a:r>
            <a:r>
              <a:rPr lang="cs-CZ" sz="2400" dirty="0" err="1" smtClean="0"/>
              <a:t>choroidea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400" dirty="0" err="1" smtClean="0">
                <a:solidFill>
                  <a:srgbClr val="CC3300"/>
                </a:solidFill>
              </a:rPr>
              <a:t>Function</a:t>
            </a:r>
            <a:r>
              <a:rPr lang="cs-CZ" sz="2400" dirty="0" smtClean="0">
                <a:solidFill>
                  <a:srgbClr val="CC33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/>
              <a:t>regulating the entry of light into the eye </a:t>
            </a:r>
            <a:r>
              <a:rPr lang="en-US" sz="2400" dirty="0" smtClean="0"/>
              <a:t>pupil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400" dirty="0" err="1" smtClean="0"/>
              <a:t>acomodation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400" dirty="0" err="1" smtClean="0"/>
              <a:t>production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/>
              <a:t> </a:t>
            </a:r>
            <a:r>
              <a:rPr lang="cs-CZ" sz="2400" dirty="0" err="1"/>
              <a:t>aqueous</a:t>
            </a:r>
            <a:r>
              <a:rPr lang="cs-CZ" sz="2400" dirty="0"/>
              <a:t> humor 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/>
              <a:t>food security </a:t>
            </a:r>
            <a:r>
              <a:rPr lang="cs-CZ" sz="2400" dirty="0" err="1" smtClean="0"/>
              <a:t>of</a:t>
            </a:r>
            <a:r>
              <a:rPr lang="en-US" sz="2400" dirty="0" smtClean="0"/>
              <a:t> </a:t>
            </a:r>
            <a:r>
              <a:rPr lang="en-US" sz="2400" dirty="0"/>
              <a:t>the light-sensitive elements </a:t>
            </a:r>
            <a:r>
              <a:rPr lang="cs-CZ" sz="2400" dirty="0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the retinal pigment </a:t>
            </a:r>
            <a:r>
              <a:rPr lang="en-US" sz="2400" dirty="0" smtClean="0"/>
              <a:t>epithelium</a:t>
            </a:r>
            <a:endParaRPr lang="cs-CZ" sz="24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dirty="0" smtClean="0">
              <a:latin typeface="Tahoma" pitchFamily="34" charset="0"/>
            </a:endParaRPr>
          </a:p>
          <a:p>
            <a:pPr eaLnBrk="1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EndophthalmitiS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Manifestation</a:t>
            </a: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</a:t>
            </a: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Acute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endophthalmitis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</a:t>
            </a:r>
            <a:r>
              <a:rPr lang="en-US" sz="2200" dirty="0"/>
              <a:t>pain, sudden decrease in vision, conjunctivitis, edema of the eyelids, corneal edema, </a:t>
            </a:r>
            <a:r>
              <a:rPr lang="en-US" sz="2200" dirty="0" err="1"/>
              <a:t>hypopyon</a:t>
            </a:r>
            <a:r>
              <a:rPr lang="en-US" sz="2200" dirty="0"/>
              <a:t>, </a:t>
            </a:r>
            <a:r>
              <a:rPr lang="en-US" sz="2200" dirty="0" err="1" smtClean="0"/>
              <a:t>vitritis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Chronic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endophthalmitis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</a:t>
            </a:r>
            <a:r>
              <a:rPr lang="en-US" sz="2200" dirty="0"/>
              <a:t>without pain, visual acuity decreased only slightly, </a:t>
            </a:r>
            <a:r>
              <a:rPr lang="en-US" sz="2200" dirty="0" err="1"/>
              <a:t>hypopyon</a:t>
            </a:r>
            <a:r>
              <a:rPr lang="en-US" sz="2200" dirty="0"/>
              <a:t> just sometimes, mild </a:t>
            </a:r>
            <a:r>
              <a:rPr lang="en-US" sz="2200" dirty="0" err="1" smtClean="0"/>
              <a:t>vitritis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r>
              <a:rPr lang="cs-CZ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ATB, </a:t>
            </a:r>
            <a:r>
              <a:rPr lang="cs-CZ" sz="2200" dirty="0" err="1" smtClean="0"/>
              <a:t>antimycotics</a:t>
            </a:r>
            <a:r>
              <a:rPr lang="cs-CZ" sz="2200" dirty="0" smtClean="0"/>
              <a:t> in </a:t>
            </a:r>
            <a:r>
              <a:rPr lang="cs-CZ" sz="2200" dirty="0" err="1" smtClean="0"/>
              <a:t>infusions</a:t>
            </a:r>
            <a:r>
              <a:rPr lang="cs-CZ" sz="2200" dirty="0" smtClean="0"/>
              <a:t>, </a:t>
            </a:r>
            <a:r>
              <a:rPr lang="cs-CZ" sz="2200" dirty="0" err="1" smtClean="0"/>
              <a:t>eventuel</a:t>
            </a:r>
            <a:r>
              <a:rPr lang="cs-CZ" sz="2200" dirty="0" smtClean="0"/>
              <a:t>. </a:t>
            </a:r>
            <a:r>
              <a:rPr lang="cs-CZ" sz="2200" dirty="0" err="1" smtClean="0"/>
              <a:t>intravitreal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PPV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Definition</a:t>
            </a:r>
            <a:r>
              <a:rPr lang="cs-CZ" sz="2500" dirty="0" smtClean="0"/>
              <a:t> </a:t>
            </a:r>
            <a:r>
              <a:rPr lang="cs-CZ" sz="2500" dirty="0" err="1" smtClean="0"/>
              <a:t>of</a:t>
            </a:r>
            <a:r>
              <a:rPr lang="cs-CZ" sz="2500" dirty="0" smtClean="0"/>
              <a:t> </a:t>
            </a:r>
            <a:r>
              <a:rPr lang="cs-CZ" sz="2500" dirty="0" err="1" smtClean="0"/>
              <a:t>uveitis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126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400" dirty="0" err="1" smtClean="0">
                <a:solidFill>
                  <a:srgbClr val="CC3300"/>
                </a:solidFill>
              </a:rPr>
              <a:t>Uveitis</a:t>
            </a:r>
            <a:r>
              <a:rPr lang="cs-CZ" sz="2400" dirty="0" smtClean="0">
                <a:solidFill>
                  <a:srgbClr val="CC3300"/>
                </a:solidFill>
              </a:rPr>
              <a:t> – </a:t>
            </a:r>
            <a:r>
              <a:rPr lang="cs-CZ" sz="2400" dirty="0" err="1">
                <a:solidFill>
                  <a:srgbClr val="CC3300"/>
                </a:solidFill>
              </a:rPr>
              <a:t>inflammation</a:t>
            </a:r>
            <a:r>
              <a:rPr lang="cs-CZ" sz="2400" dirty="0">
                <a:solidFill>
                  <a:srgbClr val="CC3300"/>
                </a:solidFill>
              </a:rPr>
              <a:t> </a:t>
            </a:r>
            <a:r>
              <a:rPr lang="cs-CZ" sz="2400" dirty="0" err="1">
                <a:solidFill>
                  <a:srgbClr val="CC3300"/>
                </a:solidFill>
              </a:rPr>
              <a:t>of</a:t>
            </a:r>
            <a:r>
              <a:rPr lang="cs-CZ" sz="2400" dirty="0">
                <a:solidFill>
                  <a:srgbClr val="CC3300"/>
                </a:solidFill>
              </a:rPr>
              <a:t> </a:t>
            </a:r>
            <a:r>
              <a:rPr lang="cs-CZ" sz="2400" dirty="0" err="1">
                <a:solidFill>
                  <a:srgbClr val="CC3300"/>
                </a:solidFill>
              </a:rPr>
              <a:t>the</a:t>
            </a:r>
            <a:r>
              <a:rPr lang="cs-CZ" sz="2400" dirty="0">
                <a:solidFill>
                  <a:srgbClr val="CC3300"/>
                </a:solidFill>
              </a:rPr>
              <a:t> uvea</a:t>
            </a:r>
            <a:endParaRPr lang="cs-CZ" sz="24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4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/>
              <a:t>Intraocular inflammation causes damage </a:t>
            </a:r>
            <a:r>
              <a:rPr lang="cs-CZ" sz="2400" dirty="0" err="1" smtClean="0"/>
              <a:t>of</a:t>
            </a:r>
            <a:r>
              <a:rPr lang="en-US" sz="2400" dirty="0" smtClean="0"/>
              <a:t> </a:t>
            </a:r>
            <a:r>
              <a:rPr lang="en-US" sz="2400" dirty="0"/>
              <a:t>the endothelium of intraocular vessels with the collapse of the blood-barrier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 eaLnBrk="1" hangingPunct="1">
              <a:lnSpc>
                <a:spcPct val="90000"/>
              </a:lnSpc>
              <a:buClr>
                <a:srgbClr val="C00000"/>
              </a:buClr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/>
              <a:t>There is a dilation of blood vessels, leakage intravascular content into the intravascular space, migration of leukocytes and other cells</a:t>
            </a:r>
            <a:r>
              <a:rPr lang="en-US" sz="2400" dirty="0" smtClean="0"/>
              <a:t>.</a:t>
            </a:r>
            <a:endParaRPr lang="cs-CZ" sz="20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dirty="0" smtClean="0">
              <a:latin typeface="Tahoma" pitchFamily="34" charset="0"/>
            </a:endParaRPr>
          </a:p>
          <a:p>
            <a:pPr eaLnBrk="1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classifiCATION</a:t>
            </a:r>
            <a:r>
              <a:rPr lang="cs-CZ" sz="2500" dirty="0" smtClean="0"/>
              <a:t> </a:t>
            </a:r>
            <a:r>
              <a:rPr lang="cs-CZ" sz="2500" dirty="0" err="1" smtClean="0"/>
              <a:t>of</a:t>
            </a:r>
            <a:r>
              <a:rPr lang="cs-CZ" sz="2500" dirty="0" smtClean="0"/>
              <a:t>  </a:t>
            </a:r>
            <a:r>
              <a:rPr lang="cs-CZ" sz="2500" dirty="0" err="1" smtClean="0"/>
              <a:t>uveitis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 err="1" smtClean="0">
                <a:solidFill>
                  <a:srgbClr val="CC3300"/>
                </a:solidFill>
              </a:rPr>
              <a:t>Anatomical</a:t>
            </a:r>
            <a:r>
              <a:rPr lang="cs-CZ" sz="2400" dirty="0" smtClean="0">
                <a:solidFill>
                  <a:srgbClr val="CC3300"/>
                </a:solidFill>
              </a:rPr>
              <a:t>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200" dirty="0" smtClean="0"/>
              <a:t>front (iritis, </a:t>
            </a:r>
            <a:r>
              <a:rPr lang="cs-CZ" sz="2200" dirty="0" err="1" smtClean="0"/>
              <a:t>iridocyclitis</a:t>
            </a:r>
            <a:r>
              <a:rPr lang="cs-CZ" sz="2200" dirty="0" smtClean="0"/>
              <a:t>)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200" dirty="0" err="1" smtClean="0"/>
              <a:t>intermediate</a:t>
            </a:r>
            <a:r>
              <a:rPr lang="cs-CZ" sz="2200" dirty="0" smtClean="0"/>
              <a:t> (</a:t>
            </a:r>
            <a:r>
              <a:rPr lang="cs-CZ" sz="2200" dirty="0" err="1" smtClean="0"/>
              <a:t>pars</a:t>
            </a:r>
            <a:r>
              <a:rPr lang="cs-CZ" sz="2200" dirty="0" smtClean="0"/>
              <a:t> </a:t>
            </a:r>
            <a:r>
              <a:rPr lang="cs-CZ" sz="2200" dirty="0" err="1" smtClean="0"/>
              <a:t>planitis</a:t>
            </a:r>
            <a:r>
              <a:rPr lang="cs-CZ" sz="2200" dirty="0" smtClean="0"/>
              <a:t>, </a:t>
            </a:r>
            <a:r>
              <a:rPr lang="cs-CZ" sz="2200" dirty="0" err="1" smtClean="0"/>
              <a:t>cyclitis</a:t>
            </a:r>
            <a:r>
              <a:rPr lang="cs-CZ" sz="2200" dirty="0" smtClean="0"/>
              <a:t>, </a:t>
            </a:r>
            <a:r>
              <a:rPr lang="cs-CZ" sz="2200" dirty="0" err="1" smtClean="0"/>
              <a:t>vitritis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200" dirty="0" err="1" smtClean="0"/>
              <a:t>rear</a:t>
            </a:r>
            <a:r>
              <a:rPr lang="cs-CZ" sz="2200" dirty="0" smtClean="0"/>
              <a:t>(</a:t>
            </a:r>
            <a:r>
              <a:rPr lang="cs-CZ" sz="2200" dirty="0" err="1" smtClean="0"/>
              <a:t>choroiditis</a:t>
            </a:r>
            <a:r>
              <a:rPr lang="cs-CZ" sz="2200" dirty="0" smtClean="0"/>
              <a:t>, </a:t>
            </a:r>
            <a:r>
              <a:rPr lang="cs-CZ" sz="2200" dirty="0" err="1" smtClean="0"/>
              <a:t>chorioretinitis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200" dirty="0" err="1" smtClean="0"/>
              <a:t>all</a:t>
            </a:r>
            <a:r>
              <a:rPr lang="cs-CZ" sz="2200" dirty="0" smtClean="0"/>
              <a:t> </a:t>
            </a:r>
            <a:r>
              <a:rPr lang="cs-CZ" sz="2200" dirty="0" err="1" smtClean="0"/>
              <a:t>parts</a:t>
            </a:r>
            <a:r>
              <a:rPr lang="cs-CZ" sz="2200" dirty="0" smtClean="0"/>
              <a:t> (</a:t>
            </a:r>
            <a:r>
              <a:rPr lang="cs-CZ" sz="2200" dirty="0" err="1" smtClean="0"/>
              <a:t>panuveitis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 err="1" smtClean="0">
                <a:solidFill>
                  <a:srgbClr val="CC3300"/>
                </a:solidFill>
              </a:rPr>
              <a:t>Clinical</a:t>
            </a:r>
            <a:r>
              <a:rPr lang="cs-CZ" sz="2400" dirty="0" smtClean="0">
                <a:solidFill>
                  <a:srgbClr val="CC3300"/>
                </a:solidFill>
              </a:rPr>
              <a:t>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acute</a:t>
            </a:r>
            <a:r>
              <a:rPr lang="cs-CZ" sz="2200" dirty="0" smtClean="0"/>
              <a:t> </a:t>
            </a:r>
            <a:r>
              <a:rPr lang="cs-CZ" sz="2200" dirty="0" smtClean="0"/>
              <a:t>- </a:t>
            </a:r>
            <a:r>
              <a:rPr lang="en-US" sz="2200" dirty="0"/>
              <a:t>symptoms suddenly, lasting no longer than 6 </a:t>
            </a:r>
            <a:r>
              <a:rPr lang="en-US" sz="2200" dirty="0" smtClean="0"/>
              <a:t>weeks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chronical</a:t>
            </a:r>
            <a:r>
              <a:rPr lang="cs-CZ" sz="2200" dirty="0" smtClean="0"/>
              <a:t> - </a:t>
            </a:r>
            <a:r>
              <a:rPr lang="en-US" sz="2200" dirty="0"/>
              <a:t>gradual onset of symptoms, duration of more than 6 </a:t>
            </a:r>
            <a:r>
              <a:rPr lang="en-US" sz="2200" dirty="0" smtClean="0"/>
              <a:t>weeks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classification</a:t>
            </a:r>
            <a:r>
              <a:rPr lang="cs-CZ" sz="2500" dirty="0" smtClean="0"/>
              <a:t> </a:t>
            </a:r>
            <a:r>
              <a:rPr lang="cs-CZ" sz="2500" dirty="0" err="1" smtClean="0"/>
              <a:t>of</a:t>
            </a:r>
            <a:r>
              <a:rPr lang="cs-CZ" sz="2500" dirty="0" smtClean="0"/>
              <a:t> </a:t>
            </a:r>
            <a:r>
              <a:rPr lang="cs-CZ" sz="2500" dirty="0" err="1" smtClean="0"/>
              <a:t>the</a:t>
            </a:r>
            <a:r>
              <a:rPr lang="cs-CZ" sz="2500" dirty="0" smtClean="0"/>
              <a:t>  </a:t>
            </a:r>
            <a:r>
              <a:rPr lang="cs-CZ" sz="2500" dirty="0" err="1" smtClean="0"/>
              <a:t>uveitiS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err="1" smtClean="0">
                <a:solidFill>
                  <a:srgbClr val="CC3300"/>
                </a:solidFill>
              </a:rPr>
              <a:t>Patological</a:t>
            </a:r>
            <a:r>
              <a:rPr lang="cs-CZ" sz="2400" dirty="0" smtClean="0">
                <a:solidFill>
                  <a:srgbClr val="CC3300"/>
                </a:solidFill>
              </a:rPr>
              <a:t>: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400" dirty="0" err="1" smtClean="0"/>
              <a:t>nongranulomatous</a:t>
            </a:r>
            <a:r>
              <a:rPr lang="cs-CZ" sz="2200" dirty="0" smtClean="0"/>
              <a:t> </a:t>
            </a:r>
            <a:r>
              <a:rPr lang="cs-CZ" sz="2200" dirty="0" smtClean="0"/>
              <a:t>– </a:t>
            </a:r>
            <a:r>
              <a:rPr lang="en-US" sz="2400" dirty="0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formation</a:t>
            </a:r>
            <a:r>
              <a:rPr lang="en-US" sz="2400" dirty="0" smtClean="0"/>
              <a:t>, </a:t>
            </a:r>
            <a:r>
              <a:rPr lang="en-US" sz="2400" dirty="0"/>
              <a:t>short duration, significant </a:t>
            </a:r>
            <a:r>
              <a:rPr lang="en-US" sz="2400" dirty="0" err="1"/>
              <a:t>ciliary</a:t>
            </a:r>
            <a:r>
              <a:rPr lang="en-US" sz="2400" dirty="0"/>
              <a:t> injection, small precipitates on the corneal </a:t>
            </a:r>
            <a:r>
              <a:rPr lang="en-US" sz="2400" dirty="0" err="1" smtClean="0"/>
              <a:t>endothelium,cells</a:t>
            </a:r>
            <a:r>
              <a:rPr lang="en-US" sz="2400" dirty="0" smtClean="0"/>
              <a:t> </a:t>
            </a:r>
            <a:r>
              <a:rPr lang="en-US" sz="2400" dirty="0"/>
              <a:t>in the anterior </a:t>
            </a:r>
            <a:r>
              <a:rPr lang="en-US" sz="2400" dirty="0" smtClean="0"/>
              <a:t>chamber</a:t>
            </a:r>
            <a:r>
              <a:rPr lang="cs-CZ" sz="2400" dirty="0" smtClean="0"/>
              <a:t>, </a:t>
            </a:r>
            <a:r>
              <a:rPr lang="en-US" sz="2400" dirty="0" err="1" smtClean="0"/>
              <a:t>fibrinous</a:t>
            </a:r>
            <a:r>
              <a:rPr lang="en-US" sz="2400" dirty="0" smtClean="0"/>
              <a:t> </a:t>
            </a:r>
            <a:r>
              <a:rPr lang="en-US" sz="2400" dirty="0"/>
              <a:t>exudate, disability choroid </a:t>
            </a:r>
            <a:r>
              <a:rPr lang="en-US" sz="2400" dirty="0" smtClean="0"/>
              <a:t>rare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granulomatous</a:t>
            </a:r>
            <a:r>
              <a:rPr lang="cs-CZ" sz="2200" dirty="0" smtClean="0"/>
              <a:t> –  </a:t>
            </a:r>
            <a:r>
              <a:rPr lang="en-US" sz="2400" dirty="0" smtClean="0"/>
              <a:t>slow</a:t>
            </a:r>
            <a:r>
              <a:rPr lang="cs-CZ" sz="2400" dirty="0" smtClean="0"/>
              <a:t> </a:t>
            </a:r>
            <a:r>
              <a:rPr lang="cs-CZ" sz="2400" dirty="0" err="1" smtClean="0"/>
              <a:t>fomation</a:t>
            </a:r>
            <a:r>
              <a:rPr lang="en-US" sz="2400" dirty="0" smtClean="0"/>
              <a:t>, </a:t>
            </a:r>
            <a:r>
              <a:rPr lang="en-US" sz="2400" dirty="0"/>
              <a:t>protracted course, significant </a:t>
            </a:r>
            <a:r>
              <a:rPr lang="en-US" sz="2400" dirty="0" err="1"/>
              <a:t>ciliary</a:t>
            </a:r>
            <a:r>
              <a:rPr lang="en-US" sz="2400" dirty="0"/>
              <a:t> injection, </a:t>
            </a:r>
            <a:r>
              <a:rPr lang="cs-CZ" sz="2400" dirty="0" err="1" smtClean="0"/>
              <a:t>sintered</a:t>
            </a:r>
            <a:r>
              <a:rPr lang="en-US" sz="2400" dirty="0" smtClean="0"/>
              <a:t> </a:t>
            </a:r>
            <a:r>
              <a:rPr lang="en-US" sz="2400" dirty="0"/>
              <a:t>large precipitates on the corneal endothelium, iris nodules, </a:t>
            </a:r>
            <a:r>
              <a:rPr lang="en-US" sz="2400" dirty="0" err="1"/>
              <a:t>vitritis</a:t>
            </a:r>
            <a:r>
              <a:rPr lang="en-US" sz="2400" dirty="0"/>
              <a:t>, often affected </a:t>
            </a:r>
            <a:r>
              <a:rPr lang="cs-CZ" sz="2400" dirty="0" smtClean="0"/>
              <a:t> </a:t>
            </a:r>
            <a:r>
              <a:rPr lang="en-US" sz="2400" dirty="0" smtClean="0"/>
              <a:t>choroid</a:t>
            </a:r>
            <a:r>
              <a:rPr lang="en-US" sz="2400" dirty="0"/>
              <a:t/>
            </a:r>
            <a:br>
              <a:rPr lang="en-US" sz="2400" dirty="0"/>
            </a:b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classification</a:t>
            </a:r>
            <a:r>
              <a:rPr lang="cs-CZ" sz="2500" dirty="0" smtClean="0"/>
              <a:t> </a:t>
            </a:r>
            <a:r>
              <a:rPr lang="cs-CZ" sz="2500" dirty="0" err="1" smtClean="0"/>
              <a:t>of</a:t>
            </a:r>
            <a:r>
              <a:rPr lang="cs-CZ" sz="2500" dirty="0" smtClean="0"/>
              <a:t> </a:t>
            </a:r>
            <a:r>
              <a:rPr lang="cs-CZ" sz="2500" dirty="0" err="1" smtClean="0"/>
              <a:t>the</a:t>
            </a:r>
            <a:r>
              <a:rPr lang="cs-CZ" sz="2500" dirty="0" smtClean="0"/>
              <a:t>  </a:t>
            </a:r>
            <a:r>
              <a:rPr lang="cs-CZ" sz="2500" dirty="0" err="1" smtClean="0"/>
              <a:t>uveitis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</a:t>
            </a: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sz="2400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etiology:</a:t>
            </a:r>
            <a:endParaRPr lang="cs-CZ" sz="2400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2200" dirty="0" err="1" smtClean="0">
                <a:solidFill>
                  <a:srgbClr val="CC3300"/>
                </a:solidFill>
              </a:rPr>
              <a:t>Exogennous</a:t>
            </a:r>
            <a:r>
              <a:rPr lang="cs-CZ" sz="2200" dirty="0" smtClean="0">
                <a:solidFill>
                  <a:srgbClr val="CC33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en-US" sz="2400" dirty="0"/>
              <a:t>injury uvea, microorganism invasion from the </a:t>
            </a:r>
            <a:r>
              <a:rPr lang="en-US" sz="2400" dirty="0" smtClean="0"/>
              <a:t>outside</a:t>
            </a:r>
            <a:r>
              <a:rPr lang="cs-CZ" sz="2400" dirty="0" smtClean="0"/>
              <a:t>)</a:t>
            </a:r>
            <a:r>
              <a:rPr lang="en-US" sz="2400" dirty="0" smtClean="0"/>
              <a:t> 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2200" dirty="0" err="1" smtClean="0">
                <a:solidFill>
                  <a:srgbClr val="CC3300"/>
                </a:solidFill>
              </a:rPr>
              <a:t>Endogennous</a:t>
            </a:r>
            <a:r>
              <a:rPr lang="cs-CZ" sz="2200" dirty="0" smtClean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inner</a:t>
            </a:r>
            <a:r>
              <a:rPr lang="cs-CZ" sz="2400" dirty="0" smtClean="0"/>
              <a:t>, </a:t>
            </a:r>
            <a:r>
              <a:rPr lang="cs-CZ" sz="2400" dirty="0" err="1"/>
              <a:t>systemic</a:t>
            </a:r>
            <a:r>
              <a:rPr lang="cs-CZ" sz="2400" dirty="0"/>
              <a:t> </a:t>
            </a:r>
            <a:r>
              <a:rPr lang="cs-CZ" sz="2400" dirty="0" err="1"/>
              <a:t>inflammatory</a:t>
            </a:r>
            <a:r>
              <a:rPr lang="cs-CZ" sz="2400" dirty="0"/>
              <a:t> </a:t>
            </a:r>
            <a:r>
              <a:rPr lang="cs-CZ" sz="2400" dirty="0" err="1" smtClean="0"/>
              <a:t>origin</a:t>
            </a:r>
            <a:r>
              <a:rPr lang="cs-CZ" sz="24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uveitis</a:t>
            </a:r>
            <a:r>
              <a:rPr lang="cs-CZ" sz="2200" dirty="0" smtClean="0"/>
              <a:t> </a:t>
            </a:r>
            <a:r>
              <a:rPr lang="cs-CZ" sz="2200" dirty="0" err="1" smtClean="0"/>
              <a:t>associated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 smtClean="0"/>
              <a:t>systemic</a:t>
            </a:r>
            <a:r>
              <a:rPr lang="cs-CZ" sz="2200" dirty="0" smtClean="0"/>
              <a:t> </a:t>
            </a:r>
            <a:r>
              <a:rPr lang="cs-CZ" sz="2200" dirty="0" err="1" smtClean="0"/>
              <a:t>disease</a:t>
            </a:r>
            <a:r>
              <a:rPr lang="cs-CZ" sz="2200" dirty="0" smtClean="0"/>
              <a:t>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(</a:t>
            </a:r>
            <a:r>
              <a:rPr lang="cs-CZ" sz="2200" dirty="0"/>
              <a:t>eg. </a:t>
            </a:r>
            <a:r>
              <a:rPr lang="cs-CZ" sz="2200" dirty="0" err="1"/>
              <a:t>ankylosing</a:t>
            </a:r>
            <a:r>
              <a:rPr lang="cs-CZ" sz="2200" dirty="0"/>
              <a:t> </a:t>
            </a:r>
            <a:r>
              <a:rPr lang="cs-CZ" sz="2200" dirty="0" err="1"/>
              <a:t>spondylitis</a:t>
            </a:r>
            <a:r>
              <a:rPr lang="cs-CZ" sz="2200" dirty="0"/>
              <a:t>, </a:t>
            </a:r>
            <a:r>
              <a:rPr lang="cs-CZ" sz="2200" dirty="0" err="1"/>
              <a:t>sarcoidosis</a:t>
            </a:r>
            <a:r>
              <a:rPr lang="cs-CZ" sz="2200" dirty="0"/>
              <a:t>, </a:t>
            </a:r>
            <a:r>
              <a:rPr lang="cs-CZ" sz="2200" dirty="0" err="1"/>
              <a:t>tuberculosis</a:t>
            </a:r>
            <a:r>
              <a:rPr lang="cs-CZ" sz="2200" dirty="0"/>
              <a:t>, </a:t>
            </a:r>
            <a:r>
              <a:rPr lang="cs-CZ" sz="2200" dirty="0" smtClean="0"/>
              <a:t>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 </a:t>
            </a:r>
            <a:r>
              <a:rPr lang="cs-CZ" sz="2200" dirty="0" err="1" smtClean="0"/>
              <a:t>multiple</a:t>
            </a:r>
            <a:r>
              <a:rPr lang="cs-CZ" sz="2200" dirty="0" smtClean="0"/>
              <a:t> </a:t>
            </a:r>
            <a:r>
              <a:rPr lang="cs-CZ" sz="2200" dirty="0" err="1" smtClean="0"/>
              <a:t>sclerosis</a:t>
            </a:r>
            <a:r>
              <a:rPr lang="cs-CZ" sz="2200" dirty="0" smtClean="0"/>
              <a:t>)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uveitis</a:t>
            </a:r>
            <a:r>
              <a:rPr lang="cs-CZ" sz="2200" dirty="0" smtClean="0"/>
              <a:t> </a:t>
            </a:r>
            <a:r>
              <a:rPr lang="cs-CZ" sz="2200" dirty="0" err="1" smtClean="0"/>
              <a:t>associated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 smtClean="0"/>
              <a:t>parazitic</a:t>
            </a:r>
            <a:r>
              <a:rPr lang="cs-CZ" sz="2200" dirty="0" smtClean="0"/>
              <a:t> </a:t>
            </a:r>
            <a:r>
              <a:rPr lang="cs-CZ" sz="2200" dirty="0" err="1" smtClean="0"/>
              <a:t>infection</a:t>
            </a:r>
            <a:r>
              <a:rPr lang="cs-CZ" sz="2200" dirty="0" smtClean="0"/>
              <a:t> (eg. </a:t>
            </a:r>
            <a:r>
              <a:rPr lang="cs-CZ" sz="2200" dirty="0" err="1" smtClean="0"/>
              <a:t>toxokarosis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uveitis</a:t>
            </a:r>
            <a:r>
              <a:rPr lang="cs-CZ" sz="2200" dirty="0" smtClean="0"/>
              <a:t> </a:t>
            </a:r>
            <a:r>
              <a:rPr lang="cs-CZ" sz="2200" dirty="0" err="1" smtClean="0"/>
              <a:t>associated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 smtClean="0"/>
              <a:t>viral</a:t>
            </a:r>
            <a:r>
              <a:rPr lang="cs-CZ" sz="2200" dirty="0" smtClean="0"/>
              <a:t> </a:t>
            </a:r>
            <a:r>
              <a:rPr lang="cs-CZ" sz="2200" dirty="0" err="1" smtClean="0"/>
              <a:t>infection</a:t>
            </a:r>
            <a:r>
              <a:rPr lang="cs-CZ" sz="2200" dirty="0" smtClean="0"/>
              <a:t> (eg. herpes simplex)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uveitis</a:t>
            </a:r>
            <a:r>
              <a:rPr lang="cs-CZ" sz="2200" dirty="0" smtClean="0"/>
              <a:t> </a:t>
            </a:r>
            <a:r>
              <a:rPr lang="cs-CZ" sz="2200" dirty="0" err="1" smtClean="0"/>
              <a:t>asscoiated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 smtClean="0"/>
              <a:t>fungal</a:t>
            </a:r>
            <a:r>
              <a:rPr lang="cs-CZ" sz="2200" dirty="0" smtClean="0"/>
              <a:t> </a:t>
            </a:r>
            <a:r>
              <a:rPr lang="cs-CZ" sz="2200" dirty="0" err="1" smtClean="0"/>
              <a:t>infection</a:t>
            </a:r>
            <a:r>
              <a:rPr lang="cs-CZ" sz="2200" dirty="0" smtClean="0"/>
              <a:t> (eg. </a:t>
            </a:r>
            <a:r>
              <a:rPr lang="cs-CZ" sz="2200" dirty="0" err="1" smtClean="0"/>
              <a:t>candida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idiopathic</a:t>
            </a:r>
            <a:r>
              <a:rPr lang="cs-CZ" sz="2200" dirty="0" smtClean="0"/>
              <a:t> </a:t>
            </a:r>
            <a:r>
              <a:rPr lang="cs-CZ" sz="2200" dirty="0" err="1" smtClean="0"/>
              <a:t>uveitis</a:t>
            </a:r>
            <a:r>
              <a:rPr lang="cs-CZ" sz="2200" dirty="0" smtClean="0"/>
              <a:t> (</a:t>
            </a:r>
            <a:r>
              <a:rPr lang="en-US" sz="2200" dirty="0"/>
              <a:t>comprises about 25% of all </a:t>
            </a:r>
            <a:r>
              <a:rPr lang="en-US" sz="2200" dirty="0" smtClean="0"/>
              <a:t>uveitis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lphaLcPeriod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Acute</a:t>
            </a:r>
            <a:r>
              <a:rPr lang="cs-CZ" sz="2500" dirty="0" smtClean="0"/>
              <a:t> Front </a:t>
            </a:r>
            <a:r>
              <a:rPr lang="cs-CZ" sz="2500" dirty="0" err="1" smtClean="0"/>
              <a:t>NonGranulomatous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iridocyclitis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 and symptoms</a:t>
            </a:r>
            <a:r>
              <a:rPr lang="en-US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2400" dirty="0" smtClean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eye </a:t>
            </a:r>
            <a:r>
              <a:rPr lang="en-US" sz="2400" dirty="0"/>
              <a:t>pain, photophobia, </a:t>
            </a:r>
            <a:r>
              <a:rPr lang="en-US" sz="2400" dirty="0" err="1"/>
              <a:t>epiphora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ciliary</a:t>
            </a:r>
            <a:r>
              <a:rPr lang="en-US" sz="2400" dirty="0"/>
              <a:t> </a:t>
            </a:r>
            <a:r>
              <a:rPr lang="en-US" sz="2400" dirty="0" smtClean="0"/>
              <a:t>injection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small </a:t>
            </a:r>
            <a:r>
              <a:rPr lang="en-US" sz="2400" dirty="0"/>
              <a:t>precipitates on the corneal endothelium, abundant cells in the anterior chamber, in the course of severe </a:t>
            </a:r>
            <a:r>
              <a:rPr lang="en-US" sz="2400" dirty="0" err="1"/>
              <a:t>fibrinous</a:t>
            </a:r>
            <a:r>
              <a:rPr lang="en-US" sz="2400" dirty="0"/>
              <a:t> exudate in the anterior </a:t>
            </a:r>
            <a:r>
              <a:rPr lang="en-US" sz="2400" dirty="0" smtClean="0"/>
              <a:t>chamber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hypopyon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r</a:t>
            </a:r>
            <a:r>
              <a:rPr lang="en-US" sz="2400" dirty="0" smtClean="0"/>
              <a:t>ear </a:t>
            </a:r>
            <a:r>
              <a:rPr lang="en-US" sz="2400" dirty="0" err="1"/>
              <a:t>synechiae</a:t>
            </a:r>
            <a:r>
              <a:rPr lang="en-US" sz="2400" dirty="0"/>
              <a:t> formation (adhesions between the iris and lens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dilation </a:t>
            </a:r>
            <a:r>
              <a:rPr lang="en-US" sz="2400" dirty="0"/>
              <a:t>of blood </a:t>
            </a:r>
            <a:r>
              <a:rPr lang="en-US" sz="2400" dirty="0" smtClean="0"/>
              <a:t>vessels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iris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weeks duration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inflammation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chronic </a:t>
            </a:r>
            <a:r>
              <a:rPr lang="en-US" sz="2400" dirty="0"/>
              <a:t>complications (formation of </a:t>
            </a:r>
            <a:r>
              <a:rPr lang="cs-CZ" sz="2400" dirty="0" smtClean="0"/>
              <a:t> </a:t>
            </a:r>
            <a:r>
              <a:rPr lang="cs-CZ" sz="2400" dirty="0" err="1" smtClean="0"/>
              <a:t>rear</a:t>
            </a:r>
            <a:r>
              <a:rPr lang="cs-CZ" sz="2400" dirty="0" smtClean="0"/>
              <a:t> </a:t>
            </a:r>
            <a:r>
              <a:rPr lang="en-US" sz="2400" dirty="0" err="1" smtClean="0"/>
              <a:t>synechiae</a:t>
            </a:r>
            <a:r>
              <a:rPr lang="en-US" sz="2400" dirty="0" smtClean="0"/>
              <a:t> in </a:t>
            </a:r>
            <a:r>
              <a:rPr lang="en-US" sz="2400" dirty="0"/>
              <a:t>case of delayed </a:t>
            </a:r>
            <a:r>
              <a:rPr lang="en-US" sz="2400" dirty="0" smtClean="0"/>
              <a:t>treatment</a:t>
            </a:r>
            <a:r>
              <a:rPr lang="cs-CZ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complicated cataract development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treatment</a:t>
            </a:r>
            <a:r>
              <a:rPr lang="en-US" sz="2400" dirty="0"/>
              <a:t>: corticosteroids </a:t>
            </a:r>
            <a:r>
              <a:rPr lang="en-US" sz="2400" dirty="0" smtClean="0"/>
              <a:t>locally</a:t>
            </a:r>
            <a:r>
              <a:rPr lang="cs-CZ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/>
              <a:t>parabulbar</a:t>
            </a:r>
            <a:r>
              <a:rPr lang="en-US" sz="2400" dirty="0"/>
              <a:t>, if necessary, generally, </a:t>
            </a:r>
            <a:r>
              <a:rPr lang="en-US" sz="2400" dirty="0" err="1"/>
              <a:t>mydriatics</a:t>
            </a:r>
            <a:r>
              <a:rPr lang="en-US" sz="2400" dirty="0"/>
              <a:t>, in the case of viral etiology </a:t>
            </a:r>
            <a:r>
              <a:rPr lang="en-US" sz="2400" dirty="0" smtClean="0"/>
              <a:t>antivirals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0937" y="457200"/>
            <a:ext cx="8310076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AcutE</a:t>
            </a:r>
            <a:r>
              <a:rPr lang="cs-CZ" sz="2500" dirty="0" smtClean="0"/>
              <a:t> Front </a:t>
            </a:r>
            <a:r>
              <a:rPr lang="cs-CZ" sz="2500" dirty="0" err="1" smtClean="0"/>
              <a:t>nONGRAnulomatous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iridocyklitiS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21506" name="Picture 5" descr="Obráze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58400" y="-6319838"/>
            <a:ext cx="3228975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31" y="1407146"/>
            <a:ext cx="7779716" cy="51968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AcutE</a:t>
            </a:r>
            <a:r>
              <a:rPr lang="cs-CZ" sz="2500" dirty="0" smtClean="0"/>
              <a:t> FRONT </a:t>
            </a:r>
            <a:r>
              <a:rPr lang="cs-CZ" sz="2500" dirty="0" err="1" smtClean="0"/>
              <a:t>nONgranulomatous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iridocyklitiS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C3300"/>
                </a:solidFill>
              </a:rPr>
              <a:t>HLA B27+ </a:t>
            </a:r>
            <a:r>
              <a:rPr lang="cs-CZ" sz="2200" dirty="0" err="1" smtClean="0"/>
              <a:t>izolation</a:t>
            </a:r>
            <a:r>
              <a:rPr lang="cs-CZ" sz="2200" dirty="0" smtClean="0"/>
              <a:t>, </a:t>
            </a:r>
            <a:r>
              <a:rPr lang="cs-CZ" sz="2200" dirty="0" err="1" smtClean="0"/>
              <a:t>Ankylozing</a:t>
            </a:r>
            <a:r>
              <a:rPr lang="cs-CZ" sz="2200" dirty="0" smtClean="0"/>
              <a:t> </a:t>
            </a:r>
            <a:r>
              <a:rPr lang="cs-CZ" sz="2200" dirty="0" err="1" smtClean="0"/>
              <a:t>spondilitis</a:t>
            </a:r>
            <a:r>
              <a:rPr lang="cs-CZ" sz="2200" dirty="0" smtClean="0"/>
              <a:t> ( M. </a:t>
            </a:r>
            <a:r>
              <a:rPr lang="cs-CZ" sz="2200" dirty="0" err="1" smtClean="0"/>
              <a:t>Bechtěrev</a:t>
            </a:r>
            <a:r>
              <a:rPr lang="cs-CZ" sz="2200" dirty="0" smtClean="0"/>
              <a:t>), Reiter syndrom, M. Crohn, </a:t>
            </a:r>
            <a:r>
              <a:rPr lang="cs-CZ" sz="2200" dirty="0" err="1" smtClean="0"/>
              <a:t>Colitis</a:t>
            </a:r>
            <a:r>
              <a:rPr lang="cs-CZ" sz="2200" dirty="0" smtClean="0"/>
              <a:t> </a:t>
            </a:r>
            <a:r>
              <a:rPr lang="cs-CZ" sz="2200" dirty="0" err="1" smtClean="0"/>
              <a:t>ulcerosa</a:t>
            </a:r>
            <a:r>
              <a:rPr lang="cs-CZ" sz="2200" dirty="0" smtClean="0"/>
              <a:t>,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</a:t>
            </a:r>
            <a:r>
              <a:rPr lang="cs-CZ" sz="2200" dirty="0" err="1" smtClean="0"/>
              <a:t>Psoriatic</a:t>
            </a:r>
            <a:r>
              <a:rPr lang="cs-CZ" sz="2200" dirty="0" smtClean="0"/>
              <a:t> artritis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M. </a:t>
            </a:r>
            <a:r>
              <a:rPr lang="cs-CZ" sz="2200" dirty="0" err="1" smtClean="0">
                <a:solidFill>
                  <a:srgbClr val="C00000"/>
                </a:solidFill>
              </a:rPr>
              <a:t>Behcet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</a:t>
            </a:r>
            <a:r>
              <a:rPr lang="cs-CZ" sz="2200" dirty="0" err="1" smtClean="0"/>
              <a:t>triad</a:t>
            </a:r>
            <a:r>
              <a:rPr lang="cs-CZ" sz="2200" dirty="0" smtClean="0"/>
              <a:t>: iritis, </a:t>
            </a:r>
            <a:r>
              <a:rPr lang="cs-CZ" sz="2200" dirty="0" err="1" smtClean="0"/>
              <a:t>aphtous</a:t>
            </a:r>
            <a:r>
              <a:rPr lang="cs-CZ" sz="2200" dirty="0" smtClean="0"/>
              <a:t> </a:t>
            </a:r>
            <a:r>
              <a:rPr lang="cs-CZ" sz="2200" dirty="0" err="1" smtClean="0"/>
              <a:t>stomatitis</a:t>
            </a:r>
            <a:r>
              <a:rPr lang="cs-CZ" sz="2200" dirty="0" smtClean="0"/>
              <a:t>, </a:t>
            </a:r>
            <a:r>
              <a:rPr lang="cs-CZ" sz="2200" dirty="0" err="1" smtClean="0"/>
              <a:t>ulcers</a:t>
            </a:r>
            <a:r>
              <a:rPr lang="cs-CZ" sz="2200" dirty="0" smtClean="0"/>
              <a:t> on </a:t>
            </a:r>
            <a:r>
              <a:rPr lang="cs-CZ" sz="2200" dirty="0" err="1" smtClean="0"/>
              <a:t>genital</a:t>
            </a:r>
            <a:r>
              <a:rPr lang="cs-CZ" sz="2200" dirty="0" smtClean="0"/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Glaukomatocyklic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crizis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Posner-Schlossman</a:t>
            </a:r>
            <a:r>
              <a:rPr lang="cs-CZ" sz="2200" dirty="0" smtClean="0"/>
              <a:t> syndrom) – </a:t>
            </a:r>
            <a:r>
              <a:rPr lang="en-US" sz="2200" dirty="0"/>
              <a:t>attacks slight </a:t>
            </a:r>
            <a:r>
              <a:rPr lang="en-US" sz="2200" dirty="0" err="1"/>
              <a:t>iritis</a:t>
            </a:r>
            <a:r>
              <a:rPr lang="en-US" sz="2200" dirty="0"/>
              <a:t> associated with high intraocular pressure </a:t>
            </a:r>
            <a:r>
              <a:rPr lang="en-US" sz="2200" dirty="0" smtClean="0"/>
              <a:t>elevation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Phacoanafylaktic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uveitis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</a:t>
            </a:r>
            <a:r>
              <a:rPr lang="cs-CZ" sz="2200" dirty="0" err="1" smtClean="0"/>
              <a:t>imunological</a:t>
            </a:r>
            <a:r>
              <a:rPr lang="cs-CZ" sz="2200" dirty="0" smtClean="0"/>
              <a:t> </a:t>
            </a:r>
            <a:r>
              <a:rPr lang="cs-CZ" sz="2200" dirty="0" err="1" smtClean="0"/>
              <a:t>reaction</a:t>
            </a:r>
            <a:r>
              <a:rPr lang="cs-CZ" sz="2200" dirty="0" smtClean="0"/>
              <a:t> on free </a:t>
            </a:r>
            <a:r>
              <a:rPr lang="cs-CZ" sz="2200" dirty="0" err="1" smtClean="0"/>
              <a:t>proteins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lens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Viral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diseases</a:t>
            </a:r>
            <a:r>
              <a:rPr lang="cs-CZ" sz="2200" dirty="0" smtClean="0">
                <a:solidFill>
                  <a:srgbClr val="C00000"/>
                </a:solidFill>
              </a:rPr>
              <a:t>  </a:t>
            </a:r>
            <a:r>
              <a:rPr lang="cs-CZ" sz="2200" dirty="0" smtClean="0"/>
              <a:t>– Herpes simplex, </a:t>
            </a:r>
            <a:r>
              <a:rPr lang="cs-CZ" sz="2200" dirty="0" err="1" smtClean="0"/>
              <a:t>zoster</a:t>
            </a:r>
            <a:r>
              <a:rPr lang="cs-CZ" sz="2200" dirty="0" smtClean="0"/>
              <a:t> in </a:t>
            </a:r>
            <a:r>
              <a:rPr lang="cs-CZ" sz="2200" dirty="0" err="1" smtClean="0"/>
              <a:t>combination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keratitis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(</a:t>
            </a:r>
            <a:r>
              <a:rPr lang="cs-CZ" sz="2200" dirty="0" err="1" smtClean="0"/>
              <a:t>maybe</a:t>
            </a:r>
            <a:r>
              <a:rPr lang="cs-CZ" sz="2200" dirty="0" smtClean="0"/>
              <a:t> </a:t>
            </a:r>
            <a:r>
              <a:rPr lang="cs-CZ" sz="2200" dirty="0" err="1" smtClean="0"/>
              <a:t>nongranulomatous</a:t>
            </a:r>
            <a:r>
              <a:rPr lang="cs-CZ" sz="2200" dirty="0" smtClean="0"/>
              <a:t> and </a:t>
            </a:r>
            <a:r>
              <a:rPr lang="cs-CZ" sz="2200" dirty="0" err="1" smtClean="0"/>
              <a:t>granulomatous</a:t>
            </a:r>
            <a:r>
              <a:rPr lang="cs-CZ" sz="2200" dirty="0" smtClean="0"/>
              <a:t> type)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4540</TotalTime>
  <Words>822</Words>
  <Application>Microsoft Office PowerPoint</Application>
  <PresentationFormat>Předvádění na obrazovce (4:3)</PresentationFormat>
  <Paragraphs>276</Paragraphs>
  <Slides>20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Cesta</vt:lpstr>
      <vt:lpstr>Inflammation of  THE Uvea - uveitiS </vt:lpstr>
      <vt:lpstr> anatomy and physiology of the uvea </vt:lpstr>
      <vt:lpstr> Definition of uveitis </vt:lpstr>
      <vt:lpstr> classifiCATION of  uveitis </vt:lpstr>
      <vt:lpstr> classification of the  uveitiS </vt:lpstr>
      <vt:lpstr> classification of the  uveitis </vt:lpstr>
      <vt:lpstr> Acute Front NonGranulomatous iridocyclitis </vt:lpstr>
      <vt:lpstr> AcutE Front nONGRAnulomatous iridocyklitiS </vt:lpstr>
      <vt:lpstr> AcutE FRONT nONgranulomatous iridocyklitiS </vt:lpstr>
      <vt:lpstr> ChronicAL FRONt iridocyclis </vt:lpstr>
      <vt:lpstr> ChronicAL FRONt iridocyclitis </vt:lpstr>
      <vt:lpstr> Chronic  Front  iridocyclitis </vt:lpstr>
      <vt:lpstr> Intermediate uveitis (Cyclitis, Pars planitis) </vt:lpstr>
      <vt:lpstr> intermediate uveitis (Cyclitis, Pars planitis) </vt:lpstr>
      <vt:lpstr> REAR uveitiS ( chorioretinitiS, choroiditiS) </vt:lpstr>
      <vt:lpstr> REAR uveitiS ( chorioretinis, choroiditis) </vt:lpstr>
      <vt:lpstr> REAR uveitiS ( chorioretinitiS, choroiditiS) </vt:lpstr>
      <vt:lpstr> PanuveitiS  </vt:lpstr>
      <vt:lpstr> Endophthalmitis  </vt:lpstr>
      <vt:lpstr> EndophthalmitiS 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ERGdelagil</dc:title>
  <dc:creator>Multimedia</dc:creator>
  <cp:lastModifiedBy>Karkanova Michala</cp:lastModifiedBy>
  <cp:revision>527</cp:revision>
  <dcterms:created xsi:type="dcterms:W3CDTF">2006-12-13T17:17:35Z</dcterms:created>
  <dcterms:modified xsi:type="dcterms:W3CDTF">2015-10-06T13:24:18Z</dcterms:modified>
</cp:coreProperties>
</file>