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306" r:id="rId4"/>
    <p:sldId id="307" r:id="rId5"/>
    <p:sldId id="336" r:id="rId6"/>
    <p:sldId id="264" r:id="rId7"/>
    <p:sldId id="341" r:id="rId8"/>
    <p:sldId id="349" r:id="rId9"/>
    <p:sldId id="353" r:id="rId10"/>
    <p:sldId id="354" r:id="rId11"/>
    <p:sldId id="370" r:id="rId12"/>
    <p:sldId id="362" r:id="rId13"/>
    <p:sldId id="333" r:id="rId14"/>
    <p:sldId id="366" r:id="rId15"/>
    <p:sldId id="325" r:id="rId16"/>
    <p:sldId id="367" r:id="rId17"/>
    <p:sldId id="368" r:id="rId18"/>
    <p:sldId id="327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0099"/>
    <a:srgbClr val="FF99CC"/>
    <a:srgbClr val="FF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15620" autoAdjust="0"/>
    <p:restoredTop sz="94040" autoAdjust="0"/>
  </p:normalViewPr>
  <p:slideViewPr>
    <p:cSldViewPr>
      <p:cViewPr varScale="1">
        <p:scale>
          <a:sx n="125" d="100"/>
          <a:sy n="125" d="100"/>
        </p:scale>
        <p:origin x="-122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307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307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3AE85F3-07B5-4050-99C4-33197D056A5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AC58F7-9BC0-41AA-8B12-39C9E63102B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9D1CE5-B166-4C31-B688-4AC91DCF496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0795F5B-5248-4714-AE90-D7FBCC8D7E6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C31B5F-8FB0-4DEA-BD57-611AFF91393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407381-2DA0-44C1-9AEF-A97D294B5D1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25581E-D24E-46BF-A40B-C690AC5540E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466EBF-738C-4191-A30E-AA3E6319D35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3E1FBB-61AA-47E7-94E5-A9DAF9BE8F3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CA4194-7C82-4AFF-B031-3BE3CCD23A3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7865CA-4E15-4AE7-B88C-CC26969CE30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DAB50E-A1DA-4F2C-BD34-E86C7FC530E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8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052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B295D65-E82D-4828-9C97-BD44DF1D1F55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3429000"/>
            <a:ext cx="7772400" cy="1143000"/>
          </a:xfrm>
        </p:spPr>
        <p:txBody>
          <a:bodyPr/>
          <a:lstStyle/>
          <a:p>
            <a:r>
              <a:rPr lang="cs-CZ" sz="6000" b="1" dirty="0" smtClean="0">
                <a:solidFill>
                  <a:schemeClr val="folHlink"/>
                </a:solidFill>
                <a:effectLst/>
                <a:latin typeface="Times New Roman" pitchFamily="18" charset="0"/>
              </a:rPr>
              <a:t>GLAUKOM</a:t>
            </a:r>
            <a:br>
              <a:rPr lang="cs-CZ" sz="6000" b="1" dirty="0" smtClean="0">
                <a:solidFill>
                  <a:schemeClr val="folHlink"/>
                </a:solidFill>
                <a:effectLst/>
                <a:latin typeface="Times New Roman" pitchFamily="18" charset="0"/>
              </a:rPr>
            </a:br>
            <a:r>
              <a:rPr lang="cs-CZ" sz="3600" b="1" dirty="0" smtClean="0">
                <a:solidFill>
                  <a:schemeClr val="folHlink"/>
                </a:solidFill>
                <a:effectLst/>
                <a:latin typeface="Times New Roman" pitchFamily="18" charset="0"/>
              </a:rPr>
              <a:t>hlavní teze prezentace</a:t>
            </a:r>
            <a:br>
              <a:rPr lang="cs-CZ" sz="3600" b="1" dirty="0" smtClean="0">
                <a:solidFill>
                  <a:schemeClr val="folHlink"/>
                </a:solidFill>
                <a:effectLst/>
                <a:latin typeface="Times New Roman" pitchFamily="18" charset="0"/>
              </a:rPr>
            </a:br>
            <a:r>
              <a:rPr lang="cs-CZ" sz="3600" b="1" dirty="0" smtClean="0">
                <a:solidFill>
                  <a:schemeClr val="folHlink"/>
                </a:solidFill>
                <a:effectLst/>
                <a:latin typeface="Times New Roman" pitchFamily="18" charset="0"/>
              </a:rPr>
              <a:t/>
            </a:r>
            <a:br>
              <a:rPr lang="cs-CZ" sz="3600" b="1" dirty="0" smtClean="0">
                <a:solidFill>
                  <a:schemeClr val="folHlink"/>
                </a:solidFill>
                <a:effectLst/>
                <a:latin typeface="Times New Roman" pitchFamily="18" charset="0"/>
              </a:rPr>
            </a:br>
            <a:r>
              <a:rPr lang="cs-CZ" sz="3600" b="1" dirty="0" smtClean="0">
                <a:solidFill>
                  <a:schemeClr val="folHlink"/>
                </a:solidFill>
                <a:effectLst/>
                <a:latin typeface="Times New Roman" pitchFamily="18" charset="0"/>
              </a:rPr>
              <a:t/>
            </a:r>
            <a:br>
              <a:rPr lang="cs-CZ" sz="3600" b="1" dirty="0" smtClean="0">
                <a:solidFill>
                  <a:schemeClr val="folHlink"/>
                </a:solidFill>
                <a:effectLst/>
                <a:latin typeface="Times New Roman" pitchFamily="18" charset="0"/>
              </a:rPr>
            </a:br>
            <a:r>
              <a:rPr lang="cs-CZ" sz="2400" b="1" dirty="0" smtClean="0">
                <a:solidFill>
                  <a:srgbClr val="FFFFCC"/>
                </a:solidFill>
                <a:effectLst/>
                <a:latin typeface="Times New Roman" pitchFamily="18" charset="0"/>
              </a:rPr>
              <a:t>doc. MUDr. Šárka </a:t>
            </a:r>
            <a:r>
              <a:rPr lang="cs-CZ" sz="2400" b="1" dirty="0" err="1" smtClean="0">
                <a:solidFill>
                  <a:srgbClr val="FFFFCC"/>
                </a:solidFill>
                <a:effectLst/>
                <a:latin typeface="Times New Roman" pitchFamily="18" charset="0"/>
              </a:rPr>
              <a:t>Pitrová</a:t>
            </a:r>
            <a:r>
              <a:rPr lang="cs-CZ" sz="2400" b="1" dirty="0" smtClean="0">
                <a:solidFill>
                  <a:srgbClr val="FFFFCC"/>
                </a:solidFill>
                <a:effectLst/>
                <a:latin typeface="Times New Roman" pitchFamily="18" charset="0"/>
              </a:rPr>
              <a:t>, CSc., </a:t>
            </a:r>
            <a:r>
              <a:rPr lang="cs-CZ" sz="2400" b="1" dirty="0" err="1" smtClean="0">
                <a:solidFill>
                  <a:srgbClr val="FFFFCC"/>
                </a:solidFill>
                <a:effectLst/>
                <a:latin typeface="Times New Roman" pitchFamily="18" charset="0"/>
              </a:rPr>
              <a:t>FEBO</a:t>
            </a:r>
            <a:endParaRPr lang="cs-CZ" sz="2400" b="1" dirty="0">
              <a:solidFill>
                <a:srgbClr val="FFFFCC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836712"/>
            <a:ext cx="7772400" cy="863600"/>
          </a:xfrm>
        </p:spPr>
        <p:txBody>
          <a:bodyPr/>
          <a:lstStyle/>
          <a:p>
            <a:r>
              <a:rPr lang="cs-CZ" sz="3200" b="1" dirty="0">
                <a:solidFill>
                  <a:schemeClr val="folHlink"/>
                </a:solidFill>
                <a:effectLst/>
                <a:latin typeface="Times New Roman" pitchFamily="18" charset="0"/>
              </a:rPr>
              <a:t>Primární glaukom s uzavřeným úhlem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772816"/>
            <a:ext cx="6839991" cy="4536504"/>
          </a:xfrm>
        </p:spPr>
        <p:txBody>
          <a:bodyPr/>
          <a:lstStyle/>
          <a:p>
            <a:pPr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400" b="1" dirty="0"/>
              <a:t>Úplné nebo částečné zamezení odtoku nitrooční tekutiny</a:t>
            </a:r>
            <a:r>
              <a:rPr lang="cs-CZ" dirty="0"/>
              <a:t> </a:t>
            </a:r>
          </a:p>
          <a:p>
            <a:pPr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400" b="1" dirty="0"/>
              <a:t>Akutní, intermitentní, </a:t>
            </a:r>
            <a:r>
              <a:rPr lang="cs-CZ" sz="2400" b="1" dirty="0" smtClean="0"/>
              <a:t>chronický</a:t>
            </a:r>
          </a:p>
          <a:p>
            <a:pPr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endParaRPr lang="cs-CZ" sz="2400" b="1" dirty="0" smtClean="0"/>
          </a:p>
          <a:p>
            <a:pPr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400" b="1" dirty="0" smtClean="0">
                <a:solidFill>
                  <a:schemeClr val="folHlink"/>
                </a:solidFill>
                <a:latin typeface="Times New Roman" pitchFamily="18" charset="0"/>
              </a:rPr>
              <a:t>Akutní záchvat </a:t>
            </a:r>
            <a:r>
              <a:rPr lang="cs-CZ" sz="2400" b="1" dirty="0" err="1" smtClean="0">
                <a:solidFill>
                  <a:schemeClr val="folHlink"/>
                </a:solidFill>
                <a:latin typeface="Times New Roman" pitchFamily="18" charset="0"/>
              </a:rPr>
              <a:t>angulárního</a:t>
            </a:r>
            <a:r>
              <a:rPr lang="cs-CZ" sz="2400" b="1" dirty="0" smtClean="0">
                <a:solidFill>
                  <a:schemeClr val="folHlink"/>
                </a:solidFill>
                <a:latin typeface="Times New Roman" pitchFamily="18" charset="0"/>
              </a:rPr>
              <a:t> </a:t>
            </a:r>
            <a:r>
              <a:rPr lang="cs-CZ" sz="2400" b="1" dirty="0" smtClean="0">
                <a:solidFill>
                  <a:schemeClr val="folHlink"/>
                </a:solidFill>
                <a:latin typeface="Times New Roman" pitchFamily="18" charset="0"/>
              </a:rPr>
              <a:t>glaukomu:</a:t>
            </a:r>
          </a:p>
          <a:p>
            <a:pPr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400" b="1" dirty="0" smtClean="0"/>
              <a:t>pupilární </a:t>
            </a:r>
            <a:r>
              <a:rPr lang="cs-CZ" sz="2400" b="1" dirty="0" smtClean="0"/>
              <a:t>blok - t</a:t>
            </a:r>
            <a:r>
              <a:rPr lang="cs-CZ" sz="2400" b="1" dirty="0" smtClean="0">
                <a:solidFill>
                  <a:srgbClr val="FFFFCC"/>
                </a:solidFill>
              </a:rPr>
              <a:t>lak </a:t>
            </a:r>
            <a:r>
              <a:rPr lang="cs-CZ" sz="2400" b="1" dirty="0" smtClean="0">
                <a:solidFill>
                  <a:srgbClr val="FFFFCC"/>
                </a:solidFill>
              </a:rPr>
              <a:t>kterým působí duhovka na čočku brání odtoku nitrooční </a:t>
            </a:r>
            <a:r>
              <a:rPr lang="cs-CZ" sz="2400" b="1" dirty="0" smtClean="0">
                <a:solidFill>
                  <a:srgbClr val="FFFFCC"/>
                </a:solidFill>
              </a:rPr>
              <a:t>tekutiny </a:t>
            </a:r>
            <a:r>
              <a:rPr lang="cs-CZ" sz="2400" b="1" dirty="0" smtClean="0"/>
              <a:t>(emoce, stres, šok)</a:t>
            </a:r>
          </a:p>
          <a:p>
            <a:pPr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400" b="1" dirty="0" smtClean="0"/>
              <a:t>zvětšený objem </a:t>
            </a:r>
            <a:r>
              <a:rPr lang="cs-CZ" sz="2400" b="1" dirty="0" smtClean="0"/>
              <a:t>čočky</a:t>
            </a:r>
          </a:p>
          <a:p>
            <a:pPr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400" b="1" dirty="0" smtClean="0"/>
              <a:t> </a:t>
            </a:r>
            <a:r>
              <a:rPr lang="cs-CZ" sz="2400" b="1" dirty="0" err="1" smtClean="0"/>
              <a:t>plateau</a:t>
            </a:r>
            <a:r>
              <a:rPr lang="cs-CZ" sz="2400" b="1" dirty="0" smtClean="0"/>
              <a:t> iris	</a:t>
            </a:r>
            <a:endParaRPr lang="cs-CZ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 smtClean="0">
                <a:solidFill>
                  <a:schemeClr val="folHlink"/>
                </a:solidFill>
                <a:effectLst/>
                <a:latin typeface="+mn-lt"/>
              </a:rPr>
              <a:t>Akutní záchvat </a:t>
            </a:r>
            <a:r>
              <a:rPr lang="cs-CZ" sz="3600" b="1" dirty="0" err="1" smtClean="0">
                <a:solidFill>
                  <a:schemeClr val="folHlink"/>
                </a:solidFill>
                <a:effectLst/>
                <a:latin typeface="+mn-lt"/>
              </a:rPr>
              <a:t>angulárního</a:t>
            </a:r>
            <a:r>
              <a:rPr lang="cs-CZ" sz="3600" b="1" dirty="0" smtClean="0">
                <a:solidFill>
                  <a:schemeClr val="folHlink"/>
                </a:solidFill>
                <a:effectLst/>
                <a:latin typeface="+mn-lt"/>
              </a:rPr>
              <a:t> glaukomu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981200"/>
            <a:ext cx="7414592" cy="4114800"/>
          </a:xfrm>
        </p:spPr>
        <p:txBody>
          <a:bodyPr/>
          <a:lstStyle/>
          <a:p>
            <a:r>
              <a:rPr lang="cs-CZ" sz="2800" b="1" dirty="0" smtClean="0"/>
              <a:t>silné bolesti hlavy, nauzea, zvracení</a:t>
            </a:r>
          </a:p>
          <a:p>
            <a:r>
              <a:rPr lang="cs-CZ" sz="2800" b="1" dirty="0" smtClean="0"/>
              <a:t>červené oko</a:t>
            </a:r>
            <a:r>
              <a:rPr lang="cs-CZ" sz="2800" b="1" dirty="0" smtClean="0"/>
              <a:t>, smíšená </a:t>
            </a:r>
            <a:r>
              <a:rPr lang="cs-CZ" sz="2800" b="1" dirty="0" smtClean="0"/>
              <a:t>injekce</a:t>
            </a:r>
          </a:p>
          <a:p>
            <a:r>
              <a:rPr lang="cs-CZ" sz="2800" b="1" dirty="0" smtClean="0"/>
              <a:t>mlhavé vidění</a:t>
            </a:r>
          </a:p>
          <a:p>
            <a:r>
              <a:rPr lang="cs-CZ" sz="2800" b="1" dirty="0" smtClean="0"/>
              <a:t>barevné  kruhy kolem světel</a:t>
            </a:r>
          </a:p>
          <a:p>
            <a:r>
              <a:rPr lang="cs-CZ" sz="2800" b="1" dirty="0" smtClean="0"/>
              <a:t>široká </a:t>
            </a:r>
            <a:r>
              <a:rPr lang="cs-CZ" sz="2800" b="1" dirty="0" smtClean="0"/>
              <a:t>zornice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72400" cy="936625"/>
          </a:xfrm>
        </p:spPr>
        <p:txBody>
          <a:bodyPr/>
          <a:lstStyle/>
          <a:p>
            <a:r>
              <a:rPr lang="cs-CZ" sz="3600" b="1">
                <a:solidFill>
                  <a:schemeClr val="folHlink"/>
                </a:solidFill>
                <a:effectLst/>
                <a:latin typeface="Times New Roman" pitchFamily="18" charset="0"/>
              </a:rPr>
              <a:t>Sekudární glaukom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772400" cy="5040312"/>
          </a:xfrm>
        </p:spPr>
        <p:txBody>
          <a:bodyPr/>
          <a:lstStyle/>
          <a:p>
            <a:pPr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400" b="1"/>
              <a:t>Četná onemocnění, poranění a operace oka nebo i léčebné zásahy mohou vést ke zvýšení NOT</a:t>
            </a:r>
          </a:p>
          <a:p>
            <a:pPr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400" b="1"/>
              <a:t>Otevřený úhel</a:t>
            </a:r>
          </a:p>
          <a:p>
            <a:pPr lvl="1">
              <a:buFontTx/>
              <a:buChar char="•"/>
            </a:pPr>
            <a:r>
              <a:rPr lang="cs-CZ" sz="2400" b="1"/>
              <a:t>PEX glaukom</a:t>
            </a:r>
          </a:p>
          <a:p>
            <a:pPr lvl="1">
              <a:buFontTx/>
              <a:buChar char="•"/>
            </a:pPr>
            <a:r>
              <a:rPr lang="cs-CZ" sz="2400" b="1"/>
              <a:t>pigmentový glaukom</a:t>
            </a:r>
          </a:p>
          <a:p>
            <a:pPr lvl="1">
              <a:buFontTx/>
              <a:buChar char="•"/>
            </a:pPr>
            <a:r>
              <a:rPr lang="cs-CZ" sz="2400" b="1"/>
              <a:t>Steroidní </a:t>
            </a:r>
            <a:r>
              <a:rPr lang="cs-CZ" sz="1800" b="1"/>
              <a:t>(mukopolysacharidy                                                              a bílkoviny v trámčině)</a:t>
            </a:r>
          </a:p>
          <a:p>
            <a:pPr lvl="1">
              <a:buFontTx/>
              <a:buChar char="•"/>
            </a:pPr>
            <a:r>
              <a:rPr lang="cs-CZ" sz="2400" b="1"/>
              <a:t>zánětlivé</a:t>
            </a:r>
          </a:p>
          <a:p>
            <a:pPr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400" b="1"/>
              <a:t>Uzavřený úhel</a:t>
            </a:r>
          </a:p>
          <a:p>
            <a:pPr lvl="1">
              <a:buFontTx/>
              <a:buChar char="•"/>
            </a:pPr>
            <a:r>
              <a:rPr lang="cs-CZ" sz="2400" b="1"/>
              <a:t>poúrazové změny čočky</a:t>
            </a:r>
          </a:p>
          <a:p>
            <a:pPr lvl="1">
              <a:buFontTx/>
              <a:buChar char="•"/>
            </a:pPr>
            <a:r>
              <a:rPr lang="cs-CZ" sz="2400" b="1"/>
              <a:t>léčba miotiky</a:t>
            </a:r>
          </a:p>
          <a:p>
            <a:pPr lvl="1">
              <a:buFontTx/>
              <a:buChar char="•"/>
            </a:pPr>
            <a:r>
              <a:rPr lang="cs-CZ" sz="2400" b="1"/>
              <a:t>dlouhotrvající zánět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7772400" cy="1143000"/>
          </a:xfrm>
        </p:spPr>
        <p:txBody>
          <a:bodyPr/>
          <a:lstStyle/>
          <a:p>
            <a:r>
              <a:rPr lang="cs-CZ" sz="3600" b="1">
                <a:solidFill>
                  <a:schemeClr val="folHlink"/>
                </a:solidFill>
                <a:effectLst/>
                <a:latin typeface="Times New Roman" pitchFamily="18" charset="0"/>
              </a:rPr>
              <a:t>Terapie glaukomu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484784"/>
            <a:ext cx="7306766" cy="5184775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400" b="1" dirty="0"/>
              <a:t>jedním z hlavních cílů terapie glaukomů je stabilizace NOT mající zřetelný efekt na progresi onemocnění</a:t>
            </a:r>
          </a:p>
          <a:p>
            <a:pPr marL="609600" indent="-609600">
              <a:lnSpc>
                <a:spcPct val="90000"/>
              </a:lnSpc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endParaRPr lang="cs-CZ" sz="2400" b="1" dirty="0"/>
          </a:p>
          <a:p>
            <a:pPr marL="609600" indent="-609600">
              <a:lnSpc>
                <a:spcPct val="90000"/>
              </a:lnSpc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400" b="1" dirty="0"/>
              <a:t>metodou první volby je zpravidla farmakoterapie formou lokálních kapek</a:t>
            </a:r>
          </a:p>
          <a:p>
            <a:pPr marL="609600" indent="-609600">
              <a:lnSpc>
                <a:spcPct val="90000"/>
              </a:lnSpc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endParaRPr lang="cs-CZ" sz="2400" b="1" dirty="0" smtClean="0"/>
          </a:p>
          <a:p>
            <a:pPr marL="609600" indent="-609600">
              <a:lnSpc>
                <a:spcPct val="90000"/>
              </a:lnSpc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400" b="1" dirty="0" smtClean="0"/>
              <a:t>díky </a:t>
            </a:r>
            <a:r>
              <a:rPr lang="cs-CZ" sz="2400" b="1" dirty="0"/>
              <a:t>moderním kombinovaným                      </a:t>
            </a:r>
            <a:r>
              <a:rPr lang="cs-CZ" sz="2400" b="1" dirty="0" smtClean="0"/>
              <a:t>přípravkům </a:t>
            </a:r>
            <a:r>
              <a:rPr lang="cs-CZ" sz="2400" b="1" dirty="0"/>
              <a:t>užívá velká část                                     pacientů více než jeden  lék, obvykle                                dva v jednom balení s rozdílnými                      mechanizmy účinku</a:t>
            </a:r>
          </a:p>
          <a:p>
            <a:pPr marL="609600" indent="-609600">
              <a:lnSpc>
                <a:spcPct val="90000"/>
              </a:lnSpc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endParaRPr lang="cs-CZ" sz="2400" b="1" dirty="0"/>
          </a:p>
          <a:p>
            <a:pPr marL="609600" indent="-609600">
              <a:lnSpc>
                <a:spcPct val="90000"/>
              </a:lnSpc>
            </a:pPr>
            <a:endParaRPr lang="cs-CZ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981075"/>
            <a:ext cx="7993062" cy="908050"/>
          </a:xfrm>
        </p:spPr>
        <p:txBody>
          <a:bodyPr/>
          <a:lstStyle/>
          <a:p>
            <a:r>
              <a:rPr lang="cs-CZ" sz="3200" b="1">
                <a:solidFill>
                  <a:schemeClr val="folHlink"/>
                </a:solidFill>
                <a:effectLst/>
                <a:latin typeface="Times New Roman" pitchFamily="18" charset="0"/>
              </a:rPr>
              <a:t>Léky snižující NOT</a:t>
            </a:r>
            <a:br>
              <a:rPr lang="cs-CZ" sz="3200" b="1">
                <a:solidFill>
                  <a:schemeClr val="folHlink"/>
                </a:solidFill>
                <a:effectLst/>
                <a:latin typeface="Times New Roman" pitchFamily="18" charset="0"/>
              </a:rPr>
            </a:br>
            <a:r>
              <a:rPr lang="cs-CZ" sz="2400" b="1">
                <a:solidFill>
                  <a:schemeClr val="folHlink"/>
                </a:solidFill>
                <a:effectLst/>
                <a:latin typeface="Times New Roman" pitchFamily="18" charset="0"/>
              </a:rPr>
              <a:t>omezení tvorby nitrooční tekutiny nebo </a:t>
            </a:r>
            <a:br>
              <a:rPr lang="cs-CZ" sz="2400" b="1">
                <a:solidFill>
                  <a:schemeClr val="folHlink"/>
                </a:solidFill>
                <a:effectLst/>
                <a:latin typeface="Times New Roman" pitchFamily="18" charset="0"/>
              </a:rPr>
            </a:br>
            <a:r>
              <a:rPr lang="cs-CZ" sz="2400" b="1">
                <a:solidFill>
                  <a:schemeClr val="folHlink"/>
                </a:solidFill>
                <a:effectLst/>
                <a:latin typeface="Times New Roman" pitchFamily="18" charset="0"/>
              </a:rPr>
              <a:t>usnadnění jejího odtoku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640" y="2565400"/>
            <a:ext cx="7051948" cy="3600450"/>
          </a:xfrm>
        </p:spPr>
        <p:txBody>
          <a:bodyPr/>
          <a:lstStyle/>
          <a:p>
            <a:pPr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800" b="1" dirty="0" err="1"/>
              <a:t>parasympatomimetika</a:t>
            </a:r>
            <a:r>
              <a:rPr lang="cs-CZ" sz="2800" b="1" dirty="0"/>
              <a:t>/</a:t>
            </a:r>
            <a:r>
              <a:rPr lang="cs-CZ" sz="2800" b="1" dirty="0" err="1"/>
              <a:t>cholinergika</a:t>
            </a:r>
            <a:endParaRPr lang="cs-CZ" sz="2800" b="1" dirty="0"/>
          </a:p>
          <a:p>
            <a:pPr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800" b="1" dirty="0"/>
              <a:t>sympatomimetika</a:t>
            </a:r>
          </a:p>
          <a:p>
            <a:pPr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800" b="1" dirty="0"/>
              <a:t>sympatolytika</a:t>
            </a:r>
          </a:p>
          <a:p>
            <a:pPr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800" b="1" dirty="0"/>
              <a:t>inhibitory </a:t>
            </a:r>
            <a:r>
              <a:rPr lang="cs-CZ" sz="2800" b="1" dirty="0" err="1"/>
              <a:t>karboanhydrázy</a:t>
            </a:r>
            <a:endParaRPr lang="cs-CZ" sz="2800" b="1" dirty="0"/>
          </a:p>
          <a:p>
            <a:pPr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800" b="1" dirty="0"/>
              <a:t>analogy prostaglandinů</a:t>
            </a:r>
          </a:p>
          <a:p>
            <a:pPr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800" b="1" dirty="0"/>
              <a:t>osmotické látky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0" name="Rectangle 4"/>
          <p:cNvSpPr>
            <a:spLocks noGrp="1" noChangeArrowheads="1"/>
          </p:cNvSpPr>
          <p:nvPr>
            <p:ph type="title"/>
          </p:nvPr>
        </p:nvSpPr>
        <p:spPr>
          <a:xfrm>
            <a:off x="611188" y="188913"/>
            <a:ext cx="7988300" cy="908050"/>
          </a:xfrm>
        </p:spPr>
        <p:txBody>
          <a:bodyPr/>
          <a:lstStyle/>
          <a:p>
            <a:r>
              <a:rPr lang="cs-CZ" sz="3200" b="1" dirty="0" err="1" smtClean="0">
                <a:solidFill>
                  <a:schemeClr val="folHlink"/>
                </a:solidFill>
                <a:effectLst/>
                <a:latin typeface="Times New Roman" pitchFamily="18" charset="0"/>
              </a:rPr>
              <a:t>Parasympatomimetika</a:t>
            </a:r>
            <a:r>
              <a:rPr lang="cs-CZ" sz="3200" b="1" dirty="0" smtClean="0">
                <a:solidFill>
                  <a:schemeClr val="folHlink"/>
                </a:solidFill>
                <a:effectLst/>
                <a:latin typeface="Times New Roman" pitchFamily="18" charset="0"/>
              </a:rPr>
              <a:t> </a:t>
            </a:r>
            <a:r>
              <a:rPr lang="cs-CZ" sz="3200" b="1" dirty="0">
                <a:solidFill>
                  <a:schemeClr val="folHlink"/>
                </a:solidFill>
                <a:effectLst/>
                <a:latin typeface="Times New Roman" pitchFamily="18" charset="0"/>
              </a:rPr>
              <a:t>/ </a:t>
            </a:r>
            <a:r>
              <a:rPr lang="cs-CZ" sz="3200" b="1" dirty="0" err="1">
                <a:solidFill>
                  <a:schemeClr val="folHlink"/>
                </a:solidFill>
                <a:effectLst/>
                <a:latin typeface="Times New Roman" pitchFamily="18" charset="0"/>
              </a:rPr>
              <a:t>cholinergika</a:t>
            </a:r>
            <a:endParaRPr lang="cs-CZ" sz="3200" b="1" dirty="0">
              <a:solidFill>
                <a:schemeClr val="folHlink"/>
              </a:solidFill>
              <a:effectLst/>
              <a:latin typeface="Times New Roman" pitchFamily="18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0825" y="1052513"/>
            <a:ext cx="8209607" cy="5472112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400" b="1" dirty="0"/>
              <a:t>nejstarší </a:t>
            </a:r>
            <a:r>
              <a:rPr lang="cs-CZ" sz="2400" b="1" dirty="0" err="1"/>
              <a:t>antiglaukomatika</a:t>
            </a:r>
            <a:r>
              <a:rPr lang="cs-CZ" sz="2400" b="1" dirty="0"/>
              <a:t>,</a:t>
            </a:r>
          </a:p>
          <a:p>
            <a:pPr>
              <a:lnSpc>
                <a:spcPct val="90000"/>
              </a:lnSpc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400" b="1" dirty="0"/>
              <a:t>léky napodobují účinek acetylcholinu, vyvolávají kontrakci svalů inervovaných parasympatikem </a:t>
            </a:r>
          </a:p>
          <a:p>
            <a:pPr>
              <a:lnSpc>
                <a:spcPct val="90000"/>
              </a:lnSpc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400" b="1" dirty="0"/>
              <a:t>stažení ciliárního svalu vede k otevření trámčiny a lepšímu odtoku tekutiny</a:t>
            </a:r>
          </a:p>
          <a:p>
            <a:pPr>
              <a:lnSpc>
                <a:spcPct val="90000"/>
              </a:lnSpc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400" b="1" dirty="0"/>
              <a:t>nežádoucím účinkem je </a:t>
            </a:r>
            <a:r>
              <a:rPr lang="cs-CZ" sz="2400" b="1" dirty="0" err="1"/>
              <a:t>mioza</a:t>
            </a:r>
            <a:r>
              <a:rPr lang="cs-CZ" sz="2400" b="1" dirty="0"/>
              <a:t>, akomodační křeč u mladých pacientů</a:t>
            </a:r>
          </a:p>
          <a:p>
            <a:pPr>
              <a:lnSpc>
                <a:spcPct val="90000"/>
              </a:lnSpc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endParaRPr lang="cs-CZ" sz="2400" b="1" dirty="0"/>
          </a:p>
          <a:p>
            <a:pPr>
              <a:lnSpc>
                <a:spcPct val="90000"/>
              </a:lnSpc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400" b="1" dirty="0" err="1">
                <a:solidFill>
                  <a:schemeClr val="folHlink"/>
                </a:solidFill>
              </a:rPr>
              <a:t>Pilocarpin</a:t>
            </a:r>
            <a:r>
              <a:rPr lang="cs-CZ" sz="2400" b="1" dirty="0">
                <a:solidFill>
                  <a:schemeClr val="folHlink"/>
                </a:solidFill>
              </a:rPr>
              <a:t> </a:t>
            </a:r>
            <a:r>
              <a:rPr lang="cs-CZ" sz="2400" b="1" dirty="0"/>
              <a:t>–alkaloid získaný z listů stromu </a:t>
            </a:r>
            <a:r>
              <a:rPr lang="cs-CZ" sz="2400" b="1" i="1" dirty="0" err="1"/>
              <a:t>Pilocarpus</a:t>
            </a:r>
            <a:r>
              <a:rPr lang="cs-CZ" sz="2400" b="1" i="1" dirty="0"/>
              <a:t> </a:t>
            </a:r>
            <a:r>
              <a:rPr lang="cs-CZ" sz="2400" b="1" i="1" dirty="0" err="1"/>
              <a:t>tennatifolis</a:t>
            </a:r>
            <a:r>
              <a:rPr lang="cs-CZ" sz="2400" b="1" i="1" dirty="0"/>
              <a:t> </a:t>
            </a:r>
            <a:r>
              <a:rPr lang="cs-CZ" sz="2400" dirty="0"/>
              <a:t>(druh fíku  z Jižní Ameriky</a:t>
            </a:r>
          </a:p>
          <a:p>
            <a:pPr>
              <a:lnSpc>
                <a:spcPct val="90000"/>
              </a:lnSpc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400" b="1" dirty="0"/>
              <a:t>oční kapky a masti (0,5 – 4%)</a:t>
            </a:r>
          </a:p>
          <a:p>
            <a:pPr>
              <a:lnSpc>
                <a:spcPct val="90000"/>
              </a:lnSpc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400" b="1" dirty="0"/>
              <a:t>snadno proniká do oka, redukční účinek za ½ hodiny, trvá 4-8 hodin</a:t>
            </a:r>
          </a:p>
          <a:p>
            <a:pPr>
              <a:lnSpc>
                <a:spcPct val="90000"/>
              </a:lnSpc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400" b="1" dirty="0"/>
              <a:t>standardní léčba u glaukomu uzavřeného úhlu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1143000"/>
          </a:xfrm>
        </p:spPr>
        <p:txBody>
          <a:bodyPr/>
          <a:lstStyle/>
          <a:p>
            <a:r>
              <a:rPr lang="cs-CZ" sz="3600" b="1">
                <a:solidFill>
                  <a:schemeClr val="folHlink"/>
                </a:solidFill>
                <a:effectLst/>
                <a:latin typeface="Times New Roman" pitchFamily="18" charset="0"/>
              </a:rPr>
              <a:t>Sympatolytika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412875"/>
            <a:ext cx="7343775" cy="4968875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400" b="1">
                <a:solidFill>
                  <a:schemeClr val="folHlink"/>
                </a:solidFill>
              </a:rPr>
              <a:t>Beta-blokátory </a:t>
            </a:r>
            <a:r>
              <a:rPr lang="cs-CZ" sz="2400" b="1"/>
              <a:t>blokují část sympatické aktivity regulované beta-receptory</a:t>
            </a:r>
          </a:p>
          <a:p>
            <a:pPr>
              <a:lnSpc>
                <a:spcPct val="90000"/>
              </a:lnSpc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000" b="1" i="1"/>
              <a:t>v nízkých dávkách se používají k léčbě poruch srdečního rytmu, ve vyšších dávkách k léčbě hypertenze</a:t>
            </a:r>
          </a:p>
          <a:p>
            <a:pPr>
              <a:lnSpc>
                <a:spcPct val="90000"/>
              </a:lnSpc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400" b="1"/>
              <a:t>v posledních 25 letech jsou stálou součástí medikamentozní terapie glaukomu</a:t>
            </a:r>
          </a:p>
          <a:p>
            <a:pPr>
              <a:lnSpc>
                <a:spcPct val="90000"/>
              </a:lnSpc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400" b="1"/>
              <a:t>snižují tvorbu nitrooční tekutiny</a:t>
            </a:r>
          </a:p>
          <a:p>
            <a:pPr>
              <a:lnSpc>
                <a:spcPct val="90000"/>
              </a:lnSpc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endParaRPr lang="cs-CZ" sz="2400" b="1"/>
          </a:p>
          <a:p>
            <a:pPr>
              <a:lnSpc>
                <a:spcPct val="90000"/>
              </a:lnSpc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400" b="1"/>
              <a:t>lokálně podané beta-blokátory mohou působit deprese, fóbie,  u astmatiků vyvolávají těžký astmatický záchvat</a:t>
            </a:r>
          </a:p>
          <a:p>
            <a:pPr>
              <a:lnSpc>
                <a:spcPct val="90000"/>
              </a:lnSpc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400" b="1"/>
              <a:t>kontraindikace u arytmií a srdečních nedostatečností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549275"/>
            <a:ext cx="7772400" cy="720725"/>
          </a:xfrm>
        </p:spPr>
        <p:txBody>
          <a:bodyPr/>
          <a:lstStyle/>
          <a:p>
            <a:r>
              <a:rPr lang="cs-CZ" sz="3600" b="1">
                <a:solidFill>
                  <a:schemeClr val="folHlink"/>
                </a:solidFill>
                <a:effectLst/>
                <a:latin typeface="Times New Roman" pitchFamily="18" charset="0"/>
              </a:rPr>
              <a:t>Analogy prostaglandinů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84313"/>
            <a:ext cx="8280400" cy="4899025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400" b="1"/>
              <a:t>látky chemicky příbuzné s prostaglandiny</a:t>
            </a:r>
          </a:p>
          <a:p>
            <a:pPr>
              <a:lnSpc>
                <a:spcPct val="90000"/>
              </a:lnSpc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400" b="1"/>
              <a:t>léky snižují NOT usnadněním odtoku nitrooční tekutiny, především uveosklerální cestou</a:t>
            </a:r>
          </a:p>
          <a:p>
            <a:pPr>
              <a:lnSpc>
                <a:spcPct val="90000"/>
              </a:lnSpc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400" b="1" i="1"/>
              <a:t>Ve dne je většina tekutiny odváděna trámčinou, v noci naopak hraje uveosklerální odtok významnou roli</a:t>
            </a:r>
          </a:p>
          <a:p>
            <a:pPr>
              <a:lnSpc>
                <a:spcPct val="90000"/>
              </a:lnSpc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400" b="1"/>
              <a:t>Analogy prostaglandinů i ve velmi nízkých dávkách uveosklerální odtok na delší dobu zvyšují a vyžadují aplikaci 1x denně</a:t>
            </a:r>
          </a:p>
          <a:p>
            <a:pPr>
              <a:lnSpc>
                <a:spcPct val="90000"/>
              </a:lnSpc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400" b="1"/>
              <a:t>Nejvhodnější čas pro aplikaci kapek je večer</a:t>
            </a:r>
          </a:p>
          <a:p>
            <a:pPr>
              <a:lnSpc>
                <a:spcPct val="90000"/>
              </a:lnSpc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endParaRPr lang="cs-CZ" sz="2400" b="1"/>
          </a:p>
          <a:p>
            <a:pPr>
              <a:lnSpc>
                <a:spcPct val="90000"/>
              </a:lnSpc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400" b="1"/>
              <a:t>Nežádoucí účinky: překrvení spojivky, u 10-20% pacientů zvýšená pigmentace duhovky (zvýšený obsah melaninu v melanocytech), prodloužení a ztmavnutí řas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71" name="Rectangle 7"/>
          <p:cNvSpPr>
            <a:spLocks noGrp="1" noChangeArrowheads="1"/>
          </p:cNvSpPr>
          <p:nvPr>
            <p:ph type="title"/>
          </p:nvPr>
        </p:nvSpPr>
        <p:spPr>
          <a:xfrm>
            <a:off x="611560" y="548680"/>
            <a:ext cx="7772400" cy="1143000"/>
          </a:xfrm>
        </p:spPr>
        <p:txBody>
          <a:bodyPr/>
          <a:lstStyle/>
          <a:p>
            <a:r>
              <a:rPr lang="cs-CZ" sz="3600" b="1" dirty="0" smtClean="0">
                <a:solidFill>
                  <a:schemeClr val="folHlink"/>
                </a:solidFill>
                <a:effectLst/>
                <a:latin typeface="Times New Roman" pitchFamily="18" charset="0"/>
              </a:rPr>
              <a:t>Další léčebné postupy:</a:t>
            </a:r>
            <a:endParaRPr lang="cs-CZ" sz="3600" b="1" dirty="0">
              <a:solidFill>
                <a:schemeClr val="folHlink"/>
              </a:solidFill>
              <a:effectLst/>
              <a:latin typeface="Times New Roman" pitchFamily="18" charset="0"/>
            </a:endParaRPr>
          </a:p>
        </p:txBody>
      </p:sp>
      <p:sp>
        <p:nvSpPr>
          <p:cNvPr id="1136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83568" y="2033588"/>
            <a:ext cx="7772400" cy="4824412"/>
          </a:xfrm>
        </p:spPr>
        <p:txBody>
          <a:bodyPr/>
          <a:lstStyle/>
          <a:p>
            <a:pPr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800" b="1" dirty="0" smtClean="0">
                <a:solidFill>
                  <a:schemeClr val="folHlink"/>
                </a:solidFill>
                <a:latin typeface="Times New Roman" pitchFamily="18" charset="0"/>
              </a:rPr>
              <a:t>Laserová </a:t>
            </a:r>
            <a:r>
              <a:rPr lang="cs-CZ" sz="2800" b="1" dirty="0" err="1" smtClean="0">
                <a:solidFill>
                  <a:schemeClr val="folHlink"/>
                </a:solidFill>
                <a:latin typeface="Times New Roman" pitchFamily="18" charset="0"/>
              </a:rPr>
              <a:t>trabekuloplastika</a:t>
            </a:r>
            <a:r>
              <a:rPr lang="cs-CZ" sz="2800" b="1" dirty="0" smtClean="0">
                <a:solidFill>
                  <a:schemeClr val="folHlink"/>
                </a:solidFill>
                <a:latin typeface="Times New Roman" pitchFamily="18" charset="0"/>
              </a:rPr>
              <a:t>:</a:t>
            </a:r>
          </a:p>
          <a:p>
            <a:pPr lvl="1"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400" b="1" dirty="0" smtClean="0"/>
              <a:t>argon-laser </a:t>
            </a:r>
            <a:r>
              <a:rPr lang="cs-CZ" sz="2400" b="1" dirty="0" err="1" smtClean="0"/>
              <a:t>trabekuloplastika</a:t>
            </a:r>
            <a:r>
              <a:rPr lang="cs-CZ" sz="2400" b="1" dirty="0" smtClean="0"/>
              <a:t> ALT</a:t>
            </a:r>
          </a:p>
          <a:p>
            <a:pPr lvl="1"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400" b="1" dirty="0" smtClean="0"/>
              <a:t>selektivní laserová </a:t>
            </a:r>
            <a:r>
              <a:rPr lang="cs-CZ" sz="2400" b="1" dirty="0" err="1" smtClean="0"/>
              <a:t>trabekuloplastika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SLT</a:t>
            </a:r>
            <a:endParaRPr lang="cs-CZ" sz="2800" b="1" dirty="0" smtClean="0">
              <a:solidFill>
                <a:schemeClr val="folHlink"/>
              </a:solidFill>
              <a:latin typeface="Times New Roman" pitchFamily="18" charset="0"/>
            </a:endParaRPr>
          </a:p>
          <a:p>
            <a:pPr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800" b="1" dirty="0" smtClean="0">
                <a:solidFill>
                  <a:schemeClr val="folHlink"/>
                </a:solidFill>
                <a:latin typeface="Times New Roman" pitchFamily="18" charset="0"/>
              </a:rPr>
              <a:t>Chirurgické metody</a:t>
            </a:r>
          </a:p>
          <a:p>
            <a:pPr lvl="1"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400" b="1" dirty="0" smtClean="0"/>
              <a:t>chirurgické metody</a:t>
            </a:r>
          </a:p>
          <a:p>
            <a:pPr>
              <a:buClr>
                <a:schemeClr val="folHlink"/>
              </a:buClr>
              <a:buSzPct val="105000"/>
              <a:buNone/>
            </a:pPr>
            <a:endParaRPr lang="cs-CZ" sz="2800" b="1" dirty="0" smtClean="0"/>
          </a:p>
          <a:p>
            <a:pPr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800" b="1" dirty="0" smtClean="0">
                <a:solidFill>
                  <a:srgbClr val="FFFF00"/>
                </a:solidFill>
              </a:rPr>
              <a:t>Přednáška bude doplněna instruktivními videozáznamy operací glaukomu</a:t>
            </a:r>
            <a:endParaRPr lang="cs-CZ" sz="2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990600" y="1447800"/>
            <a:ext cx="7024688" cy="387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kumimoji="1" lang="cs-CZ" sz="4000" b="1">
                <a:solidFill>
                  <a:schemeClr val="folHlink"/>
                </a:solidFill>
              </a:rPr>
              <a:t>GLAUKOM </a:t>
            </a:r>
            <a:br>
              <a:rPr kumimoji="1" lang="cs-CZ" sz="4000" b="1">
                <a:solidFill>
                  <a:schemeClr val="folHlink"/>
                </a:solidFill>
              </a:rPr>
            </a:br>
            <a:r>
              <a:rPr kumimoji="1" lang="cs-CZ" sz="4000" b="1">
                <a:solidFill>
                  <a:srgbClr val="FF0066"/>
                </a:solidFill>
              </a:rPr>
              <a:t/>
            </a:r>
            <a:br>
              <a:rPr kumimoji="1" lang="cs-CZ" sz="4000" b="1">
                <a:solidFill>
                  <a:srgbClr val="FF0066"/>
                </a:solidFill>
              </a:rPr>
            </a:br>
            <a:r>
              <a:rPr kumimoji="1" lang="cs-CZ" sz="3600" b="1"/>
              <a:t>je po věkem podmíněné makulární </a:t>
            </a:r>
          </a:p>
          <a:p>
            <a:pPr algn="ctr"/>
            <a:r>
              <a:rPr kumimoji="1" lang="cs-CZ" sz="3600" b="1"/>
              <a:t>degeneraci druhou nejčastější </a:t>
            </a:r>
          </a:p>
          <a:p>
            <a:pPr algn="ctr"/>
            <a:r>
              <a:rPr kumimoji="1" lang="cs-CZ" sz="3600" b="1"/>
              <a:t>příčinou irreversibilní slepoty               ve vyspělých zemích</a:t>
            </a:r>
            <a:r>
              <a:rPr kumimoji="1" lang="cs-CZ" sz="3200" b="1"/>
              <a:t> </a:t>
            </a:r>
            <a:br>
              <a:rPr kumimoji="1" lang="cs-CZ" sz="3200" b="1"/>
            </a:br>
            <a:endParaRPr kumimoji="1" lang="cs-CZ" b="1">
              <a:solidFill>
                <a:srgbClr val="F8F8F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683568" y="836712"/>
            <a:ext cx="7993583" cy="5403850"/>
          </a:xfrm>
        </p:spPr>
        <p:txBody>
          <a:bodyPr/>
          <a:lstStyle/>
          <a:p>
            <a:pPr>
              <a:buClr>
                <a:schemeClr val="folHlink"/>
              </a:buClr>
              <a:buSzTx/>
              <a:buFont typeface="Wingdings" pitchFamily="2" charset="2"/>
              <a:buChar char="§"/>
            </a:pPr>
            <a:r>
              <a:rPr kumimoji="1" lang="cs-CZ" sz="2800" b="1" dirty="0" smtClean="0">
                <a:solidFill>
                  <a:srgbClr val="FFFF00"/>
                </a:solidFill>
              </a:rPr>
              <a:t>Glaukom je multifaktoriální onemocnění vrstvy nervových vláken charakterizované progresivním úbytkem axonů </a:t>
            </a:r>
            <a:endParaRPr lang="cs-CZ" sz="2800" b="1" dirty="0" smtClean="0">
              <a:solidFill>
                <a:srgbClr val="FFFF00"/>
              </a:solidFill>
            </a:endParaRPr>
          </a:p>
          <a:p>
            <a:pPr>
              <a:buClr>
                <a:schemeClr val="folHlink"/>
              </a:buClr>
              <a:buSzTx/>
              <a:buFont typeface="Wingdings" pitchFamily="2" charset="2"/>
              <a:buChar char="§"/>
            </a:pPr>
            <a:r>
              <a:rPr lang="cs-CZ" sz="2800" b="1" dirty="0" err="1" smtClean="0">
                <a:solidFill>
                  <a:schemeClr val="folHlink"/>
                </a:solidFill>
              </a:rPr>
              <a:t>Glaukomové</a:t>
            </a:r>
            <a:r>
              <a:rPr lang="cs-CZ" sz="2800" b="1" dirty="0" smtClean="0">
                <a:solidFill>
                  <a:schemeClr val="folHlink"/>
                </a:solidFill>
              </a:rPr>
              <a:t> </a:t>
            </a:r>
            <a:r>
              <a:rPr lang="cs-CZ" sz="2800" b="1" dirty="0">
                <a:solidFill>
                  <a:schemeClr val="folHlink"/>
                </a:solidFill>
              </a:rPr>
              <a:t>poškození</a:t>
            </a:r>
            <a:r>
              <a:rPr lang="cs-CZ" sz="2400" b="1" dirty="0"/>
              <a:t> je definováno jako ztráta gangliových buněk sítnice a jejich axonů, které vedou jako zrakový nerv do mozku. Zároveň jsou zasaženy i </a:t>
            </a:r>
            <a:r>
              <a:rPr lang="cs-CZ" sz="2400" b="1" dirty="0" err="1"/>
              <a:t>gliální</a:t>
            </a:r>
            <a:r>
              <a:rPr lang="cs-CZ" sz="2400" b="1" dirty="0"/>
              <a:t> </a:t>
            </a:r>
            <a:r>
              <a:rPr lang="cs-CZ" sz="2000" i="1" dirty="0"/>
              <a:t>(podpůrné)</a:t>
            </a:r>
            <a:r>
              <a:rPr lang="cs-CZ" sz="2400" b="1" dirty="0"/>
              <a:t> buňky</a:t>
            </a:r>
          </a:p>
          <a:p>
            <a:pPr>
              <a:buClr>
                <a:schemeClr val="folHlink"/>
              </a:buClr>
              <a:buSzTx/>
              <a:buFont typeface="Wingdings" pitchFamily="2" charset="2"/>
              <a:buChar char="§"/>
            </a:pPr>
            <a:r>
              <a:rPr lang="cs-CZ" sz="2400" b="1" dirty="0" err="1">
                <a:solidFill>
                  <a:schemeClr val="folHlink"/>
                </a:solidFill>
              </a:rPr>
              <a:t>Gliální</a:t>
            </a:r>
            <a:r>
              <a:rPr lang="cs-CZ" sz="2400" b="1" dirty="0">
                <a:solidFill>
                  <a:schemeClr val="folHlink"/>
                </a:solidFill>
              </a:rPr>
              <a:t> buňky podporují a vyživují gangliové buňky tak, aby umožnily jejich správné fungování</a:t>
            </a:r>
          </a:p>
          <a:p>
            <a:pPr>
              <a:buClr>
                <a:schemeClr val="folHlink"/>
              </a:buClr>
              <a:buSzTx/>
              <a:buFont typeface="Wingdings" pitchFamily="2" charset="2"/>
              <a:buChar char="§"/>
            </a:pPr>
            <a:r>
              <a:rPr lang="cs-CZ" sz="2400" b="1" dirty="0"/>
              <a:t>Odumření buňky bez doprovodné zánětlivé reakce – prostá smrt buňky – buněčná </a:t>
            </a:r>
            <a:r>
              <a:rPr lang="cs-CZ" sz="2400" b="1" dirty="0" err="1"/>
              <a:t>apoptóza</a:t>
            </a:r>
            <a:r>
              <a:rPr lang="cs-CZ" sz="2400" b="1" dirty="0"/>
              <a:t> </a:t>
            </a:r>
            <a:r>
              <a:rPr lang="cs-CZ" sz="2000" b="1" i="1" dirty="0"/>
              <a:t>(</a:t>
            </a:r>
            <a:r>
              <a:rPr lang="cs-CZ" sz="2000" b="1" i="1" dirty="0" err="1"/>
              <a:t>apoptein</a:t>
            </a:r>
            <a:r>
              <a:rPr lang="cs-CZ" sz="2000" b="1" i="1" dirty="0"/>
              <a:t>:padat).</a:t>
            </a:r>
            <a:r>
              <a:rPr lang="cs-CZ" sz="2000" i="1" dirty="0"/>
              <a:t> </a:t>
            </a:r>
            <a:r>
              <a:rPr lang="cs-CZ" sz="2000" b="1" i="1" dirty="0">
                <a:solidFill>
                  <a:schemeClr val="folHlink"/>
                </a:solidFill>
              </a:rPr>
              <a:t>U gangliových buněk přesný mechanizmus není ještě znám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908050"/>
            <a:ext cx="7772400" cy="1143000"/>
          </a:xfrm>
        </p:spPr>
        <p:txBody>
          <a:bodyPr/>
          <a:lstStyle/>
          <a:p>
            <a:r>
              <a:rPr kumimoji="1" lang="cs-CZ" sz="3600" b="1">
                <a:solidFill>
                  <a:schemeClr val="folHlink"/>
                </a:solidFill>
                <a:effectLst/>
                <a:latin typeface="Times New Roman" pitchFamily="18" charset="0"/>
              </a:rPr>
              <a:t>v první polovině 19. století</a:t>
            </a:r>
            <a:r>
              <a:rPr kumimoji="1" lang="cs-CZ" sz="3200" b="1">
                <a:solidFill>
                  <a:schemeClr val="accent1"/>
                </a:solidFill>
                <a:effectLst/>
                <a:latin typeface="Times New Roman" pitchFamily="18" charset="0"/>
              </a:rPr>
              <a:t> </a:t>
            </a:r>
            <a:endParaRPr kumimoji="1" lang="cs-CZ" sz="4000" b="1"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3" y="2205038"/>
            <a:ext cx="6480175" cy="3816350"/>
          </a:xfrm>
        </p:spPr>
        <p:txBody>
          <a:bodyPr/>
          <a:lstStyle/>
          <a:p>
            <a:pPr>
              <a:buClr>
                <a:schemeClr val="folHlink"/>
              </a:buClr>
              <a:buSzTx/>
              <a:buFont typeface="Wingdings" pitchFamily="2" charset="2"/>
              <a:buChar char="§"/>
            </a:pPr>
            <a:r>
              <a:rPr kumimoji="1" lang="cs-CZ" sz="2800" b="1"/>
              <a:t>byly</a:t>
            </a:r>
            <a:r>
              <a:rPr kumimoji="1" lang="cs-CZ" sz="2800" b="1">
                <a:solidFill>
                  <a:schemeClr val="bg2"/>
                </a:solidFill>
              </a:rPr>
              <a:t> </a:t>
            </a:r>
            <a:r>
              <a:rPr kumimoji="1" lang="cs-CZ" sz="2800" b="1"/>
              <a:t>glaukomové změny terče zrakového nervu</a:t>
            </a:r>
            <a:r>
              <a:rPr kumimoji="1" lang="cs-CZ" sz="2800" b="1">
                <a:solidFill>
                  <a:schemeClr val="folHlink"/>
                </a:solidFill>
              </a:rPr>
              <a:t> </a:t>
            </a:r>
            <a:r>
              <a:rPr kumimoji="1" lang="cs-CZ" sz="2800" b="1"/>
              <a:t>dávány do souvislosti se</a:t>
            </a:r>
            <a:r>
              <a:rPr kumimoji="1" lang="cs-CZ" sz="2800" b="1">
                <a:solidFill>
                  <a:schemeClr val="bg2"/>
                </a:solidFill>
              </a:rPr>
              <a:t> </a:t>
            </a:r>
            <a:r>
              <a:rPr kumimoji="1" lang="cs-CZ" sz="2800" b="1">
                <a:solidFill>
                  <a:schemeClr val="folHlink"/>
                </a:solidFill>
              </a:rPr>
              <a:t>zvýšeným NOT</a:t>
            </a:r>
          </a:p>
          <a:p>
            <a:pPr>
              <a:buClr>
                <a:schemeClr val="folHlink"/>
              </a:buClr>
              <a:buSzTx/>
              <a:buFont typeface="Wingdings" pitchFamily="2" charset="2"/>
              <a:buChar char="§"/>
            </a:pPr>
            <a:r>
              <a:rPr kumimoji="1" lang="cs-CZ" sz="2800" b="1"/>
              <a:t>nález </a:t>
            </a:r>
            <a:r>
              <a:rPr kumimoji="1" lang="cs-CZ" sz="2800" b="1">
                <a:solidFill>
                  <a:schemeClr val="bg2"/>
                </a:solidFill>
              </a:rPr>
              <a:t> </a:t>
            </a:r>
            <a:r>
              <a:rPr kumimoji="1" lang="cs-CZ" sz="2800" b="1">
                <a:solidFill>
                  <a:schemeClr val="folHlink"/>
                </a:solidFill>
              </a:rPr>
              <a:t>vyššího nitroočního tlaku</a:t>
            </a:r>
            <a:r>
              <a:rPr kumimoji="1" lang="cs-CZ" sz="2800" b="1">
                <a:solidFill>
                  <a:schemeClr val="bg2"/>
                </a:solidFill>
              </a:rPr>
              <a:t> </a:t>
            </a:r>
            <a:r>
              <a:rPr kumimoji="1" lang="cs-CZ" sz="2800" b="1"/>
              <a:t>a jeho následné</a:t>
            </a:r>
            <a:r>
              <a:rPr kumimoji="1" lang="cs-CZ" sz="2800" b="1">
                <a:solidFill>
                  <a:schemeClr val="bg2"/>
                </a:solidFill>
              </a:rPr>
              <a:t> </a:t>
            </a:r>
            <a:r>
              <a:rPr kumimoji="1" lang="cs-CZ" sz="2800" b="1">
                <a:solidFill>
                  <a:schemeClr val="folHlink"/>
                </a:solidFill>
              </a:rPr>
              <a:t>snížení </a:t>
            </a:r>
            <a:r>
              <a:rPr kumimoji="1" lang="cs-CZ" sz="2800" b="1"/>
              <a:t>bylo základem pro</a:t>
            </a:r>
            <a:r>
              <a:rPr kumimoji="1" lang="cs-CZ" sz="2800" b="1">
                <a:solidFill>
                  <a:schemeClr val="bg2"/>
                </a:solidFill>
              </a:rPr>
              <a:t> </a:t>
            </a:r>
            <a:r>
              <a:rPr kumimoji="1" lang="cs-CZ" sz="2800" b="1">
                <a:solidFill>
                  <a:schemeClr val="folHlink"/>
                </a:solidFill>
              </a:rPr>
              <a:t>diagnostiku a léčbu</a:t>
            </a:r>
            <a:r>
              <a:rPr kumimoji="1" lang="cs-CZ" sz="2800" b="1">
                <a:solidFill>
                  <a:schemeClr val="bg2"/>
                </a:solidFill>
              </a:rPr>
              <a:t> </a:t>
            </a:r>
            <a:r>
              <a:rPr kumimoji="1" lang="cs-CZ" sz="2800" b="1"/>
              <a:t>glaukomového onemocnění </a:t>
            </a:r>
            <a:br>
              <a:rPr kumimoji="1" lang="cs-CZ" sz="2800" b="1"/>
            </a:br>
            <a:endParaRPr kumimoji="1" lang="cs-CZ" sz="2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836712"/>
            <a:ext cx="7272337" cy="5905500"/>
          </a:xfrm>
        </p:spPr>
        <p:txBody>
          <a:bodyPr/>
          <a:lstStyle/>
          <a:p>
            <a:pPr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800" b="1" dirty="0" smtClean="0">
                <a:solidFill>
                  <a:schemeClr val="folHlink"/>
                </a:solidFill>
              </a:rPr>
              <a:t>Dnes je nitrooční tlak (NOT) považován pouze za významný rizikový faktor onemocnění</a:t>
            </a:r>
            <a:endParaRPr lang="cs-CZ" sz="2800" b="1" dirty="0" smtClean="0">
              <a:solidFill>
                <a:schemeClr val="folHlink"/>
              </a:solidFill>
            </a:endParaRPr>
          </a:p>
          <a:p>
            <a:pPr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800" b="1" dirty="0" smtClean="0">
                <a:solidFill>
                  <a:srgbClr val="FFFFCC"/>
                </a:solidFill>
              </a:rPr>
              <a:t>Výše </a:t>
            </a:r>
            <a:r>
              <a:rPr lang="cs-CZ" sz="2800" b="1" dirty="0">
                <a:solidFill>
                  <a:srgbClr val="FFFFCC"/>
                </a:solidFill>
              </a:rPr>
              <a:t>NOT je dána vzájemným poměrem mezi tvorbou a odtokem nitrooční </a:t>
            </a:r>
            <a:r>
              <a:rPr lang="cs-CZ" sz="2800" b="1" dirty="0" smtClean="0">
                <a:solidFill>
                  <a:srgbClr val="FFFFCC"/>
                </a:solidFill>
              </a:rPr>
              <a:t>tekutiny</a:t>
            </a:r>
            <a:endParaRPr lang="cs-CZ" sz="2800" b="1" dirty="0">
              <a:solidFill>
                <a:srgbClr val="FFFFCC"/>
              </a:solidFill>
            </a:endParaRPr>
          </a:p>
          <a:p>
            <a:pPr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800" b="1" dirty="0"/>
              <a:t>Tvorba nitrooční tekutiny je aktivní proces (sekrece</a:t>
            </a:r>
            <a:r>
              <a:rPr lang="cs-CZ" sz="2800" b="1" dirty="0" smtClean="0"/>
              <a:t>)</a:t>
            </a:r>
            <a:endParaRPr lang="cs-CZ" sz="2800" b="1" dirty="0"/>
          </a:p>
          <a:p>
            <a:pPr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800" b="1" dirty="0"/>
              <a:t>Při odtoku musí nitrooční tekutina překonat určitý odpor </a:t>
            </a:r>
          </a:p>
          <a:p>
            <a:pPr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800" b="1" dirty="0"/>
              <a:t>Tvorba nitrooční tekutiny je do velké míry nezávislá na NOT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1143000"/>
          </a:xfrm>
        </p:spPr>
        <p:txBody>
          <a:bodyPr/>
          <a:lstStyle/>
          <a:p>
            <a:r>
              <a:rPr kumimoji="1" lang="cs-CZ" sz="3200" b="1">
                <a:solidFill>
                  <a:schemeClr val="folHlink"/>
                </a:solidFill>
                <a:effectLst/>
                <a:latin typeface="Times New Roman" pitchFamily="18" charset="0"/>
              </a:rPr>
              <a:t>FAKTORY OVLIVŇUJÍCÍ </a:t>
            </a:r>
            <a:br>
              <a:rPr kumimoji="1" lang="cs-CZ" sz="3200" b="1">
                <a:solidFill>
                  <a:schemeClr val="folHlink"/>
                </a:solidFill>
                <a:effectLst/>
                <a:latin typeface="Times New Roman" pitchFamily="18" charset="0"/>
              </a:rPr>
            </a:br>
            <a:r>
              <a:rPr kumimoji="1" lang="cs-CZ" sz="3200" b="1">
                <a:solidFill>
                  <a:schemeClr val="folHlink"/>
                </a:solidFill>
                <a:effectLst/>
                <a:latin typeface="Times New Roman" pitchFamily="18" charset="0"/>
              </a:rPr>
              <a:t>HODNOTY NOT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81200"/>
            <a:ext cx="7239000" cy="4114800"/>
          </a:xfrm>
        </p:spPr>
        <p:txBody>
          <a:bodyPr/>
          <a:lstStyle/>
          <a:p>
            <a:pPr eaLnBrk="0" hangingPunct="0">
              <a:lnSpc>
                <a:spcPct val="90000"/>
              </a:lnSpc>
              <a:buClr>
                <a:srgbClr val="FF0066"/>
              </a:buClr>
              <a:buSzTx/>
              <a:buFontTx/>
              <a:buChar char="•"/>
            </a:pPr>
            <a:r>
              <a:rPr kumimoji="1" lang="cs-CZ" b="1">
                <a:solidFill>
                  <a:srgbClr val="FF99CC"/>
                </a:solidFill>
              </a:rPr>
              <a:t>Věk </a:t>
            </a:r>
            <a:r>
              <a:rPr kumimoji="1" lang="cs-CZ" sz="2400" b="1"/>
              <a:t>(po 40. roce se v každé dekádě zvýší NOT o 1mmHg)</a:t>
            </a:r>
          </a:p>
          <a:p>
            <a:pPr eaLnBrk="0" hangingPunct="0">
              <a:lnSpc>
                <a:spcPct val="90000"/>
              </a:lnSpc>
              <a:buClr>
                <a:srgbClr val="FF0066"/>
              </a:buClr>
              <a:buSzTx/>
              <a:buFontTx/>
              <a:buChar char="•"/>
            </a:pPr>
            <a:r>
              <a:rPr kumimoji="1" lang="cs-CZ" b="1">
                <a:solidFill>
                  <a:srgbClr val="FF99CC"/>
                </a:solidFill>
              </a:rPr>
              <a:t>Rasa</a:t>
            </a:r>
            <a:r>
              <a:rPr kumimoji="1" lang="cs-CZ" b="1">
                <a:solidFill>
                  <a:srgbClr val="FF0066"/>
                </a:solidFill>
              </a:rPr>
              <a:t> </a:t>
            </a:r>
            <a:r>
              <a:rPr kumimoji="1" lang="cs-CZ" sz="2400" b="1"/>
              <a:t>(černoši 4x častěji glaukom, Japonci méně často než západní civilizace)</a:t>
            </a:r>
            <a:r>
              <a:rPr kumimoji="1" lang="cs-CZ" sz="2400" b="1">
                <a:solidFill>
                  <a:schemeClr val="bg2"/>
                </a:solidFill>
              </a:rPr>
              <a:t> </a:t>
            </a:r>
          </a:p>
          <a:p>
            <a:pPr eaLnBrk="0" hangingPunct="0">
              <a:lnSpc>
                <a:spcPct val="90000"/>
              </a:lnSpc>
              <a:buClr>
                <a:srgbClr val="FF0066"/>
              </a:buClr>
              <a:buSzTx/>
              <a:buFontTx/>
              <a:buChar char="•"/>
            </a:pPr>
            <a:r>
              <a:rPr kumimoji="1" lang="cs-CZ" b="1">
                <a:solidFill>
                  <a:srgbClr val="FF99CC"/>
                </a:solidFill>
              </a:rPr>
              <a:t>Fyziologické faktory</a:t>
            </a:r>
            <a:r>
              <a:rPr kumimoji="1" lang="cs-CZ" b="1">
                <a:solidFill>
                  <a:schemeClr val="bg2"/>
                </a:solidFill>
              </a:rPr>
              <a:t> </a:t>
            </a:r>
            <a:r>
              <a:rPr kumimoji="1" lang="cs-CZ" sz="2400" b="1"/>
              <a:t>(denní kolísání, pozice při měření, průtok krve, cvičení, akomodace, tloušťka rohovky)</a:t>
            </a:r>
          </a:p>
          <a:p>
            <a:pPr eaLnBrk="0" hangingPunct="0">
              <a:lnSpc>
                <a:spcPct val="90000"/>
              </a:lnSpc>
              <a:buClr>
                <a:srgbClr val="FF0066"/>
              </a:buClr>
              <a:buSzTx/>
              <a:buFontTx/>
              <a:buChar char="•"/>
            </a:pPr>
            <a:r>
              <a:rPr kumimoji="1" lang="cs-CZ" b="1">
                <a:solidFill>
                  <a:srgbClr val="FF99CC"/>
                </a:solidFill>
              </a:rPr>
              <a:t>Klinické faktory</a:t>
            </a:r>
            <a:r>
              <a:rPr kumimoji="1" lang="cs-CZ" b="1">
                <a:solidFill>
                  <a:schemeClr val="bg2"/>
                </a:solidFill>
              </a:rPr>
              <a:t> </a:t>
            </a:r>
            <a:r>
              <a:rPr kumimoji="1" lang="cs-CZ" sz="2400" b="1"/>
              <a:t>(léčba, trauma a záněty, artefakty, zevní tlak na bulbus) </a:t>
            </a:r>
          </a:p>
          <a:p>
            <a:pPr>
              <a:lnSpc>
                <a:spcPct val="90000"/>
              </a:lnSpc>
            </a:pPr>
            <a:endParaRPr lang="cs-CZ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04813"/>
            <a:ext cx="7772400" cy="792162"/>
          </a:xfrm>
        </p:spPr>
        <p:txBody>
          <a:bodyPr/>
          <a:lstStyle/>
          <a:p>
            <a:r>
              <a:rPr lang="cs-CZ" sz="3600" b="1">
                <a:solidFill>
                  <a:schemeClr val="folHlink"/>
                </a:solidFill>
                <a:latin typeface="Times New Roman" pitchFamily="18" charset="0"/>
              </a:rPr>
              <a:t>Diagnostika glaukomu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268413"/>
            <a:ext cx="8064500" cy="5327650"/>
          </a:xfrm>
        </p:spPr>
        <p:txBody>
          <a:bodyPr/>
          <a:lstStyle/>
          <a:p>
            <a:pPr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800" b="1"/>
              <a:t>Vyšetření na štěrbinové lampě - </a:t>
            </a:r>
            <a:r>
              <a:rPr lang="cs-CZ" sz="2800" b="1">
                <a:solidFill>
                  <a:schemeClr val="folHlink"/>
                </a:solidFill>
              </a:rPr>
              <a:t>biomikroskopie</a:t>
            </a:r>
          </a:p>
          <a:p>
            <a:pPr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800" b="1"/>
              <a:t>Měření NOT – </a:t>
            </a:r>
            <a:r>
              <a:rPr lang="cs-CZ" sz="2800" b="1">
                <a:solidFill>
                  <a:schemeClr val="folHlink"/>
                </a:solidFill>
              </a:rPr>
              <a:t>tonometrie</a:t>
            </a:r>
          </a:p>
          <a:p>
            <a:pPr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800" b="1"/>
              <a:t>Vyšetření komorového úhlu – </a:t>
            </a:r>
            <a:r>
              <a:rPr lang="cs-CZ" sz="2800" b="1">
                <a:solidFill>
                  <a:schemeClr val="folHlink"/>
                </a:solidFill>
              </a:rPr>
              <a:t>gonioskopie</a:t>
            </a:r>
          </a:p>
          <a:p>
            <a:pPr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800" b="1"/>
              <a:t>Hodnocení terče zrakového nervu</a:t>
            </a:r>
          </a:p>
          <a:p>
            <a:pPr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800" b="1"/>
              <a:t>Vyšetření zorného pole – </a:t>
            </a:r>
            <a:r>
              <a:rPr lang="cs-CZ" sz="2800" b="1">
                <a:solidFill>
                  <a:schemeClr val="folHlink"/>
                </a:solidFill>
              </a:rPr>
              <a:t>perimetrie</a:t>
            </a:r>
          </a:p>
          <a:p>
            <a:pPr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800" b="1"/>
              <a:t>Zjištění tloušťky rohovky -</a:t>
            </a:r>
            <a:r>
              <a:rPr lang="cs-CZ" sz="2800" b="1">
                <a:solidFill>
                  <a:schemeClr val="folHlink"/>
                </a:solidFill>
              </a:rPr>
              <a:t> pachymetrie</a:t>
            </a:r>
          </a:p>
          <a:p>
            <a:pPr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800" b="1"/>
              <a:t>Dokumentace terče a vrstvy nervových vláken</a:t>
            </a:r>
          </a:p>
          <a:p>
            <a:pPr lvl="1"/>
            <a:r>
              <a:rPr lang="cs-CZ" sz="2400" b="1"/>
              <a:t>fotografie terče</a:t>
            </a:r>
          </a:p>
          <a:p>
            <a:pPr lvl="1"/>
            <a:r>
              <a:rPr lang="cs-CZ" sz="2400" b="1"/>
              <a:t>laserová skenovací tomografie</a:t>
            </a:r>
          </a:p>
          <a:p>
            <a:pPr lvl="1"/>
            <a:r>
              <a:rPr lang="cs-CZ" sz="2400" b="1"/>
              <a:t>měření tloušťky nervových vláken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2852738"/>
            <a:ext cx="3671888" cy="792162"/>
          </a:xfrm>
        </p:spPr>
        <p:txBody>
          <a:bodyPr/>
          <a:lstStyle/>
          <a:p>
            <a:r>
              <a:rPr lang="cs-CZ" sz="3600" b="1">
                <a:solidFill>
                  <a:schemeClr val="folHlink"/>
                </a:solidFill>
                <a:effectLst/>
                <a:latin typeface="Times New Roman" pitchFamily="18" charset="0"/>
              </a:rPr>
              <a:t>Typy glaukomů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32363" y="836613"/>
            <a:ext cx="3529012" cy="5543550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b="1"/>
              <a:t>primární</a:t>
            </a:r>
          </a:p>
          <a:p>
            <a:pPr>
              <a:lnSpc>
                <a:spcPct val="90000"/>
              </a:lnSpc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b="1"/>
              <a:t>sekundární</a:t>
            </a:r>
          </a:p>
          <a:p>
            <a:pPr>
              <a:lnSpc>
                <a:spcPct val="90000"/>
              </a:lnSpc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endParaRPr lang="cs-CZ" b="1"/>
          </a:p>
          <a:p>
            <a:pPr>
              <a:lnSpc>
                <a:spcPct val="90000"/>
              </a:lnSpc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b="1"/>
              <a:t>akutní </a:t>
            </a:r>
          </a:p>
          <a:p>
            <a:pPr>
              <a:lnSpc>
                <a:spcPct val="90000"/>
              </a:lnSpc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b="1"/>
              <a:t>chronický </a:t>
            </a:r>
          </a:p>
          <a:p>
            <a:pPr>
              <a:lnSpc>
                <a:spcPct val="90000"/>
              </a:lnSpc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b="1"/>
              <a:t>intermitentní</a:t>
            </a:r>
          </a:p>
          <a:p>
            <a:pPr>
              <a:lnSpc>
                <a:spcPct val="90000"/>
              </a:lnSpc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endParaRPr lang="cs-CZ" b="1"/>
          </a:p>
          <a:p>
            <a:pPr>
              <a:lnSpc>
                <a:spcPct val="90000"/>
              </a:lnSpc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b="1"/>
              <a:t>kongenitální</a:t>
            </a:r>
          </a:p>
          <a:p>
            <a:pPr>
              <a:lnSpc>
                <a:spcPct val="90000"/>
              </a:lnSpc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b="1"/>
              <a:t>juvenilní</a:t>
            </a:r>
          </a:p>
          <a:p>
            <a:pPr>
              <a:lnSpc>
                <a:spcPct val="90000"/>
              </a:lnSpc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b="1"/>
              <a:t>dospělých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908720"/>
            <a:ext cx="7772400" cy="1143000"/>
          </a:xfrm>
        </p:spPr>
        <p:txBody>
          <a:bodyPr/>
          <a:lstStyle/>
          <a:p>
            <a:r>
              <a:rPr lang="cs-CZ" sz="3200" b="1" dirty="0">
                <a:solidFill>
                  <a:schemeClr val="folHlink"/>
                </a:solidFill>
                <a:effectLst/>
                <a:latin typeface="Times New Roman" pitchFamily="18" charset="0"/>
              </a:rPr>
              <a:t>Primární chronický glaukom </a:t>
            </a:r>
            <a:br>
              <a:rPr lang="cs-CZ" sz="3200" b="1" dirty="0">
                <a:solidFill>
                  <a:schemeClr val="folHlink"/>
                </a:solidFill>
                <a:effectLst/>
                <a:latin typeface="Times New Roman" pitchFamily="18" charset="0"/>
              </a:rPr>
            </a:br>
            <a:r>
              <a:rPr lang="cs-CZ" sz="3200" b="1" dirty="0">
                <a:solidFill>
                  <a:schemeClr val="folHlink"/>
                </a:solidFill>
                <a:effectLst/>
                <a:latin typeface="Times New Roman" pitchFamily="18" charset="0"/>
              </a:rPr>
              <a:t>s otevřeným úhlem (</a:t>
            </a:r>
            <a:r>
              <a:rPr lang="cs-CZ" sz="3200" b="1" dirty="0" err="1">
                <a:solidFill>
                  <a:schemeClr val="folHlink"/>
                </a:solidFill>
                <a:effectLst/>
                <a:latin typeface="Times New Roman" pitchFamily="18" charset="0"/>
              </a:rPr>
              <a:t>POAG</a:t>
            </a:r>
            <a:r>
              <a:rPr lang="cs-CZ" sz="3200" b="1" dirty="0">
                <a:solidFill>
                  <a:schemeClr val="folHlink"/>
                </a:solidFill>
                <a:effectLst/>
                <a:latin typeface="Times New Roman" pitchFamily="18" charset="0"/>
              </a:rPr>
              <a:t>)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2636912"/>
            <a:ext cx="7200900" cy="2663825"/>
          </a:xfrm>
        </p:spPr>
        <p:txBody>
          <a:bodyPr/>
          <a:lstStyle/>
          <a:p>
            <a:pPr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800" b="1" dirty="0"/>
              <a:t>nejčastější typ glaukomu</a:t>
            </a:r>
          </a:p>
          <a:p>
            <a:pPr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800" b="1" dirty="0"/>
              <a:t>muži a ženy jsou postiženy stejně</a:t>
            </a:r>
          </a:p>
          <a:p>
            <a:pPr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800" b="1" dirty="0"/>
              <a:t>pomalá ztráta gangliových buněk sítnice</a:t>
            </a:r>
          </a:p>
          <a:p>
            <a:pPr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800" b="1" dirty="0"/>
              <a:t>rozšířená exkavace terče zrakového nervu</a:t>
            </a:r>
          </a:p>
          <a:p>
            <a:pPr>
              <a:buClr>
                <a:schemeClr val="folHlink"/>
              </a:buClr>
              <a:buSzPct val="105000"/>
              <a:buFont typeface="Wingdings" pitchFamily="2" charset="2"/>
              <a:buChar char="§"/>
            </a:pPr>
            <a:r>
              <a:rPr lang="cs-CZ" sz="2800" b="1" dirty="0"/>
              <a:t>defekty zorného pole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Designs\Vzletný.pot</Template>
  <TotalTime>2319</TotalTime>
  <Words>739</Words>
  <Application>Microsoft Office PowerPoint</Application>
  <PresentationFormat>Předvádění na obrazovce (4:3)</PresentationFormat>
  <Paragraphs>121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Vzletný</vt:lpstr>
      <vt:lpstr>GLAUKOM hlavní teze prezentace   doc. MUDr. Šárka Pitrová, CSc., FEBO</vt:lpstr>
      <vt:lpstr>Snímek 2</vt:lpstr>
      <vt:lpstr>Snímek 3</vt:lpstr>
      <vt:lpstr>v první polovině 19. století </vt:lpstr>
      <vt:lpstr>Snímek 5</vt:lpstr>
      <vt:lpstr>FAKTORY OVLIVŇUJÍCÍ  HODNOTY NOT</vt:lpstr>
      <vt:lpstr>Diagnostika glaukomu</vt:lpstr>
      <vt:lpstr>Typy glaukomů</vt:lpstr>
      <vt:lpstr>Primární chronický glaukom  s otevřeným úhlem (POAG)</vt:lpstr>
      <vt:lpstr>Primární glaukom s uzavřeným úhlem</vt:lpstr>
      <vt:lpstr>Akutní záchvat angulárního glaukomu</vt:lpstr>
      <vt:lpstr>Sekudární glaukom</vt:lpstr>
      <vt:lpstr>Terapie glaukomu</vt:lpstr>
      <vt:lpstr>Léky snižující NOT omezení tvorby nitrooční tekutiny nebo  usnadnění jejího odtoku</vt:lpstr>
      <vt:lpstr>Parasympatomimetika / cholinergika</vt:lpstr>
      <vt:lpstr>Sympatolytika</vt:lpstr>
      <vt:lpstr>Analogy prostaglandinů</vt:lpstr>
      <vt:lpstr>Další léčebné postupy: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GLAUKOM</dc:title>
  <dc:creator>SP</dc:creator>
  <cp:lastModifiedBy>sarka</cp:lastModifiedBy>
  <cp:revision>45</cp:revision>
  <cp:lastPrinted>1601-01-01T00:00:00Z</cp:lastPrinted>
  <dcterms:created xsi:type="dcterms:W3CDTF">2007-11-18T10:02:52Z</dcterms:created>
  <dcterms:modified xsi:type="dcterms:W3CDTF">2014-03-04T05:05:45Z</dcterms:modified>
</cp:coreProperties>
</file>