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9" r:id="rId4"/>
    <p:sldId id="258" r:id="rId5"/>
    <p:sldId id="260" r:id="rId6"/>
    <p:sldId id="264" r:id="rId7"/>
    <p:sldId id="265" r:id="rId8"/>
    <p:sldId id="271" r:id="rId9"/>
    <p:sldId id="272" r:id="rId10"/>
    <p:sldId id="270" r:id="rId11"/>
    <p:sldId id="274" r:id="rId12"/>
    <p:sldId id="307" r:id="rId13"/>
    <p:sldId id="30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F10466A-4340-4301-8F7E-2B3869438D8C}" type="datetimeFigureOut">
              <a:rPr lang="cs-CZ" smtClean="0"/>
              <a:pPr/>
              <a:t>31.8.2015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97A61CC-9B6C-440B-B9A5-10659C86E2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698432" cy="1164704"/>
          </a:xfrm>
        </p:spPr>
        <p:txBody>
          <a:bodyPr/>
          <a:lstStyle/>
          <a:p>
            <a:r>
              <a:rPr lang="cs-CZ" sz="7500" dirty="0" smtClean="0"/>
              <a:t>Poruchy </a:t>
            </a:r>
            <a:r>
              <a:rPr lang="cs-CZ" sz="7500" dirty="0" smtClean="0"/>
              <a:t>osobnosti:</a:t>
            </a:r>
            <a:br>
              <a:rPr lang="cs-CZ" sz="7500" dirty="0" smtClean="0"/>
            </a:br>
            <a:r>
              <a:rPr lang="cs-CZ" sz="2000" dirty="0" smtClean="0"/>
              <a:t>základy pro samostudium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7338392" cy="1296888"/>
          </a:xfrm>
        </p:spPr>
        <p:txBody>
          <a:bodyPr>
            <a:normAutofit/>
          </a:bodyPr>
          <a:lstStyle/>
          <a:p>
            <a:r>
              <a:rPr lang="cs-CZ" dirty="0" smtClean="0"/>
              <a:t>Pavel Theiner</a:t>
            </a:r>
          </a:p>
          <a:p>
            <a:r>
              <a:rPr lang="cs-CZ" dirty="0" smtClean="0"/>
              <a:t>Psychiatrická klinika FN a MU </a:t>
            </a:r>
            <a:r>
              <a:rPr lang="cs-CZ" dirty="0" smtClean="0"/>
              <a:t>Brno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777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Abnormální osobnost jako 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se označovaly termínem „psychopatie“ a jejich nositelé jako „psychopati“</a:t>
            </a:r>
          </a:p>
          <a:p>
            <a:r>
              <a:rPr lang="cs-CZ" dirty="0" smtClean="0"/>
              <a:t>Tyto termíny pronikly do běžné mluvy a staly se urážlivými a proto se dále v oficiální terminologii nepoužívají</a:t>
            </a:r>
          </a:p>
          <a:p>
            <a:r>
              <a:rPr lang="cs-CZ" dirty="0" smtClean="0"/>
              <a:t>Současný termín zní </a:t>
            </a:r>
            <a:r>
              <a:rPr lang="cs-CZ" b="1" dirty="0" smtClean="0"/>
              <a:t>PORUCHA OSOBNOSTI</a:t>
            </a:r>
          </a:p>
          <a:p>
            <a:pPr lvl="1"/>
            <a:r>
              <a:rPr lang="cs-CZ" dirty="0" smtClean="0"/>
              <a:t>anglicky</a:t>
            </a:r>
            <a:r>
              <a:rPr lang="cs-CZ" b="1" dirty="0" smtClean="0"/>
              <a:t> „personality </a:t>
            </a:r>
            <a:r>
              <a:rPr lang="cs-CZ" b="1" dirty="0" err="1" smtClean="0"/>
              <a:t>disorder</a:t>
            </a:r>
            <a:r>
              <a:rPr lang="cs-CZ" b="1" dirty="0" smtClean="0"/>
              <a:t>“ (PD)</a:t>
            </a:r>
          </a:p>
          <a:p>
            <a:r>
              <a:rPr lang="cs-CZ" dirty="0" smtClean="0"/>
              <a:t>Pro konkrétní poruchu se přidává přídavné jméno (jaká porucha osobnosti?)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21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6781800" cy="943000"/>
          </a:xfrm>
        </p:spPr>
        <p:txBody>
          <a:bodyPr/>
          <a:lstStyle/>
          <a:p>
            <a:r>
              <a:rPr lang="cs-CZ" dirty="0" smtClean="0"/>
              <a:t>Poruchy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Pragmatické dělení na 3 clustery („třídy“)</a:t>
            </a:r>
          </a:p>
          <a:p>
            <a:pPr lvl="1"/>
            <a:r>
              <a:rPr lang="cs-CZ" dirty="0" smtClean="0"/>
              <a:t>Cluster A: podivínské, excentrické</a:t>
            </a:r>
          </a:p>
          <a:p>
            <a:pPr lvl="2"/>
            <a:r>
              <a:rPr lang="cs-CZ" dirty="0" smtClean="0"/>
              <a:t>Paranoidní porucha osobnosti</a:t>
            </a:r>
          </a:p>
          <a:p>
            <a:pPr lvl="2"/>
            <a:r>
              <a:rPr lang="cs-CZ" dirty="0" smtClean="0"/>
              <a:t>Schizoidní porucha osobnosti</a:t>
            </a:r>
          </a:p>
          <a:p>
            <a:pPr lvl="2"/>
            <a:r>
              <a:rPr lang="cs-CZ" dirty="0" smtClean="0"/>
              <a:t>(</a:t>
            </a:r>
            <a:r>
              <a:rPr lang="cs-CZ" dirty="0" err="1" smtClean="0"/>
              <a:t>Schizotypní</a:t>
            </a:r>
            <a:r>
              <a:rPr lang="cs-CZ" dirty="0" smtClean="0"/>
              <a:t> porucha osobnosti)</a:t>
            </a:r>
          </a:p>
          <a:p>
            <a:pPr lvl="1"/>
            <a:r>
              <a:rPr lang="cs-CZ" dirty="0" smtClean="0"/>
              <a:t>Cluster B: dramatické, emocionální a nestálé</a:t>
            </a:r>
          </a:p>
          <a:p>
            <a:pPr lvl="2"/>
            <a:r>
              <a:rPr lang="cs-CZ" dirty="0" err="1" smtClean="0"/>
              <a:t>Dissociální</a:t>
            </a:r>
            <a:r>
              <a:rPr lang="cs-CZ" dirty="0" smtClean="0"/>
              <a:t> (antisociální) porucha osobnosti</a:t>
            </a:r>
          </a:p>
          <a:p>
            <a:pPr lvl="2"/>
            <a:r>
              <a:rPr lang="cs-CZ" dirty="0" smtClean="0"/>
              <a:t>Hraniční (</a:t>
            </a:r>
            <a:r>
              <a:rPr lang="cs-CZ" dirty="0" err="1" smtClean="0"/>
              <a:t>borderline</a:t>
            </a:r>
            <a:r>
              <a:rPr lang="cs-CZ" dirty="0" smtClean="0"/>
              <a:t>) </a:t>
            </a:r>
            <a:r>
              <a:rPr lang="cs-CZ" dirty="0"/>
              <a:t>porucha osobnosti</a:t>
            </a:r>
          </a:p>
          <a:p>
            <a:pPr lvl="2"/>
            <a:r>
              <a:rPr lang="cs-CZ" dirty="0" err="1" smtClean="0"/>
              <a:t>Histriónská</a:t>
            </a:r>
            <a:r>
              <a:rPr lang="cs-CZ" dirty="0" smtClean="0"/>
              <a:t> </a:t>
            </a:r>
            <a:r>
              <a:rPr lang="cs-CZ" dirty="0"/>
              <a:t>porucha osobnosti</a:t>
            </a:r>
          </a:p>
          <a:p>
            <a:pPr lvl="2"/>
            <a:r>
              <a:rPr lang="cs-CZ" dirty="0" smtClean="0"/>
              <a:t>Narcistická </a:t>
            </a:r>
            <a:r>
              <a:rPr lang="cs-CZ" dirty="0"/>
              <a:t>porucha osobnosti</a:t>
            </a:r>
          </a:p>
          <a:p>
            <a:pPr lvl="1"/>
            <a:r>
              <a:rPr lang="cs-CZ" dirty="0" smtClean="0"/>
              <a:t>Cluster C: úzkostné, bázlivé</a:t>
            </a:r>
          </a:p>
          <a:p>
            <a:pPr lvl="2"/>
            <a:r>
              <a:rPr lang="cs-CZ" dirty="0" smtClean="0"/>
              <a:t>Vyhýbavá </a:t>
            </a:r>
            <a:r>
              <a:rPr lang="cs-CZ" dirty="0"/>
              <a:t>porucha osobnosti</a:t>
            </a:r>
          </a:p>
          <a:p>
            <a:pPr lvl="2"/>
            <a:r>
              <a:rPr lang="cs-CZ" dirty="0" smtClean="0"/>
              <a:t>Závislá </a:t>
            </a:r>
            <a:r>
              <a:rPr lang="cs-CZ" dirty="0"/>
              <a:t>porucha osobnosti</a:t>
            </a:r>
          </a:p>
          <a:p>
            <a:pPr lvl="2"/>
            <a:r>
              <a:rPr lang="cs-CZ" dirty="0" err="1" smtClean="0"/>
              <a:t>Anakastická</a:t>
            </a:r>
            <a:r>
              <a:rPr lang="cs-CZ" dirty="0" smtClean="0"/>
              <a:t> (obsedantně-kompulzivní) </a:t>
            </a:r>
            <a:r>
              <a:rPr lang="cs-CZ" dirty="0"/>
              <a:t>porucha osobnosti</a:t>
            </a:r>
          </a:p>
          <a:p>
            <a:pPr marL="64008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014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poruchy osobnosti si probereme na semináři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92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157192"/>
            <a:ext cx="7122368" cy="10150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patologie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Smíšené poruchy osobnosti</a:t>
            </a:r>
          </a:p>
          <a:p>
            <a:r>
              <a:rPr lang="cs-CZ" dirty="0" smtClean="0"/>
              <a:t>Přetrvávající změna osobnosti po katastrofické události</a:t>
            </a:r>
          </a:p>
          <a:p>
            <a:r>
              <a:rPr lang="cs-CZ" dirty="0" smtClean="0"/>
              <a:t>Přetrvávající změna osobnosti po duševním onemocnění</a:t>
            </a:r>
          </a:p>
          <a:p>
            <a:r>
              <a:rPr lang="cs-CZ" dirty="0" smtClean="0"/>
              <a:t>Organická porucha </a:t>
            </a:r>
            <a:r>
              <a:rPr lang="cs-CZ" dirty="0" smtClean="0"/>
              <a:t>osobnosti – při poškození mozku úrazem, degenerací, nádorem…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482453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Pro některé běžně užívané pojmy je obtížné dát přesnou a stručno</a:t>
            </a:r>
            <a:r>
              <a:rPr lang="cs-CZ" altLang="cs-CZ" dirty="0" smtClean="0"/>
              <a:t>u </a:t>
            </a:r>
            <a:r>
              <a:rPr lang="cs-CZ" altLang="cs-CZ" dirty="0" smtClean="0"/>
              <a:t>definici. Osobnost je jedním z nich.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alt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sobnost</a:t>
            </a:r>
            <a:r>
              <a:rPr lang="en-US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</a:t>
            </a:r>
            <a:r>
              <a:rPr lang="en-US" altLang="cs-CZ" b="1" dirty="0" smtClean="0"/>
              <a:t> </a:t>
            </a:r>
            <a:r>
              <a:rPr lang="en-US" altLang="cs-CZ" b="1" dirty="0" err="1" smtClean="0"/>
              <a:t>duševní</a:t>
            </a:r>
            <a:r>
              <a:rPr lang="en-US" altLang="cs-CZ" b="1" dirty="0" smtClean="0"/>
              <a:t> </a:t>
            </a:r>
            <a:r>
              <a:rPr lang="en-US" altLang="cs-CZ" b="1" dirty="0" err="1" smtClean="0"/>
              <a:t>celek</a:t>
            </a:r>
            <a:r>
              <a:rPr lang="en-US" altLang="cs-CZ" b="1" dirty="0" smtClean="0"/>
              <a:t> </a:t>
            </a:r>
            <a:r>
              <a:rPr lang="en-US" altLang="cs-CZ" b="1" dirty="0" err="1"/>
              <a:t>charakteristický</a:t>
            </a:r>
            <a:r>
              <a:rPr lang="en-US" altLang="cs-CZ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</a:t>
            </a:r>
            <a:r>
              <a:rPr lang="en-US" altLang="cs-CZ" sz="2000" dirty="0" err="1"/>
              <a:t>nitřní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jednotou</a:t>
            </a:r>
            <a:r>
              <a:rPr lang="en-US" altLang="cs-CZ" sz="2000" dirty="0"/>
              <a:t> a </a:t>
            </a:r>
            <a:r>
              <a:rPr lang="en-US" altLang="cs-CZ" sz="2000" dirty="0" err="1"/>
              <a:t>strukturovaností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jeho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dílčích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složek</a:t>
            </a:r>
            <a:endParaRPr lang="en-US" altLang="cs-CZ" sz="2000" dirty="0"/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i</a:t>
            </a:r>
            <a:r>
              <a:rPr lang="en-US" altLang="cs-CZ" sz="2000" dirty="0" err="1"/>
              <a:t>ndividuální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specifičností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odlišností</a:t>
            </a:r>
            <a:r>
              <a:rPr lang="en-US" altLang="cs-CZ" sz="2000" dirty="0"/>
              <a:t> od </a:t>
            </a:r>
            <a:r>
              <a:rPr lang="en-US" altLang="cs-CZ" sz="2000" dirty="0" err="1"/>
              <a:t>jiných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osobností</a:t>
            </a:r>
            <a:endParaRPr lang="en-US" altLang="cs-CZ" sz="2000" dirty="0"/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</a:t>
            </a:r>
            <a:r>
              <a:rPr lang="en-US" altLang="cs-CZ" sz="2000" dirty="0" err="1"/>
              <a:t>ývojovou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kontinuitou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tj</a:t>
            </a:r>
            <a:r>
              <a:rPr lang="en-US" altLang="cs-CZ" sz="2000" dirty="0"/>
              <a:t>. </a:t>
            </a:r>
            <a:r>
              <a:rPr lang="en-US" altLang="cs-CZ" sz="2000" dirty="0" err="1"/>
              <a:t>relativní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stálostí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konstelace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psychických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vlastností</a:t>
            </a:r>
            <a:r>
              <a:rPr lang="cs-CZ" altLang="cs-CZ" sz="2000" dirty="0"/>
              <a:t> </a:t>
            </a:r>
            <a:r>
              <a:rPr lang="en-US" altLang="cs-CZ" sz="2000" dirty="0"/>
              <a:t>v </a:t>
            </a:r>
            <a:r>
              <a:rPr lang="en-US" altLang="cs-CZ" sz="2000" dirty="0" err="1"/>
              <a:t>průběhu</a:t>
            </a:r>
            <a:r>
              <a:rPr lang="en-US" altLang="cs-CZ" sz="2000" dirty="0"/>
              <a:t> </a:t>
            </a:r>
            <a:r>
              <a:rPr lang="en-US" altLang="cs-CZ" sz="2000" dirty="0" err="1"/>
              <a:t>vývoje</a:t>
            </a:r>
            <a:endParaRPr lang="en-US" altLang="cs-CZ" sz="2000" dirty="0"/>
          </a:p>
          <a:p>
            <a:pPr>
              <a:lnSpc>
                <a:spcPct val="90000"/>
              </a:lnSpc>
            </a:pPr>
            <a:r>
              <a:rPr lang="cs-CZ" altLang="cs-CZ" dirty="0"/>
              <a:t>Z</a:t>
            </a:r>
            <a:r>
              <a:rPr lang="en-US" altLang="cs-CZ" dirty="0" smtClean="0"/>
              <a:t>a </a:t>
            </a:r>
            <a:r>
              <a:rPr lang="en-US" altLang="cs-CZ" dirty="0" err="1"/>
              <a:t>normálních</a:t>
            </a:r>
            <a:r>
              <a:rPr lang="en-US" altLang="cs-CZ" dirty="0"/>
              <a:t> </a:t>
            </a:r>
            <a:r>
              <a:rPr lang="en-US" altLang="cs-CZ" dirty="0" err="1"/>
              <a:t>okolností</a:t>
            </a:r>
            <a:r>
              <a:rPr lang="en-US" altLang="cs-CZ" dirty="0"/>
              <a:t> </a:t>
            </a:r>
            <a:r>
              <a:rPr lang="en-US" altLang="cs-CZ" dirty="0" err="1"/>
              <a:t>jde</a:t>
            </a:r>
            <a:r>
              <a:rPr lang="en-US" altLang="cs-CZ" dirty="0"/>
              <a:t> o </a:t>
            </a:r>
            <a:r>
              <a:rPr lang="en-US" altLang="cs-CZ" dirty="0" err="1"/>
              <a:t>integrovaný</a:t>
            </a:r>
            <a:r>
              <a:rPr lang="en-US" altLang="cs-CZ" dirty="0"/>
              <a:t> </a:t>
            </a:r>
            <a:r>
              <a:rPr lang="en-US" altLang="cs-CZ" dirty="0" err="1"/>
              <a:t>komplex</a:t>
            </a:r>
            <a:r>
              <a:rPr lang="en-US" altLang="cs-CZ" dirty="0"/>
              <a:t> </a:t>
            </a:r>
            <a:r>
              <a:rPr lang="en-US" altLang="cs-CZ" dirty="0" err="1"/>
              <a:t>všech</a:t>
            </a:r>
            <a:r>
              <a:rPr lang="en-US" altLang="cs-CZ" dirty="0"/>
              <a:t> </a:t>
            </a:r>
            <a:r>
              <a:rPr lang="en-US" altLang="cs-CZ" dirty="0" err="1"/>
              <a:t>psychických</a:t>
            </a:r>
            <a:r>
              <a:rPr lang="en-US" altLang="cs-CZ" dirty="0"/>
              <a:t> </a:t>
            </a:r>
            <a:r>
              <a:rPr lang="en-US" altLang="cs-CZ" dirty="0" err="1" smtClean="0"/>
              <a:t>projevů</a:t>
            </a:r>
            <a:r>
              <a:rPr lang="cs-CZ" altLang="cs-CZ" dirty="0" smtClean="0"/>
              <a:t> </a:t>
            </a:r>
            <a:r>
              <a:rPr lang="cs-CZ" altLang="cs-CZ" dirty="0" smtClean="0"/>
              <a:t>(</a:t>
            </a:r>
            <a:r>
              <a:rPr lang="cs-CZ" dirty="0" smtClean="0"/>
              <a:t>chování</a:t>
            </a:r>
            <a:r>
              <a:rPr lang="cs-CZ" dirty="0"/>
              <a:t>, prožívání či </a:t>
            </a:r>
            <a:r>
              <a:rPr lang="cs-CZ" dirty="0" smtClean="0"/>
              <a:t>vnímání), </a:t>
            </a:r>
            <a:r>
              <a:rPr lang="cs-CZ" dirty="0"/>
              <a:t>který je typický vždy </a:t>
            </a:r>
            <a:r>
              <a:rPr lang="cs-CZ" b="1" dirty="0"/>
              <a:t>pro konkrétního </a:t>
            </a:r>
            <a:r>
              <a:rPr lang="cs-CZ" b="1" dirty="0" smtClean="0"/>
              <a:t>člověka</a:t>
            </a:r>
            <a:endParaRPr lang="en-US" altLang="cs-CZ" b="1" dirty="0"/>
          </a:p>
          <a:p>
            <a:r>
              <a:rPr lang="cs-CZ" dirty="0" smtClean="0"/>
              <a:t>Projevuje se způsoby jednání v různých situacích, které jsou dlouhodobě stabilní (tím se liší od jednání u duševních poruch, kde existuje rozdíl oproti stavu premorbidnímu)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67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013176"/>
            <a:ext cx="6781800" cy="1159024"/>
          </a:xfrm>
        </p:spPr>
        <p:txBody>
          <a:bodyPr/>
          <a:lstStyle/>
          <a:p>
            <a:r>
              <a:rPr lang="cs-CZ" dirty="0"/>
              <a:t>Osobnost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 má 3 základní složky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Vrozené vlastnosti = </a:t>
            </a:r>
            <a:r>
              <a:rPr lang="cs-CZ" i="1" dirty="0" smtClean="0"/>
              <a:t>temperament</a:t>
            </a:r>
            <a:r>
              <a:rPr lang="cs-CZ" dirty="0" smtClean="0"/>
              <a:t> </a:t>
            </a:r>
          </a:p>
          <a:p>
            <a:r>
              <a:rPr lang="cs-CZ" dirty="0"/>
              <a:t>Z</a:t>
            </a:r>
            <a:r>
              <a:rPr lang="cs-CZ" dirty="0" smtClean="0"/>
              <a:t>ískané </a:t>
            </a:r>
            <a:r>
              <a:rPr lang="cs-CZ" dirty="0"/>
              <a:t>vlastnosti </a:t>
            </a:r>
            <a:r>
              <a:rPr lang="cs-CZ" dirty="0" smtClean="0"/>
              <a:t>= </a:t>
            </a:r>
            <a:r>
              <a:rPr lang="cs-CZ" i="1" dirty="0" smtClean="0"/>
              <a:t>charakter</a:t>
            </a:r>
          </a:p>
          <a:p>
            <a:r>
              <a:rPr lang="cs-CZ" dirty="0" smtClean="0"/>
              <a:t>Inteligence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12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Typy osobnosti a duševní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3886200"/>
          </a:xfrm>
        </p:spPr>
        <p:txBody>
          <a:bodyPr/>
          <a:lstStyle/>
          <a:p>
            <a:r>
              <a:rPr lang="cs-CZ" dirty="0" smtClean="0"/>
              <a:t>Osobnost psychiatrického pacienta nás zajímá ze 3 základních důvodů: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Různé </a:t>
            </a:r>
            <a:r>
              <a:rPr lang="cs-CZ" dirty="0" smtClean="0"/>
              <a:t>typy osobnosti různě </a:t>
            </a:r>
            <a:r>
              <a:rPr lang="cs-CZ" b="1" dirty="0" smtClean="0"/>
              <a:t>predisponují</a:t>
            </a:r>
            <a:r>
              <a:rPr lang="cs-CZ" dirty="0" smtClean="0"/>
              <a:t> k psychiatrickým onemocněním – souvisí to s tím, jak daný jedinec obvykle reaguje na stresové podněty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Typ osobnosti také ovlivňuje a mění „učebnicový“ obraz duševní nemoci – tzv. </a:t>
            </a:r>
            <a:r>
              <a:rPr lang="cs-CZ" b="1" dirty="0" err="1" smtClean="0"/>
              <a:t>patoplastický</a:t>
            </a:r>
            <a:r>
              <a:rPr lang="cs-CZ" b="1" dirty="0" smtClean="0"/>
              <a:t> faktor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Typ osobnosti také určuje vztah k léčbě a spolupráci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49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085184"/>
            <a:ext cx="8424936" cy="1087016"/>
          </a:xfrm>
        </p:spPr>
        <p:txBody>
          <a:bodyPr>
            <a:normAutofit/>
          </a:bodyPr>
          <a:lstStyle/>
          <a:p>
            <a:r>
              <a:rPr lang="cs-CZ" dirty="0" smtClean="0"/>
              <a:t>Teorie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980728"/>
            <a:ext cx="7704856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Existuje mnoho teorií o tom, co působí na utváření osobnosti člověka:</a:t>
            </a:r>
          </a:p>
          <a:p>
            <a:endParaRPr lang="cs-CZ" dirty="0" smtClean="0"/>
          </a:p>
          <a:p>
            <a:pPr lvl="1"/>
            <a:r>
              <a:rPr lang="cs-CZ" b="1" dirty="0" smtClean="0"/>
              <a:t>Biologické teorie </a:t>
            </a:r>
            <a:r>
              <a:rPr lang="cs-CZ" dirty="0" smtClean="0"/>
              <a:t>(genetika, vývoj mozku a jeho ovlivnění)</a:t>
            </a:r>
            <a:endParaRPr lang="cs-CZ" dirty="0" smtClean="0"/>
          </a:p>
          <a:p>
            <a:pPr lvl="1"/>
            <a:r>
              <a:rPr lang="cs-CZ" b="1" dirty="0" smtClean="0"/>
              <a:t>Psychologické teorie </a:t>
            </a:r>
            <a:r>
              <a:rPr lang="cs-CZ" dirty="0" smtClean="0"/>
              <a:t>(hlavně zkušenosti v dětství, vztah k blízkým osobám)</a:t>
            </a:r>
            <a:endParaRPr lang="cs-CZ" b="1" dirty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55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6781800" cy="943000"/>
          </a:xfrm>
        </p:spPr>
        <p:txBody>
          <a:bodyPr/>
          <a:lstStyle/>
          <a:p>
            <a:r>
              <a:rPr lang="cs-CZ" dirty="0" smtClean="0"/>
              <a:t>Vyšetření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434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 psychiatrickém vyšetření provádíme i orientační vyšetření osobnosti pacienta, a to pomocí následujících nástrojů:</a:t>
            </a:r>
            <a:endParaRPr lang="cs-CZ" dirty="0" smtClean="0"/>
          </a:p>
          <a:p>
            <a:r>
              <a:rPr lang="cs-CZ" b="1" dirty="0" smtClean="0"/>
              <a:t>Anamnéza</a:t>
            </a:r>
            <a:r>
              <a:rPr lang="cs-CZ" dirty="0" smtClean="0"/>
              <a:t> a v ní hlavně položky:</a:t>
            </a:r>
            <a:endParaRPr lang="cs-CZ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ztahy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ktivity ve volném čase (zájmy a koníčky)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řevažující ladění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ovaha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ostoje a názory (morální, náboženské, ke zdraví, k tělu…)</a:t>
            </a:r>
          </a:p>
          <a:p>
            <a:pPr lvl="1"/>
            <a:r>
              <a:rPr lang="cs-CZ" dirty="0" smtClean="0"/>
              <a:t>návyky, zlozvyky, abusus</a:t>
            </a:r>
          </a:p>
          <a:p>
            <a:pPr lvl="1"/>
            <a:endParaRPr lang="cs-CZ" dirty="0"/>
          </a:p>
          <a:p>
            <a:r>
              <a:rPr lang="cs-CZ" b="1" dirty="0" smtClean="0"/>
              <a:t>Pozorování </a:t>
            </a:r>
            <a:r>
              <a:rPr lang="cs-CZ" b="1" dirty="0" smtClean="0"/>
              <a:t>chování </a:t>
            </a:r>
            <a:r>
              <a:rPr lang="cs-CZ" b="1" dirty="0" smtClean="0"/>
              <a:t>pacienta</a:t>
            </a:r>
          </a:p>
          <a:p>
            <a:endParaRPr lang="cs-CZ" b="1" dirty="0" smtClean="0"/>
          </a:p>
          <a:p>
            <a:r>
              <a:rPr lang="cs-CZ" i="1" dirty="0" smtClean="0"/>
              <a:t>Pacienti sami </a:t>
            </a:r>
            <a:r>
              <a:rPr lang="cs-CZ" i="1" dirty="0" smtClean="0"/>
              <a:t>někdy hodnotí svoji osobnost hodně zkresleně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495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229200"/>
            <a:ext cx="6781800" cy="943000"/>
          </a:xfrm>
        </p:spPr>
        <p:txBody>
          <a:bodyPr/>
          <a:lstStyle/>
          <a:p>
            <a:r>
              <a:rPr lang="cs-CZ" dirty="0"/>
              <a:t>Vyšetření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/>
          <a:lstStyle/>
          <a:p>
            <a:r>
              <a:rPr lang="cs-CZ" dirty="0" smtClean="0"/>
              <a:t>V běžném životě obvykle </a:t>
            </a:r>
            <a:r>
              <a:rPr lang="cs-CZ" b="1" dirty="0" smtClean="0"/>
              <a:t>odhadujeme osobnost člověka podle jeho chování v dané situaci</a:t>
            </a:r>
          </a:p>
          <a:p>
            <a:r>
              <a:rPr lang="cs-CZ" b="1" dirty="0" smtClean="0"/>
              <a:t>U psychiatrických pacientů</a:t>
            </a:r>
            <a:r>
              <a:rPr lang="cs-CZ" dirty="0" smtClean="0"/>
              <a:t> je však </a:t>
            </a:r>
            <a:r>
              <a:rPr lang="cs-CZ" b="1" dirty="0" smtClean="0"/>
              <a:t>chování značně ovlivněno probíhající duševní poruchou</a:t>
            </a:r>
            <a:r>
              <a:rPr lang="cs-CZ" dirty="0" smtClean="0"/>
              <a:t>, proto z něj nelze na druh osobnosti usuzovat a je nutno využít informací z minulosti, před vypuknutím duševní </a:t>
            </a:r>
            <a:r>
              <a:rPr lang="cs-CZ" dirty="0" smtClean="0"/>
              <a:t>poruchy (od pacienta nebo blízkých)</a:t>
            </a:r>
            <a:endParaRPr lang="cs-CZ" dirty="0" smtClean="0"/>
          </a:p>
          <a:p>
            <a:r>
              <a:rPr lang="cs-CZ" dirty="0" smtClean="0"/>
              <a:t>K dispozici </a:t>
            </a:r>
            <a:r>
              <a:rPr lang="cs-CZ" dirty="0" smtClean="0"/>
              <a:t>jsou i </a:t>
            </a:r>
            <a:r>
              <a:rPr lang="cs-CZ" b="1" dirty="0" smtClean="0"/>
              <a:t>standardizované testy</a:t>
            </a:r>
            <a:r>
              <a:rPr lang="cs-CZ" dirty="0" smtClean="0"/>
              <a:t> popisující </a:t>
            </a:r>
            <a:r>
              <a:rPr lang="cs-CZ" dirty="0" smtClean="0"/>
              <a:t>osobnost, které pro psychiatra provádějí psychologové. Výsledky jsou </a:t>
            </a:r>
            <a:r>
              <a:rPr lang="cs-CZ" dirty="0" smtClean="0"/>
              <a:t>ale </a:t>
            </a:r>
            <a:r>
              <a:rPr lang="cs-CZ" dirty="0" smtClean="0"/>
              <a:t>rovněž zkreslené </a:t>
            </a:r>
            <a:r>
              <a:rPr lang="cs-CZ" dirty="0" smtClean="0"/>
              <a:t>v přítomnosti </a:t>
            </a:r>
            <a:r>
              <a:rPr lang="cs-CZ" dirty="0" smtClean="0"/>
              <a:t>akutní duševní poruchy.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85184"/>
            <a:ext cx="6781800" cy="1087016"/>
          </a:xfrm>
        </p:spPr>
        <p:txBody>
          <a:bodyPr/>
          <a:lstStyle/>
          <a:p>
            <a:pPr algn="ctr"/>
            <a:r>
              <a:rPr lang="cs-CZ" altLang="cs-CZ" dirty="0" smtClean="0"/>
              <a:t>Abnormální osobnosti</a:t>
            </a:r>
            <a:endParaRPr lang="en-US" altLang="cs-CZ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476673"/>
            <a:ext cx="8077200" cy="4608512"/>
          </a:xfrm>
        </p:spPr>
        <p:txBody>
          <a:bodyPr/>
          <a:lstStyle/>
          <a:p>
            <a:r>
              <a:rPr lang="cs-CZ" altLang="cs-CZ" sz="2400" dirty="0" smtClean="0">
                <a:solidFill>
                  <a:schemeClr val="accent1"/>
                </a:solidFill>
                <a:effectLst/>
              </a:rPr>
              <a:t>akcentovaná osobnost</a:t>
            </a:r>
            <a:r>
              <a:rPr lang="cs-CZ" altLang="cs-CZ" sz="2400" b="1" dirty="0" smtClean="0">
                <a:effectLst/>
              </a:rPr>
              <a:t> </a:t>
            </a:r>
            <a:r>
              <a:rPr lang="cs-CZ" altLang="cs-CZ" sz="2400" dirty="0" smtClean="0">
                <a:effectLst/>
              </a:rPr>
              <a:t>– výrazněji vyvinut určitý osobnostní rys (nevzdaluje se příliš od normy, např. výbušnost, zranitelnost…)</a:t>
            </a:r>
          </a:p>
          <a:p>
            <a:r>
              <a:rPr lang="cs-CZ" altLang="cs-CZ" sz="2400" dirty="0" smtClean="0">
                <a:solidFill>
                  <a:schemeClr val="accent1"/>
                </a:solidFill>
                <a:effectLst/>
              </a:rPr>
              <a:t>deprivovaná osobnost</a:t>
            </a:r>
            <a:r>
              <a:rPr lang="cs-CZ" altLang="cs-CZ" sz="2400" b="1" dirty="0" smtClean="0">
                <a:effectLst/>
              </a:rPr>
              <a:t> </a:t>
            </a:r>
            <a:r>
              <a:rPr lang="cs-CZ" altLang="cs-CZ" sz="2400" dirty="0" smtClean="0">
                <a:effectLst/>
              </a:rPr>
              <a:t>– vývoj pod nedostatkem emočních složek – potlačené emoční vnímání – citová chudost – neschopnost vyjádřit vřelé city (je základem u anetických lidí)</a:t>
            </a:r>
          </a:p>
          <a:p>
            <a:r>
              <a:rPr lang="cs-CZ" altLang="cs-CZ" dirty="0" err="1" smtClean="0">
                <a:solidFill>
                  <a:schemeClr val="accent1"/>
                </a:solidFill>
              </a:rPr>
              <a:t>depravovaná</a:t>
            </a:r>
            <a:r>
              <a:rPr lang="cs-CZ" altLang="cs-CZ" b="1" dirty="0" smtClean="0"/>
              <a:t>  </a:t>
            </a:r>
            <a:r>
              <a:rPr lang="cs-CZ" altLang="cs-CZ" dirty="0" smtClean="0"/>
              <a:t>– nežijí podle obvyklých norem běžného soužití, delikventi, asociální chování (žijí mimo normu, ale bez trestné činnosti), drogově závislí aj.</a:t>
            </a:r>
          </a:p>
          <a:p>
            <a:r>
              <a:rPr lang="cs-CZ" altLang="cs-CZ" dirty="0" smtClean="0">
                <a:solidFill>
                  <a:schemeClr val="accent1"/>
                </a:solidFill>
              </a:rPr>
              <a:t>primitivní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– jednoduché vzorce chování, nižší rozumové schopnosti, nedostatečná výchova, výuka, socializace</a:t>
            </a:r>
          </a:p>
          <a:p>
            <a:endParaRPr lang="cs-CZ" alt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77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620688"/>
            <a:ext cx="7632848" cy="4536504"/>
          </a:xfrm>
        </p:spPr>
        <p:txBody>
          <a:bodyPr>
            <a:normAutofit/>
          </a:bodyPr>
          <a:lstStyle/>
          <a:p>
            <a:r>
              <a:rPr lang="cs-CZ" altLang="cs-CZ" sz="2000" dirty="0" smtClean="0">
                <a:solidFill>
                  <a:schemeClr val="accent1"/>
                </a:solidFill>
                <a:effectLst/>
              </a:rPr>
              <a:t>dezintegrace</a:t>
            </a:r>
            <a:r>
              <a:rPr lang="cs-CZ" altLang="cs-CZ" sz="2000" b="1" dirty="0" smtClean="0">
                <a:effectLst/>
              </a:rPr>
              <a:t> </a:t>
            </a:r>
            <a:r>
              <a:rPr lang="cs-CZ" altLang="cs-CZ" sz="2000" dirty="0" smtClean="0">
                <a:effectLst/>
              </a:rPr>
              <a:t>– rozpad osobnosti, nejzávažnější porucha, jednotlivé složky osobnosti se uvolňují, všechny kvality psychiky postiženy, ztrácí kontakt  s minulostí i přítomností, změna ve vývoji povahy, neadekvátní reakce (např. schizofrenie, demence, organické onemocnění CNS)</a:t>
            </a:r>
          </a:p>
          <a:p>
            <a:r>
              <a:rPr lang="cs-CZ" altLang="cs-CZ" sz="2000" dirty="0" smtClean="0">
                <a:solidFill>
                  <a:schemeClr val="accent1"/>
                </a:solidFill>
                <a:effectLst/>
              </a:rPr>
              <a:t>transformace</a:t>
            </a:r>
            <a:r>
              <a:rPr lang="cs-CZ" altLang="cs-CZ" sz="2000" b="1" dirty="0" smtClean="0">
                <a:effectLst/>
              </a:rPr>
              <a:t> </a:t>
            </a:r>
            <a:r>
              <a:rPr lang="cs-CZ" altLang="cs-CZ" sz="2000" dirty="0" smtClean="0">
                <a:effectLst/>
              </a:rPr>
              <a:t>– trvalá přesvědčenost, že je někým jiným, vzácná, závažná, člověk ignoruje svou identitu, nevývratné přesvědčení</a:t>
            </a:r>
          </a:p>
          <a:p>
            <a:r>
              <a:rPr lang="cs-CZ" altLang="cs-CZ" sz="2000" dirty="0" smtClean="0">
                <a:solidFill>
                  <a:schemeClr val="accent1"/>
                </a:solidFill>
                <a:effectLst/>
              </a:rPr>
              <a:t>alterace</a:t>
            </a:r>
            <a:r>
              <a:rPr lang="cs-CZ" altLang="cs-CZ" sz="2000" b="1" dirty="0" smtClean="0">
                <a:effectLst/>
              </a:rPr>
              <a:t> </a:t>
            </a:r>
            <a:r>
              <a:rPr lang="cs-CZ" altLang="cs-CZ" sz="2000" dirty="0" smtClean="0">
                <a:effectLst/>
              </a:rPr>
              <a:t>– mnohočetná nebo disociovaná osobnost, žije sám za sebe se všemi vzpomínkami, v přechodném období je jako někým jiným, většinou se vrátí k normálu, obvykle si druhý život nepamatuje, náhlá ztráta původní identity, po určitou dobu žije v jiné identitě (přechody si neuvědomuje), vzácná</a:t>
            </a:r>
            <a:endParaRPr lang="cs-CZ" altLang="cs-CZ" sz="2000" dirty="0">
              <a:effectLst/>
            </a:endParaRPr>
          </a:p>
        </p:txBody>
      </p:sp>
      <p:sp>
        <p:nvSpPr>
          <p:cNvPr id="60928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5157192"/>
            <a:ext cx="6781800" cy="1015008"/>
          </a:xfrm>
          <a:noFill/>
          <a:ln/>
        </p:spPr>
        <p:txBody>
          <a:bodyPr/>
          <a:lstStyle/>
          <a:p>
            <a:pPr algn="ctr"/>
            <a:r>
              <a:rPr lang="cs-CZ" altLang="cs-CZ" dirty="0"/>
              <a:t>Abnormální osobnosti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2924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710</TotalTime>
  <Words>771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NewsPrint</vt:lpstr>
      <vt:lpstr>Poruchy osobnosti: základy pro samostudium</vt:lpstr>
      <vt:lpstr>Osobnost</vt:lpstr>
      <vt:lpstr>Osobnost</vt:lpstr>
      <vt:lpstr>Typy osobnosti a duševní nemoci</vt:lpstr>
      <vt:lpstr>Teorie osobnosti</vt:lpstr>
      <vt:lpstr>Vyšetření osobnosti</vt:lpstr>
      <vt:lpstr>Vyšetření osobnosti</vt:lpstr>
      <vt:lpstr>Abnormální osobnosti</vt:lpstr>
      <vt:lpstr>Abnormální osobnosti</vt:lpstr>
      <vt:lpstr>Abnormální osobnost jako diagnóza</vt:lpstr>
      <vt:lpstr>Poruchy osobnosti</vt:lpstr>
      <vt:lpstr>Poruchy osobnosti</vt:lpstr>
      <vt:lpstr>Další patologie osobnosti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osobnosti</dc:title>
  <dc:creator>Pavel Theiner</dc:creator>
  <cp:lastModifiedBy>Pavel Theiner</cp:lastModifiedBy>
  <cp:revision>34</cp:revision>
  <dcterms:created xsi:type="dcterms:W3CDTF">2014-09-15T05:24:28Z</dcterms:created>
  <dcterms:modified xsi:type="dcterms:W3CDTF">2015-08-31T07:46:21Z</dcterms:modified>
</cp:coreProperties>
</file>