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68" r:id="rId4"/>
    <p:sldId id="270" r:id="rId5"/>
    <p:sldId id="271" r:id="rId6"/>
    <p:sldId id="272" r:id="rId7"/>
    <p:sldId id="273" r:id="rId8"/>
    <p:sldId id="257" r:id="rId9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 varScale="1">
        <p:scale>
          <a:sx n="112" d="100"/>
          <a:sy n="112" d="100"/>
        </p:scale>
        <p:origin x="-864" y="-78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8.11.2015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8.11.2015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</a:t>
            </a:r>
            <a:r>
              <a:rPr lang="cs-CZ" noProof="0" dirty="0" err="1" smtClean="0"/>
              <a:t>přidíte</a:t>
            </a:r>
            <a:r>
              <a:rPr lang="cs-CZ" noProof="0" dirty="0" smtClean="0"/>
              <a:t>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dirty="0" smtClean="0"/>
              <a:t>Čeština: </a:t>
            </a:r>
            <a:r>
              <a:rPr lang="cs-CZ" dirty="0" smtClean="0"/>
              <a:t>8. </a:t>
            </a:r>
            <a:r>
              <a:rPr lang="cs-CZ" dirty="0" smtClean="0"/>
              <a:t>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</a:t>
            </a:r>
            <a:r>
              <a:rPr lang="cs-CZ" dirty="0" smtClean="0"/>
              <a:t>8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TEST </a:t>
            </a:r>
            <a:r>
              <a:rPr lang="en-US" dirty="0"/>
              <a:t>3. Communicative Competency: My daily routine. University city Brno.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Grammar</a:t>
            </a:r>
            <a:r>
              <a:rPr lang="en-US" dirty="0"/>
              <a:t>: . Where do you go versus Where are you?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Project </a:t>
            </a:r>
            <a:r>
              <a:rPr lang="en-US" dirty="0"/>
              <a:t>3: My life in Brno.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KDE? × KAM?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588" y="260648"/>
            <a:ext cx="1152128" cy="1152128"/>
          </a:xfr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092" y="332656"/>
            <a:ext cx="1080120" cy="1080120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64921"/>
              </p:ext>
            </p:extLst>
          </p:nvPr>
        </p:nvGraphicFramePr>
        <p:xfrm>
          <a:off x="3430116" y="1988840"/>
          <a:ext cx="4968552" cy="3337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84276"/>
                <a:gridCol w="248427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KDE?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KAM?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cs-CZ" dirty="0" smtClean="0"/>
                        <a:t>lev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cs-CZ" dirty="0" smtClean="0"/>
                        <a:t> × </a:t>
                      </a:r>
                      <a:r>
                        <a:rPr lang="cs-CZ" dirty="0" smtClean="0"/>
                        <a:t>vprav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cs-CZ" dirty="0" smtClean="0"/>
                        <a:t>lev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dirty="0" smtClean="0"/>
                        <a:t> ×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cs-CZ" dirty="0" smtClean="0"/>
                        <a:t>prav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naho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ře</a:t>
                      </a:r>
                      <a:r>
                        <a:rPr lang="cs-CZ" dirty="0" smtClean="0"/>
                        <a:t> × dol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nahor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 smtClean="0"/>
                        <a:t> ×</a:t>
                      </a:r>
                      <a:r>
                        <a:rPr lang="cs-CZ" baseline="0" dirty="0" smtClean="0"/>
                        <a:t> dol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ů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 smtClean="0"/>
                        <a:t>prostřed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cs-CZ" dirty="0" smtClean="0"/>
                        <a:t>prostřed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rovně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tady × tam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sem × tam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dom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dom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ů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1" dirty="0" err="1" smtClean="0">
                          <a:solidFill>
                            <a:srgbClr val="0070C0"/>
                          </a:solidFill>
                        </a:rPr>
                        <a:t>any</a:t>
                      </a:r>
                      <a:r>
                        <a:rPr lang="cs-CZ" b="1" i="1" dirty="0" smtClean="0">
                          <a:solidFill>
                            <a:srgbClr val="0070C0"/>
                          </a:solidFill>
                        </a:rPr>
                        <a:t> verb</a:t>
                      </a:r>
                      <a:endParaRPr lang="cs-CZ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err="1" smtClean="0">
                          <a:solidFill>
                            <a:srgbClr val="0070C0"/>
                          </a:solidFill>
                        </a:rPr>
                        <a:t>verbs</a:t>
                      </a:r>
                      <a:r>
                        <a:rPr lang="cs-CZ" b="1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cs-CZ" b="1" i="1" dirty="0" err="1" smtClean="0">
                          <a:solidFill>
                            <a:srgbClr val="0070C0"/>
                          </a:solidFill>
                        </a:rPr>
                        <a:t>of</a:t>
                      </a:r>
                      <a:r>
                        <a:rPr lang="cs-CZ" b="1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cs-CZ" b="1" i="1" dirty="0" err="1" smtClean="0">
                          <a:solidFill>
                            <a:srgbClr val="0070C0"/>
                          </a:solidFill>
                        </a:rPr>
                        <a:t>motion</a:t>
                      </a:r>
                      <a:r>
                        <a:rPr lang="cs-CZ" b="1" i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cs-CZ" b="1" i="1" dirty="0" err="1" smtClean="0">
                          <a:solidFill>
                            <a:srgbClr val="0070C0"/>
                          </a:solidFill>
                        </a:rPr>
                        <a:t>only</a:t>
                      </a:r>
                      <a:endParaRPr lang="cs-CZ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54882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KDE? = </a:t>
            </a:r>
            <a:r>
              <a:rPr lang="cs-CZ" dirty="0" err="1" smtClean="0"/>
              <a:t>where</a:t>
            </a:r>
            <a:r>
              <a:rPr lang="cs-CZ" dirty="0" smtClean="0"/>
              <a:t> (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location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900" y="332656"/>
            <a:ext cx="1080120" cy="1080120"/>
          </a:xfrm>
          <a:prstGeom prst="rect">
            <a:avLst/>
          </a:prstGeom>
        </p:spPr>
      </p:pic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973941"/>
              </p:ext>
            </p:extLst>
          </p:nvPr>
        </p:nvGraphicFramePr>
        <p:xfrm>
          <a:off x="796965" y="1844824"/>
          <a:ext cx="10801200" cy="34798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800200"/>
                <a:gridCol w="1800200"/>
                <a:gridCol w="1800200"/>
                <a:gridCol w="1800200"/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masculines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KDE?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feminines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neutres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penzion</a:t>
                      </a:r>
                    </a:p>
                    <a:p>
                      <a:r>
                        <a:rPr lang="cs-CZ" dirty="0" smtClean="0"/>
                        <a:t>hotel</a:t>
                      </a:r>
                    </a:p>
                    <a:p>
                      <a:r>
                        <a:rPr lang="cs-CZ" dirty="0" smtClean="0"/>
                        <a:t>bar</a:t>
                      </a:r>
                    </a:p>
                    <a:p>
                      <a:r>
                        <a:rPr lang="cs-CZ" dirty="0" smtClean="0"/>
                        <a:t>supermarket</a:t>
                      </a:r>
                    </a:p>
                    <a:p>
                      <a:r>
                        <a:rPr lang="cs-CZ" dirty="0" smtClean="0"/>
                        <a:t>kampus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 penzion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</a:p>
                    <a:p>
                      <a:r>
                        <a:rPr lang="cs-CZ" dirty="0" smtClean="0"/>
                        <a:t>v hotel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</a:p>
                    <a:p>
                      <a:r>
                        <a:rPr lang="cs-CZ" dirty="0" smtClean="0"/>
                        <a:t>v bar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</a:p>
                    <a:p>
                      <a:r>
                        <a:rPr lang="cs-CZ" dirty="0" smtClean="0"/>
                        <a:t>v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supermarket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v kampus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á</a:t>
                      </a:r>
                      <a:r>
                        <a:rPr lang="cs-CZ" dirty="0" smtClean="0"/>
                        <a:t> republi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hospod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cs-CZ" dirty="0" smtClean="0"/>
                        <a:t>Prah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cs-CZ" dirty="0" smtClean="0"/>
                        <a:t>škol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restaurac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cs-CZ" dirty="0" smtClean="0"/>
                        <a:t>prác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cs-CZ" dirty="0" smtClean="0"/>
                        <a:t>kancelář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 Čes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ké</a:t>
                      </a:r>
                      <a:r>
                        <a:rPr lang="cs-CZ" dirty="0" smtClean="0"/>
                        <a:t> republi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ce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v hospo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dě</a:t>
                      </a:r>
                    </a:p>
                    <a:p>
                      <a:r>
                        <a:rPr lang="cs-CZ" dirty="0" smtClean="0"/>
                        <a:t>v Pra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ze</a:t>
                      </a:r>
                    </a:p>
                    <a:p>
                      <a:r>
                        <a:rPr lang="cs-CZ" dirty="0" smtClean="0"/>
                        <a:t>ve škol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v restaurac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cs-CZ" dirty="0" smtClean="0"/>
                        <a:t>v prác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cs-CZ" dirty="0" smtClean="0"/>
                        <a:t>v kancelář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Brn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o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kin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o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divadl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o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Tesc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o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centr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um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nádraž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</a:p>
                    <a:p>
                      <a:r>
                        <a:rPr lang="cs-CZ" dirty="0" smtClean="0"/>
                        <a:t>Komenského náměst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 Brn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ě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v kin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ě</a:t>
                      </a:r>
                    </a:p>
                    <a:p>
                      <a:r>
                        <a:rPr lang="cs-CZ" dirty="0" smtClean="0"/>
                        <a:t>v divadl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e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v Tesc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u</a:t>
                      </a:r>
                    </a:p>
                    <a:p>
                      <a:r>
                        <a:rPr lang="cs-CZ" dirty="0" smtClean="0"/>
                        <a:t>v centr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u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r>
                        <a:rPr lang="cs-CZ" dirty="0" smtClean="0"/>
                        <a:t> nádraž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r>
                        <a:rPr lang="cs-CZ" dirty="0" smtClean="0"/>
                        <a:t> Komenského náměst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65820" y="5505896"/>
            <a:ext cx="1094521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i="1" dirty="0" err="1" smtClean="0">
                <a:latin typeface="+mn-lt"/>
              </a:rPr>
              <a:t>can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be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used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with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any</a:t>
            </a:r>
            <a:r>
              <a:rPr lang="cs-CZ" sz="2400" i="1" dirty="0" smtClean="0">
                <a:latin typeface="+mn-lt"/>
              </a:rPr>
              <a:t> verb (</a:t>
            </a:r>
            <a:r>
              <a:rPr lang="cs-CZ" sz="2400" i="1" dirty="0" err="1" smtClean="0">
                <a:latin typeface="+mn-lt"/>
              </a:rPr>
              <a:t>all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actions</a:t>
            </a:r>
            <a:r>
              <a:rPr lang="cs-CZ" sz="2400" i="1" dirty="0" smtClean="0">
                <a:latin typeface="+mn-lt"/>
              </a:rPr>
              <a:t> are happening </a:t>
            </a:r>
            <a:r>
              <a:rPr lang="cs-CZ" sz="2400" i="1" dirty="0" err="1" smtClean="0">
                <a:latin typeface="+mn-lt"/>
              </a:rPr>
              <a:t>somewhere</a:t>
            </a:r>
            <a:r>
              <a:rPr lang="cs-CZ" sz="2400" i="1" dirty="0" smtClean="0">
                <a:latin typeface="+mn-lt"/>
              </a:rPr>
              <a:t>)</a:t>
            </a:r>
            <a:endParaRPr lang="cs-CZ" sz="2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21712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125860" y="263443"/>
            <a:ext cx="9504038" cy="1020762"/>
          </a:xfrm>
        </p:spPr>
        <p:txBody>
          <a:bodyPr/>
          <a:lstStyle/>
          <a:p>
            <a:r>
              <a:rPr lang="cs-CZ" dirty="0" smtClean="0"/>
              <a:t>KAM? </a:t>
            </a:r>
            <a:r>
              <a:rPr lang="cs-CZ" dirty="0" smtClean="0"/>
              <a:t>= </a:t>
            </a:r>
            <a:r>
              <a:rPr lang="cs-CZ" dirty="0" err="1" smtClean="0"/>
              <a:t>where</a:t>
            </a:r>
            <a:r>
              <a:rPr lang="cs-CZ" dirty="0" smtClean="0"/>
              <a:t> (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destiantion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68694"/>
              </p:ext>
            </p:extLst>
          </p:nvPr>
        </p:nvGraphicFramePr>
        <p:xfrm>
          <a:off x="796965" y="1844824"/>
          <a:ext cx="10801200" cy="34798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800200"/>
                <a:gridCol w="1800200"/>
                <a:gridCol w="1800200"/>
                <a:gridCol w="1800200"/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masculines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KDE?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feminines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neutres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penzion</a:t>
                      </a:r>
                    </a:p>
                    <a:p>
                      <a:r>
                        <a:rPr lang="cs-CZ" dirty="0" smtClean="0"/>
                        <a:t>hotel</a:t>
                      </a:r>
                    </a:p>
                    <a:p>
                      <a:r>
                        <a:rPr lang="cs-CZ" dirty="0" smtClean="0"/>
                        <a:t>bar</a:t>
                      </a:r>
                    </a:p>
                    <a:p>
                      <a:r>
                        <a:rPr lang="cs-CZ" dirty="0" smtClean="0"/>
                        <a:t>supermarket</a:t>
                      </a:r>
                    </a:p>
                    <a:p>
                      <a:r>
                        <a:rPr lang="cs-CZ" dirty="0" smtClean="0"/>
                        <a:t>kampus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</a:t>
                      </a:r>
                      <a:r>
                        <a:rPr lang="cs-CZ" dirty="0" smtClean="0"/>
                        <a:t>penzion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</a:p>
                    <a:p>
                      <a:r>
                        <a:rPr lang="cs-CZ" dirty="0" smtClean="0"/>
                        <a:t>do </a:t>
                      </a:r>
                      <a:r>
                        <a:rPr lang="cs-CZ" dirty="0" smtClean="0"/>
                        <a:t>hotel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</a:p>
                    <a:p>
                      <a:r>
                        <a:rPr lang="cs-CZ" dirty="0" smtClean="0"/>
                        <a:t>do </a:t>
                      </a:r>
                      <a:r>
                        <a:rPr lang="cs-CZ" dirty="0" smtClean="0"/>
                        <a:t>bar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</a:p>
                    <a:p>
                      <a:r>
                        <a:rPr lang="cs-CZ" dirty="0" smtClean="0"/>
                        <a:t>do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supermarket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do </a:t>
                      </a:r>
                      <a:r>
                        <a:rPr lang="cs-CZ" dirty="0" smtClean="0"/>
                        <a:t>kampus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á</a:t>
                      </a:r>
                      <a:r>
                        <a:rPr lang="cs-CZ" dirty="0" smtClean="0"/>
                        <a:t> republi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hospod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cs-CZ" dirty="0" smtClean="0"/>
                        <a:t>Prah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cs-CZ" dirty="0" smtClean="0"/>
                        <a:t>škol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restaurac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cs-CZ" dirty="0" smtClean="0"/>
                        <a:t>prác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cs-CZ" dirty="0" smtClean="0"/>
                        <a:t>kancelář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</a:t>
                      </a:r>
                      <a:r>
                        <a:rPr lang="cs-CZ" dirty="0" smtClean="0"/>
                        <a:t>Čes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ké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/>
                        <a:t>republi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ky</a:t>
                      </a:r>
                      <a:endParaRPr lang="cs-CZ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do hospo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smtClean="0"/>
                        <a:t>do Prah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smtClean="0"/>
                        <a:t>do škol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do restaurac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smtClean="0"/>
                        <a:t>do prác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smtClean="0"/>
                        <a:t>do kancelář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Brn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o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kin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o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divadl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o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Tesc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o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centr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um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nádraž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</a:p>
                    <a:p>
                      <a:r>
                        <a:rPr lang="cs-CZ" dirty="0" smtClean="0"/>
                        <a:t>Komenského náměst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Brn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endParaRPr lang="cs-CZ" b="1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do kin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endParaRPr lang="cs-CZ" b="1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/>
                        <a:t>do divadl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endParaRPr lang="cs-CZ" b="1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do Tesc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endParaRPr lang="cs-CZ" b="1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/>
                        <a:t>do centr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r>
                        <a:rPr lang="cs-CZ" dirty="0" smtClean="0"/>
                        <a:t> nádraž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endParaRPr lang="cs-CZ" dirty="0" smtClean="0"/>
                    </a:p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r>
                        <a:rPr lang="cs-CZ" dirty="0" smtClean="0"/>
                        <a:t> Komenského náměst</a:t>
                      </a:r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65820" y="5505896"/>
            <a:ext cx="1094521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i="1" dirty="0" err="1" smtClean="0">
                <a:latin typeface="+mn-lt"/>
              </a:rPr>
              <a:t>only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verbs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of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motion</a:t>
            </a:r>
            <a:endParaRPr lang="cs-CZ" sz="2400" i="1" dirty="0">
              <a:latin typeface="+mn-lt"/>
            </a:endParaRPr>
          </a:p>
        </p:txBody>
      </p:sp>
      <p:pic>
        <p:nvPicPr>
          <p:cNvPr id="6" name="Zástupný symbol pro obsah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14892" y="188640"/>
            <a:ext cx="11521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0721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772" y="260648"/>
            <a:ext cx="10945216" cy="1034752"/>
          </a:xfrm>
        </p:spPr>
        <p:txBody>
          <a:bodyPr/>
          <a:lstStyle/>
          <a:p>
            <a:r>
              <a:rPr lang="cs-CZ" dirty="0" smtClean="0"/>
              <a:t>LOCATIVE SINGULAR: </a:t>
            </a:r>
            <a:r>
              <a:rPr lang="cs-CZ" dirty="0" err="1" smtClean="0"/>
              <a:t>overview</a:t>
            </a:r>
            <a:r>
              <a:rPr lang="cs-CZ" dirty="0" smtClean="0"/>
              <a:t> (</a:t>
            </a:r>
            <a:r>
              <a:rPr lang="cs-CZ" dirty="0" err="1" smtClean="0"/>
              <a:t>location</a:t>
            </a:r>
            <a:r>
              <a:rPr lang="cs-CZ" dirty="0" smtClean="0"/>
              <a:t> </a:t>
            </a:r>
            <a:r>
              <a:rPr lang="cs-CZ" dirty="0" err="1" smtClean="0"/>
              <a:t>grammar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926849"/>
              </p:ext>
            </p:extLst>
          </p:nvPr>
        </p:nvGraphicFramePr>
        <p:xfrm>
          <a:off x="1485900" y="1916833"/>
          <a:ext cx="9217024" cy="424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7993"/>
                <a:gridCol w="2216575"/>
                <a:gridCol w="3612456"/>
              </a:tblGrid>
              <a:tr h="576063">
                <a:tc>
                  <a:txBody>
                    <a:bodyPr/>
                    <a:lstStyle/>
                    <a:p>
                      <a:r>
                        <a:rPr lang="en-GB" sz="2400" noProof="0" dirty="0" smtClean="0"/>
                        <a:t>nominative singular</a:t>
                      </a:r>
                      <a:endParaRPr lang="en-GB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ym typeface="Wingdings"/>
                        </a:rPr>
                        <a:t></a:t>
                      </a:r>
                      <a:r>
                        <a:rPr lang="en-GB" sz="2600" noProof="0" dirty="0" smtClean="0">
                          <a:sym typeface="Wingdings"/>
                        </a:rPr>
                        <a:t> </a:t>
                      </a:r>
                      <a:endParaRPr lang="en-GB" sz="26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en-GB" sz="2600" noProof="0" dirty="0" smtClean="0"/>
                        <a:t>locative singular</a:t>
                      </a:r>
                      <a:endParaRPr lang="en-GB" sz="2600" noProof="0" dirty="0"/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bar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+ </a:t>
                      </a:r>
                      <a:r>
                        <a:rPr lang="cs-CZ" sz="2600" noProof="0" dirty="0" smtClean="0">
                          <a:solidFill>
                            <a:srgbClr val="0070C0"/>
                          </a:solidFill>
                        </a:rPr>
                        <a:t>-U</a:t>
                      </a:r>
                      <a:endParaRPr lang="cs-CZ" sz="2600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baseline="0" noProof="0" dirty="0" smtClean="0"/>
                        <a:t>bar</a:t>
                      </a:r>
                      <a:r>
                        <a:rPr lang="cs-CZ" sz="2800" baseline="0" noProof="0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endParaRPr lang="cs-CZ" sz="2800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Brno, Tesco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olidFill>
                            <a:srgbClr val="00B050"/>
                          </a:solidFill>
                        </a:rPr>
                        <a:t>-O </a:t>
                      </a:r>
                      <a:r>
                        <a:rPr lang="cs-CZ" sz="2600" noProof="0" dirty="0" smtClean="0">
                          <a:sym typeface="Wingdings"/>
                        </a:rPr>
                        <a:t> </a:t>
                      </a:r>
                      <a:r>
                        <a:rPr lang="cs-CZ" sz="2600" noProof="0" dirty="0" smtClean="0">
                          <a:solidFill>
                            <a:srgbClr val="00B050"/>
                          </a:solidFill>
                          <a:sym typeface="Wingdings"/>
                        </a:rPr>
                        <a:t>-Ě/-U</a:t>
                      </a:r>
                      <a:endParaRPr lang="cs-CZ" sz="26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Brn</a:t>
                      </a:r>
                      <a:r>
                        <a:rPr lang="cs-CZ" sz="2800" noProof="0" dirty="0" smtClean="0">
                          <a:solidFill>
                            <a:srgbClr val="00B050"/>
                          </a:solidFill>
                        </a:rPr>
                        <a:t>ě</a:t>
                      </a:r>
                      <a:r>
                        <a:rPr lang="cs-CZ" sz="2800" noProof="0" dirty="0" smtClean="0"/>
                        <a:t>, Tesc</a:t>
                      </a:r>
                      <a:r>
                        <a:rPr lang="cs-CZ" sz="2800" noProof="0" dirty="0" smtClean="0">
                          <a:solidFill>
                            <a:srgbClr val="00B050"/>
                          </a:solidFill>
                        </a:rPr>
                        <a:t>u</a:t>
                      </a:r>
                      <a:endParaRPr lang="cs-CZ" sz="28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škola, hospoda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r>
                        <a:rPr lang="cs-CZ" sz="2600" noProof="0" dirty="0" smtClean="0"/>
                        <a:t> </a:t>
                      </a:r>
                      <a:r>
                        <a:rPr lang="cs-CZ" sz="2600" noProof="0" dirty="0" smtClean="0">
                          <a:sym typeface="Wingdings"/>
                        </a:rPr>
                        <a:t> </a:t>
                      </a:r>
                      <a:r>
                        <a:rPr lang="cs-CZ" sz="2600" noProof="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-E/-Ě</a:t>
                      </a:r>
                      <a:endParaRPr lang="cs-CZ" sz="26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škol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800" noProof="0" dirty="0" smtClean="0"/>
                        <a:t>, hospod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ě</a:t>
                      </a:r>
                      <a:endParaRPr lang="cs-CZ" sz="28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kancelář, tramvaj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cs-CZ" sz="2600" baseline="0" noProof="0" dirty="0" smtClean="0">
                          <a:solidFill>
                            <a:srgbClr val="FF0000"/>
                          </a:solidFill>
                        </a:rPr>
                        <a:t> -I</a:t>
                      </a:r>
                      <a:endParaRPr lang="cs-CZ" sz="26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kancelář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800" noProof="0" dirty="0" smtClean="0"/>
                        <a:t>, tramvaj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sz="28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restaurace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olidFill>
                            <a:srgbClr val="FF0000"/>
                          </a:solidFill>
                        </a:rPr>
                        <a:t>-E </a:t>
                      </a:r>
                      <a:r>
                        <a:rPr lang="cs-CZ" sz="2600" noProof="0" dirty="0" smtClean="0">
                          <a:sym typeface="Wingdings"/>
                        </a:rPr>
                        <a:t> </a:t>
                      </a:r>
                      <a:r>
                        <a:rPr lang="cs-CZ" sz="2600" noProof="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-I</a:t>
                      </a:r>
                      <a:endParaRPr lang="cs-CZ" sz="26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restaurac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sz="28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nádraží, náměstí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= </a:t>
                      </a:r>
                      <a:r>
                        <a:rPr lang="cs-CZ" sz="2600" noProof="0" dirty="0" smtClean="0">
                          <a:solidFill>
                            <a:srgbClr val="00B050"/>
                          </a:solidFill>
                        </a:rPr>
                        <a:t>-Í</a:t>
                      </a:r>
                      <a:endParaRPr lang="cs-CZ" sz="2600" noProof="0" dirty="0">
                        <a:solidFill>
                          <a:srgbClr val="00B05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nádraž</a:t>
                      </a:r>
                      <a:r>
                        <a:rPr lang="cs-CZ" sz="2800" noProof="0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r>
                        <a:rPr lang="cs-CZ" sz="2800" noProof="0" dirty="0" smtClean="0"/>
                        <a:t>, náměst</a:t>
                      </a:r>
                      <a:r>
                        <a:rPr lang="cs-CZ" sz="2800" noProof="0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endParaRPr lang="cs-CZ" sz="2800" noProof="0" dirty="0">
                        <a:solidFill>
                          <a:srgbClr val="00B050"/>
                        </a:solidFill>
                      </a:endParaRPr>
                    </a:p>
                  </a:txBody>
                  <a:tcPr marT="45714" marB="45714" anchor="ctr"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2924" y="404664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64393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748" y="260648"/>
            <a:ext cx="11161240" cy="1034752"/>
          </a:xfrm>
        </p:spPr>
        <p:txBody>
          <a:bodyPr/>
          <a:lstStyle/>
          <a:p>
            <a:r>
              <a:rPr lang="cs-CZ" dirty="0" smtClean="0"/>
              <a:t>GENITIV SINGULAR: </a:t>
            </a:r>
            <a:r>
              <a:rPr lang="cs-CZ" dirty="0" err="1" smtClean="0"/>
              <a:t>overview</a:t>
            </a:r>
            <a:r>
              <a:rPr lang="cs-CZ" dirty="0" smtClean="0"/>
              <a:t> (</a:t>
            </a:r>
            <a:r>
              <a:rPr lang="cs-CZ" dirty="0" err="1" smtClean="0"/>
              <a:t>destination</a:t>
            </a:r>
            <a:r>
              <a:rPr lang="cs-CZ" dirty="0" smtClean="0"/>
              <a:t> </a:t>
            </a:r>
            <a:r>
              <a:rPr lang="cs-CZ" dirty="0" err="1" smtClean="0"/>
              <a:t>grammar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259169"/>
              </p:ext>
            </p:extLst>
          </p:nvPr>
        </p:nvGraphicFramePr>
        <p:xfrm>
          <a:off x="1485900" y="1916833"/>
          <a:ext cx="9217024" cy="424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7993"/>
                <a:gridCol w="2216575"/>
                <a:gridCol w="3612456"/>
              </a:tblGrid>
              <a:tr h="576063">
                <a:tc>
                  <a:txBody>
                    <a:bodyPr/>
                    <a:lstStyle/>
                    <a:p>
                      <a:r>
                        <a:rPr lang="en-GB" sz="2400" noProof="0" dirty="0" smtClean="0"/>
                        <a:t>nominative singular</a:t>
                      </a:r>
                      <a:endParaRPr lang="en-GB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ym typeface="Wingdings"/>
                        </a:rPr>
                        <a:t></a:t>
                      </a:r>
                      <a:r>
                        <a:rPr lang="en-GB" sz="2600" noProof="0" dirty="0" smtClean="0">
                          <a:sym typeface="Wingdings"/>
                        </a:rPr>
                        <a:t> </a:t>
                      </a:r>
                      <a:endParaRPr lang="en-GB" sz="26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en-GB" sz="2600" noProof="0" dirty="0" smtClean="0"/>
                        <a:t>locative singular</a:t>
                      </a:r>
                      <a:endParaRPr lang="en-GB" sz="2600" noProof="0" dirty="0"/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bar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+ </a:t>
                      </a:r>
                      <a:r>
                        <a:rPr lang="cs-CZ" sz="2600" noProof="0" dirty="0" smtClean="0">
                          <a:solidFill>
                            <a:srgbClr val="0070C0"/>
                          </a:solidFill>
                        </a:rPr>
                        <a:t>-U</a:t>
                      </a:r>
                      <a:endParaRPr lang="cs-CZ" sz="2600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baseline="0" noProof="0" dirty="0" smtClean="0"/>
                        <a:t>bar</a:t>
                      </a:r>
                      <a:r>
                        <a:rPr lang="cs-CZ" sz="2800" baseline="0" noProof="0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endParaRPr lang="cs-CZ" sz="2800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Brno, Tesco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olidFill>
                            <a:srgbClr val="00B050"/>
                          </a:solidFill>
                        </a:rPr>
                        <a:t>-O </a:t>
                      </a:r>
                      <a:r>
                        <a:rPr lang="cs-CZ" sz="2600" noProof="0" dirty="0" smtClean="0">
                          <a:sym typeface="Wingdings"/>
                        </a:rPr>
                        <a:t> </a:t>
                      </a:r>
                      <a:r>
                        <a:rPr lang="cs-CZ" sz="2600" noProof="0" dirty="0" smtClean="0">
                          <a:solidFill>
                            <a:srgbClr val="00B050"/>
                          </a:solidFill>
                          <a:sym typeface="Wingdings"/>
                        </a:rPr>
                        <a:t>-A</a:t>
                      </a:r>
                      <a:endParaRPr lang="cs-CZ" sz="26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Brn</a:t>
                      </a:r>
                      <a:r>
                        <a:rPr lang="cs-CZ" sz="2800" noProof="0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cs-CZ" sz="2800" noProof="0" dirty="0" smtClean="0"/>
                        <a:t>, Tesc</a:t>
                      </a:r>
                      <a:r>
                        <a:rPr lang="cs-CZ" sz="2800" noProof="0" dirty="0" smtClean="0">
                          <a:solidFill>
                            <a:srgbClr val="00B050"/>
                          </a:solidFill>
                        </a:rPr>
                        <a:t>a</a:t>
                      </a:r>
                      <a:endParaRPr lang="cs-CZ" sz="28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škola, hospoda</a:t>
                      </a:r>
                      <a:endParaRPr lang="cs-CZ" sz="2400" b="1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r>
                        <a:rPr lang="cs-CZ" sz="2600" noProof="0" dirty="0" smtClean="0"/>
                        <a:t> </a:t>
                      </a:r>
                      <a:r>
                        <a:rPr lang="cs-CZ" sz="2600" noProof="0" dirty="0" smtClean="0">
                          <a:sym typeface="Wingdings"/>
                        </a:rPr>
                        <a:t> </a:t>
                      </a:r>
                      <a:r>
                        <a:rPr lang="cs-CZ" sz="2600" noProof="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-Y</a:t>
                      </a:r>
                      <a:endParaRPr lang="cs-CZ" sz="26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škol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sz="2800" noProof="0" dirty="0" smtClean="0"/>
                        <a:t>, hospod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sz="28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kancelář, tramvaj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cs-CZ" sz="2600" baseline="0" noProof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2600" baseline="0" noProof="0" dirty="0" smtClean="0">
                          <a:solidFill>
                            <a:srgbClr val="FF0000"/>
                          </a:solidFill>
                        </a:rPr>
                        <a:t>-E</a:t>
                      </a:r>
                      <a:endParaRPr lang="cs-CZ" sz="26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kancelář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800" noProof="0" dirty="0" smtClean="0"/>
                        <a:t>, tramvaj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sz="28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restaurace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>
                          <a:sym typeface="Wingdings"/>
                        </a:rPr>
                        <a:t>= </a:t>
                      </a:r>
                      <a:r>
                        <a:rPr lang="cs-CZ" sz="2600" noProof="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-E</a:t>
                      </a:r>
                      <a:endParaRPr lang="cs-CZ" sz="26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restaurac</a:t>
                      </a:r>
                      <a:r>
                        <a:rPr lang="cs-CZ" sz="2800" noProof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sz="2800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 marT="45714" marB="45714"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400" noProof="0" dirty="0" smtClean="0"/>
                        <a:t>nádraží, náměstí</a:t>
                      </a:r>
                      <a:endParaRPr lang="cs-CZ" sz="2400" noProof="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noProof="0" dirty="0" smtClean="0"/>
                        <a:t>= </a:t>
                      </a:r>
                      <a:r>
                        <a:rPr lang="cs-CZ" sz="2600" noProof="0" dirty="0" smtClean="0">
                          <a:solidFill>
                            <a:srgbClr val="00B050"/>
                          </a:solidFill>
                        </a:rPr>
                        <a:t>-Í</a:t>
                      </a:r>
                      <a:endParaRPr lang="cs-CZ" sz="2600" noProof="0" dirty="0">
                        <a:solidFill>
                          <a:srgbClr val="00B050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cs-CZ" sz="2800" noProof="0" dirty="0" smtClean="0"/>
                        <a:t>nádraž</a:t>
                      </a:r>
                      <a:r>
                        <a:rPr lang="cs-CZ" sz="2800" noProof="0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r>
                        <a:rPr lang="cs-CZ" sz="2800" noProof="0" dirty="0" smtClean="0"/>
                        <a:t>, náměst</a:t>
                      </a:r>
                      <a:r>
                        <a:rPr lang="cs-CZ" sz="2800" noProof="0" dirty="0" smtClean="0">
                          <a:solidFill>
                            <a:srgbClr val="00B050"/>
                          </a:solidFill>
                        </a:rPr>
                        <a:t>í</a:t>
                      </a:r>
                      <a:endParaRPr lang="cs-CZ" sz="2800" noProof="0" dirty="0">
                        <a:solidFill>
                          <a:srgbClr val="00B050"/>
                        </a:solidFill>
                      </a:endParaRPr>
                    </a:p>
                  </a:txBody>
                  <a:tcPr marT="45714" marB="45714" anchor="ctr"/>
                </a:tc>
              </a:tr>
            </a:tbl>
          </a:graphicData>
        </a:graphic>
      </p:graphicFrame>
      <p:pic>
        <p:nvPicPr>
          <p:cNvPr id="6" name="Zástupný symbol pro obsah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62587" y="188640"/>
            <a:ext cx="11521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026495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KDE? × KAM?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588" y="260648"/>
            <a:ext cx="1152128" cy="1152128"/>
          </a:xfr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092" y="332656"/>
            <a:ext cx="1080120" cy="1080120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57940"/>
              </p:ext>
            </p:extLst>
          </p:nvPr>
        </p:nvGraphicFramePr>
        <p:xfrm>
          <a:off x="2926060" y="1916832"/>
          <a:ext cx="6480720" cy="22250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60240"/>
                <a:gridCol w="2160240"/>
                <a:gridCol w="216024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KDE?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KAM?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bg1"/>
                          </a:solidFill>
                        </a:rPr>
                        <a:t>grammar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bg1"/>
                          </a:solidFill>
                        </a:rPr>
                        <a:t>locative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genitiv/</a:t>
                      </a:r>
                      <a:r>
                        <a:rPr lang="cs-CZ" dirty="0" err="1" smtClean="0">
                          <a:solidFill>
                            <a:schemeClr val="bg1"/>
                          </a:solidFill>
                        </a:rPr>
                        <a:t>accusative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bg1"/>
                          </a:solidFill>
                        </a:rPr>
                        <a:t>question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kde?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kam?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bg1"/>
                          </a:solidFill>
                        </a:rPr>
                        <a:t>preposition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v + </a:t>
                      </a:r>
                      <a:r>
                        <a:rPr lang="cs-CZ" dirty="0" err="1" smtClean="0">
                          <a:solidFill>
                            <a:schemeClr val="bg1"/>
                          </a:solidFill>
                        </a:rPr>
                        <a:t>locative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do + genitive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na + </a:t>
                      </a:r>
                      <a:r>
                        <a:rPr lang="cs-CZ" dirty="0" err="1" smtClean="0">
                          <a:solidFill>
                            <a:schemeClr val="bg1"/>
                          </a:solidFill>
                        </a:rPr>
                        <a:t>locative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na + </a:t>
                      </a:r>
                      <a:r>
                        <a:rPr lang="cs-CZ" dirty="0" err="1" smtClean="0">
                          <a:solidFill>
                            <a:schemeClr val="bg1"/>
                          </a:solidFill>
                        </a:rPr>
                        <a:t>accusative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bg1"/>
                          </a:solidFill>
                        </a:rPr>
                        <a:t>verbs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0" dirty="0" err="1" smtClean="0">
                          <a:solidFill>
                            <a:schemeClr val="bg1"/>
                          </a:solidFill>
                        </a:rPr>
                        <a:t>any</a:t>
                      </a:r>
                      <a:r>
                        <a:rPr lang="cs-CZ" b="0" i="0" dirty="0" smtClean="0">
                          <a:solidFill>
                            <a:schemeClr val="bg1"/>
                          </a:solidFill>
                        </a:rPr>
                        <a:t> verb</a:t>
                      </a:r>
                      <a:endParaRPr lang="cs-CZ" b="0" i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i="0" dirty="0" err="1" smtClean="0">
                          <a:solidFill>
                            <a:schemeClr val="bg1"/>
                          </a:solidFill>
                        </a:rPr>
                        <a:t>verbs</a:t>
                      </a:r>
                      <a:r>
                        <a:rPr lang="cs-CZ" b="0" i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b="0" i="0" dirty="0" err="1" smtClean="0">
                          <a:solidFill>
                            <a:schemeClr val="bg1"/>
                          </a:solidFill>
                        </a:rPr>
                        <a:t>of</a:t>
                      </a:r>
                      <a:r>
                        <a:rPr lang="cs-CZ" b="0" i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b="0" i="0" dirty="0" err="1" smtClean="0">
                          <a:solidFill>
                            <a:schemeClr val="bg1"/>
                          </a:solidFill>
                        </a:rPr>
                        <a:t>motion</a:t>
                      </a:r>
                      <a:r>
                        <a:rPr lang="cs-CZ" b="0" i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b="0" i="0" dirty="0" err="1" smtClean="0">
                          <a:solidFill>
                            <a:schemeClr val="bg1"/>
                          </a:solidFill>
                        </a:rPr>
                        <a:t>only</a:t>
                      </a:r>
                      <a:endParaRPr lang="cs-CZ" b="0" i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1793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Homework</a:t>
            </a:r>
            <a:endParaRPr lang="cs-CZ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today's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420</Words>
  <Application>Microsoft Office PowerPoint</Application>
  <PresentationFormat>Vlastní</PresentationFormat>
  <Paragraphs>193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Chalkboard_16x9</vt:lpstr>
      <vt:lpstr>Čeština: 8. lekce Czech language: 8th lesson</vt:lpstr>
      <vt:lpstr>KDE? × KAM?</vt:lpstr>
      <vt:lpstr>KDE? = where (question about location)</vt:lpstr>
      <vt:lpstr>KAM? = where (question about destiantion)</vt:lpstr>
      <vt:lpstr>LOCATIVE SINGULAR: overview (location grammar)</vt:lpstr>
      <vt:lpstr>GENITIV SINGULAR: overview (destination grammar)</vt:lpstr>
      <vt:lpstr>KDE? × KAM?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2015-11-08T18:12:42Z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