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84" r:id="rId4"/>
    <p:sldId id="273" r:id="rId5"/>
    <p:sldId id="276" r:id="rId6"/>
    <p:sldId id="285" r:id="rId7"/>
    <p:sldId id="277" r:id="rId8"/>
    <p:sldId id="283" r:id="rId9"/>
    <p:sldId id="278" r:id="rId10"/>
    <p:sldId id="279" r:id="rId11"/>
    <p:sldId id="280" r:id="rId12"/>
    <p:sldId id="282" r:id="rId13"/>
    <p:sldId id="281" r:id="rId14"/>
    <p:sldId id="275" r:id="rId15"/>
    <p:sldId id="257" r:id="rId16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19" autoAdjust="0"/>
    <p:restoredTop sz="94434" autoAdjust="0"/>
  </p:normalViewPr>
  <p:slideViewPr>
    <p:cSldViewPr>
      <p:cViewPr varScale="1">
        <p:scale>
          <a:sx n="110" d="100"/>
          <a:sy n="110" d="100"/>
        </p:scale>
        <p:origin x="984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27.9.2015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27.9.2015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DF100C-D4DB-435B-BBE5-B5BD6364A45E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702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681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074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110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cs/courses/a1/2/2/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luvtecesky.net/cs/courses/a1/2/3/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luvtecesky.net/cs/courses/a1/2/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dirty="0" smtClean="0"/>
              <a:t>Čeština: 2. 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Communicative Competency: </a:t>
            </a:r>
            <a:r>
              <a:rPr lang="en-US" i="1" dirty="0" smtClean="0"/>
              <a:t>What do you do in Brno?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Grammar: Word and its forms in Czech. Natural/grammatical genders in Czech.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Three genders of Czech nouns.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Nominative of singular in nouns, adjectives, pronouns, and numeral </a:t>
            </a:r>
            <a:r>
              <a:rPr lang="en-US" i="1" dirty="0" smtClean="0"/>
              <a:t>one</a:t>
            </a:r>
            <a:endParaRPr lang="cs-CZ" dirty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Demonstrative pronouns </a:t>
            </a:r>
            <a:r>
              <a:rPr lang="en-US" i="1" dirty="0" smtClean="0"/>
              <a:t>ten, ta, to</a:t>
            </a:r>
            <a:r>
              <a:rPr lang="en-US" dirty="0" smtClean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Cardinal numerals 21</a:t>
            </a:r>
            <a:r>
              <a:rPr lang="cs-CZ" dirty="0" smtClean="0"/>
              <a:t>—</a:t>
            </a:r>
            <a:r>
              <a:rPr lang="en-US" dirty="0" smtClean="0"/>
              <a:t>1000.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gender? — </a:t>
            </a:r>
            <a:r>
              <a:rPr lang="cs-CZ" dirty="0" err="1" smtClean="0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= </a:t>
            </a:r>
            <a:r>
              <a:rPr lang="cs-CZ" dirty="0" err="1" smtClean="0"/>
              <a:t>neutre</a:t>
            </a:r>
            <a:r>
              <a:rPr lang="cs-CZ" dirty="0" smtClean="0"/>
              <a:t>: pivo, Brno, město (</a:t>
            </a:r>
            <a:r>
              <a:rPr lang="cs-CZ" i="1" dirty="0" smtClean="0"/>
              <a:t>city</a:t>
            </a:r>
            <a:r>
              <a:rPr lang="cs-CZ" dirty="0" smtClean="0"/>
              <a:t>), jablko (</a:t>
            </a:r>
            <a:r>
              <a:rPr lang="cs-CZ" i="1" dirty="0" err="1" smtClean="0"/>
              <a:t>apple</a:t>
            </a:r>
            <a:r>
              <a:rPr lang="cs-CZ" dirty="0" smtClean="0"/>
              <a:t>), kakao, máslo (</a:t>
            </a:r>
            <a:r>
              <a:rPr lang="cs-CZ" i="1" dirty="0" err="1" smtClean="0"/>
              <a:t>butter</a:t>
            </a:r>
            <a:r>
              <a:rPr lang="cs-CZ" dirty="0" smtClean="0"/>
              <a:t>), maso (</a:t>
            </a:r>
            <a:r>
              <a:rPr lang="cs-CZ" i="1" dirty="0" err="1" smtClean="0"/>
              <a:t>meat</a:t>
            </a:r>
            <a:r>
              <a:rPr lang="cs-CZ" dirty="0" smtClean="0"/>
              <a:t>), mléko (</a:t>
            </a:r>
            <a:r>
              <a:rPr lang="cs-CZ" i="1" dirty="0" err="1" smtClean="0"/>
              <a:t>milk</a:t>
            </a:r>
            <a:r>
              <a:rPr lang="cs-CZ" dirty="0" smtClean="0"/>
              <a:t>), víno</a:t>
            </a:r>
            <a:endParaRPr lang="cs-CZ" dirty="0"/>
          </a:p>
          <a:p>
            <a:pPr lvl="1"/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feminines</a:t>
            </a:r>
            <a:r>
              <a:rPr lang="cs-CZ" dirty="0" smtClean="0"/>
              <a:t>: žena, maminka, doktorka, profesorka, zmrzlina (</a:t>
            </a:r>
            <a:r>
              <a:rPr lang="cs-CZ" i="1" dirty="0" err="1" smtClean="0"/>
              <a:t>ice</a:t>
            </a:r>
            <a:r>
              <a:rPr lang="cs-CZ" i="1" dirty="0" smtClean="0"/>
              <a:t> </a:t>
            </a:r>
            <a:r>
              <a:rPr lang="cs-CZ" i="1" dirty="0" err="1" smtClean="0"/>
              <a:t>cream</a:t>
            </a:r>
            <a:r>
              <a:rPr lang="cs-CZ" dirty="0" smtClean="0"/>
              <a:t>), okurka (</a:t>
            </a:r>
            <a:r>
              <a:rPr lang="cs-CZ" i="1" dirty="0" err="1" smtClean="0"/>
              <a:t>cucumber</a:t>
            </a:r>
            <a:r>
              <a:rPr lang="cs-CZ" dirty="0" smtClean="0"/>
              <a:t>), minerálka, káva, cigareta</a:t>
            </a:r>
            <a:endParaRPr lang="cs-CZ" dirty="0"/>
          </a:p>
          <a:p>
            <a:pPr lvl="1"/>
            <a:r>
              <a:rPr lang="cs-CZ" dirty="0" err="1" smtClean="0">
                <a:solidFill>
                  <a:srgbClr val="00B0F0"/>
                </a:solidFill>
              </a:rPr>
              <a:t>consonant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masculines</a:t>
            </a:r>
            <a:r>
              <a:rPr lang="cs-CZ" dirty="0" smtClean="0"/>
              <a:t>: student, doktor, telefon, cukr, citron, dort, rohlík, salám, sýr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476447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gender? — </a:t>
            </a:r>
            <a:r>
              <a:rPr lang="cs-CZ" dirty="0" err="1" smtClean="0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endParaRPr lang="cs-CZ" dirty="0" smtClean="0">
              <a:solidFill>
                <a:srgbClr val="92D050"/>
              </a:solidFill>
            </a:endParaRPr>
          </a:p>
          <a:p>
            <a:pPr lvl="1"/>
            <a:r>
              <a:rPr lang="cs-CZ" sz="3600" dirty="0" smtClean="0">
                <a:solidFill>
                  <a:srgbClr val="00B0F0"/>
                </a:solidFill>
              </a:rPr>
              <a:t>Ý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 smtClean="0"/>
              <a:t>masculines</a:t>
            </a:r>
            <a:r>
              <a:rPr lang="cs-CZ" dirty="0" smtClean="0"/>
              <a:t>: </a:t>
            </a:r>
            <a:r>
              <a:rPr lang="cs-CZ" dirty="0" smtClean="0"/>
              <a:t>dobr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</a:t>
            </a:r>
            <a:r>
              <a:rPr lang="cs-CZ" dirty="0" smtClean="0"/>
              <a:t>student</a:t>
            </a:r>
            <a:r>
              <a:rPr lang="cs-CZ" dirty="0"/>
              <a:t>, </a:t>
            </a:r>
            <a:r>
              <a:rPr lang="cs-CZ" dirty="0" smtClean="0"/>
              <a:t>mlad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</a:t>
            </a:r>
            <a:r>
              <a:rPr lang="cs-CZ" dirty="0" smtClean="0"/>
              <a:t>doktor</a:t>
            </a:r>
            <a:r>
              <a:rPr lang="cs-CZ" dirty="0"/>
              <a:t>, </a:t>
            </a:r>
            <a:r>
              <a:rPr lang="cs-CZ" dirty="0" smtClean="0"/>
              <a:t>nov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</a:t>
            </a:r>
            <a:r>
              <a:rPr lang="cs-CZ" dirty="0" smtClean="0"/>
              <a:t>telefon, </a:t>
            </a:r>
            <a:r>
              <a:rPr lang="cs-CZ" dirty="0" smtClean="0"/>
              <a:t>levn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</a:t>
            </a:r>
            <a:r>
              <a:rPr lang="cs-CZ" dirty="0"/>
              <a:t>cukr, </a:t>
            </a:r>
            <a:r>
              <a:rPr lang="cs-CZ" dirty="0" smtClean="0"/>
              <a:t>velk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</a:t>
            </a:r>
            <a:r>
              <a:rPr lang="cs-CZ" dirty="0" smtClean="0"/>
              <a:t>citron</a:t>
            </a:r>
            <a:r>
              <a:rPr lang="cs-CZ" dirty="0"/>
              <a:t>, </a:t>
            </a:r>
            <a:r>
              <a:rPr lang="cs-CZ" dirty="0" smtClean="0"/>
              <a:t>mal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</a:t>
            </a:r>
            <a:r>
              <a:rPr lang="cs-CZ" dirty="0" smtClean="0"/>
              <a:t>dort</a:t>
            </a:r>
            <a:endParaRPr lang="cs-CZ" dirty="0"/>
          </a:p>
          <a:p>
            <a:pPr lvl="1"/>
            <a:r>
              <a:rPr lang="cs-CZ" sz="3600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feminines</a:t>
            </a:r>
            <a:r>
              <a:rPr lang="cs-CZ" dirty="0" smtClean="0"/>
              <a:t>: </a:t>
            </a:r>
            <a:r>
              <a:rPr lang="cs-CZ" dirty="0" smtClean="0"/>
              <a:t>dobr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kniha, </a:t>
            </a:r>
            <a:r>
              <a:rPr lang="cs-CZ" dirty="0" smtClean="0"/>
              <a:t>vysok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žena, </a:t>
            </a:r>
            <a:r>
              <a:rPr lang="cs-CZ" dirty="0" smtClean="0"/>
              <a:t>mlad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maminka, </a:t>
            </a:r>
            <a:r>
              <a:rPr lang="cs-CZ" dirty="0" smtClean="0"/>
              <a:t>bohat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doktorka, </a:t>
            </a:r>
            <a:r>
              <a:rPr lang="cs-CZ" dirty="0" smtClean="0"/>
              <a:t>chud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profesorka, </a:t>
            </a:r>
            <a:r>
              <a:rPr lang="cs-CZ" dirty="0" smtClean="0"/>
              <a:t>studen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zmrzlina (</a:t>
            </a:r>
            <a:r>
              <a:rPr lang="cs-CZ" i="1" dirty="0" err="1" smtClean="0"/>
              <a:t>ice</a:t>
            </a:r>
            <a:r>
              <a:rPr lang="cs-CZ" i="1" dirty="0" smtClean="0"/>
              <a:t> </a:t>
            </a:r>
            <a:r>
              <a:rPr lang="cs-CZ" i="1" dirty="0" err="1" smtClean="0"/>
              <a:t>cream</a:t>
            </a:r>
            <a:r>
              <a:rPr lang="cs-CZ" dirty="0" smtClean="0"/>
              <a:t>), </a:t>
            </a:r>
            <a:r>
              <a:rPr lang="cs-CZ" dirty="0" smtClean="0"/>
              <a:t>levn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okurka (</a:t>
            </a:r>
            <a:r>
              <a:rPr lang="cs-CZ" i="1" dirty="0" err="1" smtClean="0"/>
              <a:t>cucumber</a:t>
            </a:r>
            <a:r>
              <a:rPr lang="cs-CZ" dirty="0" smtClean="0"/>
              <a:t>), </a:t>
            </a:r>
            <a:r>
              <a:rPr lang="cs-CZ" dirty="0" smtClean="0"/>
              <a:t>dobr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minerálka, </a:t>
            </a:r>
            <a:r>
              <a:rPr lang="cs-CZ" dirty="0" smtClean="0"/>
              <a:t>hork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káva, </a:t>
            </a:r>
            <a:r>
              <a:rPr lang="cs-CZ" dirty="0" smtClean="0"/>
              <a:t>špatn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</a:t>
            </a:r>
            <a:r>
              <a:rPr lang="cs-CZ" dirty="0" smtClean="0"/>
              <a:t>cigareta</a:t>
            </a:r>
          </a:p>
          <a:p>
            <a:pPr lvl="1"/>
            <a:r>
              <a:rPr lang="cs-CZ" sz="3600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 smtClean="0"/>
              <a:t>neutreS</a:t>
            </a:r>
            <a:r>
              <a:rPr lang="cs-CZ" dirty="0" smtClean="0"/>
              <a:t>: dobr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</a:t>
            </a:r>
            <a:r>
              <a:rPr lang="cs-CZ" dirty="0" smtClean="0"/>
              <a:t>pivo, </a:t>
            </a:r>
            <a:r>
              <a:rPr lang="cs-CZ" dirty="0" smtClean="0"/>
              <a:t>krásn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</a:t>
            </a:r>
            <a:r>
              <a:rPr lang="cs-CZ" dirty="0" smtClean="0"/>
              <a:t>Brno</a:t>
            </a:r>
            <a:r>
              <a:rPr lang="cs-CZ" dirty="0"/>
              <a:t>, </a:t>
            </a:r>
            <a:r>
              <a:rPr lang="cs-CZ" dirty="0" smtClean="0"/>
              <a:t>velk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</a:t>
            </a:r>
            <a:r>
              <a:rPr lang="cs-CZ" dirty="0" smtClean="0"/>
              <a:t>město </a:t>
            </a:r>
            <a:r>
              <a:rPr lang="cs-CZ" dirty="0"/>
              <a:t>(</a:t>
            </a:r>
            <a:r>
              <a:rPr lang="cs-CZ" i="1" dirty="0"/>
              <a:t>city</a:t>
            </a:r>
            <a:r>
              <a:rPr lang="cs-CZ" dirty="0" smtClean="0"/>
              <a:t>), </a:t>
            </a:r>
            <a:r>
              <a:rPr lang="cs-CZ" dirty="0" smtClean="0"/>
              <a:t>mal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jablko, tepl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</a:t>
            </a:r>
            <a:r>
              <a:rPr lang="cs-CZ" dirty="0" smtClean="0"/>
              <a:t>kakao</a:t>
            </a:r>
            <a:r>
              <a:rPr lang="cs-CZ" dirty="0"/>
              <a:t>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nov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</a:t>
            </a:r>
            <a:r>
              <a:rPr lang="cs-CZ" dirty="0" smtClean="0"/>
              <a:t>máslo, star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maso, studen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mléko,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drah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</a:t>
            </a:r>
            <a:r>
              <a:rPr lang="cs-CZ" dirty="0" smtClean="0"/>
              <a:t>víno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23689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gender? — </a:t>
            </a:r>
            <a:r>
              <a:rPr lang="cs-CZ" dirty="0" err="1" smtClean="0"/>
              <a:t>demonstratives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endParaRPr lang="cs-CZ" dirty="0" smtClean="0">
              <a:solidFill>
                <a:srgbClr val="92D050"/>
              </a:solidFill>
            </a:endParaRPr>
          </a:p>
          <a:p>
            <a:pPr lvl="1"/>
            <a:r>
              <a:rPr lang="cs-CZ" sz="3600" dirty="0"/>
              <a:t>T</a:t>
            </a:r>
            <a:r>
              <a:rPr lang="cs-CZ" sz="3600" dirty="0" smtClean="0">
                <a:solidFill>
                  <a:srgbClr val="00B0F0"/>
                </a:solidFill>
              </a:rPr>
              <a:t>EN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 smtClean="0"/>
              <a:t>masculines</a:t>
            </a:r>
            <a:r>
              <a:rPr lang="cs-CZ" dirty="0" smtClean="0"/>
              <a:t>: t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dobr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student</a:t>
            </a:r>
            <a:r>
              <a:rPr lang="cs-CZ" dirty="0"/>
              <a:t>, 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mlad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doktor</a:t>
            </a:r>
            <a:r>
              <a:rPr lang="cs-CZ" dirty="0"/>
              <a:t>, 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nov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telefon, </a:t>
            </a:r>
            <a:r>
              <a:rPr lang="cs-CZ" dirty="0"/>
              <a:t>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err="1"/>
              <a:t>t</a:t>
            </a:r>
            <a:r>
              <a:rPr lang="cs-CZ" dirty="0" err="1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levn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</a:t>
            </a:r>
            <a:r>
              <a:rPr lang="cs-CZ" dirty="0"/>
              <a:t>cukr, 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velk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citron</a:t>
            </a:r>
            <a:r>
              <a:rPr lang="cs-CZ" dirty="0"/>
              <a:t>, t</a:t>
            </a:r>
            <a:r>
              <a:rPr lang="cs-CZ" dirty="0">
                <a:solidFill>
                  <a:srgbClr val="00B0F0"/>
                </a:solidFill>
              </a:rPr>
              <a:t>en</a:t>
            </a:r>
            <a:r>
              <a:rPr lang="cs-CZ" dirty="0"/>
              <a:t> </a:t>
            </a:r>
            <a:r>
              <a:rPr lang="cs-CZ" dirty="0" smtClean="0"/>
              <a:t>mal</a:t>
            </a:r>
            <a:r>
              <a:rPr lang="cs-CZ" dirty="0" smtClean="0">
                <a:solidFill>
                  <a:srgbClr val="00B0F0"/>
                </a:solidFill>
              </a:rPr>
              <a:t>ý</a:t>
            </a:r>
            <a:r>
              <a:rPr lang="cs-CZ" dirty="0" smtClean="0"/>
              <a:t> dort</a:t>
            </a:r>
            <a:endParaRPr lang="cs-CZ" dirty="0"/>
          </a:p>
          <a:p>
            <a:pPr lvl="1"/>
            <a:r>
              <a:rPr lang="cs-CZ" sz="3600" dirty="0"/>
              <a:t>T</a:t>
            </a:r>
            <a:r>
              <a:rPr lang="cs-CZ" sz="3600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feminines</a:t>
            </a:r>
            <a:r>
              <a:rPr lang="cs-CZ" dirty="0" smtClean="0"/>
              <a:t>: t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dobr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kniha,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vysok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žena,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mlad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maminka,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bohat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doktorka,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chud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profesorka,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studen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zmrzlina (</a:t>
            </a:r>
            <a:r>
              <a:rPr lang="cs-CZ" i="1" dirty="0" err="1" smtClean="0"/>
              <a:t>ice</a:t>
            </a:r>
            <a:r>
              <a:rPr lang="cs-CZ" i="1" dirty="0" smtClean="0"/>
              <a:t> </a:t>
            </a:r>
            <a:r>
              <a:rPr lang="cs-CZ" i="1" dirty="0" err="1" smtClean="0"/>
              <a:t>cream</a:t>
            </a:r>
            <a:r>
              <a:rPr lang="cs-CZ" dirty="0" smtClean="0"/>
              <a:t>),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levn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okurka (</a:t>
            </a:r>
            <a:r>
              <a:rPr lang="cs-CZ" i="1" dirty="0" err="1" smtClean="0"/>
              <a:t>cucumber</a:t>
            </a:r>
            <a:r>
              <a:rPr lang="cs-CZ" dirty="0" smtClean="0"/>
              <a:t>),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dobr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minerálka,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hork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káva, </a:t>
            </a:r>
            <a:r>
              <a:rPr lang="cs-CZ" dirty="0"/>
              <a:t>t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</a:t>
            </a:r>
            <a:r>
              <a:rPr lang="cs-CZ" dirty="0" smtClean="0"/>
              <a:t>špatn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cigareta</a:t>
            </a:r>
          </a:p>
          <a:p>
            <a:pPr lvl="1"/>
            <a:r>
              <a:rPr lang="cs-CZ" sz="3600" dirty="0" smtClean="0"/>
              <a:t>T</a:t>
            </a:r>
            <a:r>
              <a:rPr lang="cs-CZ" sz="3600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neutre</a:t>
            </a:r>
            <a:r>
              <a:rPr lang="cs-CZ" dirty="0"/>
              <a:t>: </a:t>
            </a:r>
            <a:r>
              <a:rPr lang="cs-CZ" dirty="0" smtClean="0"/>
              <a:t>t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dobr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pivo, </a:t>
            </a:r>
            <a:r>
              <a:rPr lang="cs-CZ" dirty="0"/>
              <a:t>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 smtClean="0"/>
              <a:t> krásn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Brno</a:t>
            </a:r>
            <a:r>
              <a:rPr lang="cs-CZ" dirty="0"/>
              <a:t>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velk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město </a:t>
            </a:r>
            <a:r>
              <a:rPr lang="cs-CZ" dirty="0"/>
              <a:t>(</a:t>
            </a:r>
            <a:r>
              <a:rPr lang="cs-CZ" i="1" dirty="0"/>
              <a:t>city</a:t>
            </a:r>
            <a:r>
              <a:rPr lang="cs-CZ" dirty="0" smtClean="0"/>
              <a:t>), </a:t>
            </a:r>
            <a:r>
              <a:rPr lang="cs-CZ" dirty="0"/>
              <a:t>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mal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jablko </a:t>
            </a:r>
            <a:r>
              <a:rPr lang="cs-CZ" dirty="0"/>
              <a:t>(</a:t>
            </a:r>
            <a:r>
              <a:rPr lang="cs-CZ" i="1" dirty="0" err="1"/>
              <a:t>apple</a:t>
            </a:r>
            <a:r>
              <a:rPr lang="cs-CZ" dirty="0"/>
              <a:t>),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tepl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kakao</a:t>
            </a:r>
            <a:r>
              <a:rPr lang="cs-CZ" dirty="0"/>
              <a:t>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nov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máslo </a:t>
            </a:r>
            <a:r>
              <a:rPr lang="cs-CZ" dirty="0"/>
              <a:t>(</a:t>
            </a:r>
            <a:r>
              <a:rPr lang="cs-CZ" i="1" dirty="0" err="1"/>
              <a:t>butter</a:t>
            </a:r>
            <a:r>
              <a:rPr lang="cs-CZ" dirty="0"/>
              <a:t>),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star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maso </a:t>
            </a:r>
            <a:r>
              <a:rPr lang="cs-CZ" dirty="0"/>
              <a:t>(</a:t>
            </a:r>
            <a:r>
              <a:rPr lang="cs-CZ" i="1" dirty="0" err="1"/>
              <a:t>meat</a:t>
            </a:r>
            <a:r>
              <a:rPr lang="cs-CZ" dirty="0"/>
              <a:t>), t</a:t>
            </a:r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</a:t>
            </a:r>
            <a:r>
              <a:rPr lang="cs-CZ" dirty="0" smtClean="0"/>
              <a:t>studen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mléko </a:t>
            </a:r>
            <a:r>
              <a:rPr lang="cs-CZ" dirty="0"/>
              <a:t>(</a:t>
            </a:r>
            <a:r>
              <a:rPr lang="cs-CZ" i="1" dirty="0" err="1"/>
              <a:t>milk</a:t>
            </a:r>
            <a:r>
              <a:rPr lang="cs-CZ" dirty="0"/>
              <a:t>),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drah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 víno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674379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gender? — </a:t>
            </a:r>
            <a:r>
              <a:rPr lang="cs-CZ" dirty="0" err="1" smtClean="0"/>
              <a:t>number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endParaRPr lang="cs-CZ" dirty="0" smtClean="0">
              <a:solidFill>
                <a:srgbClr val="92D050"/>
              </a:solidFill>
            </a:endParaRPr>
          </a:p>
          <a:p>
            <a:pPr lvl="1"/>
            <a:r>
              <a:rPr lang="cs-CZ" sz="3600" dirty="0" smtClean="0"/>
              <a:t>JED</a:t>
            </a:r>
            <a:r>
              <a:rPr lang="cs-CZ" sz="3600" dirty="0" smtClean="0">
                <a:solidFill>
                  <a:srgbClr val="00B0F0"/>
                </a:solidFill>
              </a:rPr>
              <a:t>EN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 smtClean="0"/>
              <a:t>masculines</a:t>
            </a:r>
            <a:r>
              <a:rPr lang="cs-CZ" dirty="0" smtClean="0"/>
              <a:t>: </a:t>
            </a:r>
            <a:r>
              <a:rPr lang="cs-CZ" dirty="0" smtClean="0"/>
              <a:t>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student</a:t>
            </a:r>
            <a:r>
              <a:rPr lang="cs-CZ" dirty="0"/>
              <a:t>, </a:t>
            </a:r>
            <a:r>
              <a:rPr lang="cs-CZ" dirty="0"/>
              <a:t>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doktor</a:t>
            </a:r>
            <a:r>
              <a:rPr lang="cs-CZ" dirty="0"/>
              <a:t>, </a:t>
            </a:r>
            <a:r>
              <a:rPr lang="cs-CZ" dirty="0"/>
              <a:t>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telefon</a:t>
            </a:r>
            <a:r>
              <a:rPr lang="cs-CZ" dirty="0" smtClean="0"/>
              <a:t>, </a:t>
            </a:r>
            <a:r>
              <a:rPr lang="cs-CZ" dirty="0"/>
              <a:t>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cukr</a:t>
            </a:r>
            <a:r>
              <a:rPr lang="cs-CZ" dirty="0"/>
              <a:t>, </a:t>
            </a:r>
            <a:r>
              <a:rPr lang="cs-CZ" dirty="0"/>
              <a:t>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citron</a:t>
            </a:r>
            <a:r>
              <a:rPr lang="cs-CZ" dirty="0"/>
              <a:t>, </a:t>
            </a:r>
            <a:r>
              <a:rPr lang="cs-CZ" dirty="0"/>
              <a:t>jed</a:t>
            </a:r>
            <a:r>
              <a:rPr lang="cs-CZ" dirty="0" smtClean="0">
                <a:solidFill>
                  <a:srgbClr val="00B0F0"/>
                </a:solidFill>
              </a:rPr>
              <a:t>en</a:t>
            </a:r>
            <a:r>
              <a:rPr lang="cs-CZ" dirty="0" smtClean="0"/>
              <a:t> dort</a:t>
            </a:r>
            <a:endParaRPr lang="cs-CZ" dirty="0"/>
          </a:p>
          <a:p>
            <a:pPr lvl="1"/>
            <a:r>
              <a:rPr lang="cs-CZ" sz="3600" dirty="0" smtClean="0"/>
              <a:t>JEDN</a:t>
            </a:r>
            <a:r>
              <a:rPr lang="cs-CZ" sz="3600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 smtClean="0"/>
              <a:t>feminines</a:t>
            </a:r>
            <a:r>
              <a:rPr lang="cs-CZ" dirty="0" smtClean="0"/>
              <a:t>: </a:t>
            </a:r>
            <a:r>
              <a:rPr lang="cs-CZ" dirty="0" smtClean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kniha</a:t>
            </a:r>
            <a:r>
              <a:rPr lang="cs-CZ" dirty="0" smtClean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žena</a:t>
            </a:r>
            <a:r>
              <a:rPr lang="cs-CZ" dirty="0" smtClean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maminka</a:t>
            </a:r>
            <a:r>
              <a:rPr lang="cs-CZ" dirty="0" smtClean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doktorka</a:t>
            </a:r>
            <a:r>
              <a:rPr lang="cs-CZ" dirty="0" smtClean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profesorka</a:t>
            </a:r>
            <a:r>
              <a:rPr lang="cs-CZ" dirty="0" smtClean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zmrzlina</a:t>
            </a:r>
            <a:r>
              <a:rPr lang="cs-CZ" dirty="0"/>
              <a:t>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okurka</a:t>
            </a:r>
            <a:r>
              <a:rPr lang="cs-CZ" dirty="0"/>
              <a:t>, 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minerálka</a:t>
            </a:r>
            <a:r>
              <a:rPr lang="cs-CZ" dirty="0" smtClean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káva</a:t>
            </a:r>
            <a:r>
              <a:rPr lang="cs-CZ" dirty="0" smtClean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cigareta</a:t>
            </a:r>
            <a:endParaRPr lang="cs-CZ" dirty="0" smtClean="0"/>
          </a:p>
          <a:p>
            <a:pPr lvl="1"/>
            <a:r>
              <a:rPr lang="cs-CZ" sz="3600" dirty="0"/>
              <a:t>JEDN</a:t>
            </a:r>
            <a:r>
              <a:rPr lang="cs-CZ" sz="3600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neutre</a:t>
            </a:r>
            <a:r>
              <a:rPr lang="cs-CZ" dirty="0"/>
              <a:t>: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pivo</a:t>
            </a:r>
            <a:r>
              <a:rPr lang="cs-CZ" dirty="0" smtClean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Brno</a:t>
            </a:r>
            <a:r>
              <a:rPr lang="cs-CZ" dirty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město </a:t>
            </a:r>
            <a:r>
              <a:rPr lang="cs-CZ" dirty="0"/>
              <a:t>(</a:t>
            </a:r>
            <a:r>
              <a:rPr lang="cs-CZ" i="1" dirty="0"/>
              <a:t>city</a:t>
            </a:r>
            <a:r>
              <a:rPr lang="cs-CZ" dirty="0" smtClean="0"/>
              <a:t>),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jablko </a:t>
            </a:r>
            <a:r>
              <a:rPr lang="cs-CZ" dirty="0"/>
              <a:t>(</a:t>
            </a:r>
            <a:r>
              <a:rPr lang="cs-CZ" i="1" dirty="0" err="1"/>
              <a:t>apple</a:t>
            </a:r>
            <a:r>
              <a:rPr lang="cs-CZ" dirty="0"/>
              <a:t>),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kakao</a:t>
            </a:r>
            <a:r>
              <a:rPr lang="cs-CZ" dirty="0"/>
              <a:t>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máslo </a:t>
            </a:r>
            <a:r>
              <a:rPr lang="cs-CZ" dirty="0"/>
              <a:t>(</a:t>
            </a:r>
            <a:r>
              <a:rPr lang="cs-CZ" i="1" dirty="0" err="1"/>
              <a:t>butter</a:t>
            </a:r>
            <a:r>
              <a:rPr lang="cs-CZ" dirty="0"/>
              <a:t>),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maso </a:t>
            </a:r>
            <a:r>
              <a:rPr lang="cs-CZ" dirty="0"/>
              <a:t>(</a:t>
            </a:r>
            <a:r>
              <a:rPr lang="cs-CZ" i="1" dirty="0" err="1"/>
              <a:t>meat</a:t>
            </a:r>
            <a:r>
              <a:rPr lang="cs-CZ" dirty="0"/>
              <a:t>),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mléko </a:t>
            </a:r>
            <a:r>
              <a:rPr lang="cs-CZ" dirty="0"/>
              <a:t>(</a:t>
            </a:r>
            <a:r>
              <a:rPr lang="cs-CZ" i="1" dirty="0" err="1"/>
              <a:t>milk</a:t>
            </a:r>
            <a:r>
              <a:rPr lang="cs-CZ" dirty="0"/>
              <a:t>), </a:t>
            </a:r>
            <a:r>
              <a:rPr lang="cs-CZ" dirty="0"/>
              <a:t>jedn</a:t>
            </a:r>
            <a:r>
              <a:rPr lang="cs-CZ" dirty="0" smtClean="0">
                <a:solidFill>
                  <a:srgbClr val="92D050"/>
                </a:solidFill>
              </a:rPr>
              <a:t>o</a:t>
            </a:r>
            <a:r>
              <a:rPr lang="cs-CZ" dirty="0" smtClean="0"/>
              <a:t> víno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94643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 | 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861048"/>
            <a:ext cx="9144000" cy="1944216"/>
          </a:xfrm>
        </p:spPr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Ma</a:t>
            </a:r>
            <a:r>
              <a:rPr lang="cs-CZ" dirty="0" smtClean="0">
                <a:solidFill>
                  <a:srgbClr val="00B0F0"/>
                </a:solidFill>
              </a:rPr>
              <a:t>: t</a:t>
            </a:r>
            <a:r>
              <a:rPr lang="cs-CZ" dirty="0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>
                <a:solidFill>
                  <a:srgbClr val="00B0F0"/>
                </a:solidFill>
              </a:rPr>
              <a:t>česk</a:t>
            </a:r>
            <a:r>
              <a:rPr lang="cs-CZ" b="1" dirty="0" smtClean="0">
                <a:solidFill>
                  <a:srgbClr val="FFC000"/>
                </a:solidFill>
              </a:rPr>
              <a:t>ý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>
                <a:solidFill>
                  <a:srgbClr val="00B0F0"/>
                </a:solidFill>
              </a:rPr>
              <a:t>student		</a:t>
            </a:r>
            <a:r>
              <a:rPr lang="cs-CZ" dirty="0" smtClean="0">
                <a:solidFill>
                  <a:srgbClr val="0070C0"/>
                </a:solidFill>
              </a:rPr>
              <a:t>Mi: </a:t>
            </a:r>
            <a:r>
              <a:rPr lang="cs-CZ" dirty="0">
                <a:solidFill>
                  <a:srgbClr val="0070C0"/>
                </a:solidFill>
              </a:rPr>
              <a:t>t</a:t>
            </a:r>
            <a:r>
              <a:rPr lang="cs-CZ" dirty="0">
                <a:solidFill>
                  <a:srgbClr val="FFC000"/>
                </a:solidFill>
              </a:rPr>
              <a:t>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nov</a:t>
            </a:r>
            <a:r>
              <a:rPr lang="cs-CZ" b="1" dirty="0" smtClean="0">
                <a:solidFill>
                  <a:srgbClr val="FFC000"/>
                </a:solidFill>
              </a:rPr>
              <a:t>ý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telefon</a:t>
            </a:r>
            <a:r>
              <a:rPr lang="cs-CZ" dirty="0">
                <a:solidFill>
                  <a:srgbClr val="0070C0"/>
                </a:solidFill>
              </a:rPr>
              <a:t>	</a:t>
            </a:r>
          </a:p>
          <a:p>
            <a:r>
              <a:rPr lang="cs-CZ" dirty="0">
                <a:solidFill>
                  <a:srgbClr val="FF0000"/>
                </a:solidFill>
              </a:rPr>
              <a:t>F: 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C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česk</a:t>
            </a:r>
            <a:r>
              <a:rPr lang="cs-CZ" b="1" u="sng" dirty="0" smtClean="0">
                <a:solidFill>
                  <a:srgbClr val="FFC000"/>
                </a:solidFill>
              </a:rPr>
              <a:t>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studentka</a:t>
            </a:r>
          </a:p>
          <a:p>
            <a:r>
              <a:rPr lang="cs-CZ" dirty="0">
                <a:solidFill>
                  <a:srgbClr val="92D050"/>
                </a:solidFill>
              </a:rPr>
              <a:t>N: </a:t>
            </a:r>
            <a:r>
              <a:rPr lang="cs-CZ" dirty="0" smtClean="0">
                <a:solidFill>
                  <a:srgbClr val="92D050"/>
                </a:solidFill>
              </a:rPr>
              <a:t>t</a:t>
            </a:r>
            <a:r>
              <a:rPr lang="cs-CZ" dirty="0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smtClean="0">
                <a:solidFill>
                  <a:srgbClr val="92D050"/>
                </a:solidFill>
              </a:rPr>
              <a:t>česk</a:t>
            </a:r>
            <a:r>
              <a:rPr lang="cs-CZ" b="1" dirty="0" smtClean="0">
                <a:solidFill>
                  <a:srgbClr val="FFC000"/>
                </a:solidFill>
              </a:rPr>
              <a:t>é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>
                <a:solidFill>
                  <a:srgbClr val="92D050"/>
                </a:solidFill>
              </a:rPr>
              <a:t>pivo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522414" y="1844824"/>
            <a:ext cx="716131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err="1" smtClean="0">
                <a:latin typeface="+mn-lt"/>
              </a:rPr>
              <a:t>Ma</a:t>
            </a:r>
            <a:r>
              <a:rPr lang="cs-CZ" sz="2400" dirty="0" smtClean="0">
                <a:latin typeface="+mn-lt"/>
              </a:rPr>
              <a:t>: </a:t>
            </a:r>
            <a:r>
              <a:rPr lang="cs-CZ" sz="2400" dirty="0" err="1" smtClean="0">
                <a:latin typeface="+mn-lt"/>
              </a:rPr>
              <a:t>masculines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animates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males</a:t>
            </a:r>
            <a:r>
              <a:rPr lang="cs-CZ" sz="2400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Mi: </a:t>
            </a:r>
            <a:r>
              <a:rPr lang="cs-CZ" sz="2400" dirty="0" err="1" smtClean="0">
                <a:latin typeface="+mn-lt"/>
              </a:rPr>
              <a:t>masculines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inanimates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objects</a:t>
            </a:r>
            <a:r>
              <a:rPr lang="cs-CZ" sz="2400" i="1" dirty="0" smtClean="0">
                <a:latin typeface="+mn-lt"/>
              </a:rPr>
              <a:t>, gender </a:t>
            </a:r>
            <a:r>
              <a:rPr lang="cs-CZ" sz="2400" i="1" dirty="0" err="1" smtClean="0">
                <a:latin typeface="+mn-lt"/>
              </a:rPr>
              <a:t>is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arbitrary</a:t>
            </a:r>
            <a:r>
              <a:rPr lang="cs-CZ" sz="2400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F: </a:t>
            </a:r>
            <a:r>
              <a:rPr lang="cs-CZ" sz="2400" dirty="0" err="1" smtClean="0">
                <a:latin typeface="+mn-lt"/>
              </a:rPr>
              <a:t>feminines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females</a:t>
            </a:r>
            <a:r>
              <a:rPr lang="cs-CZ" sz="2400" i="1" dirty="0" smtClean="0">
                <a:latin typeface="+mn-lt"/>
              </a:rPr>
              <a:t> + </a:t>
            </a:r>
            <a:r>
              <a:rPr lang="cs-CZ" sz="2400" i="1" dirty="0" err="1" smtClean="0">
                <a:latin typeface="+mn-lt"/>
              </a:rPr>
              <a:t>objects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with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arbitrary</a:t>
            </a:r>
            <a:r>
              <a:rPr lang="cs-CZ" sz="2400" i="1" dirty="0" smtClean="0">
                <a:latin typeface="+mn-lt"/>
              </a:rPr>
              <a:t> gender</a:t>
            </a:r>
            <a:r>
              <a:rPr lang="cs-CZ" sz="2400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N: </a:t>
            </a:r>
            <a:r>
              <a:rPr lang="cs-CZ" sz="2400" dirty="0" err="1" smtClean="0">
                <a:latin typeface="+mn-lt"/>
              </a:rPr>
              <a:t>neutres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babies</a:t>
            </a:r>
            <a:r>
              <a:rPr lang="cs-CZ" sz="2400" i="1" dirty="0">
                <a:latin typeface="+mn-lt"/>
              </a:rPr>
              <a:t> </a:t>
            </a:r>
            <a:r>
              <a:rPr lang="cs-CZ" sz="2400" i="1" dirty="0" smtClean="0">
                <a:latin typeface="+mn-lt"/>
              </a:rPr>
              <a:t>+ </a:t>
            </a:r>
            <a:r>
              <a:rPr lang="cs-CZ" sz="2400" i="1" dirty="0" err="1" smtClean="0">
                <a:latin typeface="+mn-lt"/>
              </a:rPr>
              <a:t>objects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with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arbitrary</a:t>
            </a:r>
            <a:r>
              <a:rPr lang="cs-CZ" sz="2400" i="1" dirty="0" smtClean="0">
                <a:latin typeface="+mn-lt"/>
              </a:rPr>
              <a:t> gender</a:t>
            </a:r>
            <a:r>
              <a:rPr lang="cs-CZ" sz="2400" dirty="0" smtClean="0">
                <a:latin typeface="+mn-lt"/>
              </a:rPr>
              <a:t>)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999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Homework</a:t>
            </a:r>
            <a:endParaRPr lang="cs-CZ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today's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467850" cy="1020762"/>
          </a:xfrm>
        </p:spPr>
        <p:txBody>
          <a:bodyPr/>
          <a:lstStyle/>
          <a:p>
            <a:r>
              <a:rPr lang="cs-CZ" dirty="0" smtClean="0"/>
              <a:t>Opakování | </a:t>
            </a:r>
            <a:r>
              <a:rPr lang="cs-CZ" dirty="0" err="1" smtClean="0"/>
              <a:t>revision</a:t>
            </a:r>
            <a:endParaRPr lang="cs-CZ" dirty="0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jmenujete?</a:t>
            </a:r>
          </a:p>
          <a:p>
            <a:r>
              <a:rPr lang="cs-CZ" dirty="0" smtClean="0"/>
              <a:t>Odkud jste</a:t>
            </a:r>
            <a:r>
              <a:rPr lang="cs-CZ" dirty="0" smtClean="0"/>
              <a:t>?</a:t>
            </a:r>
          </a:p>
          <a:p>
            <a:r>
              <a:rPr lang="cs-CZ" dirty="0"/>
              <a:t>Negativ: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mluvtecesky.net/cs/courses/a1/2/2/5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Diktát: čísla 1–19</a:t>
            </a:r>
          </a:p>
          <a:p>
            <a:r>
              <a:rPr lang="cs-CZ" dirty="0" smtClean="0"/>
              <a:t>Co je to?</a:t>
            </a:r>
            <a:endParaRPr lang="en-GB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sz="2900" dirty="0" smtClean="0"/>
              <a:t>Jak se máte?| </a:t>
            </a:r>
            <a:r>
              <a:rPr lang="cs-CZ" sz="2900" dirty="0" err="1" smtClean="0"/>
              <a:t>How</a:t>
            </a:r>
            <a:r>
              <a:rPr lang="cs-CZ" sz="2900" dirty="0" smtClean="0"/>
              <a:t> are </a:t>
            </a:r>
            <a:r>
              <a:rPr lang="cs-CZ" sz="2900" dirty="0" err="1" smtClean="0"/>
              <a:t>you</a:t>
            </a:r>
            <a:r>
              <a:rPr lang="cs-CZ" sz="2900" dirty="0" smtClean="0"/>
              <a:t>?</a:t>
            </a:r>
            <a:endParaRPr lang="cs-CZ" sz="2900" dirty="0" smtClean="0"/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425" cy="762000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 smtClean="0"/>
              <a:t>Jak </a:t>
            </a:r>
            <a:r>
              <a:rPr lang="cs-CZ" dirty="0" smtClean="0">
                <a:solidFill>
                  <a:srgbClr val="FFC000"/>
                </a:solidFill>
              </a:rPr>
              <a:t>se</a:t>
            </a:r>
            <a:r>
              <a:rPr lang="cs-CZ" dirty="0" smtClean="0"/>
              <a:t> má</a:t>
            </a:r>
            <a:r>
              <a:rPr lang="cs-CZ" dirty="0" smtClean="0">
                <a:solidFill>
                  <a:srgbClr val="FF0000"/>
                </a:solidFill>
              </a:rPr>
              <a:t>te</a:t>
            </a:r>
            <a:r>
              <a:rPr lang="cs-CZ" dirty="0" smtClean="0"/>
              <a:t>?</a:t>
            </a:r>
            <a:endParaRPr lang="cs-CZ" dirty="0" smtClean="0"/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49988" y="1905000"/>
            <a:ext cx="4416425" cy="762000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 smtClean="0"/>
              <a:t>Jak se má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?</a:t>
            </a:r>
            <a:endParaRPr lang="cs-CZ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214092" y="4797152"/>
            <a:ext cx="727280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Dobře. Má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>
                <a:solidFill>
                  <a:srgbClr val="FFC000"/>
                </a:solidFill>
                <a:latin typeface="+mn-lt"/>
              </a:rPr>
              <a:t>se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dobře. (+1)</a:t>
            </a:r>
            <a:endParaRPr lang="cs-CZ" sz="2400" dirty="0" smtClean="0">
              <a:latin typeface="+mn-l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Normálně. Má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>
                <a:solidFill>
                  <a:srgbClr val="FFC000"/>
                </a:solidFill>
                <a:latin typeface="+mn-lt"/>
              </a:rPr>
              <a:t>se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normálně. | Ujde to. (0)</a:t>
            </a:r>
            <a:endParaRPr lang="cs-CZ" sz="2400" dirty="0">
              <a:latin typeface="+mn-l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Špatně. Má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>
                <a:solidFill>
                  <a:srgbClr val="FFC000"/>
                </a:solidFill>
                <a:latin typeface="+mn-lt"/>
              </a:rPr>
              <a:t>se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špatně. (-1)</a:t>
            </a:r>
            <a:endParaRPr lang="cs-CZ" sz="2400" dirty="0">
              <a:latin typeface="+mn-lt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06180" y="3284984"/>
            <a:ext cx="1152128" cy="7820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5302324" y="3305934"/>
            <a:ext cx="1152128" cy="78206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21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sz="2900" dirty="0"/>
              <a:t>Co děláte v Brně? | </a:t>
            </a:r>
            <a:r>
              <a:rPr lang="cs-CZ" sz="2900" dirty="0" err="1"/>
              <a:t>What</a:t>
            </a:r>
            <a:r>
              <a:rPr lang="cs-CZ" sz="2900" dirty="0"/>
              <a:t> do </a:t>
            </a:r>
            <a:r>
              <a:rPr lang="cs-CZ" sz="2900" dirty="0" err="1"/>
              <a:t>you</a:t>
            </a:r>
            <a:r>
              <a:rPr lang="cs-CZ" sz="2900" dirty="0"/>
              <a:t> do in Brno?</a:t>
            </a:r>
            <a:endParaRPr lang="cs-CZ" sz="2900" dirty="0" smtClean="0"/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425" cy="762000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te</a:t>
            </a:r>
            <a:r>
              <a:rPr lang="cs-CZ" dirty="0" smtClean="0"/>
              <a:t> v Brně?</a:t>
            </a:r>
          </a:p>
          <a:p>
            <a:r>
              <a:rPr lang="cs-CZ" dirty="0" smtClean="0"/>
              <a:t>Co </a:t>
            </a:r>
            <a:r>
              <a:rPr lang="cs-CZ" dirty="0"/>
              <a:t>tady dělá</a:t>
            </a:r>
            <a:r>
              <a:rPr lang="cs-CZ" dirty="0">
                <a:solidFill>
                  <a:srgbClr val="FF0000"/>
                </a:solidFill>
              </a:rPr>
              <a:t>te</a:t>
            </a:r>
            <a:r>
              <a:rPr lang="cs-CZ" dirty="0"/>
              <a:t> ?</a:t>
            </a:r>
            <a:endParaRPr lang="cs-CZ" dirty="0" smtClean="0"/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49988" y="1905000"/>
            <a:ext cx="4416425" cy="762000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v Brně?</a:t>
            </a:r>
          </a:p>
          <a:p>
            <a:r>
              <a:rPr lang="cs-CZ" dirty="0"/>
              <a:t>Co tady </a:t>
            </a:r>
            <a:r>
              <a:rPr lang="cs-CZ" dirty="0" smtClean="0"/>
              <a:t>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?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14092" y="4797152"/>
            <a:ext cx="727280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(V Brně) studuj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(V Brně) studuj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 medicín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(V Brně)  studuj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 medicín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cs-CZ" sz="2400" dirty="0" smtClean="0">
                <a:latin typeface="+mn-lt"/>
              </a:rPr>
              <a:t> na Masarykov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ě</a:t>
            </a:r>
            <a:r>
              <a:rPr lang="cs-CZ" sz="2400" dirty="0" smtClean="0">
                <a:latin typeface="+mn-lt"/>
              </a:rPr>
              <a:t> univerzit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ě</a:t>
            </a:r>
            <a:r>
              <a:rPr lang="cs-CZ" sz="2400" dirty="0" smtClean="0">
                <a:latin typeface="+mn-lt"/>
              </a:rPr>
              <a:t>.</a:t>
            </a:r>
            <a:endParaRPr lang="cs-CZ" sz="2400" dirty="0">
              <a:latin typeface="+mn-lt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06180" y="3840098"/>
            <a:ext cx="1152128" cy="7820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5302324" y="3861048"/>
            <a:ext cx="1152128" cy="78206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sz="2900" dirty="0"/>
              <a:t>Co děláte v Brně? | </a:t>
            </a:r>
            <a:r>
              <a:rPr lang="cs-CZ" sz="2900" dirty="0" err="1"/>
              <a:t>What</a:t>
            </a:r>
            <a:r>
              <a:rPr lang="cs-CZ" sz="2900" dirty="0"/>
              <a:t> do </a:t>
            </a:r>
            <a:r>
              <a:rPr lang="cs-CZ" sz="2900" dirty="0" err="1"/>
              <a:t>you</a:t>
            </a:r>
            <a:r>
              <a:rPr lang="cs-CZ" sz="2900" dirty="0"/>
              <a:t> do in Brno?</a:t>
            </a:r>
            <a:endParaRPr lang="cs-CZ" sz="2900" dirty="0" smtClean="0"/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425" cy="762000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dirty="0" smtClean="0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te</a:t>
            </a:r>
            <a:r>
              <a:rPr lang="cs-CZ" dirty="0" smtClean="0"/>
              <a:t> v Brně?</a:t>
            </a:r>
          </a:p>
          <a:p>
            <a:r>
              <a:rPr lang="cs-CZ" dirty="0" smtClean="0"/>
              <a:t>Co </a:t>
            </a:r>
            <a:r>
              <a:rPr lang="cs-CZ" i="1" dirty="0"/>
              <a:t>tady</a:t>
            </a:r>
            <a:r>
              <a:rPr lang="cs-CZ" dirty="0"/>
              <a:t> dělá</a:t>
            </a:r>
            <a:r>
              <a:rPr lang="cs-CZ" dirty="0">
                <a:solidFill>
                  <a:srgbClr val="FF0000"/>
                </a:solidFill>
              </a:rPr>
              <a:t>te</a:t>
            </a:r>
            <a:r>
              <a:rPr lang="cs-CZ" dirty="0"/>
              <a:t> ?</a:t>
            </a:r>
            <a:endParaRPr lang="cs-CZ" dirty="0" smtClean="0"/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49988" y="1905000"/>
            <a:ext cx="4416425" cy="762000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v Brně?</a:t>
            </a:r>
          </a:p>
          <a:p>
            <a:r>
              <a:rPr lang="cs-CZ" dirty="0"/>
              <a:t>Co </a:t>
            </a:r>
            <a:r>
              <a:rPr lang="cs-CZ" i="1" dirty="0"/>
              <a:t>tady</a:t>
            </a:r>
            <a:r>
              <a:rPr lang="cs-CZ" dirty="0"/>
              <a:t> </a:t>
            </a:r>
            <a:r>
              <a:rPr lang="cs-CZ" dirty="0" smtClean="0"/>
              <a:t>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?</a:t>
            </a:r>
            <a:endParaRPr lang="cs-CZ" dirty="0"/>
          </a:p>
        </p:txBody>
      </p:sp>
      <p:sp>
        <p:nvSpPr>
          <p:cNvPr id="11" name="Zástupný symbol pro text 3"/>
          <p:cNvSpPr txBox="1">
            <a:spLocks/>
          </p:cNvSpPr>
          <p:nvPr/>
        </p:nvSpPr>
        <p:spPr bwMode="auto">
          <a:xfrm>
            <a:off x="1522413" y="3856102"/>
            <a:ext cx="4416425" cy="76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cs-CZ" dirty="0" smtClean="0">
                <a:solidFill>
                  <a:srgbClr val="00B0F0"/>
                </a:solidFill>
              </a:rPr>
              <a:t>MASCULINE</a:t>
            </a:r>
          </a:p>
        </p:txBody>
      </p:sp>
      <p:sp>
        <p:nvSpPr>
          <p:cNvPr id="12" name="Zástupný symbol pro text 5"/>
          <p:cNvSpPr txBox="1">
            <a:spLocks/>
          </p:cNvSpPr>
          <p:nvPr/>
        </p:nvSpPr>
        <p:spPr bwMode="auto">
          <a:xfrm>
            <a:off x="6249988" y="3856102"/>
            <a:ext cx="4416425" cy="762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cs-CZ" dirty="0" smtClean="0">
                <a:solidFill>
                  <a:srgbClr val="FF0000"/>
                </a:solidFill>
              </a:rPr>
              <a:t>FEMININE</a:t>
            </a:r>
          </a:p>
        </p:txBody>
      </p:sp>
      <p:sp>
        <p:nvSpPr>
          <p:cNvPr id="16" name="Zástupný symbol pro obsah 4"/>
          <p:cNvSpPr txBox="1">
            <a:spLocks/>
          </p:cNvSpPr>
          <p:nvPr/>
        </p:nvSpPr>
        <p:spPr bwMode="auto">
          <a:xfrm>
            <a:off x="1712925" y="4865982"/>
            <a:ext cx="4416425" cy="187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Jsem </a:t>
            </a:r>
            <a:r>
              <a:rPr lang="cs-CZ" dirty="0">
                <a:solidFill>
                  <a:srgbClr val="00B0F0"/>
                </a:solidFill>
              </a:rPr>
              <a:t>student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/>
              <a:t>Jsem </a:t>
            </a:r>
            <a:r>
              <a:rPr lang="cs-CZ" dirty="0" smtClean="0">
                <a:solidFill>
                  <a:srgbClr val="00B0F0"/>
                </a:solidFill>
              </a:rPr>
              <a:t>student </a:t>
            </a:r>
            <a:r>
              <a:rPr lang="cs-CZ" dirty="0" smtClean="0"/>
              <a:t>medicín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. </a:t>
            </a:r>
          </a:p>
          <a:p>
            <a:r>
              <a:rPr lang="cs-CZ" dirty="0"/>
              <a:t>Jsem </a:t>
            </a:r>
            <a:r>
              <a:rPr lang="cs-CZ" dirty="0" smtClean="0">
                <a:solidFill>
                  <a:srgbClr val="00B0F0"/>
                </a:solidFill>
              </a:rPr>
              <a:t>student </a:t>
            </a:r>
            <a:r>
              <a:rPr lang="cs-CZ" dirty="0" smtClean="0"/>
              <a:t>medicín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 </a:t>
            </a:r>
            <a:r>
              <a:rPr lang="cs-CZ" dirty="0"/>
              <a:t>na Masarykov</a:t>
            </a:r>
            <a:r>
              <a:rPr lang="cs-CZ" dirty="0">
                <a:solidFill>
                  <a:srgbClr val="FF0000"/>
                </a:solidFill>
              </a:rPr>
              <a:t>ě</a:t>
            </a:r>
            <a:r>
              <a:rPr lang="cs-CZ" dirty="0"/>
              <a:t> univerzit</a:t>
            </a:r>
            <a:r>
              <a:rPr lang="cs-CZ" dirty="0">
                <a:solidFill>
                  <a:srgbClr val="FF0000"/>
                </a:solidFill>
              </a:rPr>
              <a:t>ě</a:t>
            </a:r>
            <a:r>
              <a:rPr lang="cs-CZ" dirty="0" smtClean="0"/>
              <a:t>. </a:t>
            </a:r>
          </a:p>
        </p:txBody>
      </p:sp>
      <p:sp>
        <p:nvSpPr>
          <p:cNvPr id="17" name="Zástupný symbol pro obsah 4"/>
          <p:cNvSpPr txBox="1">
            <a:spLocks/>
          </p:cNvSpPr>
          <p:nvPr/>
        </p:nvSpPr>
        <p:spPr bwMode="auto">
          <a:xfrm>
            <a:off x="6249988" y="4865982"/>
            <a:ext cx="4416425" cy="187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Jsem </a:t>
            </a:r>
            <a:r>
              <a:rPr lang="cs-CZ" dirty="0" smtClean="0">
                <a:solidFill>
                  <a:srgbClr val="FF0000"/>
                </a:solidFill>
              </a:rPr>
              <a:t>student</a:t>
            </a:r>
            <a:r>
              <a:rPr lang="cs-CZ" dirty="0" smtClean="0">
                <a:solidFill>
                  <a:srgbClr val="FFC000"/>
                </a:solidFill>
              </a:rPr>
              <a:t>ka</a:t>
            </a:r>
            <a:r>
              <a:rPr lang="cs-CZ" dirty="0" smtClean="0"/>
              <a:t>. </a:t>
            </a:r>
          </a:p>
          <a:p>
            <a:r>
              <a:rPr lang="cs-CZ" dirty="0"/>
              <a:t>Jsem </a:t>
            </a:r>
            <a:r>
              <a:rPr lang="cs-CZ" dirty="0">
                <a:solidFill>
                  <a:srgbClr val="FF0000"/>
                </a:solidFill>
              </a:rPr>
              <a:t>student</a:t>
            </a:r>
            <a:r>
              <a:rPr lang="cs-CZ" dirty="0">
                <a:solidFill>
                  <a:srgbClr val="FFC000"/>
                </a:solidFill>
              </a:rPr>
              <a:t>ka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/>
              <a:t>medicín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. </a:t>
            </a:r>
          </a:p>
          <a:p>
            <a:r>
              <a:rPr lang="cs-CZ" dirty="0"/>
              <a:t>Jsem </a:t>
            </a:r>
            <a:r>
              <a:rPr lang="cs-CZ" dirty="0">
                <a:solidFill>
                  <a:srgbClr val="FF0000"/>
                </a:solidFill>
              </a:rPr>
              <a:t>student</a:t>
            </a:r>
            <a:r>
              <a:rPr lang="cs-CZ" dirty="0">
                <a:solidFill>
                  <a:srgbClr val="FFC000"/>
                </a:solidFill>
              </a:rPr>
              <a:t>ka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/>
              <a:t>medicín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 </a:t>
            </a:r>
            <a:r>
              <a:rPr lang="cs-CZ" dirty="0"/>
              <a:t>na Masarykov</a:t>
            </a:r>
            <a:r>
              <a:rPr lang="cs-CZ" dirty="0">
                <a:solidFill>
                  <a:srgbClr val="FF0000"/>
                </a:solidFill>
              </a:rPr>
              <a:t>ě</a:t>
            </a:r>
            <a:r>
              <a:rPr lang="cs-CZ" dirty="0"/>
              <a:t> univerzit</a:t>
            </a:r>
            <a:r>
              <a:rPr lang="cs-CZ" dirty="0">
                <a:solidFill>
                  <a:srgbClr val="FF0000"/>
                </a:solidFill>
              </a:rPr>
              <a:t>ě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6482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Poslouchejte a doplňujte.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Poslouchejte. Doplňte </a:t>
            </a:r>
            <a:r>
              <a:rPr lang="cs-CZ" dirty="0" err="1"/>
              <a:t>dě</a:t>
            </a:r>
            <a:r>
              <a:rPr lang="cs-CZ" dirty="0"/>
              <a:t>, tě, ně nebo mě.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mluvtecesky.net/cs/courses/a1/2/3/3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35077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</a:t>
            </a:r>
            <a:r>
              <a:rPr lang="cs-CZ" dirty="0" smtClean="0"/>
              <a:t> in </a:t>
            </a:r>
            <a:r>
              <a:rPr lang="cs-CZ" dirty="0" err="1" smtClean="0"/>
              <a:t>pairs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MAKE DIALOGUES. ASK EACH OTHER THESE QUESTIONS. WRITE THE ANSWERS DOWN.</a:t>
            </a:r>
          </a:p>
          <a:p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 se jmenuj</a:t>
            </a:r>
            <a:r>
              <a:rPr lang="cs-CZ" dirty="0" smtClean="0">
                <a:solidFill>
                  <a:srgbClr val="FF0000"/>
                </a:solidFill>
              </a:rPr>
              <a:t>eš</a:t>
            </a:r>
            <a:r>
              <a:rPr lang="cs-CZ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Odkud j</a:t>
            </a:r>
            <a:r>
              <a:rPr lang="cs-CZ" dirty="0" smtClean="0">
                <a:solidFill>
                  <a:srgbClr val="FF0000"/>
                </a:solidFill>
              </a:rPr>
              <a:t>si</a:t>
            </a:r>
            <a:r>
              <a:rPr lang="cs-CZ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 se má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?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Co dělá</a:t>
            </a:r>
            <a:r>
              <a:rPr lang="cs-CZ" dirty="0" smtClean="0">
                <a:solidFill>
                  <a:srgbClr val="FF0000"/>
                </a:solidFill>
              </a:rPr>
              <a:t>š</a:t>
            </a:r>
            <a:r>
              <a:rPr lang="cs-CZ" dirty="0" smtClean="0"/>
              <a:t> v Brně?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7285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Poslouchejte a doplňujte! Listen and </a:t>
            </a:r>
            <a:r>
              <a:rPr lang="cs-CZ" dirty="0" err="1" smtClean="0"/>
              <a:t>fill</a:t>
            </a:r>
            <a:r>
              <a:rPr lang="cs-CZ" dirty="0" smtClean="0"/>
              <a:t> in.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Lekce 2–2 V menze</a:t>
            </a:r>
            <a:endParaRPr lang="cs-CZ" dirty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mluvtecesky.net/cs/courses/a1/2/2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65526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natural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muž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žena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pan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paní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přítel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přítelkyně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kolega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kolegyně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student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studentka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doktor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doktorka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Čech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Češka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F0"/>
                </a:solidFill>
              </a:rPr>
              <a:t>Nor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FF0000"/>
                </a:solidFill>
              </a:rPr>
              <a:t>Norka</a:t>
            </a:r>
            <a:r>
              <a:rPr lang="cs-CZ" dirty="0" smtClean="0"/>
              <a:t>…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arbitrary</a:t>
            </a:r>
            <a:r>
              <a:rPr lang="cs-CZ" dirty="0" smtClean="0"/>
              <a:t> (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memorised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stůl, papír, telefon</a:t>
            </a:r>
            <a:r>
              <a:rPr lang="cs-CZ" dirty="0" smtClean="0"/>
              <a:t> × </a:t>
            </a:r>
            <a:r>
              <a:rPr lang="cs-CZ" dirty="0">
                <a:solidFill>
                  <a:srgbClr val="FF0000"/>
                </a:solidFill>
              </a:rPr>
              <a:t>propiska, </a:t>
            </a:r>
            <a:r>
              <a:rPr lang="cs-CZ" dirty="0" smtClean="0">
                <a:solidFill>
                  <a:srgbClr val="FF0000"/>
                </a:solidFill>
              </a:rPr>
              <a:t>karta, tramvaj</a:t>
            </a:r>
            <a:r>
              <a:rPr lang="cs-CZ" dirty="0" smtClean="0"/>
              <a:t> × </a:t>
            </a:r>
            <a:r>
              <a:rPr lang="cs-CZ" dirty="0" smtClean="0">
                <a:solidFill>
                  <a:srgbClr val="92D050"/>
                </a:solidFill>
              </a:rPr>
              <a:t>pivo, město</a:t>
            </a:r>
          </a:p>
        </p:txBody>
      </p:sp>
    </p:spTree>
    <p:extLst>
      <p:ext uri="{BB962C8B-B14F-4D97-AF65-F5344CB8AC3E}">
        <p14:creationId xmlns:p14="http://schemas.microsoft.com/office/powerpoint/2010/main" val="2045994667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843</Words>
  <Application>Microsoft Office PowerPoint</Application>
  <PresentationFormat>Vlastní</PresentationFormat>
  <Paragraphs>107</Paragraphs>
  <Slides>15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Consolas</vt:lpstr>
      <vt:lpstr>Corbel</vt:lpstr>
      <vt:lpstr>Wingdings</vt:lpstr>
      <vt:lpstr>Chalkboard_16x9</vt:lpstr>
      <vt:lpstr>Čeština: 2. lekce Czech language: 2nd lesson</vt:lpstr>
      <vt:lpstr>Opakování | revision</vt:lpstr>
      <vt:lpstr>Jak se máte?| How are you?</vt:lpstr>
      <vt:lpstr>Co děláte v Brně? | What do you do in Brno?</vt:lpstr>
      <vt:lpstr>Co děláte v Brně? | What do you do in Brno?</vt:lpstr>
      <vt:lpstr>Poslouchejte a doplňujte.</vt:lpstr>
      <vt:lpstr>Work in pairs</vt:lpstr>
      <vt:lpstr>Poslouchejte a doplňujte! Listen and fill in.</vt:lpstr>
      <vt:lpstr>How to recognize gender</vt:lpstr>
      <vt:lpstr>How to recognize gender? — nouns</vt:lpstr>
      <vt:lpstr>How to recognize gender? — adjectives</vt:lpstr>
      <vt:lpstr>How to recognize gender? — demonstratives</vt:lpstr>
      <vt:lpstr>How to recognize gender? — number 1</vt:lpstr>
      <vt:lpstr>Rod | gender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3</cp:revision>
  <dcterms:created xsi:type="dcterms:W3CDTF">2015-09-08T18:40:27Z</dcterms:created>
  <dcterms:modified xsi:type="dcterms:W3CDTF">2015-09-27T18:19:26Z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