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256" r:id="rId2"/>
    <p:sldId id="287" r:id="rId3"/>
    <p:sldId id="290" r:id="rId4"/>
    <p:sldId id="291" r:id="rId5"/>
    <p:sldId id="267" r:id="rId6"/>
    <p:sldId id="268" r:id="rId7"/>
    <p:sldId id="269" r:id="rId8"/>
    <p:sldId id="270" r:id="rId9"/>
    <p:sldId id="265" r:id="rId10"/>
    <p:sldId id="263" r:id="rId11"/>
    <p:sldId id="264" r:id="rId12"/>
    <p:sldId id="266" r:id="rId13"/>
    <p:sldId id="271" r:id="rId14"/>
    <p:sldId id="292" r:id="rId15"/>
    <p:sldId id="288" r:id="rId16"/>
    <p:sldId id="293" r:id="rId17"/>
    <p:sldId id="294" r:id="rId18"/>
    <p:sldId id="272" r:id="rId19"/>
    <p:sldId id="273" r:id="rId20"/>
    <p:sldId id="274" r:id="rId21"/>
    <p:sldId id="275" r:id="rId22"/>
    <p:sldId id="289" r:id="rId23"/>
    <p:sldId id="286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  <a:srgbClr val="FFCCFF"/>
    <a:srgbClr val="C9FFFF"/>
    <a:srgbClr val="ABFFFF"/>
    <a:srgbClr val="33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2" d="100"/>
          <a:sy n="102" d="100"/>
        </p:scale>
        <p:origin x="-44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5CE010-E679-4260-8A9B-8EA16E163D56}" type="datetimeFigureOut">
              <a:rPr lang="cs-CZ" smtClean="0"/>
              <a:t>24.10.2015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5BF0EE-F6DE-4623-822A-C77FA31B024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928042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069852B-EA28-41EC-8EC9-BBFE40556D47}" type="slidenum">
              <a:rPr lang="cs-CZ" altLang="cs-CZ"/>
              <a:pPr/>
              <a:t>3</a:t>
            </a:fld>
            <a:endParaRPr lang="cs-CZ" altLang="cs-CZ"/>
          </a:p>
        </p:txBody>
      </p:sp>
      <p:sp>
        <p:nvSpPr>
          <p:cNvPr id="73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72D1378-AA8B-4780-97D3-BD01C04B9B73}" type="slidenum">
              <a:rPr lang="cs-CZ" altLang="cs-CZ"/>
              <a:pPr/>
              <a:t>14</a:t>
            </a:fld>
            <a:endParaRPr lang="cs-CZ" altLang="cs-CZ"/>
          </a:p>
        </p:txBody>
      </p:sp>
      <p:sp>
        <p:nvSpPr>
          <p:cNvPr id="66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FFE24-591F-4637-A724-B4D631BF4A1C}" type="datetimeFigureOut">
              <a:rPr lang="cs-CZ" smtClean="0"/>
              <a:t>24.10.2015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EDBE3-99C8-4F95-BA17-964936897C9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557400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FFE24-591F-4637-A724-B4D631BF4A1C}" type="datetimeFigureOut">
              <a:rPr lang="cs-CZ" smtClean="0"/>
              <a:t>24.10.2015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EDBE3-99C8-4F95-BA17-964936897C9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882121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FFE24-591F-4637-A724-B4D631BF4A1C}" type="datetimeFigureOut">
              <a:rPr lang="cs-CZ" smtClean="0"/>
              <a:t>24.10.2015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EDBE3-99C8-4F95-BA17-964936897C9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557819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FFE24-591F-4637-A724-B4D631BF4A1C}" type="datetimeFigureOut">
              <a:rPr lang="cs-CZ" smtClean="0"/>
              <a:t>24.10.2015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EDBE3-99C8-4F95-BA17-964936897C9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758284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FFE24-591F-4637-A724-B4D631BF4A1C}" type="datetimeFigureOut">
              <a:rPr lang="cs-CZ" smtClean="0"/>
              <a:t>24.10.2015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EDBE3-99C8-4F95-BA17-964936897C9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569542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FFE24-591F-4637-A724-B4D631BF4A1C}" type="datetimeFigureOut">
              <a:rPr lang="cs-CZ" smtClean="0"/>
              <a:t>24.10.2015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EDBE3-99C8-4F95-BA17-964936897C9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933617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FFE24-591F-4637-A724-B4D631BF4A1C}" type="datetimeFigureOut">
              <a:rPr lang="cs-CZ" smtClean="0"/>
              <a:t>24.10.2015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EDBE3-99C8-4F95-BA17-964936897C9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407707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FFE24-591F-4637-A724-B4D631BF4A1C}" type="datetimeFigureOut">
              <a:rPr lang="cs-CZ" smtClean="0"/>
              <a:t>24.10.2015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EDBE3-99C8-4F95-BA17-964936897C9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433290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FFE24-591F-4637-A724-B4D631BF4A1C}" type="datetimeFigureOut">
              <a:rPr lang="cs-CZ" smtClean="0"/>
              <a:t>24.10.2015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EDBE3-99C8-4F95-BA17-964936897C9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262966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FFE24-591F-4637-A724-B4D631BF4A1C}" type="datetimeFigureOut">
              <a:rPr lang="cs-CZ" smtClean="0"/>
              <a:t>24.10.2015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EDBE3-99C8-4F95-BA17-964936897C9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992123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FFE24-591F-4637-A724-B4D631BF4A1C}" type="datetimeFigureOut">
              <a:rPr lang="cs-CZ" smtClean="0"/>
              <a:t>24.10.2015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EDBE3-99C8-4F95-BA17-964936897C9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367312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0FFE24-591F-4637-A724-B4D631BF4A1C}" type="datetimeFigureOut">
              <a:rPr lang="cs-CZ" smtClean="0"/>
              <a:t>24.10.2015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9EDBE3-99C8-4F95-BA17-964936897C9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17561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clipart.com/download.php?iid=25409&amp;submit=&amp;keys=Microscope&amp;notkeys=&amp;start=0&amp;andor=AND&amp;colour=&amp;s1=&amp;s2=&amp;release1=&amp;release2=&amp;previewcheck=&amp;cat=All&amp;type=&amp;rows=5&amp;jump=0&amp;period=&amp;collection=&amp;tl=clipart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3568" y="1052736"/>
            <a:ext cx="7772400" cy="1470025"/>
          </a:xfrm>
        </p:spPr>
        <p:txBody>
          <a:bodyPr/>
          <a:lstStyle/>
          <a:p>
            <a:r>
              <a:rPr lang="cs-CZ" dirty="0" smtClean="0"/>
              <a:t>Smyslové orgány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31640" y="2708920"/>
            <a:ext cx="6400800" cy="1752600"/>
          </a:xfrm>
        </p:spPr>
        <p:txBody>
          <a:bodyPr/>
          <a:lstStyle/>
          <a:p>
            <a:r>
              <a:rPr lang="cs-CZ" dirty="0" smtClean="0"/>
              <a:t>Orgán zraku</a:t>
            </a:r>
          </a:p>
          <a:p>
            <a:r>
              <a:rPr lang="cs-CZ" dirty="0" smtClean="0"/>
              <a:t>orgán sluchu a rovnováhy</a:t>
            </a:r>
          </a:p>
          <a:p>
            <a:r>
              <a:rPr lang="cs-CZ" dirty="0" smtClean="0"/>
              <a:t>a přídatné orgány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246" y="119063"/>
            <a:ext cx="7734300" cy="79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00395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716" y="0"/>
            <a:ext cx="917271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93153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96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44220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82" y="0"/>
            <a:ext cx="9113418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4141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68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04310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Smyslové orgány I - 23"/>
          <p:cNvPicPr>
            <a:picLocks noChangeAspect="1" noChangeArrowheads="1"/>
          </p:cNvPicPr>
          <p:nvPr/>
        </p:nvPicPr>
        <p:blipFill>
          <a:blip r:embed="rId3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5300"/>
            <a:ext cx="9144000" cy="636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3882548" y="75982"/>
            <a:ext cx="14109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err="1" smtClean="0"/>
              <a:t>Gl</a:t>
            </a:r>
            <a:r>
              <a:rPr lang="cs-CZ" b="1" dirty="0" smtClean="0"/>
              <a:t>. </a:t>
            </a:r>
            <a:r>
              <a:rPr lang="cs-CZ" b="1" dirty="0" err="1" smtClean="0"/>
              <a:t>lacrimalis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3482204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Orgán sluchu a rovnováhy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1600200"/>
            <a:ext cx="8496944" cy="4525963"/>
          </a:xfrm>
        </p:spPr>
        <p:txBody>
          <a:bodyPr>
            <a:normAutofit lnSpcReduction="10000"/>
          </a:bodyPr>
          <a:lstStyle/>
          <a:p>
            <a:pPr>
              <a:buFont typeface="Wingdings"/>
              <a:buChar char="Ø"/>
            </a:pPr>
            <a:r>
              <a:rPr lang="cs-CZ" sz="2800" dirty="0" smtClean="0"/>
              <a:t>Zevní ucho           boltec (</a:t>
            </a:r>
            <a:r>
              <a:rPr lang="cs-CZ" sz="2800" dirty="0" err="1" smtClean="0"/>
              <a:t>auricula</a:t>
            </a:r>
            <a:r>
              <a:rPr lang="cs-CZ" sz="2800" dirty="0" smtClean="0"/>
              <a:t>)</a:t>
            </a:r>
          </a:p>
          <a:p>
            <a:pPr marL="0" indent="0">
              <a:buNone/>
            </a:pPr>
            <a:r>
              <a:rPr lang="cs-CZ" sz="2800" dirty="0"/>
              <a:t> </a:t>
            </a:r>
            <a:r>
              <a:rPr lang="cs-CZ" sz="2800" dirty="0" smtClean="0"/>
              <a:t>                                 zevní zvukovod (</a:t>
            </a:r>
            <a:r>
              <a:rPr lang="cs-CZ" sz="2800" dirty="0" err="1" smtClean="0"/>
              <a:t>meatus</a:t>
            </a:r>
            <a:r>
              <a:rPr lang="cs-CZ" sz="2800" dirty="0" smtClean="0"/>
              <a:t> </a:t>
            </a:r>
            <a:r>
              <a:rPr lang="cs-CZ" sz="2800" dirty="0" err="1" smtClean="0"/>
              <a:t>acusticus</a:t>
            </a:r>
            <a:r>
              <a:rPr lang="cs-CZ" sz="2800" dirty="0" smtClean="0"/>
              <a:t> </a:t>
            </a:r>
            <a:r>
              <a:rPr lang="cs-CZ" sz="2800" dirty="0" err="1" smtClean="0"/>
              <a:t>ext</a:t>
            </a:r>
            <a:r>
              <a:rPr lang="cs-CZ" sz="2800" dirty="0" smtClean="0"/>
              <a:t>.)</a:t>
            </a:r>
          </a:p>
          <a:p>
            <a:pPr marL="0" indent="0">
              <a:buNone/>
            </a:pPr>
            <a:r>
              <a:rPr lang="cs-CZ" sz="2800" dirty="0" smtClean="0"/>
              <a:t>                                  bubínek (</a:t>
            </a:r>
            <a:r>
              <a:rPr lang="cs-CZ" sz="2800" dirty="0" err="1" smtClean="0"/>
              <a:t>membrana</a:t>
            </a:r>
            <a:r>
              <a:rPr lang="cs-CZ" sz="2800" dirty="0" smtClean="0"/>
              <a:t> </a:t>
            </a:r>
            <a:r>
              <a:rPr lang="cs-CZ" sz="2800" dirty="0" err="1" smtClean="0"/>
              <a:t>tympani</a:t>
            </a:r>
            <a:r>
              <a:rPr lang="cs-CZ" sz="2800" dirty="0" smtClean="0"/>
              <a:t>)</a:t>
            </a:r>
            <a:endParaRPr lang="cs-CZ" sz="2800" dirty="0"/>
          </a:p>
          <a:p>
            <a:pPr>
              <a:buFont typeface="Wingdings"/>
              <a:buChar char="Ø"/>
            </a:pPr>
            <a:r>
              <a:rPr lang="cs-CZ" sz="2800" dirty="0" smtClean="0"/>
              <a:t>Střední ucho       bubínková dutina (</a:t>
            </a:r>
            <a:r>
              <a:rPr lang="cs-CZ" sz="2800" dirty="0" err="1" smtClean="0"/>
              <a:t>cavum</a:t>
            </a:r>
            <a:r>
              <a:rPr lang="cs-CZ" sz="2800" dirty="0" smtClean="0"/>
              <a:t> </a:t>
            </a:r>
            <a:r>
              <a:rPr lang="cs-CZ" sz="2800" dirty="0" err="1" smtClean="0"/>
              <a:t>tympani</a:t>
            </a:r>
            <a:r>
              <a:rPr lang="cs-CZ" sz="2800" dirty="0" smtClean="0"/>
              <a:t>)</a:t>
            </a:r>
          </a:p>
          <a:p>
            <a:pPr>
              <a:buFont typeface="Wingdings"/>
              <a:buChar char="Ø"/>
            </a:pPr>
            <a:r>
              <a:rPr lang="cs-CZ" sz="2800" dirty="0" smtClean="0"/>
              <a:t>Vnitřní ucho        </a:t>
            </a:r>
            <a:r>
              <a:rPr lang="cs-CZ" sz="2800" dirty="0" err="1" smtClean="0"/>
              <a:t>sacculus</a:t>
            </a:r>
            <a:r>
              <a:rPr lang="cs-CZ" sz="2800" dirty="0" smtClean="0"/>
              <a:t> – </a:t>
            </a:r>
            <a:r>
              <a:rPr lang="cs-CZ" sz="2800" dirty="0" err="1" smtClean="0">
                <a:solidFill>
                  <a:srgbClr val="FF0000"/>
                </a:solidFill>
              </a:rPr>
              <a:t>macula</a:t>
            </a:r>
            <a:r>
              <a:rPr lang="cs-CZ" sz="2800" dirty="0" smtClean="0">
                <a:solidFill>
                  <a:srgbClr val="FF0000"/>
                </a:solidFill>
              </a:rPr>
              <a:t> </a:t>
            </a:r>
            <a:r>
              <a:rPr lang="cs-CZ" sz="2800" dirty="0" err="1" smtClean="0">
                <a:solidFill>
                  <a:srgbClr val="FF0000"/>
                </a:solidFill>
              </a:rPr>
              <a:t>sacculi</a:t>
            </a:r>
            <a:endParaRPr lang="cs-CZ" sz="2800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cs-CZ" sz="2800" dirty="0"/>
              <a:t> </a:t>
            </a:r>
            <a:r>
              <a:rPr lang="cs-CZ" sz="2800" dirty="0" smtClean="0"/>
              <a:t>                                 </a:t>
            </a:r>
            <a:r>
              <a:rPr lang="cs-CZ" sz="2800" dirty="0" err="1" smtClean="0"/>
              <a:t>utriculus</a:t>
            </a:r>
            <a:r>
              <a:rPr lang="cs-CZ" sz="2800" dirty="0" smtClean="0"/>
              <a:t> – </a:t>
            </a:r>
            <a:r>
              <a:rPr lang="cs-CZ" sz="2800" dirty="0" err="1" smtClean="0">
                <a:solidFill>
                  <a:srgbClr val="FF0000"/>
                </a:solidFill>
              </a:rPr>
              <a:t>macula</a:t>
            </a:r>
            <a:r>
              <a:rPr lang="cs-CZ" sz="2800" dirty="0" smtClean="0">
                <a:solidFill>
                  <a:srgbClr val="FF0000"/>
                </a:solidFill>
              </a:rPr>
              <a:t> </a:t>
            </a:r>
            <a:r>
              <a:rPr lang="cs-CZ" sz="2800" dirty="0" err="1" smtClean="0">
                <a:solidFill>
                  <a:srgbClr val="FF0000"/>
                </a:solidFill>
              </a:rPr>
              <a:t>utriculi</a:t>
            </a:r>
            <a:endParaRPr lang="cs-CZ" sz="2800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cs-CZ" sz="2800" dirty="0"/>
              <a:t> </a:t>
            </a:r>
            <a:r>
              <a:rPr lang="cs-CZ" sz="2800" dirty="0" smtClean="0"/>
              <a:t>                                 </a:t>
            </a:r>
            <a:r>
              <a:rPr lang="cs-CZ" sz="2800" dirty="0" err="1" smtClean="0"/>
              <a:t>ductus</a:t>
            </a:r>
            <a:r>
              <a:rPr lang="cs-CZ" sz="2800" dirty="0" smtClean="0"/>
              <a:t> </a:t>
            </a:r>
            <a:r>
              <a:rPr lang="cs-CZ" sz="2800" dirty="0" err="1" smtClean="0"/>
              <a:t>semicirculaes</a:t>
            </a:r>
            <a:r>
              <a:rPr lang="cs-CZ" sz="2800" dirty="0" smtClean="0"/>
              <a:t> – </a:t>
            </a:r>
            <a:r>
              <a:rPr lang="cs-CZ" sz="2800" dirty="0" err="1" smtClean="0">
                <a:solidFill>
                  <a:srgbClr val="FF0000"/>
                </a:solidFill>
              </a:rPr>
              <a:t>cristae</a:t>
            </a:r>
            <a:r>
              <a:rPr lang="cs-CZ" sz="2800" dirty="0" smtClean="0">
                <a:solidFill>
                  <a:srgbClr val="FF0000"/>
                </a:solidFill>
              </a:rPr>
              <a:t>  </a:t>
            </a:r>
          </a:p>
          <a:p>
            <a:pPr marL="0" indent="0">
              <a:buNone/>
            </a:pPr>
            <a:r>
              <a:rPr lang="cs-CZ" sz="2800" dirty="0">
                <a:solidFill>
                  <a:srgbClr val="FF0000"/>
                </a:solidFill>
              </a:rPr>
              <a:t> </a:t>
            </a:r>
            <a:r>
              <a:rPr lang="cs-CZ" sz="2800" dirty="0" smtClean="0">
                <a:solidFill>
                  <a:srgbClr val="FF0000"/>
                </a:solidFill>
              </a:rPr>
              <a:t>                                                                           </a:t>
            </a:r>
            <a:r>
              <a:rPr lang="cs-CZ" sz="2800" dirty="0" err="1" smtClean="0">
                <a:solidFill>
                  <a:srgbClr val="FF0000"/>
                </a:solidFill>
              </a:rPr>
              <a:t>ampullares</a:t>
            </a:r>
            <a:r>
              <a:rPr lang="cs-CZ" sz="2800" dirty="0" smtClean="0">
                <a:solidFill>
                  <a:srgbClr val="FF0000"/>
                </a:solidFill>
              </a:rPr>
              <a:t> </a:t>
            </a:r>
          </a:p>
          <a:p>
            <a:pPr marL="0" indent="0">
              <a:buNone/>
            </a:pPr>
            <a:r>
              <a:rPr lang="cs-CZ" sz="2800" dirty="0"/>
              <a:t> </a:t>
            </a:r>
            <a:r>
              <a:rPr lang="cs-CZ" sz="2800" dirty="0" smtClean="0"/>
              <a:t>                                 </a:t>
            </a:r>
            <a:r>
              <a:rPr lang="cs-CZ" sz="2800" dirty="0" err="1" smtClean="0"/>
              <a:t>ductus</a:t>
            </a:r>
            <a:r>
              <a:rPr lang="cs-CZ" sz="2800" dirty="0" smtClean="0"/>
              <a:t> </a:t>
            </a:r>
            <a:r>
              <a:rPr lang="cs-CZ" sz="2800" dirty="0" err="1" smtClean="0"/>
              <a:t>cochlearis</a:t>
            </a:r>
            <a:r>
              <a:rPr lang="cs-CZ" sz="2800" dirty="0" smtClean="0"/>
              <a:t> – </a:t>
            </a:r>
            <a:r>
              <a:rPr lang="cs-CZ" sz="2800" dirty="0" smtClean="0">
                <a:solidFill>
                  <a:srgbClr val="FF0000"/>
                </a:solidFill>
              </a:rPr>
              <a:t>organon Corti</a:t>
            </a:r>
            <a:endParaRPr lang="cs-CZ" sz="2800" dirty="0">
              <a:solidFill>
                <a:srgbClr val="FF0000"/>
              </a:solidFill>
            </a:endParaRPr>
          </a:p>
        </p:txBody>
      </p:sp>
      <p:cxnSp>
        <p:nvCxnSpPr>
          <p:cNvPr id="5" name="Přímá spojnice 4"/>
          <p:cNvCxnSpPr/>
          <p:nvPr/>
        </p:nvCxnSpPr>
        <p:spPr>
          <a:xfrm>
            <a:off x="2411760" y="1844824"/>
            <a:ext cx="72008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Přímá spojnice 6"/>
          <p:cNvCxnSpPr/>
          <p:nvPr/>
        </p:nvCxnSpPr>
        <p:spPr>
          <a:xfrm>
            <a:off x="2411760" y="1844824"/>
            <a:ext cx="720080" cy="43204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Přímá spojnice 8"/>
          <p:cNvCxnSpPr/>
          <p:nvPr/>
        </p:nvCxnSpPr>
        <p:spPr>
          <a:xfrm>
            <a:off x="2411760" y="1844824"/>
            <a:ext cx="720080" cy="86409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Přímá spojnice 10"/>
          <p:cNvCxnSpPr/>
          <p:nvPr/>
        </p:nvCxnSpPr>
        <p:spPr>
          <a:xfrm>
            <a:off x="2627784" y="3284984"/>
            <a:ext cx="50405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nice 12"/>
          <p:cNvCxnSpPr/>
          <p:nvPr/>
        </p:nvCxnSpPr>
        <p:spPr>
          <a:xfrm>
            <a:off x="2627784" y="3717032"/>
            <a:ext cx="50405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nice 14"/>
          <p:cNvCxnSpPr/>
          <p:nvPr/>
        </p:nvCxnSpPr>
        <p:spPr>
          <a:xfrm>
            <a:off x="2627784" y="3717032"/>
            <a:ext cx="504056" cy="43204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Přímá spojnice 16"/>
          <p:cNvCxnSpPr/>
          <p:nvPr/>
        </p:nvCxnSpPr>
        <p:spPr>
          <a:xfrm>
            <a:off x="2627784" y="3717032"/>
            <a:ext cx="504056" cy="86409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Přímá spojnice 18"/>
          <p:cNvCxnSpPr/>
          <p:nvPr/>
        </p:nvCxnSpPr>
        <p:spPr>
          <a:xfrm>
            <a:off x="2627784" y="3717032"/>
            <a:ext cx="504056" cy="18002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74569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1026" descr="Smyslové orgány II - 1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90488"/>
            <a:ext cx="9001125" cy="6677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89117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268413"/>
          </a:xfrm>
        </p:spPr>
        <p:txBody>
          <a:bodyPr/>
          <a:lstStyle/>
          <a:p>
            <a:pPr>
              <a:lnSpc>
                <a:spcPct val="85000"/>
              </a:lnSpc>
            </a:pPr>
            <a:r>
              <a:rPr lang="cs-CZ" altLang="cs-CZ" sz="3600" b="1"/>
              <a:t>Vnitřní ucho</a:t>
            </a:r>
            <a:br>
              <a:rPr lang="cs-CZ" altLang="cs-CZ" sz="3600" b="1"/>
            </a:br>
            <a:r>
              <a:rPr lang="cs-CZ" altLang="cs-CZ" sz="3600"/>
              <a:t>(</a:t>
            </a:r>
            <a:r>
              <a:rPr lang="cs-CZ" altLang="cs-CZ" sz="2400"/>
              <a:t>v pyramidě ossis petrosum ossis temporalis)</a:t>
            </a:r>
          </a:p>
        </p:txBody>
      </p:sp>
      <p:sp>
        <p:nvSpPr>
          <p:cNvPr id="15565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79388" y="1341438"/>
            <a:ext cx="3384550" cy="4792662"/>
          </a:xfrm>
          <a:solidFill>
            <a:schemeClr val="accent2"/>
          </a:solidFill>
        </p:spPr>
        <p:txBody>
          <a:bodyPr/>
          <a:lstStyle/>
          <a:p>
            <a:pPr marL="533400" indent="-533400">
              <a:buFont typeface="Wingdings" pitchFamily="2" charset="2"/>
              <a:buNone/>
            </a:pPr>
            <a:r>
              <a:rPr lang="cs-CZ" altLang="cs-CZ" u="sng" dirty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Kostěný labyrint</a:t>
            </a:r>
          </a:p>
          <a:p>
            <a:pPr marL="533400" indent="-533400">
              <a:buFont typeface="Wingdings" pitchFamily="2" charset="2"/>
              <a:buNone/>
            </a:pPr>
            <a:endParaRPr lang="cs-CZ" altLang="cs-CZ" sz="2400" dirty="0"/>
          </a:p>
          <a:p>
            <a:pPr marL="533400" indent="-533400">
              <a:buFont typeface="Wingdings" pitchFamily="2" charset="2"/>
              <a:buAutoNum type="arabicParenR"/>
            </a:pPr>
            <a:r>
              <a:rPr lang="cs-CZ" altLang="cs-CZ" sz="2400" dirty="0"/>
              <a:t>vestibulum </a:t>
            </a:r>
          </a:p>
          <a:p>
            <a:pPr marL="533400" indent="-533400">
              <a:buFont typeface="Wingdings" pitchFamily="2" charset="2"/>
              <a:buAutoNum type="arabicParenR"/>
            </a:pPr>
            <a:r>
              <a:rPr lang="cs-CZ" altLang="cs-CZ" sz="2400" dirty="0" err="1"/>
              <a:t>canales</a:t>
            </a:r>
            <a:r>
              <a:rPr lang="cs-CZ" altLang="cs-CZ" sz="2400"/>
              <a:t> semicirculares</a:t>
            </a:r>
            <a:endParaRPr lang="cs-CZ" altLang="cs-CZ" sz="2400" dirty="0"/>
          </a:p>
          <a:p>
            <a:pPr marL="533400" indent="-533400">
              <a:buFont typeface="Wingdings" pitchFamily="2" charset="2"/>
              <a:buAutoNum type="arabicParenR"/>
            </a:pPr>
            <a:r>
              <a:rPr lang="cs-CZ" altLang="cs-CZ" sz="2400" dirty="0" err="1"/>
              <a:t>cochlea</a:t>
            </a:r>
            <a:endParaRPr lang="cs-CZ" altLang="cs-CZ" sz="2400" dirty="0"/>
          </a:p>
        </p:txBody>
      </p:sp>
      <p:sp>
        <p:nvSpPr>
          <p:cNvPr id="155652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5364163" y="1341438"/>
            <a:ext cx="3779837" cy="4792662"/>
          </a:xfrm>
          <a:solidFill>
            <a:srgbClr val="FFCCFF"/>
          </a:solidFill>
        </p:spPr>
        <p:txBody>
          <a:bodyPr/>
          <a:lstStyle/>
          <a:p>
            <a:pPr marL="533400" indent="-533400">
              <a:buFont typeface="Wingdings" pitchFamily="2" charset="2"/>
              <a:buNone/>
            </a:pPr>
            <a:r>
              <a:rPr lang="cs-CZ" altLang="cs-CZ" u="sng" dirty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Blanitý labyrint</a:t>
            </a:r>
          </a:p>
          <a:p>
            <a:pPr marL="533400" indent="-533400">
              <a:buFont typeface="Wingdings" pitchFamily="2" charset="2"/>
              <a:buNone/>
            </a:pPr>
            <a:r>
              <a:rPr lang="cs-CZ" altLang="cs-CZ" sz="2000" dirty="0" err="1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pars</a:t>
            </a:r>
            <a:r>
              <a:rPr lang="cs-CZ" altLang="cs-CZ" sz="2000" dirty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cs-CZ" altLang="cs-CZ" sz="2000" dirty="0" err="1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statica</a:t>
            </a:r>
            <a:r>
              <a:rPr lang="cs-CZ" altLang="cs-CZ" sz="2000" dirty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(1, 2)</a:t>
            </a:r>
          </a:p>
          <a:p>
            <a:pPr marL="533400" indent="-533400">
              <a:buFont typeface="Wingdings" pitchFamily="2" charset="2"/>
              <a:buNone/>
            </a:pPr>
            <a:r>
              <a:rPr lang="cs-CZ" altLang="cs-CZ" sz="2000" dirty="0" err="1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pars</a:t>
            </a:r>
            <a:r>
              <a:rPr lang="cs-CZ" altLang="cs-CZ" sz="2000" dirty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cs-CZ" altLang="cs-CZ" sz="2000" dirty="0" err="1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akustica</a:t>
            </a:r>
            <a:r>
              <a:rPr lang="cs-CZ" altLang="cs-CZ" sz="2000" dirty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(3)</a:t>
            </a:r>
          </a:p>
          <a:p>
            <a:pPr marL="533400" indent="-533400">
              <a:buFont typeface="Wingdings" pitchFamily="2" charset="2"/>
              <a:buAutoNum type="arabicParenR"/>
            </a:pPr>
            <a:r>
              <a:rPr lang="cs-CZ" altLang="cs-CZ" sz="2400" dirty="0" err="1"/>
              <a:t>sacculus</a:t>
            </a:r>
            <a:r>
              <a:rPr lang="cs-CZ" altLang="cs-CZ" sz="2400" dirty="0"/>
              <a:t>                      </a:t>
            </a:r>
            <a:r>
              <a:rPr lang="cs-CZ" altLang="cs-CZ" sz="2400" dirty="0" err="1"/>
              <a:t>utriculus</a:t>
            </a:r>
            <a:r>
              <a:rPr lang="cs-CZ" altLang="cs-CZ" sz="2400" dirty="0"/>
              <a:t>                       </a:t>
            </a:r>
            <a:r>
              <a:rPr lang="cs-CZ" altLang="cs-CZ" sz="2400" dirty="0" err="1"/>
              <a:t>saccus</a:t>
            </a:r>
            <a:r>
              <a:rPr lang="cs-CZ" altLang="cs-CZ" sz="2400" dirty="0"/>
              <a:t> </a:t>
            </a:r>
            <a:r>
              <a:rPr lang="cs-CZ" altLang="cs-CZ" sz="2400" dirty="0" err="1"/>
              <a:t>endolymphaticus</a:t>
            </a:r>
            <a:r>
              <a:rPr lang="cs-CZ" altLang="cs-CZ" sz="2400" dirty="0"/>
              <a:t> </a:t>
            </a:r>
          </a:p>
          <a:p>
            <a:pPr marL="533400" indent="-533400">
              <a:buFont typeface="Wingdings" pitchFamily="2" charset="2"/>
              <a:buAutoNum type="arabicParenR"/>
            </a:pPr>
            <a:r>
              <a:rPr lang="cs-CZ" altLang="cs-CZ" sz="2400" dirty="0" err="1"/>
              <a:t>ductus</a:t>
            </a:r>
            <a:r>
              <a:rPr lang="cs-CZ" altLang="cs-CZ" sz="2400" dirty="0"/>
              <a:t> </a:t>
            </a:r>
            <a:r>
              <a:rPr lang="cs-CZ" altLang="cs-CZ" sz="2400" dirty="0" err="1"/>
              <a:t>semicirculares</a:t>
            </a:r>
            <a:endParaRPr lang="cs-CZ" altLang="cs-CZ" sz="2400" dirty="0"/>
          </a:p>
          <a:p>
            <a:pPr marL="533400" indent="-533400">
              <a:buFont typeface="Wingdings" pitchFamily="2" charset="2"/>
              <a:buAutoNum type="arabicParenR"/>
            </a:pPr>
            <a:r>
              <a:rPr lang="cs-CZ" altLang="cs-CZ" sz="2400" dirty="0" err="1"/>
              <a:t>ductus</a:t>
            </a:r>
            <a:r>
              <a:rPr lang="cs-CZ" altLang="cs-CZ" sz="2400" dirty="0"/>
              <a:t> </a:t>
            </a:r>
            <a:r>
              <a:rPr lang="cs-CZ" altLang="cs-CZ" sz="2400" dirty="0" err="1"/>
              <a:t>cochlearis</a:t>
            </a:r>
            <a:endParaRPr lang="cs-CZ" altLang="cs-CZ" sz="2400" dirty="0"/>
          </a:p>
          <a:p>
            <a:pPr marL="533400" indent="-533400">
              <a:buFont typeface="Wingdings" pitchFamily="2" charset="2"/>
              <a:buNone/>
            </a:pPr>
            <a:endParaRPr lang="cs-CZ" altLang="cs-CZ" sz="2400" dirty="0"/>
          </a:p>
          <a:p>
            <a:pPr marL="533400" indent="-533400">
              <a:buFont typeface="Wingdings" pitchFamily="2" charset="2"/>
              <a:buNone/>
            </a:pPr>
            <a:r>
              <a:rPr lang="cs-CZ" altLang="cs-CZ" sz="1800" dirty="0"/>
              <a:t>       endolymfa</a:t>
            </a:r>
          </a:p>
        </p:txBody>
      </p:sp>
      <p:sp>
        <p:nvSpPr>
          <p:cNvPr id="155653" name="Rectangle 5"/>
          <p:cNvSpPr>
            <a:spLocks noChangeArrowheads="1"/>
          </p:cNvSpPr>
          <p:nvPr/>
        </p:nvSpPr>
        <p:spPr bwMode="auto">
          <a:xfrm>
            <a:off x="3635375" y="1412875"/>
            <a:ext cx="1584325" cy="4679950"/>
          </a:xfrm>
          <a:prstGeom prst="rect">
            <a:avLst/>
          </a:prstGeom>
          <a:gradFill rotWithShape="0">
            <a:gsLst>
              <a:gs pos="0">
                <a:schemeClr val="accent1"/>
              </a:gs>
              <a:gs pos="50000">
                <a:schemeClr val="bg1"/>
              </a:gs>
              <a:gs pos="100000">
                <a:schemeClr val="accent1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/>
            <a:r>
              <a:rPr lang="cs-CZ" altLang="cs-CZ">
                <a:latin typeface="Arial" charset="0"/>
              </a:rPr>
              <a:t>perilymfatický</a:t>
            </a:r>
          </a:p>
          <a:p>
            <a:pPr algn="ctr"/>
            <a:r>
              <a:rPr lang="cs-CZ" altLang="cs-CZ">
                <a:latin typeface="Arial" charset="0"/>
              </a:rPr>
              <a:t>prostor</a:t>
            </a:r>
          </a:p>
          <a:p>
            <a:pPr algn="ctr"/>
            <a:r>
              <a:rPr lang="cs-CZ" altLang="cs-CZ" sz="1200" i="1">
                <a:latin typeface="Arial" charset="0"/>
              </a:rPr>
              <a:t>spatium </a:t>
            </a:r>
          </a:p>
          <a:p>
            <a:pPr algn="ctr"/>
            <a:r>
              <a:rPr lang="cs-CZ" altLang="cs-CZ" sz="1200" i="1">
                <a:latin typeface="Arial" charset="0"/>
              </a:rPr>
              <a:t>perilymphaceum</a:t>
            </a:r>
            <a:endParaRPr lang="cs-CZ" altLang="cs-CZ">
              <a:latin typeface="Arial" charset="0"/>
            </a:endParaRPr>
          </a:p>
        </p:txBody>
      </p:sp>
      <p:pic>
        <p:nvPicPr>
          <p:cNvPr id="155654" name="Picture 6" descr="ear_anatom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08500"/>
            <a:ext cx="2700338" cy="234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5655" name="Picture 7" descr="ear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4508500"/>
            <a:ext cx="2447925" cy="234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5656" name="Line 8"/>
          <p:cNvSpPr>
            <a:spLocks noChangeShapeType="1"/>
          </p:cNvSpPr>
          <p:nvPr/>
        </p:nvSpPr>
        <p:spPr bwMode="auto">
          <a:xfrm>
            <a:off x="3708400" y="3213100"/>
            <a:ext cx="14398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18712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02224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79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01850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Orgán zraku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/>
              <a:buChar char="Ø"/>
            </a:pPr>
            <a:r>
              <a:rPr lang="cs-CZ" dirty="0" smtClean="0"/>
              <a:t>Oční koule (bulbus </a:t>
            </a:r>
            <a:r>
              <a:rPr lang="cs-CZ" dirty="0" err="1" smtClean="0"/>
              <a:t>occuli</a:t>
            </a:r>
            <a:r>
              <a:rPr lang="cs-CZ" dirty="0" smtClean="0"/>
              <a:t>)</a:t>
            </a:r>
          </a:p>
          <a:p>
            <a:pPr marL="0" indent="0">
              <a:buNone/>
            </a:pPr>
            <a:r>
              <a:rPr lang="cs-CZ" dirty="0" smtClean="0"/>
              <a:t>            - přední segment oční</a:t>
            </a:r>
            <a:endParaRPr lang="cs-CZ" dirty="0"/>
          </a:p>
          <a:p>
            <a:pPr marL="0" indent="0">
              <a:buNone/>
            </a:pPr>
            <a:r>
              <a:rPr lang="cs-CZ" dirty="0" smtClean="0"/>
              <a:t>            - zadní segment oční</a:t>
            </a:r>
          </a:p>
          <a:p>
            <a:pPr>
              <a:buFont typeface="Wingdings"/>
              <a:buChar char="Ø"/>
            </a:pPr>
            <a:r>
              <a:rPr lang="cs-CZ" dirty="0" smtClean="0"/>
              <a:t>Víčko (</a:t>
            </a:r>
            <a:r>
              <a:rPr lang="cs-CZ" dirty="0" err="1" smtClean="0"/>
              <a:t>palpebra</a:t>
            </a:r>
            <a:r>
              <a:rPr lang="cs-CZ" dirty="0" smtClean="0"/>
              <a:t>) </a:t>
            </a:r>
          </a:p>
          <a:p>
            <a:pPr>
              <a:buFont typeface="Wingdings"/>
              <a:buChar char="Ø"/>
            </a:pPr>
            <a:r>
              <a:rPr lang="cs-CZ" dirty="0" smtClean="0"/>
              <a:t>Slzná žláza (</a:t>
            </a:r>
            <a:r>
              <a:rPr lang="cs-CZ" dirty="0" err="1" smtClean="0"/>
              <a:t>gl</a:t>
            </a:r>
            <a:r>
              <a:rPr lang="cs-CZ" dirty="0" smtClean="0"/>
              <a:t>. </a:t>
            </a:r>
            <a:r>
              <a:rPr lang="cs-CZ" dirty="0" err="1" smtClean="0"/>
              <a:t>lacrimalis</a:t>
            </a:r>
            <a:r>
              <a:rPr lang="cs-CZ" dirty="0" smtClean="0"/>
              <a:t>) 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841295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9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0854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92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7260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745146" y="1030702"/>
            <a:ext cx="477053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400" dirty="0" smtClean="0"/>
              <a:t>SMYSLOVÉ ORGÁNY</a:t>
            </a:r>
            <a:endParaRPr lang="cs-CZ" sz="4400" dirty="0"/>
          </a:p>
        </p:txBody>
      </p:sp>
      <p:sp>
        <p:nvSpPr>
          <p:cNvPr id="3" name="Obdélník 2"/>
          <p:cNvSpPr/>
          <p:nvPr/>
        </p:nvSpPr>
        <p:spPr>
          <a:xfrm>
            <a:off x="501806" y="1916832"/>
            <a:ext cx="839067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cs-CZ" sz="2800" u="sng" strike="noStrike" dirty="0" smtClean="0">
              <a:effectLst/>
            </a:endParaRPr>
          </a:p>
          <a:p>
            <a:r>
              <a:rPr lang="cs-CZ" sz="2800" u="sng" dirty="0"/>
              <a:t> </a:t>
            </a:r>
            <a:r>
              <a:rPr lang="cs-CZ" sz="2800" u="sng" dirty="0" smtClean="0"/>
              <a:t>      </a:t>
            </a:r>
            <a:r>
              <a:rPr lang="cs-CZ" sz="2800" u="sng" strike="noStrike" dirty="0" smtClean="0">
                <a:effectLst/>
              </a:rPr>
              <a:t>Preparáty:</a:t>
            </a:r>
          </a:p>
          <a:p>
            <a:r>
              <a:rPr lang="cs-CZ" sz="2800" dirty="0" smtClean="0"/>
              <a:t>Přední segment oční</a:t>
            </a:r>
            <a:endParaRPr lang="cs-CZ" sz="2800" dirty="0"/>
          </a:p>
          <a:p>
            <a:r>
              <a:rPr lang="cs-CZ" sz="2800" dirty="0" smtClean="0"/>
              <a:t>Zadní segment oční</a:t>
            </a:r>
            <a:endParaRPr lang="cs-CZ" sz="2800" dirty="0"/>
          </a:p>
          <a:p>
            <a:r>
              <a:rPr lang="cs-CZ" sz="2800" dirty="0" err="1" smtClean="0"/>
              <a:t>Palpebra</a:t>
            </a:r>
            <a:endParaRPr lang="cs-CZ" sz="2800" dirty="0"/>
          </a:p>
          <a:p>
            <a:r>
              <a:rPr lang="cs-CZ" sz="2800" dirty="0" err="1" smtClean="0"/>
              <a:t>Gl</a:t>
            </a:r>
            <a:r>
              <a:rPr lang="cs-CZ" sz="2800" dirty="0" smtClean="0"/>
              <a:t>. </a:t>
            </a:r>
            <a:r>
              <a:rPr lang="cs-CZ" sz="2800" dirty="0" err="1" smtClean="0"/>
              <a:t>lacrimalis</a:t>
            </a:r>
            <a:endParaRPr lang="cs-CZ" sz="2800" dirty="0" smtClean="0"/>
          </a:p>
          <a:p>
            <a:r>
              <a:rPr lang="cs-CZ" sz="2800" dirty="0" err="1" smtClean="0"/>
              <a:t>Ductus</a:t>
            </a:r>
            <a:r>
              <a:rPr lang="cs-CZ" sz="2800" dirty="0" smtClean="0"/>
              <a:t> </a:t>
            </a:r>
            <a:r>
              <a:rPr lang="cs-CZ" sz="2800" dirty="0" err="1" smtClean="0"/>
              <a:t>cochlearis</a:t>
            </a:r>
            <a:endParaRPr lang="cs-CZ" sz="2800" dirty="0" smtClean="0"/>
          </a:p>
          <a:p>
            <a:r>
              <a:rPr lang="cs-CZ" sz="2800" dirty="0" err="1" smtClean="0"/>
              <a:t>Auricula</a:t>
            </a:r>
            <a:endParaRPr lang="cs-CZ" sz="2800" dirty="0"/>
          </a:p>
          <a:p>
            <a:r>
              <a:rPr lang="cs-CZ" sz="2800" dirty="0"/>
              <a:t> 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9023" y="119269"/>
            <a:ext cx="7733500" cy="798444"/>
          </a:xfrm>
          <a:prstGeom prst="rect">
            <a:avLst/>
          </a:prstGeom>
        </p:spPr>
      </p:pic>
      <p:pic>
        <p:nvPicPr>
          <p:cNvPr id="5" name="Picture 3" descr="Preview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148" y="1988840"/>
            <a:ext cx="539750" cy="765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7639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smtClean="0"/>
              <a:t>Embryologie 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 smtClean="0"/>
              <a:t>Vývoj orgánu zraku</a:t>
            </a:r>
          </a:p>
          <a:p>
            <a:r>
              <a:rPr lang="cs-CZ" dirty="0" smtClean="0"/>
              <a:t>Vývoj </a:t>
            </a:r>
            <a:r>
              <a:rPr lang="cs-CZ" dirty="0" err="1" smtClean="0"/>
              <a:t>stato</a:t>
            </a:r>
            <a:r>
              <a:rPr lang="cs-CZ" dirty="0" smtClean="0"/>
              <a:t>-akustického orgánu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520669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116632"/>
            <a:ext cx="8750177" cy="6624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Obdélník 9"/>
          <p:cNvSpPr/>
          <p:nvPr/>
        </p:nvSpPr>
        <p:spPr>
          <a:xfrm>
            <a:off x="179511" y="3789040"/>
            <a:ext cx="1152129" cy="64807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Obdélník 11"/>
          <p:cNvSpPr/>
          <p:nvPr/>
        </p:nvSpPr>
        <p:spPr>
          <a:xfrm>
            <a:off x="251520" y="2708920"/>
            <a:ext cx="1656184" cy="41782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bdélník 12"/>
          <p:cNvSpPr/>
          <p:nvPr/>
        </p:nvSpPr>
        <p:spPr>
          <a:xfrm>
            <a:off x="899592" y="1844824"/>
            <a:ext cx="1584176" cy="3600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Obdélník 13"/>
          <p:cNvSpPr/>
          <p:nvPr/>
        </p:nvSpPr>
        <p:spPr>
          <a:xfrm>
            <a:off x="6732240" y="2420888"/>
            <a:ext cx="2088232" cy="64807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TextovéPole 14"/>
          <p:cNvSpPr txBox="1"/>
          <p:nvPr/>
        </p:nvSpPr>
        <p:spPr>
          <a:xfrm>
            <a:off x="4067944" y="4797152"/>
            <a:ext cx="12809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diencefalon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46918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764705"/>
            <a:ext cx="8568952" cy="5904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2623646" y="217044"/>
            <a:ext cx="39687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 smtClean="0"/>
              <a:t>Vývoj očního pohárku a čočky</a:t>
            </a:r>
            <a:endParaRPr lang="cs-CZ" sz="2400" b="1" dirty="0"/>
          </a:p>
        </p:txBody>
      </p:sp>
    </p:spTree>
    <p:extLst>
      <p:ext uri="{BB962C8B-B14F-4D97-AF65-F5344CB8AC3E}">
        <p14:creationId xmlns:p14="http://schemas.microsoft.com/office/powerpoint/2010/main" val="1083126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60649"/>
            <a:ext cx="8928991" cy="6597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91391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8784976" cy="6336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10106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620688"/>
            <a:ext cx="8784977" cy="6120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92266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590550"/>
            <a:ext cx="6984776" cy="6078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Přímá spojnice 2"/>
          <p:cNvCxnSpPr/>
          <p:nvPr/>
        </p:nvCxnSpPr>
        <p:spPr>
          <a:xfrm>
            <a:off x="3491880" y="2564904"/>
            <a:ext cx="914400" cy="914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ovéPole 3"/>
          <p:cNvSpPr txBox="1"/>
          <p:nvPr/>
        </p:nvSpPr>
        <p:spPr>
          <a:xfrm>
            <a:off x="1673576" y="265311"/>
            <a:ext cx="54654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 smtClean="0"/>
              <a:t>Vývoj zevního, středního a vnitřního ucha</a:t>
            </a:r>
            <a:endParaRPr lang="cs-CZ" sz="2400" b="1" dirty="0"/>
          </a:p>
        </p:txBody>
      </p:sp>
    </p:spTree>
    <p:extLst>
      <p:ext uri="{BB962C8B-B14F-4D97-AF65-F5344CB8AC3E}">
        <p14:creationId xmlns:p14="http://schemas.microsoft.com/office/powerpoint/2010/main" val="2602027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 descr="Smyslové orgány II - 3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75"/>
            <a:ext cx="9144000" cy="6800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707" name="Line 3"/>
          <p:cNvSpPr>
            <a:spLocks noChangeShapeType="1"/>
          </p:cNvSpPr>
          <p:nvPr/>
        </p:nvSpPr>
        <p:spPr bwMode="auto">
          <a:xfrm>
            <a:off x="3132138" y="0"/>
            <a:ext cx="144462" cy="6858000"/>
          </a:xfrm>
          <a:prstGeom prst="line">
            <a:avLst/>
          </a:prstGeom>
          <a:noFill/>
          <a:ln w="28575">
            <a:solidFill>
              <a:srgbClr val="FF33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72708" name="Text Box 4"/>
          <p:cNvSpPr txBox="1">
            <a:spLocks noChangeArrowheads="1"/>
          </p:cNvSpPr>
          <p:nvPr/>
        </p:nvSpPr>
        <p:spPr bwMode="auto">
          <a:xfrm>
            <a:off x="411163" y="0"/>
            <a:ext cx="819308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>
                <a:solidFill>
                  <a:srgbClr val="FF3300"/>
                </a:solidFill>
              </a:rPr>
              <a:t>       </a:t>
            </a:r>
            <a:r>
              <a:rPr lang="cs-CZ" altLang="cs-CZ" b="1">
                <a:solidFill>
                  <a:srgbClr val="FF3300"/>
                </a:solidFill>
              </a:rPr>
              <a:t>Přední segment                          Zadní segment</a:t>
            </a:r>
          </a:p>
        </p:txBody>
      </p:sp>
    </p:spTree>
    <p:extLst>
      <p:ext uri="{BB962C8B-B14F-4D97-AF65-F5344CB8AC3E}">
        <p14:creationId xmlns:p14="http://schemas.microsoft.com/office/powerpoint/2010/main" val="3284742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3" y="600075"/>
            <a:ext cx="8943975" cy="565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3275856" y="254920"/>
            <a:ext cx="34142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 smtClean="0"/>
              <a:t>Vývoj blanitého labyrintu</a:t>
            </a:r>
            <a:endParaRPr lang="cs-CZ" sz="2400" b="1" dirty="0"/>
          </a:p>
        </p:txBody>
      </p:sp>
    </p:spTree>
    <p:extLst>
      <p:ext uri="{BB962C8B-B14F-4D97-AF65-F5344CB8AC3E}">
        <p14:creationId xmlns:p14="http://schemas.microsoft.com/office/powerpoint/2010/main" val="415617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4488" y="619125"/>
            <a:ext cx="5915025" cy="561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9595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733143"/>
            <a:ext cx="7128792" cy="5970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43689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6" y="861076"/>
            <a:ext cx="8429625" cy="561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3228234" y="388292"/>
            <a:ext cx="26875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 smtClean="0"/>
              <a:t>Vývoj ušního boltce</a:t>
            </a:r>
            <a:endParaRPr lang="cs-CZ" sz="2400" b="1" dirty="0"/>
          </a:p>
        </p:txBody>
      </p:sp>
    </p:spTree>
    <p:extLst>
      <p:ext uri="{BB962C8B-B14F-4D97-AF65-F5344CB8AC3E}">
        <p14:creationId xmlns:p14="http://schemas.microsoft.com/office/powerpoint/2010/main" val="1606599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68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692150"/>
            <a:ext cx="8856663" cy="324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9686" name="Line 6"/>
          <p:cNvSpPr>
            <a:spLocks noChangeShapeType="1"/>
          </p:cNvSpPr>
          <p:nvPr/>
        </p:nvSpPr>
        <p:spPr bwMode="auto">
          <a:xfrm>
            <a:off x="179388" y="5084763"/>
            <a:ext cx="8713787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99687" name="Line 7"/>
          <p:cNvSpPr>
            <a:spLocks noChangeShapeType="1"/>
          </p:cNvSpPr>
          <p:nvPr/>
        </p:nvSpPr>
        <p:spPr bwMode="auto">
          <a:xfrm>
            <a:off x="179388" y="5949950"/>
            <a:ext cx="8713787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99691" name="Text Box 11"/>
          <p:cNvSpPr txBox="1">
            <a:spLocks noChangeArrowheads="1"/>
          </p:cNvSpPr>
          <p:nvPr/>
        </p:nvSpPr>
        <p:spPr bwMode="auto">
          <a:xfrm>
            <a:off x="158750" y="5103813"/>
            <a:ext cx="7652416" cy="14711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</a:pPr>
            <a:r>
              <a:rPr lang="cs-CZ" altLang="cs-CZ" sz="2000" b="1" dirty="0"/>
              <a:t>přední       </a:t>
            </a:r>
            <a:r>
              <a:rPr lang="cs-CZ" altLang="cs-CZ" sz="2000" b="1" dirty="0" smtClean="0"/>
              <a:t>         </a:t>
            </a:r>
            <a:r>
              <a:rPr lang="cs-CZ" altLang="cs-CZ" sz="2000" b="1" dirty="0" err="1"/>
              <a:t>cornea</a:t>
            </a:r>
            <a:r>
              <a:rPr lang="cs-CZ" altLang="cs-CZ" sz="2000" b="1" dirty="0"/>
              <a:t>                 </a:t>
            </a:r>
            <a:r>
              <a:rPr lang="cs-CZ" altLang="cs-CZ" sz="2000" b="1" dirty="0" smtClean="0"/>
              <a:t>           </a:t>
            </a:r>
            <a:r>
              <a:rPr lang="cs-CZ" altLang="cs-CZ" sz="2000" b="1" dirty="0"/>
              <a:t>iris            </a:t>
            </a:r>
            <a:r>
              <a:rPr lang="cs-CZ" altLang="cs-CZ" sz="2000" b="1" dirty="0" smtClean="0"/>
              <a:t>                      </a:t>
            </a:r>
            <a:r>
              <a:rPr lang="cs-CZ" altLang="cs-CZ" sz="2000" b="1" dirty="0" err="1" smtClean="0"/>
              <a:t>pars</a:t>
            </a:r>
            <a:r>
              <a:rPr lang="cs-CZ" altLang="cs-CZ" sz="2000" b="1" dirty="0" smtClean="0"/>
              <a:t> </a:t>
            </a:r>
            <a:r>
              <a:rPr lang="cs-CZ" altLang="cs-CZ" sz="2000" b="1" dirty="0" err="1"/>
              <a:t>caeca</a:t>
            </a:r>
            <a:r>
              <a:rPr lang="cs-CZ" altLang="cs-CZ" sz="2000" b="1" dirty="0"/>
              <a:t>  </a:t>
            </a:r>
          </a:p>
          <a:p>
            <a:pPr>
              <a:lnSpc>
                <a:spcPct val="80000"/>
              </a:lnSpc>
            </a:pPr>
            <a:r>
              <a:rPr lang="cs-CZ" altLang="cs-CZ" sz="2000" b="1" dirty="0"/>
              <a:t>segment                                      </a:t>
            </a:r>
            <a:r>
              <a:rPr lang="cs-CZ" altLang="cs-CZ" sz="2000" b="1" dirty="0" smtClean="0"/>
              <a:t>              corpus </a:t>
            </a:r>
            <a:r>
              <a:rPr lang="cs-CZ" altLang="cs-CZ" sz="2000" b="1" dirty="0" err="1"/>
              <a:t>ciliare</a:t>
            </a:r>
            <a:r>
              <a:rPr lang="cs-CZ" altLang="cs-CZ" sz="2000" b="1" dirty="0"/>
              <a:t>      </a:t>
            </a:r>
            <a:r>
              <a:rPr lang="cs-CZ" altLang="cs-CZ" sz="2000" b="1" dirty="0" smtClean="0"/>
              <a:t>          </a:t>
            </a:r>
            <a:r>
              <a:rPr lang="cs-CZ" altLang="cs-CZ" sz="2000" b="1" dirty="0" err="1"/>
              <a:t>retinae</a:t>
            </a:r>
            <a:endParaRPr lang="cs-CZ" altLang="cs-CZ" sz="2000" b="1" dirty="0"/>
          </a:p>
          <a:p>
            <a:pPr>
              <a:lnSpc>
                <a:spcPct val="80000"/>
              </a:lnSpc>
            </a:pPr>
            <a:endParaRPr lang="cs-CZ" altLang="cs-CZ" sz="3200" dirty="0"/>
          </a:p>
          <a:p>
            <a:pPr>
              <a:lnSpc>
                <a:spcPct val="80000"/>
              </a:lnSpc>
            </a:pPr>
            <a:r>
              <a:rPr lang="cs-CZ" altLang="cs-CZ" sz="2000" b="1" dirty="0"/>
              <a:t>zadní            </a:t>
            </a:r>
            <a:r>
              <a:rPr lang="cs-CZ" altLang="cs-CZ" sz="2000" b="1" dirty="0" smtClean="0"/>
              <a:t>      </a:t>
            </a:r>
            <a:r>
              <a:rPr lang="cs-CZ" altLang="cs-CZ" sz="2000" b="1" dirty="0" err="1" smtClean="0"/>
              <a:t>sclera</a:t>
            </a:r>
            <a:r>
              <a:rPr lang="cs-CZ" altLang="cs-CZ" sz="2000" b="1" dirty="0" smtClean="0"/>
              <a:t>                             </a:t>
            </a:r>
            <a:r>
              <a:rPr lang="cs-CZ" altLang="cs-CZ" sz="2000" b="1" dirty="0" err="1"/>
              <a:t>choroidea</a:t>
            </a:r>
            <a:r>
              <a:rPr lang="cs-CZ" altLang="cs-CZ" sz="2000" b="1" dirty="0"/>
              <a:t>  </a:t>
            </a:r>
            <a:r>
              <a:rPr lang="cs-CZ" altLang="cs-CZ" sz="2000" b="1" dirty="0" smtClean="0"/>
              <a:t>                    </a:t>
            </a:r>
            <a:r>
              <a:rPr lang="cs-CZ" altLang="cs-CZ" sz="2000" b="1" dirty="0" err="1"/>
              <a:t>pars</a:t>
            </a:r>
            <a:r>
              <a:rPr lang="cs-CZ" altLang="cs-CZ" sz="2000" b="1" dirty="0"/>
              <a:t> </a:t>
            </a:r>
            <a:r>
              <a:rPr lang="cs-CZ" altLang="cs-CZ" sz="2000" b="1" dirty="0" err="1"/>
              <a:t>optica</a:t>
            </a:r>
            <a:endParaRPr lang="cs-CZ" altLang="cs-CZ" sz="2000" b="1" dirty="0"/>
          </a:p>
          <a:p>
            <a:pPr>
              <a:lnSpc>
                <a:spcPct val="80000"/>
              </a:lnSpc>
            </a:pPr>
            <a:r>
              <a:rPr lang="cs-CZ" altLang="cs-CZ" sz="2000" b="1" dirty="0"/>
              <a:t>segment                                                                        </a:t>
            </a:r>
            <a:r>
              <a:rPr lang="cs-CZ" altLang="cs-CZ" sz="2000" b="1" dirty="0" smtClean="0"/>
              <a:t>                    </a:t>
            </a:r>
            <a:r>
              <a:rPr lang="cs-CZ" altLang="cs-CZ" sz="2000" b="1" dirty="0" err="1"/>
              <a:t>retinae</a:t>
            </a:r>
            <a:endParaRPr lang="cs-CZ" altLang="cs-CZ" sz="2000" b="1" dirty="0"/>
          </a:p>
        </p:txBody>
      </p:sp>
      <p:sp>
        <p:nvSpPr>
          <p:cNvPr id="199692" name="Line 12"/>
          <p:cNvSpPr>
            <a:spLocks noChangeShapeType="1"/>
          </p:cNvSpPr>
          <p:nvPr/>
        </p:nvSpPr>
        <p:spPr bwMode="auto">
          <a:xfrm>
            <a:off x="1692275" y="3933825"/>
            <a:ext cx="0" cy="29241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99693" name="Line 13"/>
          <p:cNvSpPr>
            <a:spLocks noChangeShapeType="1"/>
          </p:cNvSpPr>
          <p:nvPr/>
        </p:nvSpPr>
        <p:spPr bwMode="auto">
          <a:xfrm>
            <a:off x="3851275" y="3933825"/>
            <a:ext cx="0" cy="29241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99694" name="Line 14"/>
          <p:cNvSpPr>
            <a:spLocks noChangeShapeType="1"/>
          </p:cNvSpPr>
          <p:nvPr/>
        </p:nvSpPr>
        <p:spPr bwMode="auto">
          <a:xfrm>
            <a:off x="6156325" y="3933825"/>
            <a:ext cx="0" cy="29241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99695" name="Text Box 15"/>
          <p:cNvSpPr txBox="1">
            <a:spLocks noChangeArrowheads="1"/>
          </p:cNvSpPr>
          <p:nvPr/>
        </p:nvSpPr>
        <p:spPr bwMode="auto">
          <a:xfrm>
            <a:off x="179388" y="-46038"/>
            <a:ext cx="3375025" cy="6413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3600" b="1"/>
              <a:t>Stěna oční koule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1894081" y="4221088"/>
            <a:ext cx="1605889" cy="646331"/>
          </a:xfrm>
          <a:prstGeom prst="rect">
            <a:avLst/>
          </a:prstGeom>
          <a:solidFill>
            <a:srgbClr val="C9FFFF"/>
          </a:solidFill>
        </p:spPr>
        <p:txBody>
          <a:bodyPr wrap="none" rtlCol="0">
            <a:spAutoFit/>
          </a:bodyPr>
          <a:lstStyle/>
          <a:p>
            <a:r>
              <a:rPr lang="cs-CZ" dirty="0" smtClean="0"/>
              <a:t>Tunica </a:t>
            </a:r>
            <a:r>
              <a:rPr lang="cs-CZ" dirty="0" err="1" smtClean="0"/>
              <a:t>externa</a:t>
            </a:r>
            <a:r>
              <a:rPr lang="cs-CZ" dirty="0" smtClean="0"/>
              <a:t> </a:t>
            </a:r>
          </a:p>
          <a:p>
            <a:r>
              <a:rPr lang="cs-CZ" dirty="0" smtClean="0"/>
              <a:t>(</a:t>
            </a:r>
            <a:r>
              <a:rPr lang="cs-CZ" dirty="0" err="1" smtClean="0"/>
              <a:t>fibrosa</a:t>
            </a:r>
            <a:r>
              <a:rPr lang="cs-CZ" dirty="0" smtClean="0"/>
              <a:t>)</a:t>
            </a:r>
            <a:endParaRPr lang="cs-CZ" dirty="0"/>
          </a:p>
        </p:txBody>
      </p:sp>
      <p:sp>
        <p:nvSpPr>
          <p:cNvPr id="3" name="TextovéPole 2"/>
          <p:cNvSpPr txBox="1"/>
          <p:nvPr/>
        </p:nvSpPr>
        <p:spPr>
          <a:xfrm>
            <a:off x="4139952" y="4221087"/>
            <a:ext cx="1476494" cy="646331"/>
          </a:xfrm>
          <a:prstGeom prst="rect">
            <a:avLst/>
          </a:prstGeom>
          <a:solidFill>
            <a:srgbClr val="FFCCFF"/>
          </a:solidFill>
        </p:spPr>
        <p:txBody>
          <a:bodyPr wrap="none" rtlCol="0">
            <a:spAutoFit/>
          </a:bodyPr>
          <a:lstStyle/>
          <a:p>
            <a:r>
              <a:rPr lang="cs-CZ" dirty="0" smtClean="0"/>
              <a:t>Tunica media </a:t>
            </a:r>
          </a:p>
          <a:p>
            <a:r>
              <a:rPr lang="cs-CZ" dirty="0" smtClean="0"/>
              <a:t>(</a:t>
            </a:r>
            <a:r>
              <a:rPr lang="cs-CZ" dirty="0" err="1" smtClean="0"/>
              <a:t>vasculosa</a:t>
            </a:r>
            <a:r>
              <a:rPr lang="cs-CZ" dirty="0" smtClean="0"/>
              <a:t>)</a:t>
            </a:r>
            <a:endParaRPr lang="cs-CZ" dirty="0"/>
          </a:p>
        </p:txBody>
      </p:sp>
      <p:sp>
        <p:nvSpPr>
          <p:cNvPr id="4" name="TextovéPole 3"/>
          <p:cNvSpPr txBox="1"/>
          <p:nvPr/>
        </p:nvSpPr>
        <p:spPr>
          <a:xfrm>
            <a:off x="6440306" y="4221086"/>
            <a:ext cx="1566454" cy="646331"/>
          </a:xfrm>
          <a:prstGeom prst="rect">
            <a:avLst/>
          </a:prstGeom>
          <a:solidFill>
            <a:srgbClr val="FFFF99"/>
          </a:solidFill>
        </p:spPr>
        <p:txBody>
          <a:bodyPr wrap="none" rtlCol="0">
            <a:spAutoFit/>
          </a:bodyPr>
          <a:lstStyle/>
          <a:p>
            <a:r>
              <a:rPr lang="cs-CZ" dirty="0" smtClean="0"/>
              <a:t>Tunica interna </a:t>
            </a:r>
          </a:p>
          <a:p>
            <a:r>
              <a:rPr lang="cs-CZ" dirty="0" smtClean="0"/>
              <a:t>(</a:t>
            </a:r>
            <a:r>
              <a:rPr lang="cs-CZ" dirty="0" err="1" smtClean="0"/>
              <a:t>nervosa</a:t>
            </a:r>
            <a:r>
              <a:rPr lang="cs-CZ" dirty="0" smtClean="0"/>
              <a:t>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93165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205" y="0"/>
            <a:ext cx="918420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57728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58289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0224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88" y="0"/>
            <a:ext cx="913251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396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7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87477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213</TotalTime>
  <Words>220</Words>
  <Application>Microsoft Office PowerPoint</Application>
  <PresentationFormat>Předvádění na obrazovce (4:3)</PresentationFormat>
  <Paragraphs>72</Paragraphs>
  <Slides>33</Slides>
  <Notes>2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33</vt:i4>
      </vt:variant>
    </vt:vector>
  </HeadingPairs>
  <TitlesOfParts>
    <vt:vector size="34" baseType="lpstr">
      <vt:lpstr>Motiv systému Office</vt:lpstr>
      <vt:lpstr>Smyslové orgány</vt:lpstr>
      <vt:lpstr>Orgán zraku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Orgán sluchu a rovnováhy</vt:lpstr>
      <vt:lpstr>Prezentace aplikace PowerPoint</vt:lpstr>
      <vt:lpstr>Vnitřní ucho (v pyramidě ossis petrosum ossis temporalis)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Embryologie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Doma</dc:creator>
  <cp:lastModifiedBy>Doma</cp:lastModifiedBy>
  <cp:revision>27</cp:revision>
  <dcterms:created xsi:type="dcterms:W3CDTF">2015-07-12T14:02:16Z</dcterms:created>
  <dcterms:modified xsi:type="dcterms:W3CDTF">2015-10-24T11:33:31Z</dcterms:modified>
</cp:coreProperties>
</file>