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03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90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357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2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56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33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789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71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6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68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41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67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90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58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3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51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30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4B82150-5B54-4948-8E9A-2FC1F690A737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91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1.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07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deklinačního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5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v </a:t>
            </a:r>
            <a:r>
              <a:rPr lang="cs-CZ" dirty="0">
                <a:latin typeface="Cambria" panose="02040503050406030204" pitchFamily="18" charset="0"/>
              </a:rPr>
              <a:t>latině existuje celkem 5 způsobů skloňování (5 deklinací) </a:t>
            </a:r>
          </a:p>
          <a:p>
            <a:r>
              <a:rPr lang="cs-CZ" dirty="0" smtClean="0">
                <a:latin typeface="Cambria" panose="02040503050406030204" pitchFamily="18" charset="0"/>
              </a:rPr>
              <a:t>pro </a:t>
            </a:r>
            <a:r>
              <a:rPr lang="cs-CZ" dirty="0">
                <a:latin typeface="Cambria" panose="02040503050406030204" pitchFamily="18" charset="0"/>
              </a:rPr>
              <a:t>správné přiřazení substantiva do jedné z těchto pěti deklinací je třeba znát slovníkový tvar a význam i funkci jednotlivých údajů, např. </a:t>
            </a:r>
            <a:r>
              <a:rPr lang="cs-CZ" dirty="0" err="1" smtClean="0">
                <a:latin typeface="Cambria" panose="02040503050406030204" pitchFamily="18" charset="0"/>
              </a:rPr>
              <a:t>arteria</a:t>
            </a:r>
            <a:r>
              <a:rPr lang="cs-CZ" dirty="0" smtClean="0">
                <a:latin typeface="Cambria" panose="02040503050406030204" pitchFamily="18" charset="0"/>
              </a:rPr>
              <a:t>, </a:t>
            </a:r>
            <a:r>
              <a:rPr lang="cs-CZ" dirty="0" err="1" smtClean="0">
                <a:latin typeface="Cambria" panose="02040503050406030204" pitchFamily="18" charset="0"/>
              </a:rPr>
              <a:t>ae</a:t>
            </a:r>
            <a:r>
              <a:rPr lang="cs-CZ" dirty="0" smtClean="0">
                <a:latin typeface="Cambria" panose="02040503050406030204" pitchFamily="18" charset="0"/>
              </a:rPr>
              <a:t>, f.</a:t>
            </a: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541" y="4114800"/>
            <a:ext cx="8504238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4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umět slovníkový tvar substantiva?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gen. </a:t>
            </a:r>
            <a:r>
              <a:rPr lang="cs-CZ" b="1" dirty="0" err="1" smtClean="0"/>
              <a:t>sg</a:t>
            </a:r>
            <a:r>
              <a:rPr lang="cs-CZ" b="1" dirty="0" smtClean="0"/>
              <a:t>. </a:t>
            </a:r>
          </a:p>
          <a:p>
            <a:pPr lvl="1"/>
            <a:r>
              <a:rPr lang="cs-CZ" dirty="0" smtClean="0"/>
              <a:t>dle koncovky určení správné deklinace (např. </a:t>
            </a:r>
            <a:r>
              <a:rPr lang="cs-CZ" dirty="0" err="1" smtClean="0"/>
              <a:t>ae</a:t>
            </a:r>
            <a:r>
              <a:rPr lang="cs-CZ" dirty="0" smtClean="0"/>
              <a:t> =1., i =2.)</a:t>
            </a:r>
          </a:p>
          <a:p>
            <a:pPr lvl="1"/>
            <a:r>
              <a:rPr lang="cs-CZ" dirty="0" smtClean="0"/>
              <a:t>získání kmene, k němuž se přiřazují koncovky (např. </a:t>
            </a:r>
            <a:r>
              <a:rPr lang="cs-CZ" dirty="0" err="1" smtClean="0"/>
              <a:t>pulmon</a:t>
            </a:r>
            <a:r>
              <a:rPr lang="cs-CZ" dirty="0" err="1"/>
              <a:t>-</a:t>
            </a:r>
            <a:r>
              <a:rPr lang="cs-CZ" dirty="0" err="1" smtClean="0"/>
              <a:t>is</a:t>
            </a:r>
            <a:r>
              <a:rPr lang="cs-CZ" dirty="0" smtClean="0"/>
              <a:t> = </a:t>
            </a:r>
            <a:r>
              <a:rPr lang="cs-CZ" dirty="0" err="1" smtClean="0"/>
              <a:t>pulmon</a:t>
            </a:r>
            <a:r>
              <a:rPr lang="cs-CZ" dirty="0" smtClean="0"/>
              <a:t>-)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b="1" dirty="0" smtClean="0"/>
              <a:t>rod</a:t>
            </a:r>
          </a:p>
          <a:p>
            <a:pPr lvl="1"/>
            <a:r>
              <a:rPr lang="cs-CZ" dirty="0" smtClean="0"/>
              <a:t>přiřazení správného tvaru adjektiva (např. dentista bonus, </a:t>
            </a:r>
            <a:r>
              <a:rPr lang="cs-CZ" dirty="0" err="1" smtClean="0"/>
              <a:t>methodus</a:t>
            </a:r>
            <a:r>
              <a:rPr lang="cs-CZ" dirty="0" smtClean="0"/>
              <a:t> bona)</a:t>
            </a:r>
          </a:p>
        </p:txBody>
      </p:sp>
    </p:spTree>
    <p:extLst>
      <p:ext uri="{BB962C8B-B14F-4D97-AF65-F5344CB8AC3E}">
        <p14:creationId xmlns:p14="http://schemas.microsoft.com/office/powerpoint/2010/main" val="32123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oncovka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err="1" smtClean="0"/>
              <a:t>ae</a:t>
            </a:r>
            <a:endParaRPr lang="cs-CZ" b="1" dirty="0" smtClean="0"/>
          </a:p>
          <a:p>
            <a:r>
              <a:rPr lang="cs-CZ" dirty="0" smtClean="0"/>
              <a:t>převážně feminina ( maskulina výjimečně, žádné neutrum)</a:t>
            </a:r>
          </a:p>
          <a:p>
            <a:r>
              <a:rPr lang="cs-CZ" dirty="0" smtClean="0"/>
              <a:t>vzory: </a:t>
            </a:r>
          </a:p>
          <a:p>
            <a:pPr lvl="1"/>
            <a:r>
              <a:rPr lang="cs-CZ" b="1" dirty="0" err="1" smtClean="0"/>
              <a:t>vena</a:t>
            </a:r>
            <a:r>
              <a:rPr lang="cs-CZ" b="1" dirty="0" smtClean="0"/>
              <a:t>, </a:t>
            </a:r>
            <a:r>
              <a:rPr lang="cs-CZ" b="1" dirty="0" err="1" smtClean="0"/>
              <a:t>ae</a:t>
            </a:r>
            <a:r>
              <a:rPr lang="cs-CZ" b="1" dirty="0" smtClean="0"/>
              <a:t>, f.</a:t>
            </a:r>
            <a:r>
              <a:rPr lang="cs-CZ" dirty="0" smtClean="0"/>
              <a:t> - </a:t>
            </a:r>
            <a:r>
              <a:rPr lang="pt-BR" dirty="0" smtClean="0"/>
              <a:t>latinská </a:t>
            </a:r>
            <a:r>
              <a:rPr lang="pt-BR" dirty="0"/>
              <a:t>substantiva a řecká substantiva končící v nom. sg. –</a:t>
            </a:r>
            <a:r>
              <a:rPr lang="pt-BR" b="1" dirty="0"/>
              <a:t>a</a:t>
            </a:r>
            <a:r>
              <a:rPr lang="pt-BR" dirty="0"/>
              <a:t> </a:t>
            </a:r>
            <a:endParaRPr lang="cs-CZ" dirty="0" smtClean="0"/>
          </a:p>
          <a:p>
            <a:pPr lvl="1"/>
            <a:endParaRPr lang="cs-CZ" b="1" dirty="0" smtClean="0"/>
          </a:p>
          <a:p>
            <a:pPr lvl="1"/>
            <a:r>
              <a:rPr lang="cs-CZ" b="1" dirty="0" err="1" smtClean="0"/>
              <a:t>systolē</a:t>
            </a:r>
            <a:r>
              <a:rPr lang="cs-CZ" b="1" dirty="0"/>
              <a:t>, -</a:t>
            </a:r>
            <a:r>
              <a:rPr lang="cs-CZ" b="1" dirty="0" err="1"/>
              <a:t>ēs</a:t>
            </a:r>
            <a:r>
              <a:rPr lang="cs-CZ" b="1" dirty="0"/>
              <a:t>, f. + </a:t>
            </a:r>
            <a:r>
              <a:rPr lang="cs-CZ" b="1" dirty="0" err="1"/>
              <a:t>diabetēs</a:t>
            </a:r>
            <a:r>
              <a:rPr lang="cs-CZ" b="1" dirty="0"/>
              <a:t>, </a:t>
            </a:r>
            <a:r>
              <a:rPr lang="cs-CZ" b="1" dirty="0" err="1"/>
              <a:t>ae</a:t>
            </a:r>
            <a:r>
              <a:rPr lang="cs-CZ" b="1" dirty="0"/>
              <a:t>, m.</a:t>
            </a:r>
            <a:r>
              <a:rPr lang="cs-CZ" dirty="0"/>
              <a:t>: řecká slova s původní koncovkou nom.sg. </a:t>
            </a:r>
          </a:p>
          <a:p>
            <a:endParaRPr lang="pt-BR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36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</a:t>
            </a:r>
            <a:r>
              <a:rPr lang="cs-CZ" dirty="0" err="1" smtClean="0"/>
              <a:t>vena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146756"/>
              </p:ext>
            </p:extLst>
          </p:nvPr>
        </p:nvGraphicFramePr>
        <p:xfrm>
          <a:off x="1185334" y="2252129"/>
          <a:ext cx="9973732" cy="3894670"/>
        </p:xfrm>
        <a:graphic>
          <a:graphicData uri="http://schemas.openxmlformats.org/drawingml/2006/table">
            <a:tbl>
              <a:tblPr firstRow="1" firstCol="1" bandRow="1"/>
              <a:tblGrid>
                <a:gridCol w="3323844"/>
                <a:gridCol w="3324944"/>
                <a:gridCol w="3324944"/>
              </a:tblGrid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vena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28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systole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84482"/>
              </p:ext>
            </p:extLst>
          </p:nvPr>
        </p:nvGraphicFramePr>
        <p:xfrm>
          <a:off x="1286932" y="2235200"/>
          <a:ext cx="8974668" cy="4002934"/>
        </p:xfrm>
        <a:graphic>
          <a:graphicData uri="http://schemas.openxmlformats.org/drawingml/2006/table">
            <a:tbl>
              <a:tblPr firstRow="1" firstCol="1" bandRow="1"/>
              <a:tblGrid>
                <a:gridCol w="2990896"/>
                <a:gridCol w="2991886"/>
                <a:gridCol w="2991886"/>
              </a:tblGrid>
              <a:tr h="309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08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diabetes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560156"/>
              </p:ext>
            </p:extLst>
          </p:nvPr>
        </p:nvGraphicFramePr>
        <p:xfrm>
          <a:off x="1151467" y="2260600"/>
          <a:ext cx="8873066" cy="3702790"/>
        </p:xfrm>
        <a:graphic>
          <a:graphicData uri="http://schemas.openxmlformats.org/drawingml/2006/table">
            <a:tbl>
              <a:tblPr firstRow="1" firstCol="1" bandRow="1"/>
              <a:tblGrid>
                <a:gridCol w="2957036"/>
                <a:gridCol w="2958015"/>
                <a:gridCol w="2958015"/>
              </a:tblGrid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ae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am/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ā/ē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58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130</TotalTime>
  <Words>237</Words>
  <Application>Microsoft Office PowerPoint</Application>
  <PresentationFormat>Širokoúhlá obrazovka</PresentationFormat>
  <Paragraphs>68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1. deklinace</vt:lpstr>
      <vt:lpstr>Úvod do deklinačního systému</vt:lpstr>
      <vt:lpstr>Proč umět slovníkový tvar substantiva?</vt:lpstr>
      <vt:lpstr>1. deklinace</vt:lpstr>
      <vt:lpstr>Skloňování – vzor vena</vt:lpstr>
      <vt:lpstr>Skloňování – vzor systole</vt:lpstr>
      <vt:lpstr>Skloňování – vzor diabetes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1. deklinace</dc:title>
  <dc:creator>Soňa Žákovská</dc:creator>
  <cp:lastModifiedBy>Soňa Žákovská</cp:lastModifiedBy>
  <cp:revision>9</cp:revision>
  <dcterms:created xsi:type="dcterms:W3CDTF">2015-11-05T12:33:39Z</dcterms:created>
  <dcterms:modified xsi:type="dcterms:W3CDTF">2015-11-05T14:44:53Z</dcterms:modified>
</cp:coreProperties>
</file>