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C23089F-3604-424F-BEF7-94AB5CA26E3C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2494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089F-3604-424F-BEF7-94AB5CA26E3C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0386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089F-3604-424F-BEF7-94AB5CA26E3C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90202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089F-3604-424F-BEF7-94AB5CA26E3C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05198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089F-3604-424F-BEF7-94AB5CA26E3C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1369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089F-3604-424F-BEF7-94AB5CA26E3C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00102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089F-3604-424F-BEF7-94AB5CA26E3C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5528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C23089F-3604-424F-BEF7-94AB5CA26E3C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9766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5C23089F-3604-424F-BEF7-94AB5CA26E3C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1632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089F-3604-424F-BEF7-94AB5CA26E3C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6209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089F-3604-424F-BEF7-94AB5CA26E3C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2886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089F-3604-424F-BEF7-94AB5CA26E3C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5622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089F-3604-424F-BEF7-94AB5CA26E3C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938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089F-3604-424F-BEF7-94AB5CA26E3C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629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089F-3604-424F-BEF7-94AB5CA26E3C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168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089F-3604-424F-BEF7-94AB5CA26E3C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532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089F-3604-424F-BEF7-94AB5CA26E3C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4470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C23089F-3604-424F-BEF7-94AB5CA26E3C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5F56B5BD-5F57-4D5E-AAFE-150D0A976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1025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  <p:sldLayoutId id="214748377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Substantiva 3. deklinace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167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Řecká substantiva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5749104"/>
              </p:ext>
            </p:extLst>
          </p:nvPr>
        </p:nvGraphicFramePr>
        <p:xfrm>
          <a:off x="1154954" y="2359554"/>
          <a:ext cx="9330267" cy="4090093"/>
        </p:xfrm>
        <a:graphic>
          <a:graphicData uri="http://schemas.openxmlformats.org/drawingml/2006/table">
            <a:tbl>
              <a:tblPr firstRow="1" firstCol="1" bandRow="1"/>
              <a:tblGrid>
                <a:gridCol w="1865436"/>
                <a:gridCol w="1865436"/>
                <a:gridCol w="1866465"/>
                <a:gridCol w="1866465"/>
                <a:gridCol w="1866465"/>
              </a:tblGrid>
              <a:tr h="2883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nom. sg.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gen. sg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příklady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vzor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53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ED7D3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000" b="1" dirty="0" err="1">
                          <a:solidFill>
                            <a:srgbClr val="ED7D3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ēr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ED7D3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000" b="1" dirty="0" err="1">
                          <a:solidFill>
                            <a:srgbClr val="ED7D3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ēris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i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ureter, </a:t>
                      </a:r>
                      <a:r>
                        <a:rPr lang="cs-CZ" sz="2000" i="1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eris</a:t>
                      </a:r>
                      <a:r>
                        <a:rPr lang="cs-CZ" sz="2000" i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m.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výjimka: </a:t>
                      </a:r>
                      <a:r>
                        <a:rPr lang="cs-CZ" sz="2000" i="1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gast</a:t>
                      </a:r>
                      <a:r>
                        <a:rPr lang="cs-CZ" sz="2000" b="1" i="1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ē</a:t>
                      </a:r>
                      <a:r>
                        <a:rPr lang="cs-CZ" sz="2000" i="1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000" i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000" i="1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gastris</a:t>
                      </a:r>
                      <a:r>
                        <a:rPr lang="cs-CZ" sz="2000" i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000" b="1" i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f.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pulmo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5065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ED7D3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-sis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ED7D3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-xis 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ED7D3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-ōsis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ED7D3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-sis 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ED7D3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000" b="1" dirty="0" err="1">
                          <a:solidFill>
                            <a:srgbClr val="ED7D3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xis</a:t>
                      </a:r>
                      <a:r>
                        <a:rPr lang="cs-CZ" sz="2000" b="1" dirty="0">
                          <a:solidFill>
                            <a:srgbClr val="ED7D3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ED7D3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000" b="1" dirty="0" err="1">
                          <a:solidFill>
                            <a:srgbClr val="ED7D3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ōsis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basis</a:t>
                      </a:r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sis, f.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narcosis</a:t>
                      </a:r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000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osis</a:t>
                      </a:r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f.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dosis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02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ED7D3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-is 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ED7D3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-ītis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ED7D3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-idis 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ED7D3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-ītidis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i="1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parōtis</a:t>
                      </a:r>
                      <a:r>
                        <a:rPr lang="cs-CZ" sz="2000" i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000" i="1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idis</a:t>
                      </a:r>
                      <a:r>
                        <a:rPr lang="cs-CZ" sz="2000" i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f.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i="1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hēpatītis</a:t>
                      </a:r>
                      <a:r>
                        <a:rPr lang="cs-CZ" sz="2000" i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000" i="1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ītidis</a:t>
                      </a:r>
                      <a:r>
                        <a:rPr lang="cs-CZ" sz="2000" i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f.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pulmo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53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ED7D3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000" b="1" dirty="0" err="1">
                          <a:solidFill>
                            <a:srgbClr val="ED7D3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ED7D3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000" b="1" dirty="0" err="1">
                          <a:solidFill>
                            <a:srgbClr val="ED7D3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oma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ED7D3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-matis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ED7D3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-omatis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i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trauma, matis n.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i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carcinōma, ōmatis n.</a:t>
                      </a:r>
                      <a:endParaRPr lang="cs-CZ" sz="2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corpus</a:t>
                      </a:r>
                      <a:endParaRPr lang="cs-CZ" sz="20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51529" marR="515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1005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Vzor dosis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2496134"/>
              </p:ext>
            </p:extLst>
          </p:nvPr>
        </p:nvGraphicFramePr>
        <p:xfrm>
          <a:off x="1032933" y="2150535"/>
          <a:ext cx="9973734" cy="3589866"/>
        </p:xfrm>
        <a:graphic>
          <a:graphicData uri="http://schemas.openxmlformats.org/drawingml/2006/table">
            <a:tbl>
              <a:tblPr firstRow="1" firstCol="1" bandRow="1"/>
              <a:tblGrid>
                <a:gridCol w="3324578"/>
                <a:gridCol w="3324578"/>
                <a:gridCol w="3324578"/>
              </a:tblGrid>
              <a:tr h="5661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59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</a:t>
                      </a:r>
                      <a:r>
                        <a:rPr lang="cs-CZ" sz="3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dosis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mbria" panose="02040503050406030204" pitchFamily="18" charset="0"/>
                        </a:rPr>
                        <a:t>dos</a:t>
                      </a:r>
                      <a:r>
                        <a:rPr lang="cs-CZ" sz="36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3600" b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ēs</a:t>
                      </a:r>
                      <a:endParaRPr lang="cs-CZ" sz="3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59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dos-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is</a:t>
                      </a:r>
                      <a:r>
                        <a:rPr lang="cs-CZ" sz="36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/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eos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mbria" panose="02040503050406030204" pitchFamily="18" charset="0"/>
                        </a:rPr>
                        <a:t>dos</a:t>
                      </a:r>
                      <a:r>
                        <a:rPr lang="cs-CZ" sz="36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3600" b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ium</a:t>
                      </a:r>
                      <a:endParaRPr lang="cs-CZ" sz="36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59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dos-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</a:t>
                      </a:r>
                      <a:r>
                        <a:rPr lang="cs-CZ" sz="36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/in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1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mbria" panose="02040503050406030204" pitchFamily="18" charset="0"/>
                        </a:rPr>
                        <a:t>dos</a:t>
                      </a:r>
                      <a:r>
                        <a:rPr lang="cs-CZ" sz="3600" b="1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ēs</a:t>
                      </a:r>
                      <a:endParaRPr lang="cs-CZ" sz="36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59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abl.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dos</a:t>
                      </a:r>
                      <a:r>
                        <a:rPr lang="cs-CZ" sz="3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36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ī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1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mbria" panose="02040503050406030204" pitchFamily="18" charset="0"/>
                        </a:rPr>
                        <a:t>dos</a:t>
                      </a:r>
                      <a:r>
                        <a:rPr lang="cs-CZ" sz="3600" b="1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ibus</a:t>
                      </a:r>
                      <a:endParaRPr lang="cs-CZ" sz="36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7431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Latinská substantiva, která se skloňují dle vzoru dosis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řeckého vzoru se výjimečně skloňuje také několik původem latinských slov (původní řecké koncovky se zde neuplatňují): </a:t>
            </a:r>
          </a:p>
          <a:p>
            <a:pPr lvl="1"/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febris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f. </a:t>
            </a:r>
          </a:p>
          <a:p>
            <a:pPr lvl="1"/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tussis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nl-N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pertussis</a:t>
            </a:r>
            <a:r>
              <a:rPr lang="nl-N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is, f. </a:t>
            </a:r>
          </a:p>
          <a:p>
            <a:pPr lvl="1"/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sitis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f. </a:t>
            </a: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tuberculosis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f. </a:t>
            </a:r>
          </a:p>
        </p:txBody>
      </p:sp>
    </p:spTree>
    <p:extLst>
      <p:ext uri="{BB962C8B-B14F-4D97-AF65-F5344CB8AC3E}">
        <p14:creationId xmlns:p14="http://schemas.microsoft.com/office/powerpoint/2010/main" val="3373804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Sufixy se specifickým významem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b="1" i="1" u="none" strike="noStrike" baseline="0" dirty="0" smtClean="0">
                <a:latin typeface="Cambria" panose="02040503050406030204" pitchFamily="18" charset="0"/>
              </a:rPr>
              <a:t>-</a:t>
            </a:r>
            <a:r>
              <a:rPr lang="cs-CZ" sz="3200" b="1" i="1" u="none" strike="noStrike" baseline="0" dirty="0" err="1" smtClean="0">
                <a:latin typeface="Cambria" panose="02040503050406030204" pitchFamily="18" charset="0"/>
              </a:rPr>
              <a:t>ōsis</a:t>
            </a:r>
            <a:r>
              <a:rPr lang="cs-CZ" sz="3200" b="0" i="0" u="none" strike="noStrike" baseline="0" dirty="0" smtClean="0">
                <a:latin typeface="Cambria" panose="02040503050406030204" pitchFamily="18" charset="0"/>
              </a:rPr>
              <a:t>, </a:t>
            </a:r>
            <a:r>
              <a:rPr lang="cs-CZ" b="0" i="0" u="none" strike="noStrike" baseline="0" dirty="0" smtClean="0">
                <a:latin typeface="Cambria" panose="02040503050406030204" pitchFamily="18" charset="0"/>
              </a:rPr>
              <a:t>gen. </a:t>
            </a:r>
            <a:r>
              <a:rPr lang="cs-CZ" sz="3200" b="1" i="1" u="none" strike="noStrike" baseline="0" dirty="0" smtClean="0">
                <a:latin typeface="Cambria" panose="02040503050406030204" pitchFamily="18" charset="0"/>
              </a:rPr>
              <a:t>-</a:t>
            </a:r>
            <a:r>
              <a:rPr lang="cs-CZ" sz="3200" b="1" i="1" u="none" strike="noStrike" baseline="0" dirty="0" err="1" smtClean="0">
                <a:latin typeface="Cambria" panose="02040503050406030204" pitchFamily="18" charset="0"/>
              </a:rPr>
              <a:t>ōsis</a:t>
            </a:r>
            <a:r>
              <a:rPr lang="cs-CZ" sz="3200" b="0" i="0" u="none" strike="noStrike" baseline="0" dirty="0" smtClean="0">
                <a:latin typeface="Cambria" panose="02040503050406030204" pitchFamily="18" charset="0"/>
              </a:rPr>
              <a:t>, </a:t>
            </a:r>
            <a:r>
              <a:rPr lang="cs-CZ" sz="3200" b="1" i="0" u="none" strike="noStrike" baseline="0" dirty="0" smtClean="0">
                <a:latin typeface="Cambria" panose="02040503050406030204" pitchFamily="18" charset="0"/>
              </a:rPr>
              <a:t>f. </a:t>
            </a:r>
            <a:endParaRPr lang="cs-CZ" sz="3200" b="0" i="0" u="none" strike="noStrike" baseline="0" dirty="0" smtClean="0">
              <a:latin typeface="Cambria" panose="02040503050406030204" pitchFamily="18" charset="0"/>
            </a:endParaRPr>
          </a:p>
          <a:p>
            <a:pPr lvl="1"/>
            <a:r>
              <a:rPr lang="cs-CZ" b="0" i="0" u="none" strike="noStrike" baseline="0" dirty="0" smtClean="0">
                <a:latin typeface="Cambria" panose="02040503050406030204" pitchFamily="18" charset="0"/>
              </a:rPr>
              <a:t>obecné označení nezánětlivého onemocnění </a:t>
            </a:r>
          </a:p>
          <a:p>
            <a:r>
              <a:rPr lang="cs-CZ" sz="3200" b="1" i="1" u="none" strike="noStrike" baseline="0" dirty="0" smtClean="0">
                <a:latin typeface="Cambria" panose="02040503050406030204" pitchFamily="18" charset="0"/>
              </a:rPr>
              <a:t>-</a:t>
            </a:r>
            <a:r>
              <a:rPr lang="cs-CZ" sz="3200" b="1" i="1" u="none" strike="noStrike" baseline="0" dirty="0" err="1" smtClean="0">
                <a:latin typeface="Cambria" panose="02040503050406030204" pitchFamily="18" charset="0"/>
              </a:rPr>
              <a:t>ītis</a:t>
            </a:r>
            <a:r>
              <a:rPr lang="cs-CZ" sz="3200" b="0" i="0" u="none" strike="noStrike" baseline="0" dirty="0" smtClean="0">
                <a:latin typeface="Cambria" panose="02040503050406030204" pitchFamily="18" charset="0"/>
              </a:rPr>
              <a:t>, </a:t>
            </a:r>
            <a:r>
              <a:rPr lang="cs-CZ" b="0" i="0" u="none" strike="noStrike" baseline="0" dirty="0" smtClean="0">
                <a:latin typeface="Cambria" panose="02040503050406030204" pitchFamily="18" charset="0"/>
              </a:rPr>
              <a:t>gen. </a:t>
            </a:r>
            <a:r>
              <a:rPr lang="cs-CZ" sz="3200" b="1" i="1" u="none" strike="noStrike" baseline="0" dirty="0" smtClean="0">
                <a:latin typeface="Cambria" panose="02040503050406030204" pitchFamily="18" charset="0"/>
              </a:rPr>
              <a:t>-</a:t>
            </a:r>
            <a:r>
              <a:rPr lang="cs-CZ" sz="3200" b="1" i="1" u="none" strike="noStrike" baseline="0" dirty="0" err="1" smtClean="0">
                <a:latin typeface="Cambria" panose="02040503050406030204" pitchFamily="18" charset="0"/>
              </a:rPr>
              <a:t>ītidis</a:t>
            </a:r>
            <a:r>
              <a:rPr lang="cs-CZ" sz="3200" b="0" i="0" u="none" strike="noStrike" baseline="0" dirty="0" smtClean="0">
                <a:latin typeface="Cambria" panose="02040503050406030204" pitchFamily="18" charset="0"/>
              </a:rPr>
              <a:t>, </a:t>
            </a:r>
            <a:r>
              <a:rPr lang="cs-CZ" sz="3200" b="1" i="0" u="none" strike="noStrike" baseline="0" dirty="0" smtClean="0">
                <a:latin typeface="Cambria" panose="02040503050406030204" pitchFamily="18" charset="0"/>
              </a:rPr>
              <a:t>f. </a:t>
            </a:r>
            <a:endParaRPr lang="cs-CZ" sz="3200" b="0" i="0" u="none" strike="noStrike" baseline="0" dirty="0" smtClean="0">
              <a:latin typeface="Cambria" panose="02040503050406030204" pitchFamily="18" charset="0"/>
            </a:endParaRPr>
          </a:p>
          <a:p>
            <a:pPr lvl="1"/>
            <a:r>
              <a:rPr lang="cs-CZ" b="0" i="0" u="none" strike="noStrike" baseline="0" dirty="0" smtClean="0">
                <a:latin typeface="Cambria" panose="02040503050406030204" pitchFamily="18" charset="0"/>
              </a:rPr>
              <a:t>zánětlivé onemocnění </a:t>
            </a:r>
          </a:p>
          <a:p>
            <a:r>
              <a:rPr lang="cs-CZ" sz="3200" b="1" i="1" u="none" strike="noStrike" baseline="0" dirty="0" smtClean="0">
                <a:latin typeface="Cambria" panose="02040503050406030204" pitchFamily="18" charset="0"/>
              </a:rPr>
              <a:t>-</a:t>
            </a:r>
            <a:r>
              <a:rPr lang="cs-CZ" sz="3200" b="1" i="1" u="none" strike="noStrike" baseline="0" dirty="0" err="1" smtClean="0">
                <a:latin typeface="Cambria" panose="02040503050406030204" pitchFamily="18" charset="0"/>
              </a:rPr>
              <a:t>ōma</a:t>
            </a:r>
            <a:r>
              <a:rPr lang="cs-CZ" sz="3200" b="0" i="0" u="none" strike="noStrike" baseline="0" dirty="0" smtClean="0">
                <a:latin typeface="Cambria" panose="02040503050406030204" pitchFamily="18" charset="0"/>
              </a:rPr>
              <a:t>, </a:t>
            </a:r>
            <a:r>
              <a:rPr lang="cs-CZ" b="0" i="0" u="none" strike="noStrike" baseline="0" dirty="0" smtClean="0">
                <a:latin typeface="Cambria" panose="02040503050406030204" pitchFamily="18" charset="0"/>
              </a:rPr>
              <a:t>gen. </a:t>
            </a:r>
            <a:r>
              <a:rPr lang="cs-CZ" sz="3200" b="1" i="1" u="none" strike="noStrike" baseline="0" dirty="0" smtClean="0">
                <a:latin typeface="Cambria" panose="02040503050406030204" pitchFamily="18" charset="0"/>
              </a:rPr>
              <a:t>-</a:t>
            </a:r>
            <a:r>
              <a:rPr lang="cs-CZ" sz="3200" b="1" i="1" u="none" strike="noStrike" baseline="0" dirty="0" err="1" smtClean="0">
                <a:latin typeface="Cambria" panose="02040503050406030204" pitchFamily="18" charset="0"/>
              </a:rPr>
              <a:t>ōmatis</a:t>
            </a:r>
            <a:r>
              <a:rPr lang="cs-CZ" sz="3200" b="0" i="0" u="none" strike="noStrike" baseline="0" dirty="0" smtClean="0">
                <a:latin typeface="Cambria" panose="02040503050406030204" pitchFamily="18" charset="0"/>
              </a:rPr>
              <a:t>, </a:t>
            </a:r>
            <a:r>
              <a:rPr lang="cs-CZ" sz="3200" b="1" i="0" u="none" strike="noStrike" baseline="0" dirty="0" smtClean="0">
                <a:latin typeface="Cambria" panose="02040503050406030204" pitchFamily="18" charset="0"/>
              </a:rPr>
              <a:t>n. </a:t>
            </a:r>
            <a:endParaRPr lang="cs-CZ" sz="3200" b="0" i="0" u="none" strike="noStrike" baseline="0" dirty="0" smtClean="0">
              <a:latin typeface="Cambria" panose="02040503050406030204" pitchFamily="18" charset="0"/>
            </a:endParaRPr>
          </a:p>
          <a:p>
            <a:pPr lvl="1"/>
            <a:r>
              <a:rPr lang="cs-CZ" b="0" i="0" u="none" strike="noStrike" baseline="0" dirty="0" smtClean="0">
                <a:latin typeface="Cambria" panose="02040503050406030204" pitchFamily="18" charset="0"/>
              </a:rPr>
              <a:t>nádorové onemocnění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07549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tový efekt">
  <a:themeElements>
    <a:clrScheme name="Iontový efekt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tový efekt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tový efekt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15</TotalTime>
  <Words>220</Words>
  <Application>Microsoft Office PowerPoint</Application>
  <PresentationFormat>Širokoúhlá obrazovka</PresentationFormat>
  <Paragraphs>68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2" baseType="lpstr">
      <vt:lpstr>Arial</vt:lpstr>
      <vt:lpstr>Calibri</vt:lpstr>
      <vt:lpstr>Cambria</vt:lpstr>
      <vt:lpstr>Century Gothic</vt:lpstr>
      <vt:lpstr>Times New Roman</vt:lpstr>
      <vt:lpstr>Wingdings 3</vt:lpstr>
      <vt:lpstr>Iontový efekt</vt:lpstr>
      <vt:lpstr>Substantiva 3. deklinace</vt:lpstr>
      <vt:lpstr>Řecká substantiva</vt:lpstr>
      <vt:lpstr>Vzor dosis</vt:lpstr>
      <vt:lpstr>Latinská substantiva, která se skloňují dle vzoru dosis</vt:lpstr>
      <vt:lpstr>Sufixy se specifickým významem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Substantiva 3. deklinace</dc:title>
  <dc:creator>Soňa Žákovská</dc:creator>
  <cp:lastModifiedBy>Soňa Žákovská</cp:lastModifiedBy>
  <cp:revision>8</cp:revision>
  <dcterms:created xsi:type="dcterms:W3CDTF">2015-11-05T14:11:49Z</dcterms:created>
  <dcterms:modified xsi:type="dcterms:W3CDTF">2015-11-05T14:27:33Z</dcterms:modified>
</cp:coreProperties>
</file>