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85"/>
  </p:notesMasterIdLst>
  <p:sldIdLst>
    <p:sldId id="296" r:id="rId2"/>
    <p:sldId id="256" r:id="rId3"/>
    <p:sldId id="257" r:id="rId4"/>
    <p:sldId id="258" r:id="rId5"/>
    <p:sldId id="259" r:id="rId6"/>
    <p:sldId id="260" r:id="rId7"/>
    <p:sldId id="327" r:id="rId8"/>
    <p:sldId id="298" r:id="rId9"/>
    <p:sldId id="392" r:id="rId10"/>
    <p:sldId id="291" r:id="rId11"/>
    <p:sldId id="261" r:id="rId12"/>
    <p:sldId id="299" r:id="rId13"/>
    <p:sldId id="264" r:id="rId14"/>
    <p:sldId id="266" r:id="rId15"/>
    <p:sldId id="262" r:id="rId16"/>
    <p:sldId id="281" r:id="rId17"/>
    <p:sldId id="297" r:id="rId18"/>
    <p:sldId id="269" r:id="rId19"/>
    <p:sldId id="270" r:id="rId20"/>
    <p:sldId id="267" r:id="rId21"/>
    <p:sldId id="265" r:id="rId22"/>
    <p:sldId id="271" r:id="rId23"/>
    <p:sldId id="268" r:id="rId24"/>
    <p:sldId id="272" r:id="rId25"/>
    <p:sldId id="274" r:id="rId26"/>
    <p:sldId id="275" r:id="rId27"/>
    <p:sldId id="273" r:id="rId28"/>
    <p:sldId id="276" r:id="rId29"/>
    <p:sldId id="280" r:id="rId30"/>
    <p:sldId id="301" r:id="rId31"/>
    <p:sldId id="277" r:id="rId32"/>
    <p:sldId id="300" r:id="rId33"/>
    <p:sldId id="279" r:id="rId34"/>
    <p:sldId id="282" r:id="rId35"/>
    <p:sldId id="283" r:id="rId36"/>
    <p:sldId id="285" r:id="rId37"/>
    <p:sldId id="304" r:id="rId38"/>
    <p:sldId id="294" r:id="rId39"/>
    <p:sldId id="393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8" r:id="rId49"/>
    <p:sldId id="339" r:id="rId50"/>
    <p:sldId id="394" r:id="rId51"/>
    <p:sldId id="342" r:id="rId52"/>
    <p:sldId id="343" r:id="rId53"/>
    <p:sldId id="344" r:id="rId54"/>
    <p:sldId id="345" r:id="rId55"/>
    <p:sldId id="395" r:id="rId56"/>
    <p:sldId id="347" r:id="rId57"/>
    <p:sldId id="348" r:id="rId58"/>
    <p:sldId id="349" r:id="rId59"/>
    <p:sldId id="350" r:id="rId60"/>
    <p:sldId id="351" r:id="rId61"/>
    <p:sldId id="352" r:id="rId62"/>
    <p:sldId id="356" r:id="rId63"/>
    <p:sldId id="397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71" r:id="rId73"/>
    <p:sldId id="374" r:id="rId74"/>
    <p:sldId id="375" r:id="rId75"/>
    <p:sldId id="376" r:id="rId76"/>
    <p:sldId id="377" r:id="rId77"/>
    <p:sldId id="379" r:id="rId78"/>
    <p:sldId id="380" r:id="rId79"/>
    <p:sldId id="381" r:id="rId80"/>
    <p:sldId id="382" r:id="rId81"/>
    <p:sldId id="384" r:id="rId82"/>
    <p:sldId id="385" r:id="rId83"/>
    <p:sldId id="389" r:id="rId8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830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BFD2B6-89D0-454F-99DF-7034894B40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525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586859-1A03-4369-85C7-7EDB3FDAFD2A}" type="slidenum">
              <a:rPr lang="cs-CZ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en-US" smtClean="0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D2C556-80BC-46B6-BE71-EAAABFECEB64}" type="slidenum">
              <a:rPr lang="cs-CZ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cs-CZ" altLang="en-US" smtClean="0"/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04B50B-1662-478E-9DAB-4E64D5462B1D}" type="slidenum">
              <a:rPr lang="cs-CZ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cs-CZ" altLang="en-US" smtClean="0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F28774-7632-430D-8B02-877C77C518A0}" type="slidenum">
              <a:rPr lang="cs-CZ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cs-CZ" altLang="en-US" smtClean="0"/>
          </a:p>
        </p:txBody>
      </p:sp>
      <p:sp>
        <p:nvSpPr>
          <p:cNvPr id="1105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7FA5E8-3A04-460F-81B7-E617099075FB}" type="slidenum">
              <a:rPr lang="cs-CZ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cs-CZ" altLang="en-US" smtClean="0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99F2B9-1B1D-4F35-9D45-2F1F8FF8F46C}" type="slidenum">
              <a:rPr lang="cs-CZ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cs-CZ" altLang="en-US" smtClean="0"/>
          </a:p>
        </p:txBody>
      </p:sp>
      <p:sp>
        <p:nvSpPr>
          <p:cNvPr id="1126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4C8016-FF81-4B51-B65E-52D1100ABDED}" type="slidenum">
              <a:rPr lang="cs-CZ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en-US" smtClean="0"/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FE9FBC-89F2-4067-860D-DE5AEC2E8596}" type="slidenum">
              <a:rPr lang="cs-CZ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cs-CZ" altLang="en-US" smtClean="0"/>
          </a:p>
        </p:txBody>
      </p:sp>
      <p:sp>
        <p:nvSpPr>
          <p:cNvPr id="1146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D10D5E-65F6-4C17-983C-8471631C63AE}" type="slidenum">
              <a:rPr lang="cs-CZ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cs-CZ" altLang="en-US" smtClean="0"/>
          </a:p>
        </p:txBody>
      </p:sp>
      <p:sp>
        <p:nvSpPr>
          <p:cNvPr id="1157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77A24-985D-493D-BE80-A28F783F8655}" type="slidenum">
              <a:rPr lang="cs-CZ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cs-CZ" altLang="en-US" smtClean="0"/>
          </a:p>
        </p:txBody>
      </p:sp>
      <p:sp>
        <p:nvSpPr>
          <p:cNvPr id="1167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E1216C-B259-44A6-B11F-4000B80C791D}" type="slidenum">
              <a:rPr lang="cs-CZ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en-US" smtClean="0"/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B650F8-3F31-406A-82AA-22F70EEC99A8}" type="slidenum">
              <a:rPr lang="cs-CZ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cs-CZ" altLang="en-US" smtClean="0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60DAFF-19F3-45CD-9065-3719C26D7BA6}" type="slidenum">
              <a:rPr lang="cs-CZ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cs-CZ" altLang="en-US" smtClean="0"/>
          </a:p>
        </p:txBody>
      </p:sp>
      <p:sp>
        <p:nvSpPr>
          <p:cNvPr id="1187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B511FC-F04D-4B51-9EEC-513DC2C311EA}" type="slidenum">
              <a:rPr lang="cs-CZ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cs-CZ" altLang="en-US" smtClean="0"/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6E0B55-895A-46F6-9A72-A828843D62CC}" type="slidenum">
              <a:rPr lang="cs-CZ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en-US" smtClean="0"/>
          </a:p>
        </p:txBody>
      </p:sp>
      <p:sp>
        <p:nvSpPr>
          <p:cNvPr id="1208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252A7D-D243-4A32-BDAD-16E039593516}" type="slidenum">
              <a:rPr lang="cs-CZ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cs-CZ" altLang="en-US" smtClean="0"/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A2BA32-C756-43D3-BA30-3A8D067EB6E0}" type="slidenum">
              <a:rPr lang="cs-CZ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cs-CZ" altLang="en-US" smtClean="0"/>
          </a:p>
        </p:txBody>
      </p:sp>
      <p:sp>
        <p:nvSpPr>
          <p:cNvPr id="1228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F08B79-E2F1-432E-B4D6-107190D81071}" type="slidenum">
              <a:rPr lang="cs-CZ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cs-CZ" altLang="en-US" smtClean="0"/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345A0B-1F62-432E-9F53-F84A02A37B55}" type="slidenum">
              <a:rPr lang="cs-CZ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cs-CZ" altLang="en-US" smtClean="0"/>
          </a:p>
        </p:txBody>
      </p:sp>
      <p:sp>
        <p:nvSpPr>
          <p:cNvPr id="1249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320D2-33DF-4D96-994B-45ADDF7B8A37}" type="slidenum">
              <a:rPr lang="cs-CZ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en-US" smtClean="0"/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A59574-18EA-4BEF-BB27-D1234AD4DCD1}" type="slidenum">
              <a:rPr lang="cs-CZ" altLang="en-US" smtClean="0"/>
              <a:pPr eaLnBrk="1" hangingPunct="1">
                <a:spcBef>
                  <a:spcPct val="0"/>
                </a:spcBef>
              </a:pPr>
              <a:t>30</a:t>
            </a:fld>
            <a:endParaRPr lang="cs-CZ" altLang="en-US" smtClean="0"/>
          </a:p>
        </p:txBody>
      </p:sp>
      <p:sp>
        <p:nvSpPr>
          <p:cNvPr id="1269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F79A28-D9DE-4A14-AF2A-7255372DB890}" type="slidenum">
              <a:rPr lang="cs-CZ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cs-CZ" altLang="en-US" smtClean="0"/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6A3912-3364-46AF-9FA2-4F5442E728C8}" type="slidenum">
              <a:rPr lang="cs-CZ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cs-CZ" altLang="en-US" smtClean="0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BC1D02-8A31-4C99-9304-E0837442C5A5}" type="slidenum">
              <a:rPr lang="cs-CZ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cs-CZ" altLang="en-US" smtClean="0"/>
          </a:p>
        </p:txBody>
      </p:sp>
      <p:sp>
        <p:nvSpPr>
          <p:cNvPr id="1290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4D7AF5-FE83-42D8-8A25-29751ABE7EDB}" type="slidenum">
              <a:rPr lang="cs-CZ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cs-CZ" altLang="en-US" smtClean="0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2BD66D-6B10-4D83-A20F-085EBEE867A0}" type="slidenum">
              <a:rPr lang="cs-CZ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cs-CZ" altLang="en-US" smtClean="0"/>
          </a:p>
        </p:txBody>
      </p:sp>
      <p:sp>
        <p:nvSpPr>
          <p:cNvPr id="1310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0E7E1C-A356-4201-A141-777719CE0055}" type="slidenum">
              <a:rPr lang="cs-CZ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cs-CZ" altLang="en-US" smtClean="0"/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EB7235-162E-4C41-82DA-5FC173E02299}" type="slidenum">
              <a:rPr lang="cs-CZ" altLang="en-US" smtClean="0"/>
              <a:pPr eaLnBrk="1" hangingPunct="1">
                <a:spcBef>
                  <a:spcPct val="0"/>
                </a:spcBef>
              </a:pPr>
              <a:t>36</a:t>
            </a:fld>
            <a:endParaRPr lang="cs-CZ" altLang="en-US" smtClean="0"/>
          </a:p>
        </p:txBody>
      </p:sp>
      <p:sp>
        <p:nvSpPr>
          <p:cNvPr id="133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F8DB12-904E-4CE1-9D37-81AC3884BD1B}" type="slidenum">
              <a:rPr lang="cs-CZ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cs-CZ" altLang="en-US" smtClean="0"/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20CFA8-36C2-40D4-AFF0-6CBE281BB61C}" type="slidenum">
              <a:rPr lang="cs-CZ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cs-CZ" altLang="en-US" smtClean="0"/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5AEC3C-1328-45A1-9454-855DBC0D8FCE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40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36195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A9A071-7032-4A31-A9D3-798ED7494162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41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37219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728F1E-10A2-411F-9242-C1C6BE9B7EAE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42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38243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C69822-9095-4294-B5CA-35805BB3B031}" type="slidenum">
              <a:rPr lang="cs-CZ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cs-CZ" altLang="en-US" smtClean="0"/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2AA5BC-F704-4B33-9A5C-A68BB74525C3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43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39267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E97EAF-CC66-40C5-B4FC-60A4D33295CA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44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40291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0DC980-8D14-44D1-A714-5FD59F774211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45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41315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D61ED3-7229-49FA-B19B-84604B738A4F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46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42339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173421-27F9-46C9-9BEA-3FA9424563B5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47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43363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990DBC-DA0D-42C9-9F14-3A49DFBB7D67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48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45411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D7C2BE-402D-4C9B-8069-8D3E5838A724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49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46435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FE83B3-843E-44FA-9671-42D1FBD4E4D2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51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47459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747195-E84B-41E7-A9A3-D3E9C70BD5BE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52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48483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D2664-014F-4522-8B71-7E83471376ED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53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49507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4B771C-E004-4C5B-9B41-DE55C1EEDFD9}" type="slidenum">
              <a:rPr lang="cs-CZ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cs-CZ" altLang="en-US" smtClean="0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5861F2-159C-47D2-8555-7058B2D83B5C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54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50531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03F271-248E-470E-94EF-1C7DEEED52D0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56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51555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B8B628-80B6-4B89-BF3A-4BE391B9E71A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57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52579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5BF6AB-5551-49E8-AC65-18F333E1E7E9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58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53603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E903D4-258F-4F5E-BB0E-2EF09ECB91E5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59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54627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9A3CD1-30EF-4066-A856-C31367F522C1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60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55651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F98F2C-EC88-42A1-B17C-0E27053F6877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61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56675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0069B4-2F71-4BEE-98EA-1B24DA444B2D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62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57699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2E0CFF-01E8-476C-BF08-EC5E0ACDA529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64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58723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F7C721-40C6-4B91-BC3D-7B9DF94F1BF6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65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59747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5198B1-95C8-4794-8CBA-3F053A03B2A7}" type="slidenum">
              <a:rPr lang="cs-CZ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en-US" smtClean="0"/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5E18D8-FA7E-4EB8-8EA2-F4AF7F3F63EA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66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0771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242E05-19C7-415E-8072-791BC1E4D8E5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67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1795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4C3F3A-3C11-4AF2-86A5-4FB12DDDCEEC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68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2819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636B75-457E-45FD-96A2-3E35C2F711F2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69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3843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950AA6-0CA7-49DD-B0F4-4EB4BD8A9C1E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70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4867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61D58E-BBA4-46E0-A07C-E327C7BF64DE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71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5891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EB1BA2-2625-4FB4-8ADE-06FF4CE15DEC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72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6915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24A8A0-7DC9-4D72-9C51-4DC7FE8E48FA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73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7939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69A605-F685-4D22-A8A3-2C9779930624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74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8963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91DA6C-DF6D-4AA3-B608-2A17DB8035EA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75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9987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29F8CA-704D-487D-AAE9-5C6B519DD274}" type="slidenum">
              <a:rPr lang="cs-CZ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cs-CZ" altLang="en-US" smtClean="0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F0445A-19EE-4E3F-B0BB-0CCB6AF6387A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76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1011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572C04-21AD-4706-B825-800A7BB99337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77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2035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D40B5E-89A8-4897-91C9-BF05314E29AF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78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3059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9A836D-4BDE-4C0A-BFAD-2C4D5E6F2A7C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79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4083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207A89-064B-4612-8F2C-57B28708C591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80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5107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2A134D-6283-42C4-8932-81822A910238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81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6131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0BD8B0-9CF7-4C7B-BA85-D44873FD38B3}" type="slidenum">
              <a:rPr lang="cs-CZ" altLang="cs-CZ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</a:pPr>
              <a:t>83</a:t>
            </a:fld>
            <a:endParaRPr lang="cs-CZ" altLang="cs-CZ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9203" name="Rectangle 1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2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868981-AFF9-48B9-B00A-FBDB917060D5}" type="slidenum">
              <a:rPr lang="cs-CZ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cs-CZ" altLang="en-US" smtClean="0"/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60E0EB-A8B6-4115-B8A4-51D2629D9367}" type="slidenum">
              <a:rPr lang="cs-CZ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cs-CZ" altLang="en-US" smtClean="0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E27A8-1737-4572-8221-03B3867841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3031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96AD1-1082-4F0C-B477-8037F152CB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17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2DF15-2405-4FB0-8DA4-60014D6B5E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78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2E67E-CD4E-4C3C-B21C-DEB6DCE35E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81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DE4F3-3FF0-4367-9016-ED5AF5A4B7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300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BC768-7329-4373-80C7-33BACCCEC2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576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EB802-F4AE-4DB8-BF57-88FC95AB81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64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8E177-9011-4169-9618-1A9941D978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03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6BC73-2746-4764-9592-2CDCF0F231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467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62036-0228-4D1C-A4A7-56EE9441E1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75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5C727-8A17-4DEA-9AC1-781BA360B4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  <a:endParaRPr lang="en-US" altLang="en-US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F6E6CF4-A6FC-4ED3-95B7-68043E5D77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0" r:id="rId4"/>
    <p:sldLayoutId id="2147483706" r:id="rId5"/>
    <p:sldLayoutId id="2147483701" r:id="rId6"/>
    <p:sldLayoutId id="2147483707" r:id="rId7"/>
    <p:sldLayoutId id="2147483708" r:id="rId8"/>
    <p:sldLayoutId id="2147483709" r:id="rId9"/>
    <p:sldLayoutId id="2147483702" r:id="rId10"/>
    <p:sldLayoutId id="214748371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2996952"/>
            <a:ext cx="8458200" cy="1222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en-US" b="1" dirty="0" smtClean="0"/>
              <a:t>DIGESTIVE SYSTEM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545138" cy="486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-9525" y="4341813"/>
            <a:ext cx="321151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CAV</a:t>
            </a: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ITAS</a:t>
            </a: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ORIS: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vestibulum oris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cav</a:t>
            </a: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itas</a:t>
            </a: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oris propri</a:t>
            </a: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a</a:t>
            </a: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68413"/>
            <a:ext cx="3937000" cy="589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0"/>
            <a:ext cx="5899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303213" y="279400"/>
            <a:ext cx="3462337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Labium superius: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sulcus nasolabialis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pars intermedia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philtrum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tuberculum labii sup.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Labium inferius: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sulcus mentolabialis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Anguli oris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-819150"/>
            <a:ext cx="3759200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060575"/>
            <a:ext cx="3773488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2824163" y="4124325"/>
            <a:ext cx="2620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Papilla parotidea</a:t>
            </a:r>
          </a:p>
        </p:txBody>
      </p:sp>
      <p:sp>
        <p:nvSpPr>
          <p:cNvPr id="21509" name="Line 9"/>
          <p:cNvSpPr>
            <a:spLocks noChangeShapeType="1"/>
          </p:cNvSpPr>
          <p:nvPr/>
        </p:nvSpPr>
        <p:spPr bwMode="auto">
          <a:xfrm flipH="1">
            <a:off x="1692275" y="4437063"/>
            <a:ext cx="1152525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87313" y="279400"/>
            <a:ext cx="2994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VESTIBULUM ORIS</a:t>
            </a: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2025650" y="647700"/>
            <a:ext cx="404495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Fornix vestibuli sup.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- frenulum labii superioris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Fornix vestibuli inf.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- frenulum labii inferioris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9100"/>
            <a:ext cx="9144000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303213" y="134938"/>
            <a:ext cx="56689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Glandulae labiales, buccales, molares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orbicularis oris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buccinator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-171450"/>
            <a:ext cx="7777163" cy="682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0" y="5229225"/>
            <a:ext cx="5245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RAPHE PTERYGOMANDIBULARIS</a:t>
            </a:r>
            <a:r>
              <a:rPr lang="en-US" altLang="en-US" sz="1800">
                <a:solidFill>
                  <a:schemeClr val="tx1"/>
                </a:solidFill>
                <a:latin typeface="Arial" charset="0"/>
              </a:rPr>
              <a:t> </a:t>
            </a:r>
            <a:endParaRPr lang="cs-CZ" altLang="en-US" sz="18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0"/>
            <a:ext cx="4805363" cy="624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0" y="333375"/>
            <a:ext cx="38147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CAV</a:t>
            </a: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ITAS</a:t>
            </a: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ORIS PROPRI</a:t>
            </a: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A</a:t>
            </a: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376238" y="0"/>
            <a:ext cx="32480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DIAPHRAGMA ORIS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m. mylohyoideus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(raphe mylohyoidea)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m. geniohyoideus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m. digastricus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917700"/>
            <a:ext cx="5435600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4932362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611188" y="765175"/>
            <a:ext cx="735965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GLANDULAE SALIVARIAE MINORES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- labiales, buccales, molares, palatinae, linguales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GLANDULAE SALIVARIAE MAJORES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submandibularis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sublingualis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parotis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-315913"/>
            <a:ext cx="7704138" cy="689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-38100" y="4437063"/>
            <a:ext cx="48434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TRIGONUM SUBMANDIBULARE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glandula submandibularis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- nodi lymph. submandibulares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-315913"/>
            <a:ext cx="6956425" cy="638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376238" y="134938"/>
            <a:ext cx="4473575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GLANDULA SUBLINGUALIS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Caruncula sublingualis: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- ductus submandibularis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- ductus sublingualis major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Ductus sublinguales minores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3333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03213" y="207963"/>
            <a:ext cx="5707062" cy="52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GASTROINTESTINAL TRACT – GIT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(APPARATUS DIGESTORIUS)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Oral cavity (Cavitas oralis)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Pharynx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Oesophagus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Stomach (</a:t>
            </a: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Gaster</a:t>
            </a: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Small intestine (Intestinum tenue)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Large intestine (Intestinum crassum)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Salivary glands (Glandulae salivariae)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Liver (Hepar)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Pancreas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7289800" cy="62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0"/>
            <a:ext cx="7488237" cy="572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ovéPole 1"/>
          <p:cNvSpPr txBox="1">
            <a:spLocks noChangeArrowheads="1"/>
          </p:cNvSpPr>
          <p:nvPr/>
        </p:nvSpPr>
        <p:spPr bwMode="auto">
          <a:xfrm>
            <a:off x="107950" y="260350"/>
            <a:ext cx="19764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Caruncula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sublingualis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531813"/>
            <a:ext cx="67818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231775" y="207963"/>
            <a:ext cx="4370388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GLANDULA PAROTIS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Fascia parotideomasseterica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Tractus angularis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Ductus parotideus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Glandula parotis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accessoria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549275"/>
            <a:ext cx="9144001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2627313" y="92075"/>
            <a:ext cx="3430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PAPILLA PAROTIDEA</a:t>
            </a:r>
            <a:r>
              <a:rPr lang="en-US" altLang="en-US" sz="1800">
                <a:solidFill>
                  <a:schemeClr val="tx1"/>
                </a:solidFill>
                <a:latin typeface="Arial" charset="0"/>
              </a:rPr>
              <a:t> </a:t>
            </a:r>
            <a:endParaRPr lang="cs-CZ" altLang="en-US" sz="18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6081713" cy="627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0" y="404813"/>
            <a:ext cx="3328988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b="1" dirty="0" smtClean="0"/>
              <a:t>N. </a:t>
            </a:r>
            <a:r>
              <a:rPr lang="cs-CZ" altLang="en-US" sz="2400" b="1" dirty="0" err="1" smtClean="0"/>
              <a:t>facialis</a:t>
            </a:r>
            <a:r>
              <a:rPr lang="cs-CZ" altLang="en-US" sz="2400" b="1" dirty="0" smtClean="0"/>
              <a:t> (CN VII)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b="1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b="1" dirty="0" smtClean="0"/>
              <a:t>- plexus </a:t>
            </a:r>
            <a:r>
              <a:rPr lang="cs-CZ" altLang="en-US" sz="2400" b="1" dirty="0" err="1" smtClean="0"/>
              <a:t>parotideus</a:t>
            </a:r>
            <a:endParaRPr lang="cs-CZ" altLang="en-US" sz="2400" b="1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en-US" sz="2400" b="1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b="1" dirty="0" smtClean="0"/>
              <a:t>V. </a:t>
            </a:r>
            <a:r>
              <a:rPr lang="cs-CZ" altLang="en-US" sz="2400" b="1" dirty="0" err="1" smtClean="0"/>
              <a:t>retromandibularis</a:t>
            </a:r>
            <a:endParaRPr lang="cs-CZ" altLang="en-US" sz="2400" b="1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en-US" sz="2400" b="1" dirty="0" smtClean="0"/>
          </a:p>
          <a:p>
            <a:pPr marL="457200" indent="-457200" eaLnBrk="1" hangingPunct="1">
              <a:spcBef>
                <a:spcPct val="0"/>
              </a:spcBef>
              <a:buFontTx/>
              <a:buAutoNum type="alphaUcPeriod"/>
              <a:defRPr/>
            </a:pPr>
            <a:r>
              <a:rPr lang="cs-CZ" altLang="en-US" sz="2400" b="1" dirty="0" err="1" smtClean="0"/>
              <a:t>carotis</a:t>
            </a:r>
            <a:r>
              <a:rPr lang="cs-CZ" altLang="en-US" sz="2400" b="1" dirty="0" smtClean="0"/>
              <a:t> </a:t>
            </a:r>
            <a:r>
              <a:rPr lang="cs-CZ" altLang="en-US" sz="2400" b="1" dirty="0" err="1" smtClean="0"/>
              <a:t>ext</a:t>
            </a:r>
            <a:r>
              <a:rPr lang="cs-CZ" altLang="en-US" sz="2400" b="1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en-US" sz="2400" b="1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b="1" dirty="0" smtClean="0"/>
              <a:t>N. </a:t>
            </a:r>
            <a:r>
              <a:rPr lang="cs-CZ" altLang="en-US" sz="2400" b="1" dirty="0" err="1" smtClean="0"/>
              <a:t>auriculotemporalis</a:t>
            </a:r>
            <a:endParaRPr lang="cs-CZ" alt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4641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250825" y="115888"/>
            <a:ext cx="32162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PALATUM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Glandulae palatinae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Vasa palatina majora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et minora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Nn. palatini minores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et majores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5607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376238" y="4953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PALATUM DURUM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249737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0" y="404813"/>
            <a:ext cx="43091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 dirty="0" err="1">
                <a:solidFill>
                  <a:schemeClr val="tx1"/>
                </a:solidFill>
                <a:latin typeface="Arial" charset="0"/>
              </a:rPr>
              <a:t>Raphe</a:t>
            </a:r>
            <a:r>
              <a:rPr lang="cs-CZ" altLang="en-US" sz="2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en-US" sz="2400" b="1" dirty="0" err="1">
                <a:solidFill>
                  <a:schemeClr val="tx1"/>
                </a:solidFill>
                <a:latin typeface="Arial" charset="0"/>
              </a:rPr>
              <a:t>palati</a:t>
            </a:r>
            <a:endParaRPr lang="cs-CZ" altLang="en-US" sz="2400" b="1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 dirty="0" err="1" smtClean="0">
                <a:solidFill>
                  <a:schemeClr val="tx1"/>
                </a:solidFill>
                <a:latin typeface="Arial" charset="0"/>
              </a:rPr>
              <a:t>Plicae</a:t>
            </a:r>
            <a:r>
              <a:rPr lang="cs-CZ" altLang="en-US" sz="2400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en-US" sz="2400" b="1" dirty="0" err="1">
                <a:solidFill>
                  <a:schemeClr val="tx1"/>
                </a:solidFill>
                <a:latin typeface="Arial" charset="0"/>
              </a:rPr>
              <a:t>palatinae</a:t>
            </a:r>
            <a:r>
              <a:rPr lang="cs-CZ" altLang="en-US" sz="2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en-US" sz="2400" b="1" dirty="0" err="1">
                <a:solidFill>
                  <a:schemeClr val="tx1"/>
                </a:solidFill>
                <a:latin typeface="Arial" charset="0"/>
              </a:rPr>
              <a:t>transversae</a:t>
            </a:r>
            <a:endParaRPr lang="cs-CZ" altLang="en-US" sz="2400" b="1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4699000" cy="611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0" y="333375"/>
            <a:ext cx="375761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PALATUM MOLLE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(VELUM PALATINUM)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Uvula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Arcus palatoglossus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Arcus palatopharyngeus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Isthmus faucium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0"/>
            <a:ext cx="5473700" cy="607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0" y="333375"/>
            <a:ext cx="3300413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 dirty="0">
                <a:solidFill>
                  <a:schemeClr val="tx1"/>
                </a:solidFill>
                <a:latin typeface="Arial" charset="0"/>
              </a:rPr>
              <a:t>TONSILLA PALATINA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Arial" charset="0"/>
              </a:rPr>
              <a:t>Sinus</a:t>
            </a:r>
            <a:r>
              <a:rPr lang="cs-CZ" altLang="en-US" sz="2400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en-US" sz="2400" b="1" dirty="0" err="1">
                <a:solidFill>
                  <a:schemeClr val="tx1"/>
                </a:solidFill>
                <a:latin typeface="Arial" charset="0"/>
              </a:rPr>
              <a:t>tonsillaris</a:t>
            </a:r>
            <a:endParaRPr lang="cs-CZ" altLang="en-US" sz="2400" b="1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 dirty="0" err="1">
                <a:solidFill>
                  <a:schemeClr val="tx1"/>
                </a:solidFill>
                <a:latin typeface="Arial" charset="0"/>
              </a:rPr>
              <a:t>Capsula</a:t>
            </a:r>
            <a:r>
              <a:rPr lang="cs-CZ" altLang="en-US" sz="2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en-US" sz="2400" b="1" dirty="0" err="1">
                <a:solidFill>
                  <a:schemeClr val="tx1"/>
                </a:solidFill>
                <a:latin typeface="Arial" charset="0"/>
              </a:rPr>
              <a:t>tonsillaris</a:t>
            </a:r>
            <a:endParaRPr lang="cs-CZ" altLang="en-US" sz="2400" b="1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err="1" smtClean="0">
                <a:solidFill>
                  <a:schemeClr val="tx1"/>
                </a:solidFill>
                <a:latin typeface="Arial" charset="0"/>
              </a:rPr>
              <a:t>Fossulae</a:t>
            </a:r>
            <a:r>
              <a:rPr lang="cs-CZ" altLang="en-US" sz="2400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en-US" sz="2400" b="1" dirty="0" err="1">
                <a:solidFill>
                  <a:schemeClr val="tx1"/>
                </a:solidFill>
                <a:latin typeface="Arial" charset="0"/>
              </a:rPr>
              <a:t>tonsillares</a:t>
            </a:r>
            <a:endParaRPr lang="cs-CZ" altLang="en-US" sz="2400" b="1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 dirty="0" err="1">
                <a:solidFill>
                  <a:schemeClr val="tx1"/>
                </a:solidFill>
                <a:latin typeface="Arial" charset="0"/>
              </a:rPr>
              <a:t>Tonsillar</a:t>
            </a:r>
            <a:r>
              <a:rPr lang="cs-CZ" altLang="en-US" sz="2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en-US" sz="2400" b="1" dirty="0" err="1">
                <a:solidFill>
                  <a:schemeClr val="tx1"/>
                </a:solidFill>
                <a:latin typeface="Arial" charset="0"/>
              </a:rPr>
              <a:t>pegs</a:t>
            </a:r>
            <a:endParaRPr lang="cs-CZ" altLang="en-US" sz="2400" b="1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446338" y="765175"/>
            <a:ext cx="28543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TUNICA MUCOSA</a:t>
            </a:r>
            <a:r>
              <a:rPr lang="cs-CZ" altLang="en-US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1843088" y="2276475"/>
            <a:ext cx="3484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TUNICA SUBMUCOSA</a:t>
            </a:r>
            <a:r>
              <a:rPr lang="cs-CZ" altLang="en-US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22225" y="3627438"/>
            <a:ext cx="3517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TUNICA MUSCULARIS</a:t>
            </a:r>
            <a:r>
              <a:rPr lang="cs-CZ" altLang="en-US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52388" y="5153025"/>
            <a:ext cx="3313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TUNICA ADVENTITIA</a:t>
            </a:r>
            <a:r>
              <a:rPr lang="cs-CZ" altLang="en-US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3276600" y="5164138"/>
            <a:ext cx="6032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TUNICA SEROSA</a:t>
            </a: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=visceral peritoneum)</a:t>
            </a:r>
            <a:r>
              <a:rPr lang="cs-CZ" altLang="en-US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0"/>
            <a:ext cx="56721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79388" y="549275"/>
            <a:ext cx="3348037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levator veli palatini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tensor veli palatini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uvulae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palatopharyngeus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palatoglossus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Aponeurosis palatina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Plexus pharyngeus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– CN IX, X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Tensor – CN V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-26988"/>
            <a:ext cx="6272213" cy="590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468313" y="195263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LINGUA – APEX, CORPUS, RADIX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-122238"/>
            <a:ext cx="561022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250825" y="0"/>
            <a:ext cx="3209925" cy="60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DORSUM LINGUAE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Sulcus terminalis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Sulcus medianus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Foramen caecum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Margines linguae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Papillae filiformes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Papillae fungiformes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Papillae foliatae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Papillae vallatae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Caliculi gustatorii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Tonsilla lingualis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5025"/>
            <a:ext cx="6840537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34480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Facies inferior linguae</a:t>
            </a: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4572000" y="0"/>
            <a:ext cx="27543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Frenulum linguae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Plica sublingualis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-31750"/>
            <a:ext cx="7367588" cy="659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0" y="333375"/>
            <a:ext cx="31956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genioglossus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Aponeurosis linguae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9144000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0" y="0"/>
            <a:ext cx="26543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hyoglossus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styloglossus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palatoglossus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733425"/>
            <a:ext cx="5621338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0" y="188913"/>
            <a:ext cx="5834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Canalis paralingualis – a. et v. lingualis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59213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376238" y="28575"/>
            <a:ext cx="34861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Septum linguae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longitudinalis sup.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longitudinalis inf.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transversus linguae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M. verticalis linguae</a:t>
            </a:r>
          </a:p>
        </p:txBody>
      </p:sp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516216" y="4941168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CN XII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PHARYNX</a:t>
            </a:r>
            <a:endParaRPr lang="cs-CZ" dirty="0"/>
          </a:p>
        </p:txBody>
      </p:sp>
      <p:sp>
        <p:nvSpPr>
          <p:cNvPr id="49155" name="TextovéPole 4"/>
          <p:cNvSpPr txBox="1">
            <a:spLocks noChangeArrowheads="1"/>
          </p:cNvSpPr>
          <p:nvPr/>
        </p:nvSpPr>
        <p:spPr bwMode="auto">
          <a:xfrm>
            <a:off x="250825" y="1628775"/>
            <a:ext cx="28368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Fornix pharyngis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Cavitas pharyngis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9156" name="Picture 2" descr="http://www.drugs.com/health-guide/images/2052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49525"/>
            <a:ext cx="459581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0"/>
            <a:ext cx="4164012" cy="623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-22225"/>
            <a:ext cx="6804025" cy="388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5364163" y="3859213"/>
            <a:ext cx="3211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VILLI INTESTINALES</a:t>
            </a:r>
          </a:p>
        </p:txBody>
      </p:sp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838" y="0"/>
            <a:ext cx="5616576" cy="370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3243263"/>
            <a:ext cx="5373688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23850" y="3473450"/>
            <a:ext cx="130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PLICAE</a:t>
            </a:r>
          </a:p>
        </p:txBody>
      </p:sp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2124075" y="2565400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PAPILLAE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4450"/>
            <a:ext cx="640080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635000" y="1446213"/>
            <a:ext cx="17176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CHOANAE</a:t>
            </a:r>
          </a:p>
        </p:txBody>
      </p:sp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611188" y="2878138"/>
            <a:ext cx="30400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ISTHMUS FAUCIUM</a:t>
            </a: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542925" y="3644900"/>
            <a:ext cx="30559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ADITUS LARYNGIS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0"/>
            <a:ext cx="493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3" name="Freeform 2"/>
          <p:cNvSpPr>
            <a:spLocks noChangeArrowheads="1"/>
          </p:cNvSpPr>
          <p:nvPr/>
        </p:nvSpPr>
        <p:spPr bwMode="auto">
          <a:xfrm>
            <a:off x="3624263" y="3213100"/>
            <a:ext cx="947737" cy="384175"/>
          </a:xfrm>
          <a:custGeom>
            <a:avLst/>
            <a:gdLst>
              <a:gd name="T0" fmla="*/ 2147483647 w 597"/>
              <a:gd name="T1" fmla="*/ 0 h 242"/>
              <a:gd name="T2" fmla="*/ 2147483647 w 597"/>
              <a:gd name="T3" fmla="*/ 2147483647 h 242"/>
              <a:gd name="T4" fmla="*/ 2147483647 w 597"/>
              <a:gd name="T5" fmla="*/ 2147483647 h 24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97" h="242">
                <a:moveTo>
                  <a:pt x="597" y="0"/>
                </a:moveTo>
                <a:cubicBezTo>
                  <a:pt x="396" y="106"/>
                  <a:pt x="196" y="212"/>
                  <a:pt x="98" y="227"/>
                </a:cubicBezTo>
                <a:cubicBezTo>
                  <a:pt x="0" y="242"/>
                  <a:pt x="22" y="114"/>
                  <a:pt x="7" y="91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Freeform 3"/>
          <p:cNvSpPr>
            <a:spLocks noChangeArrowheads="1"/>
          </p:cNvSpPr>
          <p:nvPr/>
        </p:nvSpPr>
        <p:spPr bwMode="auto">
          <a:xfrm>
            <a:off x="3635375" y="2276475"/>
            <a:ext cx="479425" cy="1152525"/>
          </a:xfrm>
          <a:custGeom>
            <a:avLst/>
            <a:gdLst>
              <a:gd name="T0" fmla="*/ 0 w 302"/>
              <a:gd name="T1" fmla="*/ 2147483647 h 726"/>
              <a:gd name="T2" fmla="*/ 2147483647 w 302"/>
              <a:gd name="T3" fmla="*/ 2147483647 h 726"/>
              <a:gd name="T4" fmla="*/ 2147483647 w 302"/>
              <a:gd name="T5" fmla="*/ 0 h 7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2" h="726">
                <a:moveTo>
                  <a:pt x="0" y="726"/>
                </a:moveTo>
                <a:cubicBezTo>
                  <a:pt x="121" y="650"/>
                  <a:pt x="242" y="575"/>
                  <a:pt x="272" y="454"/>
                </a:cubicBezTo>
                <a:cubicBezTo>
                  <a:pt x="302" y="333"/>
                  <a:pt x="197" y="98"/>
                  <a:pt x="182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Freeform 4"/>
          <p:cNvSpPr>
            <a:spLocks noChangeArrowheads="1"/>
          </p:cNvSpPr>
          <p:nvPr/>
        </p:nvSpPr>
        <p:spPr bwMode="auto">
          <a:xfrm>
            <a:off x="4572000" y="2276475"/>
            <a:ext cx="911225" cy="1392238"/>
          </a:xfrm>
          <a:custGeom>
            <a:avLst/>
            <a:gdLst>
              <a:gd name="T0" fmla="*/ 0 w 574"/>
              <a:gd name="T1" fmla="*/ 2147483647 h 877"/>
              <a:gd name="T2" fmla="*/ 2147483647 w 574"/>
              <a:gd name="T3" fmla="*/ 2147483647 h 877"/>
              <a:gd name="T4" fmla="*/ 2147483647 w 574"/>
              <a:gd name="T5" fmla="*/ 2147483647 h 877"/>
              <a:gd name="T6" fmla="*/ 2147483647 w 574"/>
              <a:gd name="T7" fmla="*/ 2147483647 h 877"/>
              <a:gd name="T8" fmla="*/ 2147483647 w 574"/>
              <a:gd name="T9" fmla="*/ 0 h 8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4" h="877">
                <a:moveTo>
                  <a:pt x="0" y="590"/>
                </a:moveTo>
                <a:cubicBezTo>
                  <a:pt x="181" y="718"/>
                  <a:pt x="363" y="847"/>
                  <a:pt x="454" y="862"/>
                </a:cubicBezTo>
                <a:cubicBezTo>
                  <a:pt x="545" y="877"/>
                  <a:pt x="574" y="757"/>
                  <a:pt x="544" y="681"/>
                </a:cubicBezTo>
                <a:cubicBezTo>
                  <a:pt x="514" y="605"/>
                  <a:pt x="302" y="521"/>
                  <a:pt x="272" y="408"/>
                </a:cubicBezTo>
                <a:cubicBezTo>
                  <a:pt x="242" y="295"/>
                  <a:pt x="355" y="68"/>
                  <a:pt x="363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307975" y="350838"/>
            <a:ext cx="23272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RECESSUS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PHARYNGEUS</a:t>
            </a:r>
          </a:p>
        </p:txBody>
      </p:sp>
      <p:sp>
        <p:nvSpPr>
          <p:cNvPr id="51207" name="Line 6"/>
          <p:cNvSpPr>
            <a:spLocks noChangeShapeType="1"/>
          </p:cNvSpPr>
          <p:nvPr/>
        </p:nvSpPr>
        <p:spPr bwMode="auto">
          <a:xfrm>
            <a:off x="1692275" y="1196975"/>
            <a:ext cx="2159000" cy="2160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238125"/>
            <a:ext cx="61420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207963" y="2276475"/>
            <a:ext cx="2138832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TONSILLA </a:t>
            </a: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PHARYNGEA</a:t>
            </a: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163513" y="4456113"/>
            <a:ext cx="6889556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OSTIUM PHARYNGEUM TUBAE AUDITIVAE</a:t>
            </a:r>
            <a:r>
              <a:rPr lang="en-US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: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  TORUS TUBARIUS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   TORUS LEVATORIUS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</a:p>
        </p:txBody>
      </p:sp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163513" y="6043558"/>
            <a:ext cx="31575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TONSILLA TUBARIA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163513" y="207963"/>
            <a:ext cx="2647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NASOPHARYNX: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24038"/>
            <a:ext cx="3908425" cy="357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107950" y="404813"/>
            <a:ext cx="82804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Waldeyer lymphoepithelial ring           Adenoid facies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341438"/>
            <a:ext cx="505142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836613"/>
            <a:ext cx="3949700" cy="591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107950" y="36513"/>
            <a:ext cx="6800850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2400" b="1" dirty="0" smtClean="0">
                <a:solidFill>
                  <a:srgbClr val="000000"/>
                </a:solidFill>
                <a:ea typeface="SimSun" pitchFamily="2" charset="-122"/>
              </a:rPr>
              <a:t>OROPHARYNX</a:t>
            </a:r>
            <a:r>
              <a:rPr lang="cs-CZ" altLang="cs-CZ" sz="2400" b="1" dirty="0" smtClean="0">
                <a:solidFill>
                  <a:srgbClr val="000000"/>
                </a:solidFill>
                <a:ea typeface="SimSun" pitchFamily="2" charset="-122"/>
              </a:rPr>
              <a:t>: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2400" b="1" dirty="0" err="1" smtClean="0">
                <a:solidFill>
                  <a:srgbClr val="000000"/>
                </a:solidFill>
                <a:ea typeface="SimSun" pitchFamily="2" charset="-122"/>
              </a:rPr>
              <a:t>Plica</a:t>
            </a:r>
            <a:r>
              <a:rPr lang="cs-CZ" altLang="cs-CZ" sz="2400" b="1" dirty="0" smtClean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  <a:ea typeface="SimSun" pitchFamily="2" charset="-122"/>
              </a:rPr>
              <a:t>glossoepiglottica</a:t>
            </a:r>
            <a:r>
              <a:rPr lang="cs-CZ" altLang="cs-CZ" sz="2400" b="1" dirty="0" smtClean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  <a:ea typeface="SimSun" pitchFamily="2" charset="-122"/>
              </a:rPr>
              <a:t>mediana</a:t>
            </a:r>
            <a:r>
              <a:rPr lang="cs-CZ" altLang="cs-CZ" sz="2400" b="1" dirty="0" smtClean="0">
                <a:solidFill>
                  <a:srgbClr val="000000"/>
                </a:solidFill>
                <a:ea typeface="SimSun" pitchFamily="2" charset="-122"/>
              </a:rPr>
              <a:t> et </a:t>
            </a:r>
            <a:r>
              <a:rPr lang="cs-CZ" altLang="cs-CZ" sz="2400" b="1" dirty="0" err="1" smtClean="0">
                <a:solidFill>
                  <a:srgbClr val="000000"/>
                </a:solidFill>
                <a:ea typeface="SimSun" pitchFamily="2" charset="-122"/>
              </a:rPr>
              <a:t>lateralis</a:t>
            </a:r>
            <a:endParaRPr lang="cs-CZ" altLang="cs-CZ" sz="2400" b="1" dirty="0" smtClean="0">
              <a:solidFill>
                <a:srgbClr val="000000"/>
              </a:solidFill>
              <a:ea typeface="SimSun" pitchFamily="2" charset="-122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2400" b="1" dirty="0" err="1" smtClean="0">
                <a:solidFill>
                  <a:srgbClr val="000000"/>
                </a:solidFill>
                <a:ea typeface="SimSun" pitchFamily="2" charset="-122"/>
              </a:rPr>
              <a:t>Valleculae</a:t>
            </a:r>
            <a:r>
              <a:rPr lang="cs-CZ" altLang="cs-CZ" sz="2400" b="1" dirty="0" smtClean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  <a:ea typeface="SimSun" pitchFamily="2" charset="-122"/>
              </a:rPr>
              <a:t>epiglotticae</a:t>
            </a:r>
            <a:endParaRPr lang="en-US" altLang="cs-CZ" sz="2400" b="1" dirty="0" smtClean="0">
              <a:solidFill>
                <a:srgbClr val="000000"/>
              </a:solidFill>
              <a:ea typeface="SimSun" pitchFamily="2" charset="-122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27138"/>
            <a:ext cx="4202113" cy="513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-30163"/>
            <a:ext cx="5392738" cy="582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61925" y="1935163"/>
            <a:ext cx="40163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LARYNGOPHARYNX: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RECESSUS PIRIFORMIS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PLICA N. LARYNGEI</a:t>
            </a: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SUP.</a:t>
            </a:r>
            <a:endParaRPr lang="en-US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55" y="-99392"/>
            <a:ext cx="513524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0" y="12556"/>
            <a:ext cx="3325813" cy="521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M. CONSTRICTOR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PHARYNGIS SUP.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M. CONSTRICTOR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PHARYNGIS MEDIUS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M. CONSTRICTOR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PHARYNGIS INF.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- RAPHE PHARYNGIS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0" y="4077072"/>
            <a:ext cx="41719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-26988"/>
            <a:ext cx="5600700" cy="69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184150" y="3357563"/>
            <a:ext cx="360878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FASCIA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PHARYNGOBASILARIS</a:t>
            </a: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57348" name="Line 3"/>
          <p:cNvSpPr>
            <a:spLocks noChangeShapeType="1"/>
          </p:cNvSpPr>
          <p:nvPr/>
        </p:nvSpPr>
        <p:spPr bwMode="auto">
          <a:xfrm flipV="1">
            <a:off x="3851275" y="1914525"/>
            <a:ext cx="1512888" cy="209232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412875"/>
            <a:ext cx="3365500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341438"/>
            <a:ext cx="4433888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293688" y="63500"/>
            <a:ext cx="62198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LEVATORS: M. PALATOPHARYNGEUS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                     M. SALPINGOPHARYNGEUS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                     M. STYLOPHARYNGEUS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4450"/>
            <a:ext cx="45783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2466975" y="207963"/>
            <a:ext cx="58832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LIG. RETROPHARYNGEUM MEDIANUM</a:t>
            </a:r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908050"/>
            <a:ext cx="476885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900"/>
            <a:ext cx="5516563" cy="4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3573463"/>
            <a:ext cx="5003800" cy="29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5445125" y="1217613"/>
            <a:ext cx="3698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FOLLICULI </a:t>
            </a: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LYMPHATICI SOLITARII</a:t>
            </a:r>
            <a:r>
              <a:rPr lang="cs-CZ" altLang="en-US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6350" y="4386263"/>
            <a:ext cx="4937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FOLLICULI LYMPH. AGGREGATI</a:t>
            </a: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 – PEYER’S PATCHES</a:t>
            </a:r>
            <a:r>
              <a:rPr lang="cs-CZ" altLang="en-US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OESOPHAGUS</a:t>
            </a:r>
            <a:endParaRPr lang="cs-CZ" dirty="0"/>
          </a:p>
        </p:txBody>
      </p:sp>
      <p:pic>
        <p:nvPicPr>
          <p:cNvPr id="61443" name="Picture 2" descr="http://d3j7fudf8o8iuo.cloudfront.net/var/ezwebin_site/storage/images/media/images/e-anatomy/mediastinum-anatomy-illustrations/oesophagus-cardia-anatomy-diagram-imaios/5904334-1-eng-GB/oesophagus-cardia-anatomy-diagram-imaios_medical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89138"/>
            <a:ext cx="3976688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-53975"/>
            <a:ext cx="254635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-7938"/>
            <a:ext cx="2208213" cy="629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26988"/>
            <a:ext cx="3570288" cy="595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454025" y="279400"/>
            <a:ext cx="4811713" cy="30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PARS CERVICALIS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PARS THORACICA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PARS RETROTRACHEALIS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PARS RETROPERICARDIACA</a:t>
            </a: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-26988"/>
            <a:ext cx="3673475" cy="590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522288" y="855663"/>
            <a:ext cx="3259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PARS ABDOMINALIS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412875"/>
            <a:ext cx="38163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4122738" y="423863"/>
            <a:ext cx="38512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GASTROOESOPHAGEAL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JUNCTION</a:t>
            </a:r>
          </a:p>
        </p:txBody>
      </p:sp>
      <p:pic>
        <p:nvPicPr>
          <p:cNvPr id="64516" name="Picture 6" descr="http://www.anatomy.tv/StudyGuides/Images/oesophag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3616326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ovéPole 1"/>
          <p:cNvSpPr txBox="1">
            <a:spLocks noChangeArrowheads="1"/>
          </p:cNvSpPr>
          <p:nvPr/>
        </p:nvSpPr>
        <p:spPr bwMode="auto">
          <a:xfrm>
            <a:off x="750888" y="4724400"/>
            <a:ext cx="4732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Musculature – striated, smooth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-26988"/>
            <a:ext cx="4824412" cy="622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111125" y="404813"/>
            <a:ext cx="3479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OESOPHAGOGRAPHY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GASTER</a:t>
            </a:r>
            <a:endParaRPr lang="cs-CZ" dirty="0"/>
          </a:p>
        </p:txBody>
      </p:sp>
      <p:pic>
        <p:nvPicPr>
          <p:cNvPr id="6656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3167062" cy="651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68166" y="3257600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Chymus</a:t>
            </a:r>
            <a:endParaRPr lang="en-US" sz="24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463"/>
            <a:ext cx="7273925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-315913"/>
            <a:ext cx="7272338" cy="684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1" name="Text Box 2"/>
          <p:cNvSpPr txBox="1">
            <a:spLocks noChangeArrowheads="1"/>
          </p:cNvSpPr>
          <p:nvPr/>
        </p:nvSpPr>
        <p:spPr bwMode="auto">
          <a:xfrm>
            <a:off x="322263" y="260350"/>
            <a:ext cx="42148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Cardia (Ostium cardiacum)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Fornix (fundus) gastricus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Incisura cardialis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Corpus gastricum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Pars pylorica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Pylorus (Ostium pyloricum)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Paries anterior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Paries posterior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Curvatura major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Curvatura minor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Incisura angularis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-531813"/>
            <a:ext cx="7200900" cy="681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5" name="Text Box 2"/>
          <p:cNvSpPr txBox="1">
            <a:spLocks noChangeArrowheads="1"/>
          </p:cNvSpPr>
          <p:nvPr/>
        </p:nvSpPr>
        <p:spPr bwMode="auto">
          <a:xfrm>
            <a:off x="158750" y="352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67544" y="719138"/>
            <a:ext cx="26981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 err="1">
                <a:solidFill>
                  <a:srgbClr val="000000"/>
                </a:solidFill>
                <a:ea typeface="SimSun" pitchFamily="2" charset="-122"/>
              </a:rPr>
              <a:t>Plicae</a:t>
            </a:r>
            <a:r>
              <a:rPr lang="cs-CZ" altLang="cs-CZ" sz="24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SimSun" pitchFamily="2" charset="-122"/>
              </a:rPr>
              <a:t>gastricae</a:t>
            </a:r>
            <a:endParaRPr lang="cs-CZ" altLang="cs-CZ" sz="2400" b="1" dirty="0">
              <a:solidFill>
                <a:srgbClr val="000000"/>
              </a:solidFill>
              <a:ea typeface="SimSun" pitchFamily="2" charset="-122"/>
            </a:endParaRPr>
          </a:p>
          <a:p>
            <a:r>
              <a:rPr lang="cs-CZ" altLang="cs-CZ" sz="2400" b="1" dirty="0" err="1">
                <a:solidFill>
                  <a:srgbClr val="000000"/>
                </a:solidFill>
                <a:ea typeface="SimSun" pitchFamily="2" charset="-122"/>
              </a:rPr>
              <a:t>Sulcus</a:t>
            </a:r>
            <a:r>
              <a:rPr lang="cs-CZ" altLang="cs-CZ" sz="24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SimSun" pitchFamily="2" charset="-122"/>
              </a:rPr>
              <a:t>salivarius</a:t>
            </a:r>
            <a:endParaRPr lang="cs-CZ" altLang="cs-CZ" sz="2400" b="1" dirty="0">
              <a:solidFill>
                <a:srgbClr val="000000"/>
              </a:solidFill>
              <a:ea typeface="SimSun" pitchFamily="2" charset="-122"/>
            </a:endParaRPr>
          </a:p>
          <a:p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549275"/>
            <a:ext cx="91440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500063" y="207963"/>
            <a:ext cx="5857992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Glandulae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gastricae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mucus</a:t>
            </a: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                                  -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succus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gastricus</a:t>
            </a: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850"/>
            <a:ext cx="91440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551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PLEXUS SUBMUCOSUS MEISSNERI</a:t>
            </a:r>
            <a:r>
              <a:rPr lang="cs-CZ" altLang="en-US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395288" y="908050"/>
            <a:ext cx="5686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charset="0"/>
              </a:rPr>
              <a:t>PLEXUS MYENTERICUS AUERBACHI</a:t>
            </a:r>
            <a:r>
              <a:rPr lang="cs-CZ" altLang="en-US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58750" y="61849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327400" y="5969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0"/>
            <a:ext cx="6246812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3" name="Text Box 2"/>
          <p:cNvSpPr txBox="1">
            <a:spLocks noChangeArrowheads="1"/>
          </p:cNvSpPr>
          <p:nvPr/>
        </p:nvSpPr>
        <p:spPr bwMode="auto">
          <a:xfrm>
            <a:off x="158750" y="279400"/>
            <a:ext cx="5756275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Fibrae obliquae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Stratum circulare – m. sphincter pylori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0"/>
            <a:ext cx="5694362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157163" y="279400"/>
            <a:ext cx="33162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Stratum longitudinale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0"/>
            <a:ext cx="4987925" cy="558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1" name="Text Box 2"/>
          <p:cNvSpPr txBox="1">
            <a:spLocks noChangeArrowheads="1"/>
          </p:cNvSpPr>
          <p:nvPr/>
        </p:nvSpPr>
        <p:spPr bwMode="auto">
          <a:xfrm>
            <a:off x="158750" y="279400"/>
            <a:ext cx="281388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Incisura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angularis</a:t>
            </a: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INTESTINUM</a:t>
            </a:r>
            <a:endParaRPr lang="cs-CZ" dirty="0"/>
          </a:p>
        </p:txBody>
      </p:sp>
      <p:sp>
        <p:nvSpPr>
          <p:cNvPr id="747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 b="1" smtClean="0"/>
              <a:t>INTESTINUM TENUE</a:t>
            </a:r>
          </a:p>
          <a:p>
            <a:pPr eaLnBrk="1" hangingPunct="1"/>
            <a:r>
              <a:rPr lang="cs-CZ" altLang="en-US" b="1" smtClean="0"/>
              <a:t>INTESTINUM CRASSUM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763"/>
            <a:ext cx="537051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306388" y="350838"/>
            <a:ext cx="3157537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INTESTINUM TENUE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duodenum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jejunum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ileum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Ansae intestinales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Mesenterium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268413"/>
            <a:ext cx="6011862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296863" y="207963"/>
            <a:ext cx="508213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DUODENUM (duodecim </a:t>
            </a:r>
            <a:r>
              <a:rPr lang="cs-CZ" altLang="cs-CZ" sz="2400" b="1" i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l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.)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 -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pars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superior (bulbus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duodeni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)</a:t>
            </a: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76804" name="Text Box 3"/>
          <p:cNvSpPr txBox="1">
            <a:spLocks noChangeArrowheads="1"/>
          </p:cNvSpPr>
          <p:nvPr/>
        </p:nvSpPr>
        <p:spPr bwMode="auto">
          <a:xfrm>
            <a:off x="538163" y="908050"/>
            <a:ext cx="2799462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pars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descendens</a:t>
            </a: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pars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horizontalis</a:t>
            </a: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pars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ascendens</a:t>
            </a: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6659563" y="1844675"/>
            <a:ext cx="3097212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Flexura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duodenojejunalis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376238" y="350838"/>
            <a:ext cx="4828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Glandulae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duodenales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Brunneri</a:t>
            </a: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20955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8575"/>
            <a:ext cx="6659563" cy="588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1" name="Text Box 2"/>
          <p:cNvSpPr txBox="1">
            <a:spLocks noChangeArrowheads="1"/>
          </p:cNvSpPr>
          <p:nvPr/>
        </p:nvSpPr>
        <p:spPr bwMode="auto">
          <a:xfrm>
            <a:off x="274638" y="63500"/>
            <a:ext cx="7597775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Plica longitudinalis duodeni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Papilla duodeni major Vateri - ductus choledochus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                                                - ductus pancreaticus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Papilla duodeni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minor-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ductus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pancreaticus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accessorius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5545137" cy="59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58750" y="423863"/>
            <a:ext cx="199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Enteroclysis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3338"/>
            <a:ext cx="5627688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20650"/>
            <a:ext cx="5121275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TextovéPole 2"/>
          <p:cNvSpPr txBox="1">
            <a:spLocks noChangeArrowheads="1"/>
          </p:cNvSpPr>
          <p:nvPr/>
        </p:nvSpPr>
        <p:spPr bwMode="auto">
          <a:xfrm>
            <a:off x="323850" y="677863"/>
            <a:ext cx="3281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Peritoneum viscerale</a:t>
            </a:r>
          </a:p>
        </p:txBody>
      </p:sp>
      <p:sp>
        <p:nvSpPr>
          <p:cNvPr id="16388" name="TextovéPole 3"/>
          <p:cNvSpPr txBox="1">
            <a:spLocks noChangeArrowheads="1"/>
          </p:cNvSpPr>
          <p:nvPr/>
        </p:nvSpPr>
        <p:spPr bwMode="auto">
          <a:xfrm>
            <a:off x="6659563" y="1108075"/>
            <a:ext cx="2084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Mesenterium</a:t>
            </a:r>
          </a:p>
        </p:txBody>
      </p:sp>
      <p:sp>
        <p:nvSpPr>
          <p:cNvPr id="16389" name="TextovéPole 4"/>
          <p:cNvSpPr txBox="1">
            <a:spLocks noChangeArrowheads="1"/>
          </p:cNvSpPr>
          <p:nvPr/>
        </p:nvSpPr>
        <p:spPr bwMode="auto">
          <a:xfrm>
            <a:off x="5694363" y="4252913"/>
            <a:ext cx="3228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Peritoneum parietale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339975" y="1139825"/>
            <a:ext cx="1655763" cy="1352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4643438" y="1570038"/>
            <a:ext cx="2665412" cy="63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 flipV="1">
            <a:off x="5465763" y="3141663"/>
            <a:ext cx="1482725" cy="1085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511175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592138" y="495300"/>
            <a:ext cx="1960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Jejunoileum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http://2.bp.blogspot.com/-PrLiw-GQSJ8/TXE4keQhsfI/AAAAAAAADG4/rbEFccwkWEw/s1600/Jejunum%2Band%2Bile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6840537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ovéPole 1"/>
          <p:cNvSpPr txBox="1">
            <a:spLocks noChangeArrowheads="1"/>
          </p:cNvSpPr>
          <p:nvPr/>
        </p:nvSpPr>
        <p:spPr bwMode="auto">
          <a:xfrm>
            <a:off x="7451725" y="1628775"/>
            <a:ext cx="1449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Jejunum</a:t>
            </a:r>
          </a:p>
        </p:txBody>
      </p:sp>
      <p:sp>
        <p:nvSpPr>
          <p:cNvPr id="82948" name="TextovéPole 3"/>
          <p:cNvSpPr txBox="1">
            <a:spLocks noChangeArrowheads="1"/>
          </p:cNvSpPr>
          <p:nvPr/>
        </p:nvSpPr>
        <p:spPr bwMode="auto">
          <a:xfrm>
            <a:off x="7562850" y="4494213"/>
            <a:ext cx="987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Ileum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0"/>
            <a:ext cx="4532313" cy="572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1" name="Text Box 2"/>
          <p:cNvSpPr txBox="1">
            <a:spLocks noChangeArrowheads="1"/>
          </p:cNvSpPr>
          <p:nvPr/>
        </p:nvSpPr>
        <p:spPr bwMode="auto">
          <a:xfrm>
            <a:off x="231775" y="350838"/>
            <a:ext cx="2678113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Ostium ileale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Papilla ilealis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labrum superius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labrum inferius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4763"/>
            <a:ext cx="5543550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0" y="0"/>
            <a:ext cx="4418013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INTESTINUM CRASSUM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caecum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appendix vermiformis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colon ascendens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flexura coli dextra (hepatica)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colon transversum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flexura coli sinistra (lienalis)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colon descendens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colon sigmoideum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charset="0"/>
              <a:buChar char="-"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rectum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0"/>
            <a:ext cx="4473575" cy="537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1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82850"/>
            <a:ext cx="460851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0" name="Text Box 2"/>
          <p:cNvSpPr txBox="1">
            <a:spLocks noChangeArrowheads="1"/>
          </p:cNvSpPr>
          <p:nvPr/>
        </p:nvSpPr>
        <p:spPr bwMode="auto">
          <a:xfrm>
            <a:off x="233363" y="207963"/>
            <a:ext cx="5122862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Plicae semilunares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Haustra coli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Taenia mesocolica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Taenia omentalis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Taenia libera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Appendices omentales/epiploicae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352925" cy="584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43" name="Text Box 2"/>
          <p:cNvSpPr txBox="1">
            <a:spLocks noChangeArrowheads="1"/>
          </p:cNvSpPr>
          <p:nvPr/>
        </p:nvSpPr>
        <p:spPr bwMode="auto">
          <a:xfrm>
            <a:off x="236538" y="207963"/>
            <a:ext cx="3606800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CAECUM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Recessus retrocaecalis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Caecum liberum –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                mesocaecum</a:t>
            </a:r>
          </a:p>
        </p:txBody>
      </p:sp>
      <p:pic>
        <p:nvPicPr>
          <p:cNvPr id="870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82850"/>
            <a:ext cx="3419475" cy="318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90488" y="279400"/>
            <a:ext cx="39703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APPENDIX VERMIFORMIS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4076700"/>
            <a:ext cx="7999412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0"/>
            <a:ext cx="344805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69" name="Text Box 4"/>
          <p:cNvSpPr txBox="1">
            <a:spLocks noChangeArrowheads="1"/>
          </p:cNvSpPr>
          <p:nvPr/>
        </p:nvSpPr>
        <p:spPr bwMode="auto">
          <a:xfrm>
            <a:off x="592138" y="784225"/>
            <a:ext cx="4781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Ostium appendicis vermiformis</a:t>
            </a:r>
          </a:p>
        </p:txBody>
      </p:sp>
      <p:sp>
        <p:nvSpPr>
          <p:cNvPr id="88070" name="Text Box 5"/>
          <p:cNvSpPr txBox="1">
            <a:spLocks noChangeArrowheads="1"/>
          </p:cNvSpPr>
          <p:nvPr/>
        </p:nvSpPr>
        <p:spPr bwMode="auto">
          <a:xfrm>
            <a:off x="85725" y="1792288"/>
            <a:ext cx="3192197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Positio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pelvina</a:t>
            </a:r>
            <a:endParaRPr lang="cs-CZ" altLang="cs-CZ" sz="2400" b="1" dirty="0" smtClean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Positio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retrocaecalis</a:t>
            </a: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Positio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ileocaecalis</a:t>
            </a: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Positio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retroilealis</a:t>
            </a:r>
            <a:endParaRPr lang="cs-CZ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0"/>
            <a:ext cx="4497388" cy="603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9091" name="Text Box 2"/>
          <p:cNvSpPr txBox="1">
            <a:spLocks noChangeArrowheads="1"/>
          </p:cNvSpPr>
          <p:nvPr/>
        </p:nvSpPr>
        <p:spPr bwMode="auto">
          <a:xfrm>
            <a:off x="452438" y="279400"/>
            <a:ext cx="32750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COLON ASCENDENS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Flexura coli dextra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(hepatica)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0"/>
            <a:ext cx="4948237" cy="622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-63500" y="188913"/>
            <a:ext cx="3757613" cy="194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COLON TRANSVERSUM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Mesocolon transversum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Omentum majus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Lig. gastrocolicum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  <p:pic>
        <p:nvPicPr>
          <p:cNvPr id="901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700213"/>
            <a:ext cx="3579812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12700"/>
            <a:ext cx="5024437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39" name="Text Box 2"/>
          <p:cNvSpPr txBox="1">
            <a:spLocks noChangeArrowheads="1"/>
          </p:cNvSpPr>
          <p:nvPr/>
        </p:nvSpPr>
        <p:spPr bwMode="auto">
          <a:xfrm>
            <a:off x="307975" y="350838"/>
            <a:ext cx="351790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Flexura coli sinistra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(lienalis)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COLON DESCENDENS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COLON SIGMOIDEUM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Mesosigmoideum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789363"/>
            <a:ext cx="26828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en-US" sz="2400" b="1" smtClean="0"/>
              <a:t>GLANDS OF GIT:</a:t>
            </a:r>
          </a:p>
        </p:txBody>
      </p:sp>
      <p:pic>
        <p:nvPicPr>
          <p:cNvPr id="17412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0563" y="504825"/>
            <a:ext cx="3348037" cy="2716213"/>
          </a:xfrm>
          <a:noFill/>
        </p:spPr>
      </p:pic>
      <p:pic>
        <p:nvPicPr>
          <p:cNvPr id="17413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3357563"/>
            <a:ext cx="2428875" cy="2144712"/>
          </a:xfrm>
          <a:noFill/>
        </p:spPr>
      </p:pic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447675" y="1484313"/>
            <a:ext cx="51657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Intramural – goblet cells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                 -  small salivary glands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                 -  glandulae duodenales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447675" y="2889250"/>
            <a:ext cx="51482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Extramural – great salivary glands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                   -  liver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                    -  pancreas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0"/>
            <a:ext cx="6137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234950" y="350838"/>
            <a:ext cx="1854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Irigography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-31750"/>
            <a:ext cx="2520950" cy="562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8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0"/>
            <a:ext cx="3011488" cy="371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8" name="Text Box 2"/>
          <p:cNvSpPr txBox="1">
            <a:spLocks noChangeArrowheads="1"/>
          </p:cNvSpPr>
          <p:nvPr/>
        </p:nvSpPr>
        <p:spPr bwMode="auto">
          <a:xfrm>
            <a:off x="228600" y="279400"/>
            <a:ext cx="4573025" cy="600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RECTUM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Crena</a:t>
            </a: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ani</a:t>
            </a: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– anus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Ampulla recti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flexura</a:t>
            </a: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sacralis</a:t>
            </a: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plicae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transversae</a:t>
            </a: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recti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plica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t.r</a:t>
            </a: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. media (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Kohlrausch</a:t>
            </a: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Canalis</a:t>
            </a: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analis</a:t>
            </a: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flexura</a:t>
            </a: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perinealis</a:t>
            </a: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columnae</a:t>
            </a: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anales</a:t>
            </a: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sinus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anales</a:t>
            </a: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valvulae</a:t>
            </a: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anales</a:t>
            </a: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pecten</a:t>
            </a: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analis</a:t>
            </a: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linea</a:t>
            </a: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anocutanea</a:t>
            </a: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- zona </a:t>
            </a:r>
            <a:r>
              <a:rPr lang="en-US" altLang="cs-CZ" sz="2400" b="1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haemorrhoidalis</a:t>
            </a:r>
            <a:endParaRPr lang="en-US" altLang="cs-CZ" sz="2400" b="1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anatomy_rec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8101012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"/>
          <p:cNvSpPr txBox="1">
            <a:spLocks noChangeArrowheads="1"/>
          </p:cNvSpPr>
          <p:nvPr/>
        </p:nvSpPr>
        <p:spPr bwMode="auto">
          <a:xfrm>
            <a:off x="328613" y="476250"/>
            <a:ext cx="855345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Illustrations, photographs, and radiographs were copied from: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Atlas der Anatomie des Menschen/Sobotta.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Putz,R., und Pabst,R. 20. Auflage. M</a:t>
            </a: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ü</a:t>
            </a: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nchen: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Urban </a:t>
            </a:r>
            <a:r>
              <a:rPr lang="en-US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&amp;</a:t>
            </a:r>
            <a:r>
              <a:rPr lang="cs-CZ" altLang="cs-CZ" sz="2400" b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Schwarzenberg, 1993)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  <a:ea typeface="SimSun" pitchFamily="2" charset="-122"/>
              </a:rPr>
              <a:t>Netter: Interactive Atlas of Human Anatomy.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  <a:ea typeface="SimSun" pitchFamily="2" charset="-122"/>
              </a:rPr>
              <a:t>Windows Version 2.0</a:t>
            </a: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38291"/>
            <a:ext cx="2448272" cy="238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658734" y="5980638"/>
            <a:ext cx="141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EAT RIGHT</a:t>
            </a:r>
            <a:endParaRPr lang="en-US" b="1" dirty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458200" cy="1222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CAVITAS ORIS</a:t>
            </a:r>
            <a:endParaRPr lang="cs-CZ" dirty="0"/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0"/>
            <a:ext cx="4643438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85750" y="1125538"/>
            <a:ext cx="26289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Rima oris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  <a:latin typeface="Arial" charset="0"/>
              </a:rPr>
              <a:t>Isthmus faucium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3279</TotalTime>
  <Words>978</Words>
  <Application>Microsoft Office PowerPoint</Application>
  <PresentationFormat>Předvádění na obrazovce (4:3)</PresentationFormat>
  <Paragraphs>432</Paragraphs>
  <Slides>83</Slides>
  <Notes>76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90" baseType="lpstr">
      <vt:lpstr>Arial</vt:lpstr>
      <vt:lpstr>Franklin Gothic Medium</vt:lpstr>
      <vt:lpstr>Franklin Gothic Book</vt:lpstr>
      <vt:lpstr>Wingdings 2</vt:lpstr>
      <vt:lpstr>SimSun</vt:lpstr>
      <vt:lpstr>Times New Roman</vt:lpstr>
      <vt:lpstr>Cesta</vt:lpstr>
      <vt:lpstr>DIGESTIVE SYSTEM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GLANDS OF GIT:</vt:lpstr>
      <vt:lpstr>CAVITAS ORIS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PHARYNX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OESOPHAGUS</vt:lpstr>
      <vt:lpstr>Prezentace aplikace PowerPoint</vt:lpstr>
      <vt:lpstr>Prezentace aplikace PowerPoint</vt:lpstr>
      <vt:lpstr>Prezentace aplikace PowerPoint</vt:lpstr>
      <vt:lpstr>Prezentace aplikace PowerPoint</vt:lpstr>
      <vt:lpstr>GASTER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INTESTINUM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Anatomický ústav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Masarykova universita v Brně</dc:creator>
  <cp:lastModifiedBy>Ivana</cp:lastModifiedBy>
  <cp:revision>115</cp:revision>
  <dcterms:created xsi:type="dcterms:W3CDTF">2006-02-17T12:01:44Z</dcterms:created>
  <dcterms:modified xsi:type="dcterms:W3CDTF">2015-11-01T19:29:28Z</dcterms:modified>
</cp:coreProperties>
</file>