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1"/>
  </p:sldMasterIdLst>
  <p:notesMasterIdLst>
    <p:notesMasterId r:id="rId34"/>
  </p:notesMasterIdLst>
  <p:sldIdLst>
    <p:sldId id="256" r:id="rId2"/>
    <p:sldId id="312" r:id="rId3"/>
    <p:sldId id="258" r:id="rId4"/>
    <p:sldId id="259" r:id="rId5"/>
    <p:sldId id="313" r:id="rId6"/>
    <p:sldId id="263" r:id="rId7"/>
    <p:sldId id="264" r:id="rId8"/>
    <p:sldId id="297" r:id="rId9"/>
    <p:sldId id="314" r:id="rId10"/>
    <p:sldId id="268" r:id="rId11"/>
    <p:sldId id="270" r:id="rId12"/>
    <p:sldId id="298" r:id="rId13"/>
    <p:sldId id="315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91" r:id="rId29"/>
    <p:sldId id="292" r:id="rId30"/>
    <p:sldId id="293" r:id="rId31"/>
    <p:sldId id="294" r:id="rId32"/>
    <p:sldId id="289" r:id="rId3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13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427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7021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44E6039-8AC3-42F8-A398-7BE093AE6C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0122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8E43A7-5B4A-4CBF-AC53-C6BAE23D1C11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EB1CA1-4D95-48B6-8BF3-5F1F6D9B7297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3A3927-FB93-4246-9951-2636640DC40F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964212-9AB3-483D-8FFD-0CABCCF319C4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75883A-DCAD-4D5F-A3C5-1640E1588A28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F7AD20-B698-49BF-BBBD-88E24AC652D9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0C9C62-12BE-4340-8564-E8B55AF4EC4D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8A9DB9-B621-4032-9AA3-D060942D19BD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987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D327B5-EF59-4627-95E2-055FFE579DFB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090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AEEB1CA-347A-40B9-8144-281B12338D7F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2314F2-10B9-41D4-9416-7EEF53712B71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829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29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9B7F75-534E-4D12-88E6-ACB222A5927F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58966C-788B-4C5C-B5CB-273F4B37499D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397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BF3EC32-33A5-450F-8A80-28BB6DD85D60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849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499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30D1BD-ED93-4631-915C-69E54D00046F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cs-CZ" alt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B76A33-EF54-46A5-AED7-173D2B2F3D0F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cs-CZ" alt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B32EDE-A88A-49F9-9746-9C5612798D34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cs-CZ" alt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A2C40A-C539-49D1-BB96-D2EAFF8C2ED5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cs-CZ" alt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08D1A4F-8DBD-4D31-A48C-9350174C6C76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9011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E5A6DA-1D84-4119-9D0B-12C3D24EABFF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8AE570-CB13-4F58-818C-078B49F85873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9BA5C4-F9ED-4746-AB38-8B118F8C460B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246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38B725-8E52-4822-8206-89A0DB2931F5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6F1FAB-7B2B-45EC-BD1A-E50DF7C26494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6FDA15-8516-4F51-ABFC-09DC5DB8B02C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871A310-010A-4DA8-AA85-22A1D2992B76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FB5E-7FCA-4C26-9E51-7C64ED9343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249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8EABC-4A3D-4B31-B619-5D0213FA1A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57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503B4-ED7D-4021-9E0C-27D9BBAB80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389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4A8A4-423A-4978-A35C-66479357E2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599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128588"/>
            <a:ext cx="8228013" cy="59959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C2065-043B-4BA0-98B9-38A8D3EDBB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51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706DD-3797-4848-9BDF-2552419963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792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B2A90-0F27-4CB0-9602-9D737C9152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24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0C7A5-10D5-4419-8DAF-691540844C8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4770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C72D2-FD79-412F-A247-C2A498EF9C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164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56463-2006-46A7-8FFF-96CF4A6CEC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6651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DE34D-BE39-4F0E-93CE-014F6C81F6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907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2E507-761D-45FB-AA29-BF49B769EA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91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7B9BD-26A6-41E5-A362-0912778BF9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3393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773CAC7D-5043-4F95-B247-AD6A74C7C4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1" r:id="rId2"/>
    <p:sldLayoutId id="2147483690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91" r:id="rId9"/>
    <p:sldLayoutId id="2147483687" r:id="rId10"/>
    <p:sldLayoutId id="2147483688" r:id="rId11"/>
    <p:sldLayoutId id="2147483692" r:id="rId12"/>
    <p:sldLayoutId id="2147483693" r:id="rId13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107504" y="2060848"/>
            <a:ext cx="7772400" cy="1470025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altLang="cs-CZ" dirty="0" smtClean="0"/>
              <a:t>DIGESTIVE SYSTEM II.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971800"/>
            <a:ext cx="43561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2313"/>
            <a:ext cx="5508625" cy="486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214313" y="279400"/>
            <a:ext cx="8929345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 dirty="0" err="1">
                <a:solidFill>
                  <a:srgbClr val="000000"/>
                </a:solidFill>
              </a:rPr>
              <a:t>Exocrine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pancreas</a:t>
            </a:r>
            <a:r>
              <a:rPr lang="cs-CZ" altLang="cs-CZ" sz="2400" b="1" dirty="0">
                <a:solidFill>
                  <a:srgbClr val="000000"/>
                </a:solidFill>
              </a:rPr>
              <a:t>:                           </a:t>
            </a:r>
            <a:r>
              <a:rPr lang="cs-CZ" altLang="cs-CZ" sz="2400" b="1" dirty="0" err="1">
                <a:solidFill>
                  <a:srgbClr val="000000"/>
                </a:solidFill>
              </a:rPr>
              <a:t>Endocrine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pancreas</a:t>
            </a:r>
            <a:r>
              <a:rPr lang="cs-CZ" altLang="cs-CZ" sz="2400" b="1" dirty="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d</a:t>
            </a:r>
            <a:r>
              <a:rPr lang="en-US" altLang="cs-CZ" sz="2400" b="1" dirty="0" err="1">
                <a:solidFill>
                  <a:srgbClr val="000000"/>
                </a:solidFill>
              </a:rPr>
              <a:t>uctus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pancreaticus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                         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insulae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pancreaticae</a:t>
            </a:r>
            <a:endParaRPr lang="cs-CZ" altLang="cs-CZ" sz="2400" b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 smtClean="0">
                <a:solidFill>
                  <a:srgbClr val="000000"/>
                </a:solidFill>
              </a:rPr>
              <a:t>d</a:t>
            </a:r>
            <a:r>
              <a:rPr lang="en-US" altLang="cs-CZ" sz="2400" b="1" dirty="0" err="1">
                <a:solidFill>
                  <a:srgbClr val="000000"/>
                </a:solidFill>
              </a:rPr>
              <a:t>uctus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pancreaticus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 smtClean="0">
                <a:solidFill>
                  <a:srgbClr val="000000"/>
                </a:solidFill>
              </a:rPr>
              <a:t>accessorius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     (</a:t>
            </a:r>
            <a:r>
              <a:rPr lang="en-US" altLang="cs-CZ" sz="2400" b="1" dirty="0">
                <a:solidFill>
                  <a:srgbClr val="000000"/>
                </a:solidFill>
              </a:rPr>
              <a:t>islets of Langerhans</a:t>
            </a:r>
            <a:r>
              <a:rPr lang="cs-CZ" altLang="cs-CZ" sz="2400" b="1" dirty="0">
                <a:solidFill>
                  <a:srgbClr val="000000"/>
                </a:solidFill>
              </a:rPr>
              <a:t>)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cs-CZ" altLang="cs-CZ" sz="2400" b="1" dirty="0" err="1" smtClean="0">
                <a:solidFill>
                  <a:srgbClr val="000000"/>
                </a:solidFill>
              </a:rPr>
              <a:t>succus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pancreaticus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                          insulin</a:t>
            </a:r>
            <a:r>
              <a:rPr lang="cs-CZ" altLang="cs-CZ" sz="2400" b="1" dirty="0">
                <a:solidFill>
                  <a:srgbClr val="000000"/>
                </a:solidFill>
              </a:rPr>
              <a:t>,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glucagon</a:t>
            </a:r>
            <a:endParaRPr lang="cs-CZ" altLang="cs-CZ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31825"/>
            <a:ext cx="8207375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7938" y="0"/>
            <a:ext cx="910009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ERCP – </a:t>
            </a:r>
            <a:r>
              <a:rPr lang="cs-CZ" altLang="cs-CZ" sz="2400" b="1" dirty="0" err="1">
                <a:solidFill>
                  <a:srgbClr val="000000"/>
                </a:solidFill>
              </a:rPr>
              <a:t>endoscopic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retrograde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cholangio-pancreatography</a:t>
            </a:r>
            <a:endParaRPr lang="cs-CZ" altLang="cs-CZ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981075"/>
            <a:ext cx="9139237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135" y="2832582"/>
            <a:ext cx="4284663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1560" y="3284984"/>
            <a:ext cx="4043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PERITONEUM PARIETALE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PERITONEUM VISCERALE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207749" y="620688"/>
            <a:ext cx="6895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chemeClr val="tx1"/>
                </a:solidFill>
              </a:rPr>
              <a:t>CAVITAS PERITONEALIS</a:t>
            </a:r>
            <a:endParaRPr lang="cs-CZ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37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4521200" cy="710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398463" y="3068638"/>
            <a:ext cx="12144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ascites</a:t>
            </a: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147638" y="350838"/>
            <a:ext cx="4379912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CAVITAS ABDOMINALIS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P – cavitas peritonealis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A – spatium preperitoneale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R – spatium retroperitoneale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S – spatium subperitoneale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                    (infraperitoneale)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6496050" y="5295900"/>
            <a:ext cx="35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chemeClr val="tx1"/>
                </a:solidFill>
              </a:rPr>
              <a:t>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476250"/>
            <a:ext cx="507365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0" y="0"/>
            <a:ext cx="9042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Cavitas peritonealis - pars supramesocolica</a:t>
            </a:r>
            <a:r>
              <a:rPr lang="cs-CZ" altLang="cs-CZ" sz="2400" b="1">
                <a:solidFill>
                  <a:srgbClr val="000000"/>
                </a:solidFill>
              </a:rPr>
              <a:t>, </a:t>
            </a:r>
            <a:r>
              <a:rPr lang="en-US" altLang="cs-CZ" sz="2400" b="1">
                <a:solidFill>
                  <a:srgbClr val="000000"/>
                </a:solidFill>
              </a:rPr>
              <a:t>inframesocolica</a:t>
            </a:r>
          </a:p>
          <a:p>
            <a:pPr eaLnBrk="1" hangingPunct="1"/>
            <a:endParaRPr lang="en-US" altLang="cs-CZ" sz="2400" b="1">
              <a:solidFill>
                <a:srgbClr val="000000"/>
              </a:solidFill>
            </a:endParaRP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3" y="792163"/>
            <a:ext cx="4973637" cy="606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0"/>
            <a:ext cx="5387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306388" y="495300"/>
            <a:ext cx="34147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Pars supramesocolica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Truncus coeliacus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0"/>
            <a:ext cx="529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377825" y="423863"/>
            <a:ext cx="36544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Pars inframesocolica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A. mesenterica superior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0"/>
            <a:ext cx="52466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158750" y="3508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376238" y="423863"/>
            <a:ext cx="3486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Pars inframesocolica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A. mesenterica inferior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628775"/>
            <a:ext cx="7489825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107950" y="0"/>
            <a:ext cx="882808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Omentum minus - lig. hepatogastricum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                             - lig. hepatoduodenale - a. hepatica propria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                                                                     - v. portae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                                                                     - ductus hepaticus 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                                                                       comm.</a:t>
            </a: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                                                                       (d.choledochus)</a:t>
            </a:r>
            <a:endParaRPr lang="en-US" altLang="cs-CZ" sz="2400" b="1">
              <a:solidFill>
                <a:srgbClr val="000000"/>
              </a:solidFill>
            </a:endParaRPr>
          </a:p>
          <a:p>
            <a:pPr eaLnBrk="1" hangingPunct="1"/>
            <a:endParaRPr lang="en-US" altLang="cs-CZ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0"/>
            <a:ext cx="5778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39552" y="908720"/>
            <a:ext cx="2117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chemeClr val="tx1"/>
                </a:solidFill>
              </a:rPr>
              <a:t>HEPAR</a:t>
            </a:r>
            <a:endParaRPr lang="cs-CZ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01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0"/>
            <a:ext cx="5451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228600" y="423863"/>
            <a:ext cx="30638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Omentum majus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 - lig. gastrocolicum</a:t>
            </a:r>
          </a:p>
          <a:p>
            <a:pPr eaLnBrk="1" hangingPunct="1"/>
            <a:endParaRPr lang="en-US" altLang="cs-CZ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000500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484313"/>
            <a:ext cx="4406900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155575" y="63500"/>
            <a:ext cx="826135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Lig. gastrosplenicum, phrenicosplenicum, splenorenale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Mesenterium – radix mesenterii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Mesocolon transversum, mesoappendix, mesocolon 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sigmoideum, lig. phrenicocolicum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46" y="692696"/>
            <a:ext cx="6769800" cy="506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107504" y="116632"/>
            <a:ext cx="3613018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 dirty="0" smtClean="0">
                <a:solidFill>
                  <a:srgbClr val="000000"/>
                </a:solidFill>
              </a:rPr>
              <a:t>RECESSUS PERITONEI</a:t>
            </a:r>
          </a:p>
          <a:p>
            <a:pPr eaLnBrk="1" hangingPunct="1"/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 smtClean="0">
                <a:solidFill>
                  <a:srgbClr val="000000"/>
                </a:solidFill>
              </a:rPr>
              <a:t>Bursa </a:t>
            </a:r>
            <a:r>
              <a:rPr lang="en-US" altLang="cs-CZ" sz="2400" b="1" dirty="0" err="1">
                <a:solidFill>
                  <a:srgbClr val="000000"/>
                </a:solidFill>
              </a:rPr>
              <a:t>omentalis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Internal hernias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8" y="557213"/>
            <a:ext cx="9228138" cy="630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449263" y="134938"/>
            <a:ext cx="25527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Bursa omentalis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46188"/>
            <a:ext cx="7667625" cy="561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28575" y="0"/>
            <a:ext cx="6243225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Foramen </a:t>
            </a:r>
            <a:r>
              <a:rPr lang="en-US" altLang="cs-CZ" sz="2400" b="1" dirty="0" err="1" smtClean="0">
                <a:solidFill>
                  <a:srgbClr val="000000"/>
                </a:solidFill>
              </a:rPr>
              <a:t>omentale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/</a:t>
            </a:r>
            <a:r>
              <a:rPr lang="en-US" altLang="cs-CZ" sz="2400" b="1" dirty="0" err="1" smtClean="0">
                <a:solidFill>
                  <a:srgbClr val="000000"/>
                </a:solidFill>
              </a:rPr>
              <a:t>epiploicum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 </a:t>
            </a:r>
            <a:r>
              <a:rPr lang="en-US" altLang="cs-CZ" sz="2400" b="1" dirty="0">
                <a:solidFill>
                  <a:srgbClr val="000000"/>
                </a:solidFill>
              </a:rPr>
              <a:t>(Winslow)</a:t>
            </a:r>
          </a:p>
          <a:p>
            <a:pPr eaLnBrk="1" hangingPunct="1"/>
            <a:r>
              <a:rPr lang="en-US" altLang="cs-CZ" sz="2400" b="1" dirty="0" err="1">
                <a:solidFill>
                  <a:srgbClr val="000000"/>
                </a:solidFill>
              </a:rPr>
              <a:t>Recessus</a:t>
            </a:r>
            <a:r>
              <a:rPr lang="en-US" altLang="cs-CZ" sz="2400" b="1" dirty="0">
                <a:solidFill>
                  <a:srgbClr val="000000"/>
                </a:solidFill>
              </a:rPr>
              <a:t> sup., </a:t>
            </a:r>
            <a:r>
              <a:rPr lang="en-US" altLang="cs-CZ" sz="2400" b="1" dirty="0" err="1">
                <a:solidFill>
                  <a:srgbClr val="000000"/>
                </a:solidFill>
              </a:rPr>
              <a:t>splenicus</a:t>
            </a:r>
            <a:r>
              <a:rPr lang="en-US" altLang="cs-CZ" sz="2400" b="1" dirty="0">
                <a:solidFill>
                  <a:srgbClr val="000000"/>
                </a:solidFill>
              </a:rPr>
              <a:t>, inf.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0044113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1909763" y="260350"/>
            <a:ext cx="53308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Recessus inferior bursae omentalis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52" y="260648"/>
            <a:ext cx="5491685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20751" y="260648"/>
            <a:ext cx="4150793" cy="378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US" altLang="cs-CZ" sz="2400" b="1" dirty="0" err="1">
                <a:solidFill>
                  <a:srgbClr val="000000"/>
                </a:solidFill>
              </a:rPr>
              <a:t>Recessus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duodenalis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sup., inf., sinister, </a:t>
            </a:r>
          </a:p>
          <a:p>
            <a:pPr eaLnBrk="1" hangingPunct="1"/>
            <a:r>
              <a:rPr lang="cs-CZ" altLang="cs-CZ" sz="2400" b="1" dirty="0" err="1">
                <a:solidFill>
                  <a:srgbClr val="000000"/>
                </a:solidFill>
              </a:rPr>
              <a:t>r</a:t>
            </a:r>
            <a:r>
              <a:rPr lang="en-US" altLang="cs-CZ" sz="2400" b="1" dirty="0" err="1" smtClean="0">
                <a:solidFill>
                  <a:srgbClr val="000000"/>
                </a:solidFill>
              </a:rPr>
              <a:t>etroduodenalis</a:t>
            </a:r>
            <a:endParaRPr lang="en-US" altLang="cs-CZ" sz="2400" b="1" dirty="0" smtClean="0">
              <a:solidFill>
                <a:srgbClr val="000000"/>
              </a:solidFill>
            </a:endParaRPr>
          </a:p>
          <a:p>
            <a:pPr eaLnBrk="1" hangingPunct="1"/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sz="2400" b="1" dirty="0" err="1" smtClean="0">
                <a:solidFill>
                  <a:schemeClr val="tx1"/>
                </a:solidFill>
              </a:rPr>
              <a:t>Recessus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ileocaecalis</a:t>
            </a:r>
            <a:r>
              <a:rPr lang="en-US" sz="2400" b="1" dirty="0">
                <a:solidFill>
                  <a:schemeClr val="tx1"/>
                </a:solidFill>
              </a:rPr>
              <a:t> sup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</a:p>
          <a:p>
            <a:pPr eaLnBrk="1" hangingPunct="1"/>
            <a:r>
              <a:rPr lang="en-US" sz="2400" b="1" dirty="0" err="1">
                <a:solidFill>
                  <a:schemeClr val="tx1"/>
                </a:solidFill>
              </a:rPr>
              <a:t>Recessus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ileocaecalis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inf.</a:t>
            </a:r>
            <a:endParaRPr lang="en-US" altLang="cs-CZ" sz="2400" b="1" dirty="0">
              <a:solidFill>
                <a:schemeClr val="tx1"/>
              </a:solidFill>
            </a:endParaRPr>
          </a:p>
          <a:p>
            <a:pPr eaLnBrk="1" hangingPunct="1"/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 err="1">
                <a:solidFill>
                  <a:srgbClr val="000000"/>
                </a:solidFill>
              </a:rPr>
              <a:t>Recessus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 smtClean="0">
                <a:solidFill>
                  <a:srgbClr val="000000"/>
                </a:solidFill>
              </a:rPr>
              <a:t>intersigmoideus</a:t>
            </a:r>
            <a:endParaRPr lang="en-US" altLang="cs-CZ" sz="2400" b="1" dirty="0" smtClean="0">
              <a:solidFill>
                <a:srgbClr val="000000"/>
              </a:solidFill>
            </a:endParaRPr>
          </a:p>
          <a:p>
            <a:pPr eaLnBrk="1" hangingPunct="1"/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 err="1" smtClean="0">
                <a:solidFill>
                  <a:srgbClr val="000000"/>
                </a:solidFill>
              </a:rPr>
              <a:t>Recessus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 smtClean="0">
                <a:solidFill>
                  <a:srgbClr val="000000"/>
                </a:solidFill>
              </a:rPr>
              <a:t>paracolici</a:t>
            </a:r>
            <a:endParaRPr lang="en-US" altLang="cs-CZ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0"/>
            <a:ext cx="56880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2188" y="764704"/>
            <a:ext cx="353814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dirty="0">
                <a:solidFill>
                  <a:schemeClr val="tx1"/>
                </a:solidFill>
              </a:rPr>
              <a:t>Mesenterium dorsale</a:t>
            </a:r>
          </a:p>
          <a:p>
            <a:r>
              <a:rPr lang="cs-CZ" altLang="cs-CZ" sz="2400" b="1" dirty="0" err="1" smtClean="0">
                <a:solidFill>
                  <a:schemeClr val="tx1"/>
                </a:solidFill>
              </a:rPr>
              <a:t>Mesogastrium</a:t>
            </a:r>
            <a:r>
              <a:rPr lang="cs-CZ" altLang="cs-CZ" sz="2400" b="1" dirty="0" smtClean="0">
                <a:solidFill>
                  <a:schemeClr val="tx1"/>
                </a:solidFill>
              </a:rPr>
              <a:t> </a:t>
            </a:r>
            <a:r>
              <a:rPr lang="cs-CZ" altLang="cs-CZ" sz="2400" b="1" dirty="0" err="1">
                <a:solidFill>
                  <a:schemeClr val="tx1"/>
                </a:solidFill>
              </a:rPr>
              <a:t>ventrale</a:t>
            </a:r>
            <a:endParaRPr lang="cs-CZ" altLang="cs-CZ" sz="2400" b="1" dirty="0">
              <a:solidFill>
                <a:schemeClr val="tx1"/>
              </a:solidFill>
            </a:endParaRPr>
          </a:p>
          <a:p>
            <a:endParaRPr lang="cs-CZ" altLang="cs-CZ" sz="2400" dirty="0">
              <a:solidFill>
                <a:schemeClr val="tx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2188" y="204138"/>
            <a:ext cx="475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 dirty="0">
                <a:solidFill>
                  <a:schemeClr val="tx1"/>
                </a:solidFill>
              </a:rPr>
              <a:t>Development of the peritoneum</a:t>
            </a:r>
            <a:endParaRPr lang="cs-CZ" altLang="cs-CZ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0"/>
            <a:ext cx="5508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23850" y="188913"/>
            <a:ext cx="475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Development of the peritoneum</a:t>
            </a:r>
            <a:endParaRPr lang="cs-CZ" altLang="cs-CZ" sz="2400" b="1">
              <a:solidFill>
                <a:schemeClr val="tx1"/>
              </a:solidFill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0" y="1052513"/>
            <a:ext cx="4314825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peritoneum parietale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mesogastrium dorsale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anlage of the stomach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anlage of the duodenum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mesenterium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hindgut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mesogastrium ventrale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liver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mesogastrium ventrale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peritoneum parietale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ductus omphaloentericus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umbilicus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connecting stalk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allantois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hindgut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endParaRPr lang="cs-CZ" altLang="cs-CZ" sz="2400" b="1">
              <a:solidFill>
                <a:schemeClr val="tx1"/>
              </a:solidFill>
            </a:endParaRPr>
          </a:p>
          <a:p>
            <a:pPr defTabSz="914400" eaLnBrk="1" hangingPunct="1">
              <a:buClrTx/>
              <a:buSzTx/>
              <a:buFontTx/>
              <a:buAutoNum type="arabicPeriod"/>
            </a:pPr>
            <a:endParaRPr lang="cs-CZ" altLang="cs-CZ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" y="520701"/>
            <a:ext cx="482779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58750" y="63500"/>
            <a:ext cx="475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 dirty="0">
                <a:solidFill>
                  <a:schemeClr val="tx1"/>
                </a:solidFill>
              </a:rPr>
              <a:t>Development of the peritoneum</a:t>
            </a:r>
            <a:endParaRPr lang="cs-CZ" altLang="cs-CZ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88" y="520700"/>
            <a:ext cx="4444911" cy="633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163" cy="379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049588"/>
            <a:ext cx="5003800" cy="38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4845050" y="0"/>
            <a:ext cx="4335139" cy="378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lang="cs-CZ" altLang="cs-CZ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 smtClean="0">
                <a:solidFill>
                  <a:schemeClr val="bg2">
                    <a:lumMod val="50000"/>
                  </a:schemeClr>
                </a:solidFill>
              </a:rPr>
              <a:t>F</a:t>
            </a:r>
            <a:r>
              <a:rPr lang="en-US" altLang="cs-CZ" sz="2400" b="1" dirty="0" err="1" smtClean="0">
                <a:solidFill>
                  <a:schemeClr val="bg2">
                    <a:lumMod val="50000"/>
                  </a:schemeClr>
                </a:solidFill>
              </a:rPr>
              <a:t>acies</a:t>
            </a:r>
            <a:r>
              <a:rPr lang="en-US" altLang="cs-CZ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cs-CZ" sz="2400" b="1" dirty="0" err="1" smtClean="0">
                <a:solidFill>
                  <a:schemeClr val="bg2">
                    <a:lumMod val="50000"/>
                  </a:schemeClr>
                </a:solidFill>
              </a:rPr>
              <a:t>diaphragmatica</a:t>
            </a:r>
            <a:endParaRPr lang="en-US" altLang="cs-CZ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cs-CZ" sz="2400" b="1" dirty="0" smtClean="0"/>
              <a:t>   - pars superior (area </a:t>
            </a:r>
            <a:r>
              <a:rPr lang="en-US" altLang="cs-CZ" sz="2400" b="1" dirty="0" err="1" smtClean="0"/>
              <a:t>nuda</a:t>
            </a:r>
            <a:r>
              <a:rPr lang="en-US" altLang="cs-CZ" sz="2400" b="1" dirty="0" smtClean="0"/>
              <a:t>)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cs-CZ" sz="2400" b="1" dirty="0" smtClean="0"/>
              <a:t>   - pars anterior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 smtClean="0"/>
              <a:t>   - </a:t>
            </a:r>
            <a:r>
              <a:rPr lang="en-US" altLang="cs-CZ" sz="2400" b="1" dirty="0" err="1" smtClean="0"/>
              <a:t>lig</a:t>
            </a:r>
            <a:r>
              <a:rPr lang="en-US" altLang="cs-CZ" sz="2400" b="1" dirty="0" smtClean="0"/>
              <a:t>. </a:t>
            </a:r>
            <a:r>
              <a:rPr lang="en-US" altLang="cs-CZ" sz="2400" b="1" dirty="0" err="1" smtClean="0"/>
              <a:t>falciforme</a:t>
            </a:r>
            <a:r>
              <a:rPr lang="en-US" altLang="cs-CZ" sz="2400" b="1" dirty="0" smtClean="0"/>
              <a:t> </a:t>
            </a:r>
            <a:r>
              <a:rPr lang="en-US" altLang="cs-CZ" sz="2400" b="1" dirty="0" err="1" smtClean="0"/>
              <a:t>hepatis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smtClean="0"/>
              <a:t>  - </a:t>
            </a:r>
            <a:r>
              <a:rPr lang="cs-CZ" altLang="cs-CZ" sz="2400" b="1" dirty="0" err="1" smtClean="0"/>
              <a:t>lobus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dexter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smtClean="0"/>
              <a:t>  - </a:t>
            </a:r>
            <a:r>
              <a:rPr lang="cs-CZ" altLang="cs-CZ" sz="2400" b="1" dirty="0" err="1" smtClean="0"/>
              <a:t>lobus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sinister</a:t>
            </a:r>
            <a:endParaRPr lang="en-US" altLang="cs-CZ" sz="2400" b="1" dirty="0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cs-CZ" sz="2400" b="1" dirty="0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cs-CZ" sz="2400" b="1" dirty="0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cs-CZ" sz="2400" b="1" dirty="0" smtClean="0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179388" y="3933825"/>
            <a:ext cx="3770882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 smtClean="0">
                <a:solidFill>
                  <a:schemeClr val="bg2">
                    <a:lumMod val="50000"/>
                  </a:schemeClr>
                </a:solidFill>
              </a:rPr>
              <a:t>F</a:t>
            </a:r>
            <a:r>
              <a:rPr lang="en-US" altLang="cs-CZ" sz="2400" b="1" dirty="0" err="1" smtClean="0">
                <a:solidFill>
                  <a:schemeClr val="bg2">
                    <a:lumMod val="50000"/>
                  </a:schemeClr>
                </a:solidFill>
              </a:rPr>
              <a:t>acies</a:t>
            </a:r>
            <a:r>
              <a:rPr lang="en-US" altLang="cs-CZ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cs-CZ" sz="2400" b="1" dirty="0" err="1" smtClean="0">
                <a:solidFill>
                  <a:schemeClr val="bg2">
                    <a:lumMod val="50000"/>
                  </a:schemeClr>
                </a:solidFill>
              </a:rPr>
              <a:t>visceralis</a:t>
            </a:r>
            <a:endParaRPr lang="en-US" altLang="cs-CZ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 smtClean="0"/>
              <a:t>F</a:t>
            </a:r>
            <a:r>
              <a:rPr lang="en-US" altLang="cs-CZ" sz="2400" b="1" dirty="0" err="1" smtClean="0"/>
              <a:t>issura</a:t>
            </a:r>
            <a:r>
              <a:rPr lang="en-US" altLang="cs-CZ" sz="2400" b="1" dirty="0" smtClean="0"/>
              <a:t> </a:t>
            </a:r>
            <a:r>
              <a:rPr lang="cs-CZ" altLang="cs-CZ" sz="2400" b="1" dirty="0" err="1" smtClean="0"/>
              <a:t>ligamenti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teretis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 smtClean="0"/>
              <a:t>(</a:t>
            </a:r>
            <a:r>
              <a:rPr lang="en-US" altLang="cs-CZ" sz="2400" b="1" dirty="0" err="1" smtClean="0"/>
              <a:t>lig</a:t>
            </a:r>
            <a:r>
              <a:rPr lang="en-US" altLang="cs-CZ" sz="2400" b="1" dirty="0"/>
              <a:t>. </a:t>
            </a:r>
            <a:r>
              <a:rPr lang="en-US" altLang="cs-CZ" sz="2400" b="1" dirty="0" err="1"/>
              <a:t>teres</a:t>
            </a:r>
            <a:r>
              <a:rPr lang="en-US" altLang="cs-CZ" sz="2400" b="1" dirty="0"/>
              <a:t> </a:t>
            </a:r>
            <a:r>
              <a:rPr lang="en-US" altLang="cs-CZ" sz="2400" b="1" dirty="0" err="1" smtClean="0"/>
              <a:t>hepatis</a:t>
            </a:r>
            <a:r>
              <a:rPr lang="cs-CZ" altLang="cs-CZ" sz="2400" b="1" dirty="0" smtClean="0"/>
              <a:t>)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 err="1" smtClean="0"/>
              <a:t>Fissura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ligamenti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venosi</a:t>
            </a:r>
            <a:endParaRPr lang="en-US" altLang="cs-CZ" sz="2400" b="1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0"/>
            <a:ext cx="4810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31775" y="279400"/>
            <a:ext cx="475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 dirty="0">
                <a:solidFill>
                  <a:schemeClr val="tx1"/>
                </a:solidFill>
              </a:rPr>
              <a:t>Development of the peritoneum</a:t>
            </a:r>
            <a:endParaRPr lang="cs-CZ" altLang="cs-CZ" sz="2400" b="1" dirty="0">
              <a:solidFill>
                <a:schemeClr val="tx1"/>
              </a:solidFill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03213" y="1216025"/>
            <a:ext cx="4633912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2</a:t>
            </a:r>
            <a:r>
              <a:rPr lang="en-US" altLang="cs-CZ" sz="2400" b="1">
                <a:solidFill>
                  <a:schemeClr val="tx1"/>
                </a:solidFill>
              </a:rPr>
              <a:t>’. lig. phrenicolienale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2’’. lig. gastrolienale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5’. mesenterium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5’’. mesocolon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6’. anlage of the large intestine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22. omentum majus</a:t>
            </a:r>
            <a:endParaRPr lang="cs-CZ" altLang="cs-CZ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0"/>
            <a:ext cx="48196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58750" y="279400"/>
            <a:ext cx="475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Development of the peritoneum</a:t>
            </a:r>
            <a:endParaRPr lang="cs-CZ" altLang="cs-CZ" sz="2400" b="1">
              <a:solidFill>
                <a:schemeClr val="tx1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47675" y="1574800"/>
            <a:ext cx="42164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23. mesocolon transversum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24. mesentery of the colon 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descendens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25. mesocolon sigmoideum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26. mesentery of the colon 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ascendens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27. omentum majus</a:t>
            </a:r>
            <a:endParaRPr lang="cs-CZ" altLang="cs-CZ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/>
          <p:cNvSpPr txBox="1">
            <a:spLocks noChangeArrowheads="1"/>
          </p:cNvSpPr>
          <p:nvPr/>
        </p:nvSpPr>
        <p:spPr bwMode="auto">
          <a:xfrm>
            <a:off x="333375" y="476250"/>
            <a:ext cx="8403560" cy="415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cs-CZ" altLang="cs-CZ" sz="2400" b="1" dirty="0">
              <a:solidFill>
                <a:srgbClr val="000000"/>
              </a:solidFill>
              <a:cs typeface="Arial" charset="0"/>
            </a:endParaRPr>
          </a:p>
          <a:p>
            <a:pPr eaLnBrk="1" hangingPunct="1"/>
            <a:r>
              <a:rPr lang="cs-CZ" altLang="cs-CZ" sz="2400" dirty="0" err="1">
                <a:solidFill>
                  <a:srgbClr val="000000"/>
                </a:solidFill>
              </a:rPr>
              <a:t>Illustrations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en-US" altLang="cs-CZ" sz="2400" dirty="0" smtClean="0">
                <a:solidFill>
                  <a:srgbClr val="000000"/>
                </a:solidFill>
              </a:rPr>
              <a:t>27-31</a:t>
            </a:r>
            <a:r>
              <a:rPr lang="cs-CZ" altLang="cs-CZ" sz="2400" dirty="0" smtClean="0">
                <a:solidFill>
                  <a:srgbClr val="000000"/>
                </a:solidFill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</a:rPr>
              <a:t>were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</a:rPr>
              <a:t>copied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</a:rPr>
              <a:t>from</a:t>
            </a:r>
            <a:r>
              <a:rPr lang="cs-CZ" altLang="cs-CZ" sz="2400" dirty="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en-US" altLang="cs-CZ" sz="2400" b="1" dirty="0" err="1">
                <a:solidFill>
                  <a:srgbClr val="000000"/>
                </a:solidFill>
              </a:rPr>
              <a:t>Čihák</a:t>
            </a:r>
            <a:r>
              <a:rPr lang="en-US" altLang="cs-CZ" sz="2400" b="1" dirty="0">
                <a:solidFill>
                  <a:srgbClr val="000000"/>
                </a:solidFill>
              </a:rPr>
              <a:t> R: </a:t>
            </a:r>
            <a:r>
              <a:rPr lang="en-US" altLang="cs-CZ" sz="2400" b="1" dirty="0" err="1">
                <a:solidFill>
                  <a:srgbClr val="000000"/>
                </a:solidFill>
              </a:rPr>
              <a:t>Anatomie</a:t>
            </a:r>
            <a:r>
              <a:rPr lang="en-US" altLang="cs-CZ" sz="2400" b="1" dirty="0">
                <a:solidFill>
                  <a:srgbClr val="000000"/>
                </a:solidFill>
              </a:rPr>
              <a:t> 2 (</a:t>
            </a:r>
            <a:r>
              <a:rPr lang="en-US" altLang="cs-CZ" sz="2400" b="1" dirty="0" err="1">
                <a:solidFill>
                  <a:srgbClr val="000000"/>
                </a:solidFill>
              </a:rPr>
              <a:t>Splanchnologia</a:t>
            </a:r>
            <a:r>
              <a:rPr lang="en-US" altLang="cs-CZ" sz="2400" b="1" dirty="0">
                <a:solidFill>
                  <a:srgbClr val="000000"/>
                </a:solidFill>
              </a:rPr>
              <a:t>). </a:t>
            </a:r>
            <a:r>
              <a:rPr lang="en-US" altLang="cs-CZ" sz="2400" b="1" dirty="0" err="1">
                <a:solidFill>
                  <a:srgbClr val="000000"/>
                </a:solidFill>
              </a:rPr>
              <a:t>Avicenum</a:t>
            </a:r>
            <a:r>
              <a:rPr lang="en-US" altLang="cs-CZ" sz="2400" b="1" dirty="0">
                <a:solidFill>
                  <a:srgbClr val="000000"/>
                </a:solidFill>
              </a:rPr>
              <a:t>, </a:t>
            </a:r>
          </a:p>
          <a:p>
            <a:pPr eaLnBrk="1" hangingPunct="1"/>
            <a:r>
              <a:rPr lang="en-US" altLang="cs-CZ" sz="2400" b="1" dirty="0" err="1">
                <a:solidFill>
                  <a:srgbClr val="000000"/>
                </a:solidFill>
              </a:rPr>
              <a:t>zdravotnické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nakladatelství</a:t>
            </a:r>
            <a:r>
              <a:rPr lang="en-US" altLang="cs-CZ" sz="2400" b="1" dirty="0">
                <a:solidFill>
                  <a:srgbClr val="000000"/>
                </a:solidFill>
              </a:rPr>
              <a:t>,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>
                <a:solidFill>
                  <a:srgbClr val="000000"/>
                </a:solidFill>
              </a:rPr>
              <a:t>Praha, 1988.</a:t>
            </a:r>
          </a:p>
          <a:p>
            <a:pPr eaLnBrk="1" hangingPunct="1"/>
            <a:endParaRPr lang="cs-CZ" altLang="cs-CZ" sz="24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dirty="0" err="1">
                <a:solidFill>
                  <a:srgbClr val="000000"/>
                </a:solidFill>
              </a:rPr>
              <a:t>Remaining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</a:rPr>
              <a:t>illustrations</a:t>
            </a:r>
            <a:r>
              <a:rPr lang="cs-CZ" altLang="cs-CZ" sz="2400" dirty="0">
                <a:solidFill>
                  <a:srgbClr val="000000"/>
                </a:solidFill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</a:rPr>
              <a:t>photographs</a:t>
            </a:r>
            <a:r>
              <a:rPr lang="cs-CZ" altLang="cs-CZ" sz="2400" dirty="0">
                <a:solidFill>
                  <a:srgbClr val="000000"/>
                </a:solidFill>
              </a:rPr>
              <a:t>, and </a:t>
            </a:r>
            <a:r>
              <a:rPr lang="cs-CZ" altLang="cs-CZ" sz="2400" dirty="0" err="1">
                <a:solidFill>
                  <a:srgbClr val="000000"/>
                </a:solidFill>
              </a:rPr>
              <a:t>radiographs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</a:rPr>
              <a:t>were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cs-CZ" altLang="cs-CZ" sz="2400" dirty="0" err="1">
                <a:solidFill>
                  <a:srgbClr val="000000"/>
                </a:solidFill>
              </a:rPr>
              <a:t>copied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</a:rPr>
              <a:t>from</a:t>
            </a:r>
            <a:r>
              <a:rPr lang="cs-CZ" altLang="cs-CZ" sz="2400" dirty="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Atlas der Anatomie des </a:t>
            </a:r>
            <a:r>
              <a:rPr lang="cs-CZ" altLang="cs-CZ" sz="2400" b="1" dirty="0" err="1">
                <a:solidFill>
                  <a:srgbClr val="000000"/>
                </a:solidFill>
              </a:rPr>
              <a:t>Menschen</a:t>
            </a:r>
            <a:r>
              <a:rPr lang="cs-CZ" altLang="cs-CZ" sz="2400" b="1" dirty="0">
                <a:solidFill>
                  <a:srgbClr val="000000"/>
                </a:solidFill>
              </a:rPr>
              <a:t>/</a:t>
            </a:r>
            <a:r>
              <a:rPr lang="cs-CZ" altLang="cs-CZ" sz="2400" b="1" dirty="0" err="1">
                <a:solidFill>
                  <a:srgbClr val="000000"/>
                </a:solidFill>
              </a:rPr>
              <a:t>Sobotta</a:t>
            </a:r>
            <a:r>
              <a:rPr lang="cs-CZ" altLang="cs-CZ" sz="2400" b="1" dirty="0">
                <a:solidFill>
                  <a:srgbClr val="000000"/>
                </a:solidFill>
              </a:rPr>
              <a:t>.</a:t>
            </a:r>
          </a:p>
          <a:p>
            <a:pPr eaLnBrk="1" hangingPunct="1"/>
            <a:r>
              <a:rPr lang="cs-CZ" altLang="cs-CZ" sz="2400" b="1" dirty="0" err="1">
                <a:solidFill>
                  <a:srgbClr val="000000"/>
                </a:solidFill>
              </a:rPr>
              <a:t>Putz,R</a:t>
            </a:r>
            <a:r>
              <a:rPr lang="cs-CZ" altLang="cs-CZ" sz="2400" b="1" dirty="0">
                <a:solidFill>
                  <a:srgbClr val="000000"/>
                </a:solidFill>
              </a:rPr>
              <a:t>., </a:t>
            </a:r>
            <a:r>
              <a:rPr lang="cs-CZ" altLang="cs-CZ" sz="2400" b="1" dirty="0" err="1">
                <a:solidFill>
                  <a:srgbClr val="000000"/>
                </a:solidFill>
              </a:rPr>
              <a:t>und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Pabst,R</a:t>
            </a:r>
            <a:r>
              <a:rPr lang="cs-CZ" altLang="cs-CZ" sz="2400" b="1" dirty="0">
                <a:solidFill>
                  <a:srgbClr val="000000"/>
                </a:solidFill>
              </a:rPr>
              <a:t>. 20. </a:t>
            </a:r>
            <a:r>
              <a:rPr lang="cs-CZ" altLang="cs-CZ" sz="2400" b="1" dirty="0" err="1">
                <a:solidFill>
                  <a:srgbClr val="000000"/>
                </a:solidFill>
              </a:rPr>
              <a:t>Auflage</a:t>
            </a:r>
            <a:r>
              <a:rPr lang="cs-CZ" altLang="cs-CZ" sz="2400" b="1" dirty="0">
                <a:solidFill>
                  <a:srgbClr val="000000"/>
                </a:solidFill>
              </a:rPr>
              <a:t>. M</a:t>
            </a:r>
            <a:r>
              <a:rPr lang="en-US" altLang="cs-CZ" sz="2400" b="1" dirty="0">
                <a:solidFill>
                  <a:srgbClr val="000000"/>
                </a:solidFill>
                <a:cs typeface="Arial" charset="0"/>
              </a:rPr>
              <a:t>ü</a:t>
            </a:r>
            <a:r>
              <a:rPr lang="cs-CZ" altLang="cs-CZ" sz="2400" b="1" dirty="0" err="1">
                <a:solidFill>
                  <a:srgbClr val="000000"/>
                </a:solidFill>
              </a:rPr>
              <a:t>nchen</a:t>
            </a:r>
            <a:r>
              <a:rPr lang="cs-CZ" altLang="cs-CZ" sz="2400" b="1" dirty="0">
                <a:solidFill>
                  <a:srgbClr val="000000"/>
                </a:solidFill>
              </a:rPr>
              <a:t>: </a:t>
            </a:r>
          </a:p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Urban </a:t>
            </a:r>
            <a:r>
              <a:rPr lang="en-US" altLang="cs-CZ" sz="2400" b="1" dirty="0">
                <a:solidFill>
                  <a:srgbClr val="000000"/>
                </a:solidFill>
                <a:cs typeface="Arial" charset="0"/>
              </a:rPr>
              <a:t>&amp;</a:t>
            </a:r>
            <a:r>
              <a:rPr lang="cs-CZ" altLang="cs-CZ" sz="2400" b="1" dirty="0">
                <a:solidFill>
                  <a:srgbClr val="000000"/>
                </a:solidFill>
                <a:cs typeface="Arial" charset="0"/>
              </a:rPr>
              <a:t> Schwarzenberg, 1993</a:t>
            </a:r>
          </a:p>
          <a:p>
            <a:pPr eaLnBrk="1" hangingPunct="1"/>
            <a:endParaRPr lang="cs-CZ" altLang="cs-CZ" sz="2400" b="1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43088"/>
            <a:ext cx="6588125" cy="501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303213" y="2079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179388" y="193675"/>
            <a:ext cx="3347689" cy="526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 dirty="0" smtClean="0">
                <a:solidFill>
                  <a:srgbClr val="000000"/>
                </a:solidFill>
              </a:rPr>
              <a:t>F</a:t>
            </a:r>
            <a:r>
              <a:rPr lang="en-US" altLang="cs-CZ" sz="2400" b="1" dirty="0" err="1" smtClean="0">
                <a:solidFill>
                  <a:srgbClr val="000000"/>
                </a:solidFill>
              </a:rPr>
              <a:t>ossa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vesicae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biliaris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 err="1" smtClean="0">
                <a:solidFill>
                  <a:srgbClr val="000000"/>
                </a:solidFill>
              </a:rPr>
              <a:t>Sulcus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venae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 smtClean="0">
                <a:solidFill>
                  <a:srgbClr val="000000"/>
                </a:solidFill>
              </a:rPr>
              <a:t>cavae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 </a:t>
            </a:r>
            <a:endParaRPr lang="cs-CZ" altLang="cs-CZ" sz="2400" b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 err="1" smtClean="0">
                <a:solidFill>
                  <a:srgbClr val="000000"/>
                </a:solidFill>
              </a:rPr>
              <a:t>Lobus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dexter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           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sinister</a:t>
            </a:r>
            <a:endParaRPr lang="cs-CZ" altLang="cs-CZ" sz="2400" b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 smtClean="0">
                <a:solidFill>
                  <a:srgbClr val="000000"/>
                </a:solidFill>
              </a:rPr>
              <a:t>            </a:t>
            </a:r>
            <a:r>
              <a:rPr lang="en-US" altLang="cs-CZ" sz="2400" b="1" dirty="0" err="1">
                <a:solidFill>
                  <a:srgbClr val="000000"/>
                </a:solidFill>
              </a:rPr>
              <a:t>caudatus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           </a:t>
            </a:r>
            <a:r>
              <a:rPr lang="en-US" altLang="cs-CZ" sz="2400" b="1" dirty="0" err="1">
                <a:solidFill>
                  <a:srgbClr val="000000"/>
                </a:solidFill>
              </a:rPr>
              <a:t>quadratus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Porta </a:t>
            </a:r>
            <a:r>
              <a:rPr lang="en-US" altLang="cs-CZ" sz="2400" b="1" dirty="0" err="1">
                <a:solidFill>
                  <a:srgbClr val="000000"/>
                </a:solidFill>
              </a:rPr>
              <a:t>hepatis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- vena portae</a:t>
            </a: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- a. hepatica </a:t>
            </a:r>
            <a:r>
              <a:rPr lang="en-US" altLang="cs-CZ" sz="2400" b="1" dirty="0" err="1">
                <a:solidFill>
                  <a:srgbClr val="000000"/>
                </a:solidFill>
              </a:rPr>
              <a:t>propria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- </a:t>
            </a:r>
            <a:r>
              <a:rPr lang="en-US" altLang="cs-CZ" sz="2400" b="1" dirty="0" err="1">
                <a:solidFill>
                  <a:srgbClr val="000000"/>
                </a:solidFill>
              </a:rPr>
              <a:t>ductus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hepaticus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  </a:t>
            </a:r>
            <a:r>
              <a:rPr lang="en-US" altLang="cs-CZ" sz="2400" b="1" dirty="0" err="1">
                <a:solidFill>
                  <a:srgbClr val="000000"/>
                </a:solidFill>
              </a:rPr>
              <a:t>communis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(</a:t>
            </a:r>
            <a:r>
              <a:rPr lang="cs-CZ" altLang="cs-CZ" sz="2400" b="1" dirty="0" err="1">
                <a:solidFill>
                  <a:srgbClr val="000000"/>
                </a:solidFill>
              </a:rPr>
              <a:t>portal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triad</a:t>
            </a:r>
            <a:r>
              <a:rPr lang="cs-CZ" altLang="cs-CZ" sz="2400" b="1" dirty="0">
                <a:solidFill>
                  <a:srgbClr val="000000"/>
                </a:solidFill>
              </a:rPr>
              <a:t>)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endParaRPr lang="en-US" altLang="cs-CZ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" y="3657"/>
            <a:ext cx="7272338" cy="517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" b="-46"/>
          <a:stretch/>
        </p:blipFill>
        <p:spPr bwMode="auto">
          <a:xfrm>
            <a:off x="5436096" y="3401998"/>
            <a:ext cx="3923803" cy="345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61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4716463" cy="334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567113"/>
            <a:ext cx="4608512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1303178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dirty="0">
                <a:solidFill>
                  <a:srgbClr val="000000"/>
                </a:solidFill>
              </a:rPr>
              <a:t>                                                       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  </a:t>
            </a:r>
            <a:r>
              <a:rPr lang="en-US" altLang="cs-CZ" sz="2400" b="1" dirty="0">
                <a:solidFill>
                  <a:srgbClr val="7030A0"/>
                </a:solidFill>
              </a:rPr>
              <a:t>V. PORTAE</a:t>
            </a:r>
            <a:endParaRPr lang="cs-CZ" altLang="cs-CZ" sz="2400" b="1" dirty="0">
              <a:solidFill>
                <a:srgbClr val="7030A0"/>
              </a:solidFill>
            </a:endParaRPr>
          </a:p>
          <a:p>
            <a:r>
              <a:rPr lang="cs-CZ" altLang="cs-CZ" sz="2400" b="1" dirty="0">
                <a:solidFill>
                  <a:srgbClr val="000000"/>
                </a:solidFill>
              </a:rPr>
              <a:t>                                                                   (</a:t>
            </a:r>
            <a:r>
              <a:rPr lang="en-US" altLang="cs-CZ" sz="2400" b="1" dirty="0">
                <a:solidFill>
                  <a:srgbClr val="000000"/>
                </a:solidFill>
              </a:rPr>
              <a:t>v. </a:t>
            </a:r>
            <a:r>
              <a:rPr lang="en-US" altLang="cs-CZ" sz="2400" b="1" dirty="0" err="1">
                <a:solidFill>
                  <a:srgbClr val="000000"/>
                </a:solidFill>
              </a:rPr>
              <a:t>mesenterica</a:t>
            </a:r>
            <a:r>
              <a:rPr lang="en-US" altLang="cs-CZ" sz="2400" b="1" dirty="0">
                <a:solidFill>
                  <a:srgbClr val="000000"/>
                </a:solidFill>
              </a:rPr>
              <a:t> sup. 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r>
              <a:rPr lang="cs-CZ" altLang="cs-CZ" sz="2400" b="1" dirty="0">
                <a:solidFill>
                  <a:srgbClr val="000000"/>
                </a:solidFill>
              </a:rPr>
              <a:t>                                                                                  </a:t>
            </a:r>
            <a:r>
              <a:rPr lang="en-US" altLang="cs-CZ" sz="2400" b="1" dirty="0">
                <a:solidFill>
                  <a:srgbClr val="000000"/>
                </a:solidFill>
              </a:rPr>
              <a:t>+ v. </a:t>
            </a:r>
            <a:r>
              <a:rPr lang="en-US" altLang="cs-CZ" sz="2400" b="1" dirty="0" err="1">
                <a:solidFill>
                  <a:srgbClr val="000000"/>
                </a:solidFill>
              </a:rPr>
              <a:t>lienalis</a:t>
            </a:r>
            <a:r>
              <a:rPr lang="en-US" altLang="cs-CZ" sz="2400" b="1" dirty="0">
                <a:solidFill>
                  <a:srgbClr val="000000"/>
                </a:solidFill>
              </a:rPr>
              <a:t>) </a:t>
            </a:r>
          </a:p>
          <a:p>
            <a:r>
              <a:rPr lang="cs-CZ" altLang="cs-CZ" sz="2400" b="1" dirty="0">
                <a:solidFill>
                  <a:srgbClr val="000000"/>
                </a:solidFill>
              </a:rPr>
              <a:t>                                                        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  </a:t>
            </a:r>
            <a:r>
              <a:rPr lang="cs-CZ" altLang="cs-CZ" sz="2400" b="1" dirty="0">
                <a:solidFill>
                  <a:srgbClr val="C00000"/>
                </a:solidFill>
              </a:rPr>
              <a:t>A. </a:t>
            </a:r>
            <a:r>
              <a:rPr lang="en-US" altLang="cs-CZ" sz="2400" b="1" dirty="0">
                <a:solidFill>
                  <a:srgbClr val="C00000"/>
                </a:solidFill>
              </a:rPr>
              <a:t>HEPATICA PROPRIA</a:t>
            </a:r>
            <a:endParaRPr lang="cs-CZ" altLang="cs-CZ" sz="2400" b="1" dirty="0">
              <a:solidFill>
                <a:srgbClr val="C00000"/>
              </a:solidFill>
            </a:endParaRPr>
          </a:p>
          <a:p>
            <a:r>
              <a:rPr lang="cs-CZ" altLang="cs-CZ" sz="2400" b="1" dirty="0" smtClean="0">
                <a:solidFill>
                  <a:srgbClr val="000000"/>
                </a:solidFill>
              </a:rPr>
              <a:t>                                                           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- a. hepatica </a:t>
            </a:r>
            <a:r>
              <a:rPr lang="en-US" altLang="cs-CZ" sz="2400" b="1" dirty="0" err="1" smtClean="0">
                <a:solidFill>
                  <a:srgbClr val="000000"/>
                </a:solidFill>
              </a:rPr>
              <a:t>communis</a:t>
            </a:r>
            <a:endParaRPr lang="en-US" altLang="cs-CZ" sz="2400" b="1" dirty="0" smtClean="0">
              <a:solidFill>
                <a:srgbClr val="000000"/>
              </a:solidFill>
            </a:endParaRPr>
          </a:p>
          <a:p>
            <a:endParaRPr lang="en-US" altLang="cs-CZ" sz="2400" b="1" dirty="0">
              <a:solidFill>
                <a:srgbClr val="000000"/>
              </a:solidFill>
            </a:endParaRPr>
          </a:p>
          <a:p>
            <a:endParaRPr lang="en-US" altLang="cs-CZ" sz="2400" b="1" dirty="0" smtClean="0">
              <a:solidFill>
                <a:srgbClr val="000000"/>
              </a:solidFill>
            </a:endParaRPr>
          </a:p>
          <a:p>
            <a:endParaRPr lang="en-US" altLang="cs-CZ" sz="2400" b="1" dirty="0">
              <a:solidFill>
                <a:srgbClr val="000000"/>
              </a:solidFill>
            </a:endParaRPr>
          </a:p>
          <a:p>
            <a:r>
              <a:rPr lang="en-US" altLang="cs-CZ" sz="2400" b="1" dirty="0" smtClean="0">
                <a:solidFill>
                  <a:srgbClr val="000000"/>
                </a:solidFill>
              </a:rPr>
              <a:t>→  RAMUS DEXTER ET SINISTER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        </a:t>
            </a:r>
            <a:endParaRPr lang="cs-CZ" altLang="cs-CZ" sz="2400" b="1" dirty="0">
              <a:solidFill>
                <a:srgbClr val="000000"/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31775" y="4489450"/>
            <a:ext cx="294805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dirty="0" smtClean="0">
                <a:solidFill>
                  <a:schemeClr val="tx1"/>
                </a:solidFill>
              </a:rPr>
              <a:t>         </a:t>
            </a:r>
            <a:endParaRPr lang="cs-CZ" altLang="cs-CZ" sz="2400" b="1" dirty="0">
              <a:solidFill>
                <a:schemeClr val="tx1"/>
              </a:solidFill>
            </a:endParaRPr>
          </a:p>
          <a:p>
            <a:r>
              <a:rPr lang="cs-CZ" altLang="cs-CZ" sz="2400" b="1" dirty="0">
                <a:solidFill>
                  <a:schemeClr val="tx1"/>
                </a:solidFill>
              </a:rPr>
              <a:t> </a:t>
            </a:r>
            <a:r>
              <a:rPr lang="en-US" altLang="cs-CZ" sz="2400" b="1" dirty="0">
                <a:solidFill>
                  <a:schemeClr val="tx1"/>
                </a:solidFill>
              </a:rPr>
              <a:t>→ </a:t>
            </a:r>
            <a:r>
              <a:rPr lang="en-US" altLang="cs-CZ" sz="2400" b="1" dirty="0">
                <a:solidFill>
                  <a:srgbClr val="0D79CA"/>
                </a:solidFill>
              </a:rPr>
              <a:t>VV. HEPATICAE</a:t>
            </a:r>
          </a:p>
          <a:p>
            <a:endParaRPr lang="cs-CZ" altLang="cs-CZ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0"/>
            <a:ext cx="2965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-1588" y="333375"/>
            <a:ext cx="6880708" cy="67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 dirty="0" err="1" smtClean="0">
                <a:solidFill>
                  <a:srgbClr val="00CC00"/>
                </a:solidFill>
              </a:rPr>
              <a:t>Intrahepatic</a:t>
            </a:r>
            <a:r>
              <a:rPr lang="cs-CZ" altLang="cs-CZ" sz="2400" b="1" dirty="0" smtClean="0">
                <a:solidFill>
                  <a:srgbClr val="00CC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CC00"/>
                </a:solidFill>
              </a:rPr>
              <a:t>ducts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    </a:t>
            </a:r>
            <a:r>
              <a:rPr lang="cs-CZ" altLang="cs-CZ" sz="2400" b="1" dirty="0">
                <a:solidFill>
                  <a:srgbClr val="CC00FF"/>
                </a:solidFill>
              </a:rPr>
              <a:t>d</a:t>
            </a:r>
            <a:r>
              <a:rPr lang="en-US" altLang="cs-CZ" sz="2400" b="1" dirty="0" err="1">
                <a:solidFill>
                  <a:srgbClr val="CC00FF"/>
                </a:solidFill>
              </a:rPr>
              <a:t>uctus</a:t>
            </a:r>
            <a:r>
              <a:rPr lang="en-US" altLang="cs-CZ" sz="2400" b="1" dirty="0">
                <a:solidFill>
                  <a:srgbClr val="CC00FF"/>
                </a:solidFill>
              </a:rPr>
              <a:t> </a:t>
            </a:r>
            <a:r>
              <a:rPr lang="en-US" altLang="cs-CZ" sz="2400" b="1" dirty="0" err="1">
                <a:solidFill>
                  <a:srgbClr val="CC00FF"/>
                </a:solidFill>
              </a:rPr>
              <a:t>hepaticus</a:t>
            </a:r>
            <a:r>
              <a:rPr lang="en-US" altLang="cs-CZ" sz="2400" b="1" dirty="0">
                <a:solidFill>
                  <a:srgbClr val="CC00FF"/>
                </a:solidFill>
              </a:rPr>
              <a:t> </a:t>
            </a:r>
            <a:r>
              <a:rPr lang="en-US" altLang="cs-CZ" sz="2400" b="1" dirty="0" err="1">
                <a:solidFill>
                  <a:srgbClr val="CC00FF"/>
                </a:solidFill>
              </a:rPr>
              <a:t>dexter</a:t>
            </a:r>
            <a:r>
              <a:rPr lang="en-US" altLang="cs-CZ" sz="2400" b="1" dirty="0">
                <a:solidFill>
                  <a:srgbClr val="CC00FF"/>
                </a:solidFill>
              </a:rPr>
              <a:t> </a:t>
            </a:r>
          </a:p>
          <a:p>
            <a:pPr eaLnBrk="1" hangingPunct="1"/>
            <a:r>
              <a:rPr lang="en-US" altLang="cs-CZ" sz="2400" b="1" dirty="0">
                <a:solidFill>
                  <a:srgbClr val="CC00FF"/>
                </a:solidFill>
              </a:rPr>
              <a:t>et sinister – </a:t>
            </a:r>
            <a:r>
              <a:rPr lang="en-US" altLang="cs-CZ" sz="2400" b="1" dirty="0" err="1">
                <a:solidFill>
                  <a:srgbClr val="CC00FF"/>
                </a:solidFill>
              </a:rPr>
              <a:t>ductus</a:t>
            </a:r>
            <a:r>
              <a:rPr lang="en-US" altLang="cs-CZ" sz="2400" b="1" dirty="0">
                <a:solidFill>
                  <a:srgbClr val="CC00FF"/>
                </a:solidFill>
              </a:rPr>
              <a:t> </a:t>
            </a:r>
            <a:r>
              <a:rPr lang="en-US" altLang="cs-CZ" sz="2400" b="1" dirty="0" err="1">
                <a:solidFill>
                  <a:srgbClr val="CC00FF"/>
                </a:solidFill>
              </a:rPr>
              <a:t>hepaticus</a:t>
            </a:r>
            <a:r>
              <a:rPr lang="en-US" altLang="cs-CZ" sz="2400" b="1" dirty="0">
                <a:solidFill>
                  <a:srgbClr val="CC00FF"/>
                </a:solidFill>
              </a:rPr>
              <a:t> </a:t>
            </a:r>
            <a:r>
              <a:rPr lang="cs-CZ" altLang="cs-CZ" sz="2400" b="1" dirty="0">
                <a:solidFill>
                  <a:srgbClr val="CC00FF"/>
                </a:solidFill>
              </a:rPr>
              <a:t> c</a:t>
            </a:r>
            <a:r>
              <a:rPr lang="en-US" altLang="cs-CZ" sz="2400" b="1" dirty="0" err="1">
                <a:solidFill>
                  <a:srgbClr val="CC00FF"/>
                </a:solidFill>
              </a:rPr>
              <a:t>ommunis</a:t>
            </a:r>
            <a:endParaRPr lang="en-US" altLang="cs-CZ" sz="2400" b="1" dirty="0">
              <a:solidFill>
                <a:srgbClr val="CC00FF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CC00FF"/>
                </a:solidFill>
              </a:rPr>
              <a:t>+</a:t>
            </a:r>
            <a:r>
              <a:rPr lang="cs-CZ" altLang="cs-CZ" sz="2400" b="1" dirty="0">
                <a:solidFill>
                  <a:srgbClr val="CC00FF"/>
                </a:solidFill>
              </a:rPr>
              <a:t> </a:t>
            </a:r>
            <a:r>
              <a:rPr lang="en-US" altLang="cs-CZ" sz="2400" b="1" dirty="0" err="1">
                <a:solidFill>
                  <a:srgbClr val="CC00FF"/>
                </a:solidFill>
              </a:rPr>
              <a:t>ductus</a:t>
            </a:r>
            <a:r>
              <a:rPr lang="en-US" altLang="cs-CZ" sz="2400" b="1" dirty="0">
                <a:solidFill>
                  <a:srgbClr val="CC00FF"/>
                </a:solidFill>
              </a:rPr>
              <a:t> </a:t>
            </a:r>
            <a:r>
              <a:rPr lang="en-US" altLang="cs-CZ" sz="2400" b="1" dirty="0" err="1">
                <a:solidFill>
                  <a:srgbClr val="CC00FF"/>
                </a:solidFill>
              </a:rPr>
              <a:t>cysticus</a:t>
            </a:r>
            <a:r>
              <a:rPr lang="en-US" altLang="cs-CZ" sz="2400" b="1" dirty="0">
                <a:solidFill>
                  <a:srgbClr val="CC00FF"/>
                </a:solidFill>
              </a:rPr>
              <a:t> = </a:t>
            </a:r>
            <a:r>
              <a:rPr lang="en-US" altLang="cs-CZ" sz="2400" b="1" dirty="0" err="1">
                <a:solidFill>
                  <a:srgbClr val="CC00FF"/>
                </a:solidFill>
              </a:rPr>
              <a:t>ductus</a:t>
            </a:r>
            <a:r>
              <a:rPr lang="en-US" altLang="cs-CZ" sz="2400" b="1" dirty="0">
                <a:solidFill>
                  <a:srgbClr val="CC00FF"/>
                </a:solidFill>
              </a:rPr>
              <a:t> </a:t>
            </a:r>
            <a:r>
              <a:rPr lang="en-US" altLang="cs-CZ" sz="2400" b="1" dirty="0" err="1">
                <a:solidFill>
                  <a:srgbClr val="CC00FF"/>
                </a:solidFill>
              </a:rPr>
              <a:t>choledochus</a:t>
            </a:r>
            <a:endParaRPr lang="en-US" altLang="cs-CZ" sz="2400" b="1" dirty="0">
              <a:solidFill>
                <a:srgbClr val="CC00FF"/>
              </a:solidFill>
            </a:endParaRPr>
          </a:p>
          <a:p>
            <a:pPr eaLnBrk="1" hangingPunct="1"/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 err="1" smtClean="0">
                <a:solidFill>
                  <a:srgbClr val="000000"/>
                </a:solidFill>
              </a:rPr>
              <a:t>Ampulla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hepatopancreatica</a:t>
            </a:r>
            <a:endParaRPr lang="cs-CZ" altLang="cs-CZ" sz="2400" b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 smtClean="0">
                <a:solidFill>
                  <a:srgbClr val="000000"/>
                </a:solidFill>
              </a:rPr>
              <a:t>M.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sphincter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 smtClean="0">
                <a:solidFill>
                  <a:srgbClr val="000000"/>
                </a:solidFill>
              </a:rPr>
              <a:t>ampullae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 (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Oddi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/>
            <a:r>
              <a:rPr lang="cs-CZ" altLang="cs-CZ" sz="2400" b="1" dirty="0" err="1" smtClean="0">
                <a:solidFill>
                  <a:srgbClr val="000000"/>
                </a:solidFill>
              </a:rPr>
              <a:t>Papilla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duodeni</a:t>
            </a:r>
            <a:r>
              <a:rPr lang="cs-CZ" altLang="cs-CZ" sz="2400" b="1" dirty="0">
                <a:solidFill>
                  <a:srgbClr val="000000"/>
                </a:solidFill>
              </a:rPr>
              <a:t> major (Vater)</a:t>
            </a: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(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Plica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longitudinalis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duodeni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)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 err="1">
                <a:solidFill>
                  <a:srgbClr val="000000"/>
                </a:solidFill>
              </a:rPr>
              <a:t>Vesica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biliaris</a:t>
            </a:r>
            <a:r>
              <a:rPr lang="en-US" altLang="cs-CZ" sz="2400" b="1" dirty="0">
                <a:solidFill>
                  <a:srgbClr val="000000"/>
                </a:solidFill>
              </a:rPr>
              <a:t> (</a:t>
            </a:r>
            <a:r>
              <a:rPr lang="en-US" altLang="cs-CZ" sz="2400" b="1" dirty="0" err="1">
                <a:solidFill>
                  <a:srgbClr val="000000"/>
                </a:solidFill>
              </a:rPr>
              <a:t>fellea</a:t>
            </a:r>
            <a:r>
              <a:rPr lang="en-US" altLang="cs-CZ" sz="2400" b="1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- fundus, corpus,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  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infundibulum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, </a:t>
            </a:r>
            <a:r>
              <a:rPr lang="en-US" altLang="cs-CZ" sz="2400" b="1" dirty="0" err="1" smtClean="0">
                <a:solidFill>
                  <a:srgbClr val="000000"/>
                </a:solidFill>
              </a:rPr>
              <a:t>collum</a:t>
            </a:r>
            <a:endParaRPr lang="cs-CZ" altLang="cs-CZ" sz="2400" b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 smtClean="0">
                <a:solidFill>
                  <a:srgbClr val="000000"/>
                </a:solidFill>
              </a:rPr>
              <a:t> </a:t>
            </a:r>
            <a:r>
              <a:rPr lang="en-US" altLang="cs-CZ" sz="2400" b="1" dirty="0">
                <a:solidFill>
                  <a:srgbClr val="000000"/>
                </a:solidFill>
              </a:rPr>
              <a:t>-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ductus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cysticus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  (</a:t>
            </a:r>
            <a:r>
              <a:rPr lang="en-US" altLang="cs-CZ" sz="2400" b="1" dirty="0" err="1" smtClean="0">
                <a:solidFill>
                  <a:srgbClr val="000000"/>
                </a:solidFill>
              </a:rPr>
              <a:t>plica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 smtClean="0">
                <a:solidFill>
                  <a:srgbClr val="000000"/>
                </a:solidFill>
              </a:rPr>
              <a:t>spiralis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)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endParaRPr lang="cs-CZ" altLang="cs-CZ" sz="2400" b="1" dirty="0">
              <a:solidFill>
                <a:srgbClr val="000000"/>
              </a:solidFill>
            </a:endParaRPr>
          </a:p>
        </p:txBody>
      </p:sp>
      <p:sp>
        <p:nvSpPr>
          <p:cNvPr id="14340" name="Line 3"/>
          <p:cNvSpPr>
            <a:spLocks noChangeShapeType="1"/>
          </p:cNvSpPr>
          <p:nvPr/>
        </p:nvSpPr>
        <p:spPr bwMode="auto">
          <a:xfrm>
            <a:off x="2843213" y="548680"/>
            <a:ext cx="215900" cy="158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4341" name="Picture 6" descr="180px-Gallsto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581525"/>
            <a:ext cx="3240087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0950" y="1076325"/>
            <a:ext cx="4100513" cy="4100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933575"/>
            <a:ext cx="6227762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" y="962988"/>
            <a:ext cx="3921179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US" altLang="cs-CZ" sz="2400" b="1" dirty="0" smtClean="0">
                <a:solidFill>
                  <a:srgbClr val="000000"/>
                </a:solidFill>
              </a:rPr>
              <a:t>Caput</a:t>
            </a:r>
            <a:r>
              <a:rPr lang="en-US" altLang="cs-CZ" sz="2400" b="1" dirty="0">
                <a:solidFill>
                  <a:srgbClr val="000000"/>
                </a:solidFill>
              </a:rPr>
              <a:t>, corpus, 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cauda,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incisura </a:t>
            </a:r>
            <a:r>
              <a:rPr lang="en-US" altLang="cs-CZ" sz="2400" b="1" dirty="0" err="1" smtClean="0">
                <a:solidFill>
                  <a:srgbClr val="000000"/>
                </a:solidFill>
              </a:rPr>
              <a:t>pancreatis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,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processus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 smtClean="0">
                <a:solidFill>
                  <a:srgbClr val="000000"/>
                </a:solidFill>
              </a:rPr>
              <a:t>uncinatus</a:t>
            </a:r>
            <a:endParaRPr lang="cs-CZ" altLang="cs-CZ" sz="2400" b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 smtClean="0">
                <a:solidFill>
                  <a:srgbClr val="000000"/>
                </a:solidFill>
              </a:rPr>
              <a:t>(a. et v. </a:t>
            </a:r>
            <a:r>
              <a:rPr lang="cs-CZ" altLang="cs-CZ" sz="2400" b="1" dirty="0" err="1" smtClean="0">
                <a:solidFill>
                  <a:srgbClr val="000000"/>
                </a:solidFill>
              </a:rPr>
              <a:t>mesenterica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 sup.)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 </a:t>
            </a:r>
            <a:endParaRPr lang="en-US" altLang="cs-CZ" sz="2400" b="1" dirty="0">
              <a:solidFill>
                <a:srgbClr val="00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987824" y="197100"/>
            <a:ext cx="33087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chemeClr val="tx1"/>
                </a:solidFill>
              </a:rPr>
              <a:t>PANCREAS</a:t>
            </a:r>
            <a:endParaRPr lang="cs-CZ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7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5068</TotalTime>
  <Words>592</Words>
  <Application>Microsoft Office PowerPoint</Application>
  <PresentationFormat>Předvádění na obrazovce (4:3)</PresentationFormat>
  <Paragraphs>190</Paragraphs>
  <Slides>32</Slides>
  <Notes>26</Notes>
  <HiddenSlides>2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Aerodynamika</vt:lpstr>
      <vt:lpstr>DIGESTIVE SYSTEM II.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Masarykova universita v Brně</dc:creator>
  <cp:lastModifiedBy>Svizenska</cp:lastModifiedBy>
  <cp:revision>163</cp:revision>
  <cp:lastPrinted>1601-01-01T00:00:00Z</cp:lastPrinted>
  <dcterms:created xsi:type="dcterms:W3CDTF">2006-02-24T15:00:14Z</dcterms:created>
  <dcterms:modified xsi:type="dcterms:W3CDTF">2015-11-10T07:37:13Z</dcterms:modified>
</cp:coreProperties>
</file>