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48"/>
  </p:notesMasterIdLst>
  <p:sldIdLst>
    <p:sldId id="265" r:id="rId2"/>
    <p:sldId id="256" r:id="rId3"/>
    <p:sldId id="257" r:id="rId4"/>
    <p:sldId id="258" r:id="rId5"/>
    <p:sldId id="266" r:id="rId6"/>
    <p:sldId id="259" r:id="rId7"/>
    <p:sldId id="260" r:id="rId8"/>
    <p:sldId id="268" r:id="rId9"/>
    <p:sldId id="267" r:id="rId10"/>
    <p:sldId id="262" r:id="rId11"/>
    <p:sldId id="261" r:id="rId12"/>
    <p:sldId id="263" r:id="rId13"/>
    <p:sldId id="278" r:id="rId14"/>
    <p:sldId id="274" r:id="rId15"/>
    <p:sldId id="276" r:id="rId16"/>
    <p:sldId id="275" r:id="rId17"/>
    <p:sldId id="280" r:id="rId18"/>
    <p:sldId id="281" r:id="rId19"/>
    <p:sldId id="282" r:id="rId20"/>
    <p:sldId id="283" r:id="rId21"/>
    <p:sldId id="284" r:id="rId22"/>
    <p:sldId id="286" r:id="rId23"/>
    <p:sldId id="288" r:id="rId24"/>
    <p:sldId id="289" r:id="rId25"/>
    <p:sldId id="300" r:id="rId26"/>
    <p:sldId id="290" r:id="rId27"/>
    <p:sldId id="291" r:id="rId28"/>
    <p:sldId id="292" r:id="rId29"/>
    <p:sldId id="294" r:id="rId30"/>
    <p:sldId id="298" r:id="rId31"/>
    <p:sldId id="299" r:id="rId32"/>
    <p:sldId id="302" r:id="rId33"/>
    <p:sldId id="303" r:id="rId34"/>
    <p:sldId id="306" r:id="rId35"/>
    <p:sldId id="309" r:id="rId36"/>
    <p:sldId id="313" r:id="rId37"/>
    <p:sldId id="319" r:id="rId38"/>
    <p:sldId id="320" r:id="rId39"/>
    <p:sldId id="321" r:id="rId40"/>
    <p:sldId id="322" r:id="rId41"/>
    <p:sldId id="323" r:id="rId42"/>
    <p:sldId id="327" r:id="rId43"/>
    <p:sldId id="328" r:id="rId44"/>
    <p:sldId id="331" r:id="rId45"/>
    <p:sldId id="339" r:id="rId46"/>
    <p:sldId id="350" r:id="rId4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81" y="-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ECEDD518-57BB-429A-BF98-74222AADB0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717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709108-9904-45EA-B985-753499F8C02A}" type="slidenum">
              <a:rPr lang="cs-CZ" altLang="cs-CZ" smtClean="0"/>
              <a:pPr eaLnBrk="1" hangingPunct="1">
                <a:spcBef>
                  <a:spcPct val="0"/>
                </a:spcBef>
              </a:pPr>
              <a:t>1</a:t>
            </a:fld>
            <a:endParaRPr lang="cs-CZ" alt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BC6246-CF86-4D5B-BC3C-9F1F11A6E226}" type="slidenum">
              <a:rPr lang="cs-CZ" altLang="cs-CZ" smtClean="0"/>
              <a:pPr eaLnBrk="1" hangingPunct="1">
                <a:spcBef>
                  <a:spcPct val="0"/>
                </a:spcBef>
              </a:pPr>
              <a:t>10</a:t>
            </a:fld>
            <a:endParaRPr lang="cs-CZ" altLang="cs-CZ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1A6C2A-75EE-44E7-AAC2-D244DD018558}" type="slidenum">
              <a:rPr lang="cs-CZ" altLang="cs-CZ" smtClean="0"/>
              <a:pPr eaLnBrk="1" hangingPunct="1">
                <a:spcBef>
                  <a:spcPct val="0"/>
                </a:spcBef>
              </a:pPr>
              <a:t>11</a:t>
            </a:fld>
            <a:endParaRPr lang="cs-CZ" altLang="cs-CZ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3AB2DC-F818-4741-AC96-8E9CC041699A}" type="slidenum">
              <a:rPr lang="cs-CZ" altLang="cs-CZ" smtClean="0"/>
              <a:pPr eaLnBrk="1" hangingPunct="1">
                <a:spcBef>
                  <a:spcPct val="0"/>
                </a:spcBef>
              </a:pPr>
              <a:t>12</a:t>
            </a:fld>
            <a:endParaRPr lang="cs-CZ" altLang="cs-CZ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C5D801-1D6F-4D6A-9CF3-0465045A4A3B}" type="slidenum">
              <a:rPr lang="cs-CZ" altLang="cs-CZ" smtClean="0"/>
              <a:pPr eaLnBrk="1" hangingPunct="1">
                <a:spcBef>
                  <a:spcPct val="0"/>
                </a:spcBef>
              </a:pPr>
              <a:t>13</a:t>
            </a:fld>
            <a:endParaRPr lang="cs-CZ" altLang="cs-CZ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620C3B-99CB-4E2A-913C-59AA81BF0E8E}" type="slidenum">
              <a:rPr lang="cs-CZ" altLang="cs-CZ" smtClean="0"/>
              <a:pPr eaLnBrk="1" hangingPunct="1">
                <a:spcBef>
                  <a:spcPct val="0"/>
                </a:spcBef>
              </a:pPr>
              <a:t>14</a:t>
            </a:fld>
            <a:endParaRPr lang="cs-CZ" altLang="cs-CZ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103D85-B582-4654-8354-42E49A46D43A}" type="slidenum">
              <a:rPr lang="cs-CZ" altLang="cs-CZ" smtClean="0"/>
              <a:pPr eaLnBrk="1" hangingPunct="1">
                <a:spcBef>
                  <a:spcPct val="0"/>
                </a:spcBef>
              </a:pPr>
              <a:t>15</a:t>
            </a:fld>
            <a:endParaRPr lang="cs-CZ" altLang="cs-CZ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85299C-8848-4822-9E41-C3EFB0AB9133}" type="slidenum">
              <a:rPr lang="cs-CZ" altLang="cs-CZ" smtClean="0"/>
              <a:pPr eaLnBrk="1" hangingPunct="1">
                <a:spcBef>
                  <a:spcPct val="0"/>
                </a:spcBef>
              </a:pPr>
              <a:t>16</a:t>
            </a:fld>
            <a:endParaRPr lang="cs-CZ" altLang="cs-CZ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ADA2B7-6E94-45DB-985C-E7C6F29AD5BA}" type="slidenum">
              <a:rPr lang="cs-CZ" altLang="cs-CZ" smtClean="0"/>
              <a:pPr eaLnBrk="1" hangingPunct="1">
                <a:spcBef>
                  <a:spcPct val="0"/>
                </a:spcBef>
              </a:pPr>
              <a:t>17</a:t>
            </a:fld>
            <a:endParaRPr lang="cs-CZ" altLang="cs-CZ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BD380F-3328-420A-9F44-D95A654A1ED6}" type="slidenum">
              <a:rPr lang="cs-CZ" altLang="cs-CZ" smtClean="0"/>
              <a:pPr eaLnBrk="1" hangingPunct="1">
                <a:spcBef>
                  <a:spcPct val="0"/>
                </a:spcBef>
              </a:pPr>
              <a:t>18</a:t>
            </a:fld>
            <a:endParaRPr lang="cs-CZ" altLang="cs-CZ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ECE186-A699-4C15-BD8C-E474CFB7D5BC}" type="slidenum">
              <a:rPr lang="cs-CZ" altLang="cs-CZ" smtClean="0"/>
              <a:pPr eaLnBrk="1" hangingPunct="1">
                <a:spcBef>
                  <a:spcPct val="0"/>
                </a:spcBef>
              </a:pPr>
              <a:t>19</a:t>
            </a:fld>
            <a:endParaRPr lang="cs-CZ" altLang="cs-CZ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553B4F-CE92-40A7-B7CF-CFFA36889EA9}" type="slidenum">
              <a:rPr lang="cs-CZ" altLang="cs-CZ" smtClean="0"/>
              <a:pPr eaLnBrk="1" hangingPunct="1">
                <a:spcBef>
                  <a:spcPct val="0"/>
                </a:spcBef>
              </a:pPr>
              <a:t>2</a:t>
            </a:fld>
            <a:endParaRPr lang="cs-CZ" alt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4DA73A-9B4D-4007-A0B8-813CF36FFE73}" type="slidenum">
              <a:rPr lang="cs-CZ" altLang="cs-CZ" smtClean="0"/>
              <a:pPr eaLnBrk="1" hangingPunct="1">
                <a:spcBef>
                  <a:spcPct val="0"/>
                </a:spcBef>
              </a:pPr>
              <a:t>20</a:t>
            </a:fld>
            <a:endParaRPr lang="cs-CZ" altLang="cs-CZ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9BDE57-F7FB-4342-BD42-18757A2B5396}" type="slidenum">
              <a:rPr lang="cs-CZ" altLang="cs-CZ" smtClean="0"/>
              <a:pPr eaLnBrk="1" hangingPunct="1">
                <a:spcBef>
                  <a:spcPct val="0"/>
                </a:spcBef>
              </a:pPr>
              <a:t>21</a:t>
            </a:fld>
            <a:endParaRPr lang="cs-CZ" altLang="cs-CZ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122E55-BBFC-407D-B288-1A1975173969}" type="slidenum">
              <a:rPr lang="cs-CZ" altLang="cs-CZ" smtClean="0"/>
              <a:pPr eaLnBrk="1" hangingPunct="1">
                <a:spcBef>
                  <a:spcPct val="0"/>
                </a:spcBef>
              </a:pPr>
              <a:t>22</a:t>
            </a:fld>
            <a:endParaRPr lang="cs-CZ" altLang="cs-CZ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5E63F0-14B2-4A27-B32C-81F81F163D9C}" type="slidenum">
              <a:rPr lang="cs-CZ" altLang="cs-CZ" smtClean="0"/>
              <a:pPr eaLnBrk="1" hangingPunct="1">
                <a:spcBef>
                  <a:spcPct val="0"/>
                </a:spcBef>
              </a:pPr>
              <a:t>23</a:t>
            </a:fld>
            <a:endParaRPr lang="cs-CZ" altLang="cs-CZ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F2C4ED-B541-4408-B471-73869D20EB40}" type="slidenum">
              <a:rPr lang="cs-CZ" altLang="cs-CZ" smtClean="0"/>
              <a:pPr eaLnBrk="1" hangingPunct="1">
                <a:spcBef>
                  <a:spcPct val="0"/>
                </a:spcBef>
              </a:pPr>
              <a:t>24</a:t>
            </a:fld>
            <a:endParaRPr lang="cs-CZ" altLang="cs-CZ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122B2D-8D85-4F7D-A6D5-7E9A4B41D7C6}" type="slidenum">
              <a:rPr lang="cs-CZ" altLang="cs-CZ" smtClean="0"/>
              <a:pPr eaLnBrk="1" hangingPunct="1">
                <a:spcBef>
                  <a:spcPct val="0"/>
                </a:spcBef>
              </a:pPr>
              <a:t>25</a:t>
            </a:fld>
            <a:endParaRPr lang="cs-CZ" altLang="cs-CZ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52EF45-04BB-4250-BC69-4A8AD06E9106}" type="slidenum">
              <a:rPr lang="cs-CZ" altLang="cs-CZ" smtClean="0"/>
              <a:pPr eaLnBrk="1" hangingPunct="1">
                <a:spcBef>
                  <a:spcPct val="0"/>
                </a:spcBef>
              </a:pPr>
              <a:t>26</a:t>
            </a:fld>
            <a:endParaRPr lang="cs-CZ" altLang="cs-CZ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4FDF02-8A78-4FEA-8D9E-D2F6330E8F67}" type="slidenum">
              <a:rPr lang="cs-CZ" altLang="cs-CZ" smtClean="0"/>
              <a:pPr eaLnBrk="1" hangingPunct="1">
                <a:spcBef>
                  <a:spcPct val="0"/>
                </a:spcBef>
              </a:pPr>
              <a:t>27</a:t>
            </a:fld>
            <a:endParaRPr lang="cs-CZ" altLang="cs-CZ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4702DC-CE2B-4ADD-A5D0-4C36B9BC8520}" type="slidenum">
              <a:rPr lang="cs-CZ" altLang="cs-CZ" smtClean="0"/>
              <a:pPr eaLnBrk="1" hangingPunct="1">
                <a:spcBef>
                  <a:spcPct val="0"/>
                </a:spcBef>
              </a:pPr>
              <a:t>28</a:t>
            </a:fld>
            <a:endParaRPr lang="cs-CZ" altLang="cs-CZ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AC6F0D-8D75-4887-91D8-905016BCBFEC}" type="slidenum">
              <a:rPr lang="cs-CZ" altLang="cs-CZ" smtClean="0"/>
              <a:pPr eaLnBrk="1" hangingPunct="1">
                <a:spcBef>
                  <a:spcPct val="0"/>
                </a:spcBef>
              </a:pPr>
              <a:t>29</a:t>
            </a:fld>
            <a:endParaRPr lang="cs-CZ" altLang="cs-CZ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340AFC-44A8-4984-93EA-3EE09732DF09}" type="slidenum">
              <a:rPr lang="cs-CZ" altLang="cs-CZ" smtClean="0"/>
              <a:pPr eaLnBrk="1" hangingPunct="1">
                <a:spcBef>
                  <a:spcPct val="0"/>
                </a:spcBef>
              </a:pPr>
              <a:t>3</a:t>
            </a:fld>
            <a:endParaRPr lang="cs-CZ" altLang="cs-CZ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2F2241-E60C-46E2-B1E8-279E8ABB7C2A}" type="slidenum">
              <a:rPr lang="cs-CZ" altLang="cs-CZ" smtClean="0"/>
              <a:pPr eaLnBrk="1" hangingPunct="1">
                <a:spcBef>
                  <a:spcPct val="0"/>
                </a:spcBef>
              </a:pPr>
              <a:t>30</a:t>
            </a:fld>
            <a:endParaRPr lang="cs-CZ" altLang="cs-CZ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0C3ABE-DB32-4792-978F-BB0A5D8FB7ED}" type="slidenum">
              <a:rPr lang="cs-CZ" altLang="cs-CZ" smtClean="0"/>
              <a:pPr eaLnBrk="1" hangingPunct="1">
                <a:spcBef>
                  <a:spcPct val="0"/>
                </a:spcBef>
              </a:pPr>
              <a:t>31</a:t>
            </a:fld>
            <a:endParaRPr lang="cs-CZ" altLang="cs-CZ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A3E977-704F-4B2A-8837-E726621B4575}" type="slidenum">
              <a:rPr lang="cs-CZ" altLang="cs-CZ" smtClean="0"/>
              <a:pPr eaLnBrk="1" hangingPunct="1">
                <a:spcBef>
                  <a:spcPct val="0"/>
                </a:spcBef>
              </a:pPr>
              <a:t>32</a:t>
            </a:fld>
            <a:endParaRPr lang="cs-CZ" altLang="cs-CZ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482465-3F83-4ACD-A42E-D7EAE7C2BB07}" type="slidenum">
              <a:rPr lang="cs-CZ" altLang="cs-CZ" smtClean="0"/>
              <a:pPr eaLnBrk="1" hangingPunct="1">
                <a:spcBef>
                  <a:spcPct val="0"/>
                </a:spcBef>
              </a:pPr>
              <a:t>33</a:t>
            </a:fld>
            <a:endParaRPr lang="cs-CZ" altLang="cs-CZ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10EACE-6014-428A-BDB2-5ABB1B54C25D}" type="slidenum">
              <a:rPr lang="cs-CZ" altLang="cs-CZ" smtClean="0"/>
              <a:pPr eaLnBrk="1" hangingPunct="1">
                <a:spcBef>
                  <a:spcPct val="0"/>
                </a:spcBef>
              </a:pPr>
              <a:t>34</a:t>
            </a:fld>
            <a:endParaRPr lang="cs-CZ" altLang="cs-CZ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C3D981-AA26-426C-B341-AD08233E9C06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5A2945-AA68-4DEF-B664-D654E8D760D1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02BC82-00C9-4B09-A8FC-E1F397CBA002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EA28F4-0F3B-4AF9-9FCF-930F63E0E5A0}" type="slidenum">
              <a:rPr lang="cs-CZ" altLang="cs-CZ"/>
              <a:pPr/>
              <a:t>38</a:t>
            </a:fld>
            <a:endParaRPr lang="cs-CZ" altLang="cs-CZ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E080EB-8480-4CE6-922D-9297955485C7}" type="slidenum">
              <a:rPr lang="cs-CZ" altLang="cs-CZ"/>
              <a:pPr/>
              <a:t>39</a:t>
            </a:fld>
            <a:endParaRPr lang="cs-CZ" altLang="cs-CZ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91B32B-D985-4839-A76D-2D3A5485FDFD}" type="slidenum">
              <a:rPr lang="cs-CZ" altLang="cs-CZ" smtClean="0"/>
              <a:pPr eaLnBrk="1" hangingPunct="1">
                <a:spcBef>
                  <a:spcPct val="0"/>
                </a:spcBef>
              </a:pPr>
              <a:t>4</a:t>
            </a:fld>
            <a:endParaRPr lang="cs-CZ" altLang="cs-CZ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0932E7-A0F0-4F7B-A611-8BB5B0A30F6B}" type="slidenum">
              <a:rPr lang="cs-CZ" altLang="cs-CZ"/>
              <a:pPr/>
              <a:t>40</a:t>
            </a:fld>
            <a:endParaRPr lang="cs-CZ" altLang="cs-CZ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06CEDC-4088-4B9B-A965-C9FEEE30C2A0}" type="slidenum">
              <a:rPr lang="cs-CZ" altLang="cs-CZ"/>
              <a:pPr/>
              <a:t>41</a:t>
            </a:fld>
            <a:endParaRPr lang="cs-CZ" altLang="cs-CZ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6AC0B3-D029-4692-98D8-E964270BCBF2}" type="slidenum">
              <a:rPr lang="cs-CZ" altLang="cs-CZ"/>
              <a:pPr/>
              <a:t>42</a:t>
            </a:fld>
            <a:endParaRPr lang="cs-CZ" altLang="cs-CZ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4DC13A-C497-4F43-BE06-CE50D0B420D0}" type="slidenum">
              <a:rPr lang="cs-CZ" altLang="cs-CZ"/>
              <a:pPr/>
              <a:t>43</a:t>
            </a:fld>
            <a:endParaRPr lang="cs-CZ" altLang="cs-CZ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53168B-30F8-4675-905B-CA98F85DF467}" type="slidenum">
              <a:rPr lang="cs-CZ" altLang="cs-CZ"/>
              <a:pPr/>
              <a:t>44</a:t>
            </a:fld>
            <a:endParaRPr lang="cs-CZ" altLang="cs-CZ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2711EE-8551-4E00-9402-1F7C199BC071}" type="slidenum">
              <a:rPr lang="cs-CZ" altLang="cs-CZ"/>
              <a:pPr/>
              <a:t>45</a:t>
            </a:fld>
            <a:endParaRPr lang="cs-CZ" altLang="cs-CZ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AD7783-8492-45A0-9F4A-306F3392BB8F}" type="slidenum">
              <a:rPr lang="cs-CZ" altLang="cs-CZ"/>
              <a:pPr/>
              <a:t>46</a:t>
            </a:fld>
            <a:endParaRPr lang="cs-CZ" altLang="cs-CZ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09045C-EC43-4998-A60A-575DDC00528B}" type="slidenum">
              <a:rPr lang="cs-CZ" altLang="cs-CZ" smtClean="0"/>
              <a:pPr eaLnBrk="1" hangingPunct="1">
                <a:spcBef>
                  <a:spcPct val="0"/>
                </a:spcBef>
              </a:pPr>
              <a:t>5</a:t>
            </a:fld>
            <a:endParaRPr lang="cs-CZ" altLang="cs-CZ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9AB904-EAF4-4D95-BAC5-AD042867A17A}" type="slidenum">
              <a:rPr lang="cs-CZ" altLang="cs-CZ" smtClean="0"/>
              <a:pPr eaLnBrk="1" hangingPunct="1">
                <a:spcBef>
                  <a:spcPct val="0"/>
                </a:spcBef>
              </a:pPr>
              <a:t>6</a:t>
            </a:fld>
            <a:endParaRPr lang="cs-CZ" altLang="cs-CZ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F2C1AC-2FD7-4187-AA50-3E0688690214}" type="slidenum">
              <a:rPr lang="cs-CZ" altLang="cs-CZ" smtClean="0"/>
              <a:pPr eaLnBrk="1" hangingPunct="1">
                <a:spcBef>
                  <a:spcPct val="0"/>
                </a:spcBef>
              </a:pPr>
              <a:t>7</a:t>
            </a:fld>
            <a:endParaRPr lang="cs-CZ" altLang="cs-CZ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9959DF-14EF-47A1-97F3-E802F8454E84}" type="slidenum">
              <a:rPr lang="cs-CZ" altLang="cs-CZ" smtClean="0"/>
              <a:pPr eaLnBrk="1" hangingPunct="1">
                <a:spcBef>
                  <a:spcPct val="0"/>
                </a:spcBef>
              </a:pPr>
              <a:t>8</a:t>
            </a:fld>
            <a:endParaRPr lang="cs-CZ" altLang="cs-CZ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6541BB-0972-4E5E-9BC3-81054772829C}" type="slidenum">
              <a:rPr lang="cs-CZ" altLang="cs-CZ" smtClean="0"/>
              <a:pPr eaLnBrk="1" hangingPunct="1">
                <a:spcBef>
                  <a:spcPct val="0"/>
                </a:spcBef>
              </a:pPr>
              <a:t>9</a:t>
            </a:fld>
            <a:endParaRPr lang="cs-CZ" altLang="cs-CZ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609C8-69A5-4BEF-9087-390FE01F0CC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C5C09-AAC1-45FE-B541-05EFD32BFF4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2A45D-FF2C-41D7-9858-8084E8C4E91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F5D00-EEE3-4B75-85E7-6004A3B04BC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5910F-58DE-4CF7-A4E2-AFEFEB58335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265DC-D6C5-4247-99E0-A60078C5C17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431DA-F545-46AB-B95E-9C979C71B74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70DD4-58C8-432D-A13E-84AEE02B7E0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8FEEF-FC45-4206-B686-316071A2183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54CEB-0AC5-4C5B-A713-1000E9A2514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C6BD2-80BD-490C-93B0-6BFD5358103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370CBE0-E627-448A-A9C3-6B18E5F22DB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1556792"/>
            <a:ext cx="7175351" cy="1793167"/>
          </a:xfrm>
        </p:spPr>
        <p:txBody>
          <a:bodyPr/>
          <a:lstStyle/>
          <a:p>
            <a:pPr marL="182880" indent="0" eaLnBrk="1" hangingPunct="1">
              <a:buNone/>
            </a:pPr>
            <a:r>
              <a:rPr lang="cs-CZ" altLang="cs-CZ" b="1" dirty="0" smtClean="0"/>
              <a:t>RESPIRATORY SYSTEM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0"/>
            <a:ext cx="5915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1513" y="46038"/>
            <a:ext cx="3522662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/>
              <a:t>SINUS PARANASALES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Sinus </a:t>
            </a:r>
            <a:r>
              <a:rPr lang="cs-CZ" altLang="cs-CZ" sz="2400" dirty="0" err="1"/>
              <a:t>maxillaris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Sinus </a:t>
            </a:r>
            <a:r>
              <a:rPr lang="cs-CZ" altLang="cs-CZ" sz="2400" dirty="0" err="1"/>
              <a:t>frontalis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Sinus </a:t>
            </a:r>
            <a:r>
              <a:rPr lang="cs-CZ" altLang="cs-CZ" sz="2400" dirty="0" err="1"/>
              <a:t>ethmoidales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Sinus </a:t>
            </a:r>
            <a:r>
              <a:rPr lang="cs-CZ" altLang="cs-CZ" sz="2400" dirty="0" err="1"/>
              <a:t>sphenoidalis</a:t>
            </a:r>
            <a:endParaRPr lang="cs-CZ" altLang="cs-CZ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8863"/>
            <a:ext cx="3995936" cy="377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556792"/>
            <a:ext cx="680402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0" y="0"/>
            <a:ext cx="883286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/>
              <a:t>Meatus </a:t>
            </a:r>
            <a:r>
              <a:rPr lang="en-US" altLang="cs-CZ" sz="2400" dirty="0" err="1"/>
              <a:t>nasi</a:t>
            </a:r>
            <a:r>
              <a:rPr lang="en-US" altLang="cs-CZ" sz="2400" dirty="0"/>
              <a:t> inf. – </a:t>
            </a:r>
            <a:r>
              <a:rPr lang="en-US" altLang="cs-CZ" sz="2400" dirty="0" err="1"/>
              <a:t>ductus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nasolacrimalis</a:t>
            </a:r>
            <a:endParaRPr lang="en-US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/>
              <a:t>Meatus </a:t>
            </a:r>
            <a:r>
              <a:rPr lang="en-US" altLang="cs-CZ" sz="2400" dirty="0" err="1"/>
              <a:t>nasi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medius</a:t>
            </a:r>
            <a:r>
              <a:rPr lang="en-US" altLang="cs-CZ" sz="2400" dirty="0"/>
              <a:t> – </a:t>
            </a:r>
            <a:r>
              <a:rPr lang="en-US" altLang="cs-CZ" sz="2400" dirty="0" smtClean="0"/>
              <a:t>sinus </a:t>
            </a:r>
            <a:r>
              <a:rPr lang="en-US" altLang="cs-CZ" sz="2400" dirty="0" err="1"/>
              <a:t>maxillaris</a:t>
            </a:r>
            <a:r>
              <a:rPr lang="en-US" altLang="cs-CZ" sz="2400" dirty="0"/>
              <a:t>, </a:t>
            </a:r>
            <a:r>
              <a:rPr lang="en-US" altLang="cs-CZ" sz="2400" dirty="0" smtClean="0"/>
              <a:t>frontalis</a:t>
            </a:r>
            <a:r>
              <a:rPr lang="en-US" altLang="cs-CZ" sz="2400" dirty="0"/>
              <a:t>, </a:t>
            </a:r>
            <a:r>
              <a:rPr lang="en-US" altLang="cs-CZ" sz="2400" dirty="0" err="1"/>
              <a:t>cellulae</a:t>
            </a:r>
            <a:r>
              <a:rPr lang="en-US" altLang="cs-CZ" sz="2400" dirty="0"/>
              <a:t> </a:t>
            </a:r>
            <a:endParaRPr lang="en-US" altLang="cs-CZ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 err="1" smtClean="0"/>
              <a:t>ethmoidales</a:t>
            </a:r>
            <a:r>
              <a:rPr lang="en-US" altLang="cs-CZ" sz="2400" dirty="0" smtClean="0"/>
              <a:t> </a:t>
            </a:r>
            <a:r>
              <a:rPr lang="en-US" altLang="cs-CZ" sz="2400" dirty="0" err="1" smtClean="0"/>
              <a:t>anteriores</a:t>
            </a:r>
            <a:endParaRPr lang="cs-CZ" altLang="cs-CZ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 smtClean="0"/>
              <a:t>Meatus </a:t>
            </a:r>
            <a:r>
              <a:rPr lang="en-US" altLang="cs-CZ" sz="2400" dirty="0" err="1"/>
              <a:t>nasi</a:t>
            </a:r>
            <a:r>
              <a:rPr lang="en-US" altLang="cs-CZ" sz="2400" dirty="0"/>
              <a:t> sup. – </a:t>
            </a:r>
            <a:r>
              <a:rPr lang="en-US" altLang="cs-CZ" sz="2400" dirty="0" err="1"/>
              <a:t>cellulae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ethmoidales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posteriores</a:t>
            </a:r>
            <a:r>
              <a:rPr lang="en-US" altLang="cs-CZ" sz="2400" dirty="0"/>
              <a:t>, sinus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/>
              <a:t>    </a:t>
            </a:r>
            <a:r>
              <a:rPr lang="en-US" altLang="cs-CZ" sz="2400" dirty="0" err="1"/>
              <a:t>sphenoidalis</a:t>
            </a:r>
            <a:endParaRPr lang="en-US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3"/>
            <a:ext cx="91440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0"/>
            <a:ext cx="4578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76238" y="350838"/>
            <a:ext cx="24064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/>
              <a:t>PHARYNX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 smtClean="0"/>
              <a:t>Aditus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laryngis</a:t>
            </a:r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-243408"/>
            <a:ext cx="5899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76238" y="566738"/>
            <a:ext cx="32271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 smtClean="0"/>
              <a:t>LARYNX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 smtClean="0"/>
              <a:t>Prominentia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laryngis</a:t>
            </a:r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19184"/>
            <a:ext cx="4814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263" y="1634654"/>
            <a:ext cx="2911475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84693" y="116632"/>
            <a:ext cx="425930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CARTILAGINES LARYNGIS: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/>
              <a:t>Cartilago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thyroidea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/>
              <a:t>Cartilago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cricoidea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/>
              <a:t>Cartilago</a:t>
            </a:r>
            <a:r>
              <a:rPr lang="cs-CZ" altLang="cs-CZ" sz="2400" dirty="0"/>
              <a:t> </a:t>
            </a:r>
            <a:r>
              <a:rPr lang="cs-CZ" altLang="cs-CZ" sz="2400" dirty="0" err="1" smtClean="0"/>
              <a:t>arytenoidea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/>
              <a:t>Cartilago</a:t>
            </a:r>
            <a:r>
              <a:rPr lang="cs-CZ" altLang="cs-CZ" sz="2400" dirty="0"/>
              <a:t> </a:t>
            </a:r>
            <a:r>
              <a:rPr lang="cs-CZ" altLang="cs-CZ" sz="2400" dirty="0" err="1"/>
              <a:t>epiglotica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/>
              <a:t>Cartilago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corniculata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/>
              <a:t>Cartilago</a:t>
            </a:r>
            <a:r>
              <a:rPr lang="cs-CZ" altLang="cs-CZ" sz="2400" dirty="0"/>
              <a:t> </a:t>
            </a:r>
            <a:r>
              <a:rPr lang="cs-CZ" altLang="cs-CZ" sz="2400" dirty="0" err="1" smtClean="0"/>
              <a:t>cuneiformis</a:t>
            </a:r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211685"/>
            <a:ext cx="3978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7303" y="0"/>
            <a:ext cx="370681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LARYNX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/>
              <a:t>Membrana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thyrohyoidea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 smtClean="0"/>
              <a:t>Cartilago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thyroidea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/>
              <a:t>lamina </a:t>
            </a:r>
            <a:r>
              <a:rPr lang="cs-CZ" altLang="cs-CZ" sz="2400" dirty="0" err="1"/>
              <a:t>dextra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/>
              <a:t>lamina </a:t>
            </a:r>
            <a:r>
              <a:rPr lang="cs-CZ" altLang="cs-CZ" sz="2400" dirty="0" err="1" smtClean="0"/>
              <a:t>sinistra</a:t>
            </a: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 err="1"/>
              <a:t>cornua</a:t>
            </a:r>
            <a:r>
              <a:rPr lang="cs-CZ" altLang="cs-CZ" sz="2400" dirty="0"/>
              <a:t> superiora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 err="1" smtClean="0"/>
              <a:t>cornua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inferiora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/>
              <a:t>facies art. </a:t>
            </a:r>
            <a:r>
              <a:rPr lang="cs-CZ" altLang="cs-CZ" sz="2400" dirty="0" err="1"/>
              <a:t>cricoidea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785" y="764704"/>
            <a:ext cx="2754475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3033712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1341438"/>
            <a:ext cx="3152775" cy="551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59013" y="350838"/>
            <a:ext cx="379095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CARTILAGO CRICOIDEA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            -arcus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            -lamina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            -facies articularis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              arytenoidea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            -facies articularis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              thyroidea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2911475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621997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CARTILAGO </a:t>
            </a:r>
            <a:r>
              <a:rPr lang="cs-CZ" altLang="cs-CZ" sz="2400" dirty="0" smtClean="0"/>
              <a:t>ARYTENOIDEA 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                                - apex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                                - </a:t>
            </a:r>
            <a:r>
              <a:rPr lang="cs-CZ" altLang="cs-CZ" sz="2400" dirty="0" err="1"/>
              <a:t>basis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                                   - facies art. </a:t>
            </a:r>
            <a:r>
              <a:rPr lang="cs-CZ" altLang="cs-CZ" sz="2400" dirty="0" err="1"/>
              <a:t>cricoidea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                                 - </a:t>
            </a:r>
            <a:r>
              <a:rPr lang="cs-CZ" altLang="cs-CZ" sz="2400" dirty="0" err="1"/>
              <a:t>processus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vocalis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                                 - </a:t>
            </a:r>
            <a:r>
              <a:rPr lang="cs-CZ" altLang="cs-CZ" sz="2400" dirty="0" err="1"/>
              <a:t>processus</a:t>
            </a:r>
            <a:r>
              <a:rPr lang="cs-CZ" altLang="cs-CZ" sz="24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                                     </a:t>
            </a:r>
            <a:r>
              <a:rPr lang="cs-CZ" altLang="cs-CZ" sz="2400" dirty="0" err="1"/>
              <a:t>muscularis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                                 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0"/>
            <a:ext cx="2011362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2565400"/>
            <a:ext cx="2452687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0"/>
            <a:ext cx="3717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47675" y="495300"/>
            <a:ext cx="431163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CARTILAGO EPIGLOTTICA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/>
              <a:t>petiolus </a:t>
            </a:r>
            <a:r>
              <a:rPr lang="cs-CZ" altLang="cs-CZ" sz="2400" dirty="0" err="1"/>
              <a:t>epiglottidis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/>
              <a:t>lamina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CARTILAGO CORNICULATA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CARTILAGO CUNEIFORMIS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76700"/>
            <a:ext cx="2011362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0"/>
            <a:ext cx="5070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0"/>
            <a:ext cx="4238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0"/>
            <a:ext cx="3717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404813"/>
            <a:ext cx="555414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ARTICULATIO </a:t>
            </a:r>
            <a:r>
              <a:rPr lang="cs-CZ" altLang="cs-CZ" sz="2400" dirty="0" smtClean="0"/>
              <a:t>CRICOARYTENOIDEA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ARTICULATIO CRICOTHYROIDEA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5580063" y="4437063"/>
            <a:ext cx="3384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6877050" y="2636838"/>
            <a:ext cx="0" cy="1655762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0"/>
            <a:ext cx="3978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68313" y="620713"/>
            <a:ext cx="496802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CONUS ELASTICUS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/>
              <a:t>lig. </a:t>
            </a:r>
            <a:r>
              <a:rPr lang="cs-CZ" altLang="cs-CZ" sz="2400" dirty="0" err="1"/>
              <a:t>cricothyroideum</a:t>
            </a:r>
            <a:r>
              <a:rPr lang="cs-CZ" altLang="cs-CZ" sz="2400" dirty="0"/>
              <a:t>- </a:t>
            </a:r>
            <a:r>
              <a:rPr lang="cs-CZ" altLang="cs-CZ" sz="2400" dirty="0" err="1"/>
              <a:t>coniotomy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/>
              <a:t>lig. </a:t>
            </a:r>
            <a:r>
              <a:rPr lang="cs-CZ" altLang="cs-CZ" sz="2400" dirty="0" err="1"/>
              <a:t>vocale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plica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vocalis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/>
              <a:t>Lig</a:t>
            </a:r>
            <a:r>
              <a:rPr lang="cs-CZ" altLang="cs-CZ" sz="2400" dirty="0"/>
              <a:t>. </a:t>
            </a:r>
            <a:r>
              <a:rPr lang="cs-CZ" altLang="cs-CZ" sz="2400" dirty="0" err="1"/>
              <a:t>cricotracheale</a:t>
            </a:r>
            <a:endParaRPr lang="cs-CZ" altLang="cs-CZ" sz="2400" dirty="0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3924300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26988"/>
            <a:ext cx="4206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03213" y="495300"/>
            <a:ext cx="527740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Lig </a:t>
            </a:r>
            <a:r>
              <a:rPr lang="cs-CZ" altLang="cs-CZ" sz="2400" dirty="0" err="1"/>
              <a:t>thyroepiglotticum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Lig. </a:t>
            </a:r>
            <a:r>
              <a:rPr lang="cs-CZ" altLang="cs-CZ" sz="2400" dirty="0" err="1"/>
              <a:t>hyoepiglotticum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/>
              <a:t>Spatium</a:t>
            </a:r>
            <a:r>
              <a:rPr lang="cs-CZ" altLang="cs-CZ" sz="2400" dirty="0"/>
              <a:t> </a:t>
            </a:r>
            <a:r>
              <a:rPr lang="cs-CZ" altLang="cs-CZ" sz="2400" dirty="0" err="1" smtClean="0"/>
              <a:t>preepiglotticum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MEMBRANA QUADRANGULARIS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/>
              <a:t>lig. </a:t>
            </a:r>
            <a:r>
              <a:rPr lang="cs-CZ" altLang="cs-CZ" sz="2400" dirty="0" err="1" smtClean="0"/>
              <a:t>vestibulare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– </a:t>
            </a:r>
            <a:r>
              <a:rPr lang="cs-CZ" altLang="cs-CZ" sz="2400" dirty="0" err="1"/>
              <a:t>plica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vestibularis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MEMBRANA FIBROELASTICA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LARYNGIS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590" y="-10019"/>
            <a:ext cx="368741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" y="2708396"/>
            <a:ext cx="397726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6004" y="30740"/>
            <a:ext cx="708627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 smtClean="0"/>
              <a:t>MUSCULI LARYNGIS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/>
              <a:t>M</a:t>
            </a:r>
            <a:r>
              <a:rPr lang="cs-CZ" altLang="cs-CZ" sz="2400" dirty="0"/>
              <a:t>. </a:t>
            </a:r>
            <a:r>
              <a:rPr lang="cs-CZ" altLang="cs-CZ" sz="2400" dirty="0" err="1" smtClean="0"/>
              <a:t>thyro</a:t>
            </a:r>
            <a:r>
              <a:rPr lang="en-US" altLang="cs-CZ" sz="2400" dirty="0" err="1" smtClean="0"/>
              <a:t>arytenoideus</a:t>
            </a:r>
            <a:endParaRPr lang="en-US" altLang="cs-CZ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thyroepiglotticus</a:t>
            </a:r>
            <a:r>
              <a:rPr lang="cs-CZ" altLang="cs-CZ" sz="2400" dirty="0" smtClean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/>
              <a:t>M. </a:t>
            </a:r>
            <a:r>
              <a:rPr lang="cs-CZ" altLang="cs-CZ" sz="2400" dirty="0" err="1" smtClean="0"/>
              <a:t>vocalis</a:t>
            </a:r>
            <a:endParaRPr lang="cs-CZ" altLang="cs-CZ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 smtClean="0"/>
              <a:t>Rima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glottidis</a:t>
            </a:r>
            <a:r>
              <a:rPr lang="cs-CZ" altLang="cs-CZ" sz="2400" dirty="0" smtClean="0"/>
              <a:t> – </a:t>
            </a:r>
            <a:r>
              <a:rPr lang="cs-CZ" altLang="cs-CZ" sz="2400" dirty="0" err="1" smtClean="0"/>
              <a:t>pars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intermembranacea</a:t>
            </a:r>
            <a:endParaRPr lang="cs-CZ" altLang="cs-CZ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                        – </a:t>
            </a:r>
            <a:r>
              <a:rPr lang="cs-CZ" altLang="cs-CZ" sz="2400" dirty="0" err="1" smtClean="0"/>
              <a:t>pars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intercartilaginea</a:t>
            </a:r>
            <a:endParaRPr lang="cs-CZ" altLang="cs-CZ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/>
              <a:t> </a:t>
            </a:r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3592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1100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54356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257" y="-32079"/>
            <a:ext cx="4330700" cy="6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47675" y="207963"/>
            <a:ext cx="40815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M. </a:t>
            </a:r>
            <a:r>
              <a:rPr lang="cs-CZ" altLang="cs-CZ" sz="2400" dirty="0" err="1" smtClean="0"/>
              <a:t>cricoarytenoideus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post.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     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- </a:t>
            </a:r>
            <a:r>
              <a:rPr lang="cs-CZ" altLang="cs-CZ" sz="2400" dirty="0" err="1"/>
              <a:t>respiration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0"/>
            <a:ext cx="3671829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2" y="908389"/>
            <a:ext cx="4025900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0" y="5796"/>
            <a:ext cx="636905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M. </a:t>
            </a:r>
            <a:r>
              <a:rPr lang="cs-CZ" altLang="cs-CZ" sz="2400" dirty="0" err="1" smtClean="0"/>
              <a:t>cricoarytenoideus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lateralis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/>
              <a:t>M</a:t>
            </a:r>
            <a:r>
              <a:rPr lang="cs-CZ" altLang="cs-CZ" sz="2400" dirty="0"/>
              <a:t>. </a:t>
            </a:r>
            <a:r>
              <a:rPr lang="cs-CZ" altLang="cs-CZ" sz="2400" dirty="0" err="1" smtClean="0"/>
              <a:t>arytenoideus</a:t>
            </a:r>
            <a:r>
              <a:rPr lang="en-US" altLang="cs-CZ" sz="2400" dirty="0" smtClean="0"/>
              <a:t> transversus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2400" dirty="0"/>
              <a:t>M. </a:t>
            </a:r>
            <a:r>
              <a:rPr lang="cs-CZ" altLang="cs-CZ" sz="2400" dirty="0" err="1"/>
              <a:t>arytenoideus</a:t>
            </a:r>
            <a:r>
              <a:rPr lang="en-US" altLang="cs-CZ" sz="2400" dirty="0"/>
              <a:t> </a:t>
            </a:r>
            <a:r>
              <a:rPr lang="en-US" altLang="cs-CZ" sz="2400" dirty="0" smtClean="0"/>
              <a:t>obliquus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aryepiglotticus</a:t>
            </a:r>
            <a:r>
              <a:rPr lang="cs-CZ" altLang="cs-CZ" sz="2400" dirty="0" smtClean="0"/>
              <a:t>)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3515401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19113" y="566738"/>
            <a:ext cx="289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M. cricothyroideus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0"/>
            <a:ext cx="4826969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519113" y="9271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3276600" y="0"/>
            <a:ext cx="289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M. cricothyroideus</a:t>
            </a: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179388" y="1476436"/>
            <a:ext cx="32624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M. </a:t>
            </a:r>
            <a:r>
              <a:rPr lang="cs-CZ" altLang="cs-CZ" sz="2400" dirty="0" err="1" smtClean="0"/>
              <a:t>cricoarytenoideus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 post.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5657850" y="1453429"/>
            <a:ext cx="33473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M. </a:t>
            </a:r>
            <a:r>
              <a:rPr lang="cs-CZ" altLang="cs-CZ" sz="2400" dirty="0" err="1" smtClean="0"/>
              <a:t>cricoarytenoideus</a:t>
            </a:r>
            <a:r>
              <a:rPr lang="cs-CZ" altLang="cs-CZ" sz="2400" dirty="0" smtClean="0"/>
              <a:t> 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/>
              <a:t>lateralis</a:t>
            </a:r>
            <a:endParaRPr lang="cs-CZ" altLang="cs-CZ" sz="2400" dirty="0"/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-86517" y="3573016"/>
            <a:ext cx="47115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M. </a:t>
            </a:r>
            <a:r>
              <a:rPr lang="cs-CZ" altLang="cs-CZ" sz="2400" dirty="0" err="1" smtClean="0"/>
              <a:t>arytenoideus</a:t>
            </a:r>
            <a:r>
              <a:rPr lang="cs-CZ" altLang="cs-CZ" sz="2400" dirty="0" smtClean="0"/>
              <a:t> trans. et </a:t>
            </a:r>
            <a:r>
              <a:rPr lang="cs-CZ" altLang="cs-CZ" sz="2400" dirty="0" err="1" smtClean="0"/>
              <a:t>obliq</a:t>
            </a:r>
            <a:r>
              <a:rPr lang="cs-CZ" altLang="cs-CZ" sz="2400" dirty="0" smtClean="0"/>
              <a:t>.</a:t>
            </a:r>
            <a:endParaRPr lang="cs-CZ" altLang="cs-CZ" sz="2400" dirty="0"/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5657850" y="3616023"/>
            <a:ext cx="32960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M. </a:t>
            </a:r>
            <a:r>
              <a:rPr lang="cs-CZ" altLang="cs-CZ" sz="2400" dirty="0" err="1" smtClean="0"/>
              <a:t>thyroarytenoideus</a:t>
            </a:r>
            <a:endParaRPr lang="cs-CZ" altLang="cs-CZ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0"/>
            <a:ext cx="5899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19113" y="350838"/>
            <a:ext cx="2997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NASUS EXTERNUS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Radix nasi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Dorsum nasi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Apex nasi</a:t>
            </a:r>
            <a:endParaRPr lang="en-US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Nares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Alae nasi</a:t>
            </a: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0"/>
            <a:ext cx="5213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023938" y="8556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19113" y="566738"/>
            <a:ext cx="328006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/>
              <a:t>CAVITAS LARYNGIS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/>
              <a:t>vestibulum </a:t>
            </a:r>
            <a:r>
              <a:rPr lang="cs-CZ" altLang="cs-CZ" sz="2400" dirty="0" err="1"/>
              <a:t>laryngis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 err="1"/>
              <a:t>plicae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vestibulares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 err="1"/>
              <a:t>rima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vestibuli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 err="1"/>
              <a:t>plicae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vocales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 err="1"/>
              <a:t>rima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glottidis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-glottis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-</a:t>
            </a:r>
            <a:r>
              <a:rPr lang="cs-CZ" altLang="cs-CZ" sz="2400" dirty="0" err="1"/>
              <a:t>ventriculus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laryngis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 err="1" smtClean="0"/>
              <a:t>cavitas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infraglottica</a:t>
            </a:r>
            <a:endParaRPr lang="cs-CZ" altLang="cs-CZ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981075"/>
            <a:ext cx="4002087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0"/>
            <a:ext cx="913423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cs-CZ" altLang="cs-CZ" sz="2400" dirty="0" smtClean="0"/>
              <a:t>ADITUS LARYNGIS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2400" dirty="0" smtClean="0"/>
              <a:t>-epiglottis, </a:t>
            </a:r>
            <a:r>
              <a:rPr lang="cs-CZ" altLang="cs-CZ" sz="2400" dirty="0" err="1" smtClean="0"/>
              <a:t>plicae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aryepiglotticae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tuberculum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cuneiforme</a:t>
            </a:r>
            <a:r>
              <a:rPr lang="cs-CZ" altLang="cs-CZ" sz="24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 et </a:t>
            </a:r>
            <a:r>
              <a:rPr lang="cs-CZ" altLang="cs-CZ" sz="2400" dirty="0" err="1"/>
              <a:t>corniculatum</a:t>
            </a:r>
            <a:r>
              <a:rPr lang="cs-CZ" altLang="cs-CZ" sz="2400" dirty="0"/>
              <a:t>), </a:t>
            </a:r>
            <a:r>
              <a:rPr lang="cs-CZ" altLang="cs-CZ" sz="2400" dirty="0" err="1"/>
              <a:t>plica</a:t>
            </a:r>
            <a:r>
              <a:rPr lang="cs-CZ" altLang="cs-CZ" sz="2400" dirty="0"/>
              <a:t> </a:t>
            </a:r>
            <a:r>
              <a:rPr lang="cs-CZ" altLang="cs-CZ" sz="2400" dirty="0" err="1" smtClean="0"/>
              <a:t>interarytenoidea,incisura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inter-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                                                                                     </a:t>
            </a:r>
            <a:r>
              <a:rPr lang="cs-CZ" altLang="cs-CZ" sz="2400" dirty="0" err="1" smtClean="0"/>
              <a:t>arytenoidea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5538"/>
            <a:ext cx="4860032" cy="524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635375" y="4005263"/>
            <a:ext cx="2911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plicae vestibulares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plicae vocales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492500" y="4581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7" y="2009288"/>
            <a:ext cx="9144000" cy="36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132138" y="188913"/>
            <a:ext cx="277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LARYNGOSCOPY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971600" y="1340768"/>
            <a:ext cx="1284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/>
              <a:t>indirect</a:t>
            </a:r>
            <a:endParaRPr lang="cs-CZ" altLang="cs-CZ" sz="2400" dirty="0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566550" y="1338656"/>
            <a:ext cx="101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direct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34" y="1772816"/>
            <a:ext cx="3744913" cy="336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241" y="1772816"/>
            <a:ext cx="3816350" cy="32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115616" y="764704"/>
            <a:ext cx="226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RESPIRATION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417941" y="764704"/>
            <a:ext cx="201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PHONATION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28988"/>
            <a:ext cx="7129462" cy="592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43" y="908720"/>
            <a:ext cx="3744057" cy="522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0"/>
            <a:ext cx="35147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70125" y="0"/>
            <a:ext cx="4477806" cy="378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sz="2400" b="1" dirty="0"/>
              <a:t>TRACHEA</a:t>
            </a:r>
          </a:p>
          <a:p>
            <a:pPr>
              <a:buClrTx/>
              <a:buFontTx/>
              <a:buNone/>
            </a:pPr>
            <a:endParaRPr lang="cs-CZ" altLang="cs-CZ" sz="2400" b="1" dirty="0"/>
          </a:p>
          <a:p>
            <a:pPr>
              <a:buFont typeface="Arial" charset="0"/>
              <a:buChar char="-"/>
            </a:pPr>
            <a:r>
              <a:rPr lang="cs-CZ" altLang="cs-CZ" sz="2400" b="1" dirty="0" err="1"/>
              <a:t>pars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cervicalis</a:t>
            </a:r>
            <a:endParaRPr lang="cs-CZ" altLang="cs-CZ" sz="2400" b="1" dirty="0"/>
          </a:p>
          <a:p>
            <a:pPr>
              <a:buFont typeface="Arial" charset="0"/>
              <a:buChar char="-"/>
            </a:pPr>
            <a:r>
              <a:rPr lang="cs-CZ" altLang="cs-CZ" sz="2400" b="1" dirty="0" err="1"/>
              <a:t>pars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thoracica</a:t>
            </a:r>
            <a:endParaRPr lang="cs-CZ" altLang="cs-CZ" sz="2400" b="1" dirty="0"/>
          </a:p>
          <a:p>
            <a:pPr>
              <a:buFont typeface="Arial" charset="0"/>
              <a:buChar char="-"/>
            </a:pPr>
            <a:r>
              <a:rPr lang="cs-CZ" altLang="cs-CZ" sz="2400" b="1" dirty="0" err="1"/>
              <a:t>bifurcatio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tracheae</a:t>
            </a:r>
            <a:r>
              <a:rPr lang="cs-CZ" altLang="cs-CZ" sz="2400" b="1" dirty="0"/>
              <a:t> </a:t>
            </a:r>
          </a:p>
          <a:p>
            <a:pPr>
              <a:buClrTx/>
              <a:buFontTx/>
              <a:buNone/>
            </a:pPr>
            <a:r>
              <a:rPr lang="cs-CZ" altLang="cs-CZ" sz="2400" b="1" dirty="0"/>
              <a:t>- </a:t>
            </a:r>
            <a:r>
              <a:rPr lang="en-US" altLang="cs-CZ" sz="2400" b="1" dirty="0"/>
              <a:t>carina tracheae</a:t>
            </a:r>
            <a:r>
              <a:rPr lang="cs-CZ" altLang="cs-CZ" sz="2400" b="1" dirty="0"/>
              <a:t> </a:t>
            </a:r>
          </a:p>
          <a:p>
            <a:pPr>
              <a:buFont typeface="Arial" charset="0"/>
              <a:buChar char="-"/>
            </a:pPr>
            <a:r>
              <a:rPr lang="cs-CZ" altLang="cs-CZ" sz="2400" b="1" dirty="0"/>
              <a:t>15-20 </a:t>
            </a:r>
            <a:r>
              <a:rPr lang="cs-CZ" altLang="cs-CZ" sz="2400" b="1" dirty="0" err="1"/>
              <a:t>cartilagines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tracheales</a:t>
            </a:r>
            <a:endParaRPr lang="cs-CZ" altLang="cs-CZ" sz="2400" b="1" dirty="0"/>
          </a:p>
          <a:p>
            <a:pPr>
              <a:buFont typeface="Arial" charset="0"/>
              <a:buChar char="-"/>
            </a:pPr>
            <a:r>
              <a:rPr lang="cs-CZ" altLang="cs-CZ" sz="2400" b="1" dirty="0" err="1"/>
              <a:t>ligg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anularia</a:t>
            </a:r>
            <a:endParaRPr lang="cs-CZ" altLang="cs-CZ" sz="2400" b="1" dirty="0"/>
          </a:p>
          <a:p>
            <a:pPr>
              <a:buFont typeface="Arial" charset="0"/>
              <a:buChar char="-"/>
            </a:pPr>
            <a:r>
              <a:rPr lang="cs-CZ" altLang="cs-CZ" sz="2400" b="1" dirty="0" err="1"/>
              <a:t>paries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membranaceus</a:t>
            </a:r>
            <a:endParaRPr lang="cs-CZ" altLang="cs-CZ" sz="2400" b="1" dirty="0"/>
          </a:p>
          <a:p>
            <a:pPr>
              <a:buClrTx/>
              <a:buFontTx/>
              <a:buNone/>
            </a:pPr>
            <a:r>
              <a:rPr lang="cs-CZ" altLang="cs-CZ" sz="2400" b="1" dirty="0"/>
              <a:t> (m. </a:t>
            </a:r>
            <a:r>
              <a:rPr lang="cs-CZ" altLang="cs-CZ" sz="2400" b="1" dirty="0" err="1"/>
              <a:t>trachealis</a:t>
            </a:r>
            <a:r>
              <a:rPr lang="cs-CZ" altLang="cs-CZ" sz="2400" b="1" dirty="0" smtClean="0"/>
              <a:t>)</a:t>
            </a: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687815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980728"/>
            <a:ext cx="4991100" cy="597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99392"/>
            <a:ext cx="4578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31775" y="-7938"/>
            <a:ext cx="5483225" cy="119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sz="2400" b="1"/>
              <a:t>CONIOTOMIA (CRICOTHYROTOMIA)</a:t>
            </a:r>
          </a:p>
          <a:p>
            <a:pPr>
              <a:buClrTx/>
              <a:buFontTx/>
              <a:buNone/>
            </a:pPr>
            <a:r>
              <a:rPr lang="cs-CZ" altLang="cs-CZ" sz="2400" b="1"/>
              <a:t>TRACHEOTOMIA SUPERIOR</a:t>
            </a:r>
          </a:p>
          <a:p>
            <a:pPr>
              <a:buClrTx/>
              <a:buFontTx/>
              <a:buNone/>
            </a:pPr>
            <a:r>
              <a:rPr lang="cs-CZ" altLang="cs-CZ" sz="2400" b="1"/>
              <a:t>TRACHEOTOMIA INFERIOR</a:t>
            </a:r>
          </a:p>
        </p:txBody>
      </p:sp>
    </p:spTree>
    <p:extLst>
      <p:ext uri="{BB962C8B-B14F-4D97-AF65-F5344CB8AC3E}">
        <p14:creationId xmlns:p14="http://schemas.microsoft.com/office/powerpoint/2010/main" val="12603510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06" y="2348880"/>
            <a:ext cx="3630200" cy="340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13" y="19050"/>
            <a:ext cx="5548287" cy="506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9512" y="19050"/>
            <a:ext cx="2235205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sz="2400" b="1" dirty="0"/>
              <a:t>BRONCHI</a:t>
            </a:r>
          </a:p>
          <a:p>
            <a:pPr>
              <a:buClrTx/>
              <a:buFontTx/>
              <a:buNone/>
            </a:pPr>
            <a:r>
              <a:rPr lang="cs-CZ" altLang="cs-CZ" sz="2400" b="1" dirty="0" smtClean="0"/>
              <a:t>- </a:t>
            </a:r>
            <a:r>
              <a:rPr lang="cs-CZ" altLang="cs-CZ" sz="2400" b="1" dirty="0" err="1" smtClean="0"/>
              <a:t>principales</a:t>
            </a:r>
            <a:endParaRPr lang="cs-CZ" altLang="cs-CZ" sz="2400" b="1" dirty="0"/>
          </a:p>
          <a:p>
            <a:pPr>
              <a:buClrTx/>
              <a:buFontTx/>
              <a:buNone/>
            </a:pPr>
            <a:r>
              <a:rPr lang="cs-CZ" altLang="cs-CZ" sz="2400" b="1" dirty="0" smtClean="0"/>
              <a:t>- </a:t>
            </a:r>
            <a:r>
              <a:rPr lang="cs-CZ" altLang="cs-CZ" sz="2400" b="1" dirty="0" err="1" smtClean="0"/>
              <a:t>lobares</a:t>
            </a:r>
            <a:endParaRPr lang="cs-CZ" altLang="cs-CZ" sz="2400" b="1" dirty="0"/>
          </a:p>
          <a:p>
            <a:pPr>
              <a:buClrTx/>
            </a:pPr>
            <a:r>
              <a:rPr lang="cs-CZ" altLang="cs-CZ" sz="2400" b="1" dirty="0" smtClean="0"/>
              <a:t>- </a:t>
            </a:r>
            <a:r>
              <a:rPr lang="cs-CZ" altLang="cs-CZ" sz="2400" b="1" dirty="0" err="1" smtClean="0"/>
              <a:t>segmentales</a:t>
            </a:r>
            <a:endParaRPr lang="cs-CZ" altLang="cs-CZ" sz="2400" b="1" dirty="0" smtClean="0"/>
          </a:p>
          <a:p>
            <a:pPr marL="342900" indent="-342900">
              <a:buClrTx/>
              <a:buFontTx/>
              <a:buChar char="-"/>
            </a:pPr>
            <a:endParaRPr lang="cs-CZ" altLang="cs-CZ" sz="2400" b="1" dirty="0" smtClean="0"/>
          </a:p>
          <a:p>
            <a:pPr>
              <a:buClrTx/>
              <a:buFontTx/>
              <a:buNone/>
            </a:pPr>
            <a:r>
              <a:rPr lang="cs-CZ" altLang="cs-CZ" dirty="0" smtClean="0"/>
              <a:t>BRONCHIOLI</a:t>
            </a:r>
          </a:p>
          <a:p>
            <a:pPr>
              <a:buClrTx/>
              <a:buFontTx/>
              <a:buNone/>
            </a:pPr>
            <a:r>
              <a:rPr lang="cs-CZ" altLang="cs-CZ" sz="2400" b="1" dirty="0" smtClean="0"/>
              <a:t>ALVEOLI</a:t>
            </a:r>
          </a:p>
          <a:p>
            <a:pPr>
              <a:buClrTx/>
              <a:buFontTx/>
              <a:buNone/>
            </a:pPr>
            <a:endParaRPr lang="cs-CZ" altLang="cs-CZ" sz="2400" b="1" dirty="0"/>
          </a:p>
          <a:p>
            <a:pPr>
              <a:buClrTx/>
              <a:buFontTx/>
              <a:buNone/>
            </a:pPr>
            <a:endParaRPr lang="cs-CZ" altLang="cs-CZ" sz="2400" b="1" dirty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421438" y="115888"/>
            <a:ext cx="27209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sz="2400" b="1"/>
              <a:t>Arbor bronchialis</a:t>
            </a:r>
          </a:p>
        </p:txBody>
      </p:sp>
    </p:spTree>
    <p:extLst>
      <p:ext uri="{BB962C8B-B14F-4D97-AF65-F5344CB8AC3E}">
        <p14:creationId xmlns:p14="http://schemas.microsoft.com/office/powerpoint/2010/main" val="3185357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844824"/>
            <a:ext cx="3175000" cy="465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88" y="1844824"/>
            <a:ext cx="31527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-7938" y="0"/>
            <a:ext cx="3285171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sz="2400" b="1" dirty="0"/>
              <a:t>PULMO DEXTER</a:t>
            </a:r>
          </a:p>
          <a:p>
            <a:pPr>
              <a:buClrTx/>
              <a:buFontTx/>
              <a:buNone/>
            </a:pPr>
            <a:r>
              <a:rPr lang="cs-CZ" altLang="cs-CZ" sz="2400" b="1" dirty="0" err="1" smtClean="0"/>
              <a:t>Lobus</a:t>
            </a:r>
            <a:r>
              <a:rPr lang="cs-CZ" altLang="cs-CZ" sz="2400" b="1" dirty="0" smtClean="0"/>
              <a:t> </a:t>
            </a:r>
            <a:r>
              <a:rPr lang="cs-CZ" altLang="cs-CZ" sz="2400" b="1" dirty="0" smtClean="0"/>
              <a:t>superior, </a:t>
            </a:r>
            <a:endParaRPr lang="cs-CZ" altLang="cs-CZ" sz="2400" b="1" dirty="0"/>
          </a:p>
          <a:p>
            <a:pPr>
              <a:buClrTx/>
              <a:buFontTx/>
              <a:buNone/>
            </a:pPr>
            <a:r>
              <a:rPr lang="cs-CZ" altLang="cs-CZ" sz="2400" b="1" dirty="0" err="1" smtClean="0"/>
              <a:t>medius</a:t>
            </a:r>
            <a:r>
              <a:rPr lang="cs-CZ" altLang="cs-CZ" sz="2400" b="1" dirty="0" smtClean="0"/>
              <a:t> et </a:t>
            </a:r>
            <a:r>
              <a:rPr lang="cs-CZ" altLang="cs-CZ" sz="2400" b="1" dirty="0" err="1"/>
              <a:t>inferior</a:t>
            </a:r>
            <a:endParaRPr lang="cs-CZ" altLang="cs-CZ" sz="2400" b="1" dirty="0"/>
          </a:p>
          <a:p>
            <a:pPr>
              <a:buClrTx/>
              <a:buFontTx/>
              <a:buNone/>
            </a:pPr>
            <a:r>
              <a:rPr lang="cs-CZ" altLang="cs-CZ" sz="2400" b="1" dirty="0" err="1" smtClean="0"/>
              <a:t>Fissura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/>
              <a:t>obliqua</a:t>
            </a:r>
            <a:endParaRPr lang="cs-CZ" altLang="cs-CZ" sz="2400" b="1" dirty="0"/>
          </a:p>
          <a:p>
            <a:pPr>
              <a:buClrTx/>
              <a:buFontTx/>
              <a:buNone/>
            </a:pPr>
            <a:r>
              <a:rPr lang="cs-CZ" altLang="cs-CZ" sz="2400" b="1" dirty="0" smtClean="0"/>
              <a:t>et </a:t>
            </a:r>
            <a:r>
              <a:rPr lang="cs-CZ" altLang="cs-CZ" sz="2400" b="1" dirty="0" err="1"/>
              <a:t>horizontalis</a:t>
            </a:r>
            <a:r>
              <a:rPr lang="cs-CZ" altLang="cs-CZ" sz="2400" b="1" dirty="0"/>
              <a:t>            </a:t>
            </a:r>
          </a:p>
          <a:p>
            <a:pPr>
              <a:buClrTx/>
              <a:buFontTx/>
              <a:buNone/>
            </a:pPr>
            <a:endParaRPr lang="cs-CZ" altLang="cs-CZ" sz="2400" b="1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991225" y="0"/>
            <a:ext cx="4062413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sz="2400" b="1" dirty="0" smtClean="0"/>
              <a:t>    PULMO </a:t>
            </a:r>
            <a:r>
              <a:rPr lang="cs-CZ" altLang="cs-CZ" sz="2400" b="1" dirty="0"/>
              <a:t>SINISTER</a:t>
            </a:r>
          </a:p>
          <a:p>
            <a:pPr>
              <a:buClrTx/>
              <a:buFontTx/>
              <a:buNone/>
            </a:pPr>
            <a:r>
              <a:rPr lang="cs-CZ" altLang="cs-CZ" sz="2400" b="1" dirty="0"/>
              <a:t>     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Lobus</a:t>
            </a:r>
            <a:r>
              <a:rPr lang="cs-CZ" altLang="cs-CZ" sz="2400" b="1" dirty="0" smtClean="0"/>
              <a:t> </a:t>
            </a:r>
            <a:r>
              <a:rPr lang="cs-CZ" altLang="cs-CZ" sz="2400" b="1" dirty="0" smtClean="0"/>
              <a:t>superior et</a:t>
            </a:r>
            <a:endParaRPr lang="cs-CZ" altLang="cs-CZ" sz="2400" b="1" dirty="0"/>
          </a:p>
          <a:p>
            <a:pPr>
              <a:buClrTx/>
              <a:buFontTx/>
              <a:buNone/>
            </a:pPr>
            <a:r>
              <a:rPr lang="cs-CZ" altLang="cs-CZ" sz="2400" b="1" dirty="0"/>
              <a:t>      </a:t>
            </a:r>
            <a:r>
              <a:rPr lang="cs-CZ" altLang="cs-CZ" sz="2400" b="1" dirty="0" err="1" smtClean="0"/>
              <a:t>inferior</a:t>
            </a:r>
            <a:endParaRPr lang="cs-CZ" altLang="cs-CZ" sz="2400" b="1" dirty="0"/>
          </a:p>
          <a:p>
            <a:pPr>
              <a:buClrTx/>
              <a:buFontTx/>
              <a:buNone/>
            </a:pPr>
            <a:r>
              <a:rPr lang="cs-CZ" altLang="cs-CZ" sz="2400" b="1" dirty="0"/>
              <a:t>      </a:t>
            </a:r>
            <a:r>
              <a:rPr lang="cs-CZ" altLang="cs-CZ" dirty="0" err="1"/>
              <a:t>F</a:t>
            </a:r>
            <a:r>
              <a:rPr lang="cs-CZ" altLang="cs-CZ" sz="2400" b="1" dirty="0" err="1" smtClean="0"/>
              <a:t>issura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/>
              <a:t>obliqua</a:t>
            </a:r>
            <a:endParaRPr lang="cs-CZ" altLang="cs-CZ" sz="2400" b="1" dirty="0"/>
          </a:p>
          <a:p>
            <a:pPr>
              <a:buClrTx/>
              <a:buFontTx/>
              <a:buNone/>
            </a:pPr>
            <a:r>
              <a:rPr lang="cs-CZ" altLang="cs-CZ" sz="2400" b="1" dirty="0"/>
              <a:t>      </a:t>
            </a:r>
            <a:r>
              <a:rPr lang="cs-CZ" altLang="cs-CZ" dirty="0" err="1"/>
              <a:t>I</a:t>
            </a:r>
            <a:r>
              <a:rPr lang="cs-CZ" altLang="cs-CZ" sz="2400" b="1" dirty="0" err="1" smtClean="0"/>
              <a:t>ncisura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/>
              <a:t>cardiaca</a:t>
            </a:r>
            <a:endParaRPr lang="cs-CZ" altLang="cs-CZ" sz="2400" b="1" dirty="0"/>
          </a:p>
          <a:p>
            <a:pPr>
              <a:buClrTx/>
              <a:buFontTx/>
              <a:buNone/>
            </a:pPr>
            <a:r>
              <a:rPr lang="cs-CZ" altLang="cs-CZ" sz="2400" b="1" dirty="0" smtClean="0"/>
              <a:t>      </a:t>
            </a:r>
            <a:r>
              <a:rPr lang="cs-CZ" altLang="cs-CZ" dirty="0" err="1"/>
              <a:t>L</a:t>
            </a:r>
            <a:r>
              <a:rPr lang="cs-CZ" altLang="cs-CZ" sz="2400" b="1" dirty="0" err="1" smtClean="0"/>
              <a:t>ingula</a:t>
            </a:r>
            <a:r>
              <a:rPr lang="cs-CZ" altLang="cs-CZ" sz="2400" b="1" dirty="0" smtClean="0"/>
              <a:t> </a:t>
            </a:r>
            <a:endParaRPr lang="cs-CZ" altLang="cs-CZ" sz="2400" b="1" dirty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987824" y="0"/>
            <a:ext cx="3620200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sz="2400" b="1" dirty="0" smtClean="0"/>
              <a:t>Apex </a:t>
            </a:r>
            <a:r>
              <a:rPr lang="cs-CZ" altLang="cs-CZ" sz="2400" b="1" dirty="0" err="1"/>
              <a:t>pulmonis</a:t>
            </a:r>
            <a:endParaRPr lang="cs-CZ" altLang="cs-CZ" sz="2400" b="1" dirty="0"/>
          </a:p>
          <a:p>
            <a:pPr>
              <a:buClrTx/>
              <a:buFontTx/>
              <a:buNone/>
            </a:pPr>
            <a:r>
              <a:rPr lang="cs-CZ" altLang="cs-CZ" sz="2400" b="1" dirty="0" err="1" smtClean="0"/>
              <a:t>Basis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/>
              <a:t>pulmonis</a:t>
            </a:r>
            <a:endParaRPr lang="cs-CZ" altLang="cs-CZ" sz="2400" b="1" dirty="0"/>
          </a:p>
          <a:p>
            <a:pPr>
              <a:buClrTx/>
              <a:buFontTx/>
              <a:buNone/>
            </a:pPr>
            <a:r>
              <a:rPr lang="cs-CZ" altLang="cs-CZ" sz="2400" b="1" dirty="0"/>
              <a:t>(facies </a:t>
            </a:r>
            <a:r>
              <a:rPr lang="cs-CZ" altLang="cs-CZ" sz="2400" b="1" dirty="0" err="1"/>
              <a:t>diaphragmatica</a:t>
            </a:r>
            <a:r>
              <a:rPr lang="cs-CZ" altLang="cs-CZ" sz="2400" b="1" dirty="0"/>
              <a:t>)</a:t>
            </a:r>
          </a:p>
          <a:p>
            <a:pPr>
              <a:buClrTx/>
              <a:buFontTx/>
              <a:buNone/>
            </a:pPr>
            <a:r>
              <a:rPr lang="cs-CZ" altLang="cs-CZ" sz="2400" b="1" dirty="0" smtClean="0"/>
              <a:t>Facies </a:t>
            </a:r>
            <a:r>
              <a:rPr lang="cs-CZ" altLang="cs-CZ" sz="2400" b="1" dirty="0" err="1" smtClean="0"/>
              <a:t>costalis</a:t>
            </a:r>
            <a:endParaRPr lang="cs-CZ" altLang="cs-CZ" sz="2400" b="1" dirty="0" smtClean="0"/>
          </a:p>
          <a:p>
            <a:pPr>
              <a:buClrTx/>
              <a:buFontTx/>
              <a:buNone/>
            </a:pPr>
            <a:r>
              <a:rPr lang="cs-CZ" altLang="cs-CZ" dirty="0" smtClean="0"/>
              <a:t>Facies </a:t>
            </a:r>
            <a:r>
              <a:rPr lang="cs-CZ" altLang="cs-CZ" dirty="0" err="1" smtClean="0"/>
              <a:t>mediastinalis</a:t>
            </a:r>
            <a:endParaRPr lang="cs-CZ" altLang="cs-CZ" sz="2400" b="1" dirty="0"/>
          </a:p>
          <a:p>
            <a:pPr>
              <a:buClrTx/>
              <a:buFontTx/>
              <a:buNone/>
            </a:pPr>
            <a:r>
              <a:rPr lang="cs-CZ" altLang="cs-CZ" sz="2400" b="1" dirty="0" err="1" smtClean="0"/>
              <a:t>Margo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/>
              <a:t>anterior</a:t>
            </a:r>
            <a:endParaRPr lang="cs-CZ" altLang="cs-CZ" sz="2400" b="1" dirty="0"/>
          </a:p>
          <a:p>
            <a:pPr>
              <a:buClrTx/>
              <a:buFontTx/>
              <a:buNone/>
            </a:pPr>
            <a:r>
              <a:rPr lang="cs-CZ" altLang="cs-CZ" sz="2400" b="1" dirty="0"/>
              <a:t>            </a:t>
            </a:r>
            <a:r>
              <a:rPr lang="cs-CZ" altLang="cs-CZ" sz="2400" b="1" dirty="0" err="1"/>
              <a:t>inferior</a:t>
            </a:r>
            <a:endParaRPr lang="cs-CZ" altLang="cs-CZ" sz="2400" b="1" dirty="0"/>
          </a:p>
          <a:p>
            <a:pPr>
              <a:buClrTx/>
              <a:buFontTx/>
              <a:buNone/>
            </a:pPr>
            <a:r>
              <a:rPr lang="cs-CZ" altLang="cs-CZ" sz="2400" b="1" dirty="0"/>
              <a:t>            </a:t>
            </a:r>
            <a:r>
              <a:rPr lang="cs-CZ" altLang="cs-CZ" sz="2400" b="1" dirty="0" err="1"/>
              <a:t>posterior</a:t>
            </a:r>
            <a:endParaRPr lang="cs-CZ" altLang="cs-CZ" sz="2400" b="1" dirty="0"/>
          </a:p>
          <a:p>
            <a:pPr>
              <a:buClrTx/>
              <a:buFontTx/>
              <a:buNone/>
            </a:pP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854124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32131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1514152"/>
            <a:ext cx="325913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62288" y="0"/>
            <a:ext cx="3771523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sz="2400" b="1" dirty="0"/>
              <a:t>FACIES MEDIASTINALIS</a:t>
            </a:r>
          </a:p>
          <a:p>
            <a:pPr>
              <a:buClrTx/>
              <a:buFontTx/>
              <a:buNone/>
            </a:pPr>
            <a:r>
              <a:rPr lang="cs-CZ" altLang="cs-CZ" sz="2400" b="1" dirty="0"/>
              <a:t>    </a:t>
            </a:r>
            <a:r>
              <a:rPr lang="cs-CZ" altLang="cs-CZ" sz="2400" b="1" dirty="0" err="1"/>
              <a:t>hillum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pulmonis</a:t>
            </a:r>
            <a:endParaRPr lang="cs-CZ" altLang="cs-CZ" sz="2400" b="1" dirty="0"/>
          </a:p>
          <a:p>
            <a:pPr>
              <a:buClrTx/>
              <a:buFontTx/>
              <a:buNone/>
            </a:pPr>
            <a:r>
              <a:rPr lang="cs-CZ" altLang="cs-CZ" sz="2400" b="1" dirty="0"/>
              <a:t>    radix </a:t>
            </a:r>
            <a:r>
              <a:rPr lang="cs-CZ" altLang="cs-CZ" sz="2400" b="1" dirty="0" err="1"/>
              <a:t>pulmonis</a:t>
            </a:r>
            <a:endParaRPr lang="cs-CZ" altLang="cs-CZ" sz="2400" b="1" dirty="0"/>
          </a:p>
          <a:p>
            <a:pPr>
              <a:buClrTx/>
              <a:buFontTx/>
              <a:buNone/>
            </a:pPr>
            <a:r>
              <a:rPr lang="cs-CZ" altLang="cs-CZ" sz="2400" b="1" dirty="0"/>
              <a:t>    lig. </a:t>
            </a:r>
            <a:r>
              <a:rPr lang="cs-CZ" altLang="cs-CZ" sz="2400" b="1" dirty="0" err="1"/>
              <a:t>pulmonale</a:t>
            </a:r>
            <a:r>
              <a:rPr lang="cs-CZ" altLang="cs-CZ" sz="2400" b="1" dirty="0"/>
              <a:t> </a:t>
            </a:r>
          </a:p>
          <a:p>
            <a:pPr>
              <a:buClrTx/>
              <a:buFontTx/>
              <a:buNone/>
            </a:pPr>
            <a:r>
              <a:rPr lang="cs-CZ" altLang="cs-CZ" sz="2400" b="1" dirty="0" smtClean="0"/>
              <a:t>    </a:t>
            </a:r>
            <a:r>
              <a:rPr lang="cs-CZ" altLang="cs-CZ" sz="2400" b="1" dirty="0" err="1" smtClean="0"/>
              <a:t>impressio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/>
              <a:t>cardiaca</a:t>
            </a: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435959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8950"/>
            <a:ext cx="3819525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03213" y="350838"/>
            <a:ext cx="4964112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Cartilago nasi lateralis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Cartilago alaris major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   - crus laterale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   - crus mediale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Cartilagines alares minores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Cartilagines nasales accessoriae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300355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947" y="2654160"/>
            <a:ext cx="2949575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32353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409" y="1700808"/>
            <a:ext cx="327818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-127000" y="0"/>
            <a:ext cx="9069388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sz="2400" b="1" dirty="0"/>
              <a:t>SEGMENTA BRONCHOPULMONALIA DEXTRA</a:t>
            </a:r>
          </a:p>
          <a:p>
            <a:pPr>
              <a:buFont typeface="Times New Roman" pitchFamily="16" charset="0"/>
              <a:buAutoNum type="arabicPeriod"/>
            </a:pPr>
            <a:r>
              <a:rPr lang="cs-CZ" altLang="cs-CZ" sz="2400" b="1" dirty="0"/>
              <a:t>s. </a:t>
            </a:r>
            <a:r>
              <a:rPr lang="cs-CZ" altLang="cs-CZ" sz="2400" b="1" dirty="0" err="1"/>
              <a:t>apicale</a:t>
            </a:r>
            <a:r>
              <a:rPr lang="cs-CZ" altLang="cs-CZ" sz="2400" b="1" dirty="0"/>
              <a:t>          4. s. </a:t>
            </a:r>
            <a:r>
              <a:rPr lang="cs-CZ" altLang="cs-CZ" sz="2400" b="1" dirty="0" err="1"/>
              <a:t>laterale</a:t>
            </a:r>
            <a:r>
              <a:rPr lang="cs-CZ" altLang="cs-CZ" sz="2400" b="1" dirty="0"/>
              <a:t>        6. s. </a:t>
            </a:r>
            <a:r>
              <a:rPr lang="cs-CZ" altLang="cs-CZ" sz="2400" b="1" dirty="0" err="1"/>
              <a:t>apicale</a:t>
            </a:r>
            <a:endParaRPr lang="cs-CZ" altLang="cs-CZ" sz="2400" b="1" dirty="0"/>
          </a:p>
          <a:p>
            <a:pPr>
              <a:buFont typeface="Times New Roman" pitchFamily="16" charset="0"/>
              <a:buAutoNum type="arabicPeriod"/>
            </a:pPr>
            <a:r>
              <a:rPr lang="cs-CZ" altLang="cs-CZ" sz="2400" b="1" dirty="0"/>
              <a:t>s. </a:t>
            </a:r>
            <a:r>
              <a:rPr lang="cs-CZ" altLang="cs-CZ" sz="2400" b="1" dirty="0" err="1"/>
              <a:t>posterius</a:t>
            </a:r>
            <a:r>
              <a:rPr lang="cs-CZ" altLang="cs-CZ" sz="2400" b="1" dirty="0"/>
              <a:t>      5. s. </a:t>
            </a:r>
            <a:r>
              <a:rPr lang="cs-CZ" altLang="cs-CZ" sz="2400" b="1" dirty="0" err="1"/>
              <a:t>mediale</a:t>
            </a:r>
            <a:r>
              <a:rPr lang="cs-CZ" altLang="cs-CZ" sz="2400" b="1" dirty="0"/>
              <a:t>       7. s. </a:t>
            </a:r>
            <a:r>
              <a:rPr lang="cs-CZ" altLang="cs-CZ" sz="2400" b="1" dirty="0" err="1"/>
              <a:t>basale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mediale</a:t>
            </a:r>
            <a:endParaRPr lang="cs-CZ" altLang="cs-CZ" sz="2400" b="1" dirty="0"/>
          </a:p>
          <a:p>
            <a:pPr>
              <a:buFont typeface="Times New Roman" pitchFamily="16" charset="0"/>
              <a:buAutoNum type="arabicPeriod"/>
            </a:pPr>
            <a:r>
              <a:rPr lang="cs-CZ" altLang="cs-CZ" sz="2400" b="1" dirty="0"/>
              <a:t>s. </a:t>
            </a:r>
            <a:r>
              <a:rPr lang="cs-CZ" altLang="cs-CZ" sz="2400" b="1" dirty="0" err="1"/>
              <a:t>anterius</a:t>
            </a:r>
            <a:r>
              <a:rPr lang="cs-CZ" altLang="cs-CZ" sz="2400" b="1" dirty="0"/>
              <a:t>                                     8. s. </a:t>
            </a:r>
            <a:r>
              <a:rPr lang="cs-CZ" altLang="cs-CZ" sz="2400" b="1" dirty="0" err="1"/>
              <a:t>basale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anterius</a:t>
            </a:r>
            <a:endParaRPr lang="cs-CZ" altLang="cs-CZ" sz="2400" b="1" dirty="0"/>
          </a:p>
          <a:p>
            <a:pPr>
              <a:buClrTx/>
              <a:buFontTx/>
              <a:buNone/>
            </a:pPr>
            <a:r>
              <a:rPr lang="cs-CZ" altLang="cs-CZ" sz="2400" b="1" dirty="0"/>
              <a:t>                                                           9. s. </a:t>
            </a:r>
            <a:r>
              <a:rPr lang="cs-CZ" altLang="cs-CZ" sz="2400" b="1" dirty="0" err="1"/>
              <a:t>basale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laterale</a:t>
            </a:r>
            <a:endParaRPr lang="cs-CZ" altLang="cs-CZ" sz="2400" b="1" dirty="0"/>
          </a:p>
          <a:p>
            <a:pPr>
              <a:buClrTx/>
              <a:buFontTx/>
              <a:buNone/>
            </a:pPr>
            <a:r>
              <a:rPr lang="cs-CZ" altLang="cs-CZ" sz="2400" b="1" dirty="0"/>
              <a:t>                                                          10. s. </a:t>
            </a:r>
            <a:r>
              <a:rPr lang="cs-CZ" altLang="cs-CZ" sz="2400" b="1" dirty="0" err="1"/>
              <a:t>basale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posterius</a:t>
            </a: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7195865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3228975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2205038"/>
            <a:ext cx="2930525" cy="465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4762"/>
            <a:ext cx="9069388" cy="228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sz="2400" b="1" dirty="0"/>
              <a:t>SEGMENTA BRONCHOPULMONALIA SINISTRA</a:t>
            </a:r>
          </a:p>
          <a:p>
            <a:pPr>
              <a:buClrTx/>
              <a:buFontTx/>
              <a:buNone/>
            </a:pPr>
            <a:r>
              <a:rPr lang="cs-CZ" altLang="cs-CZ" sz="2400" b="1" dirty="0"/>
              <a:t>1+2. s. </a:t>
            </a:r>
            <a:r>
              <a:rPr lang="cs-CZ" altLang="cs-CZ" sz="2400" b="1" dirty="0" err="1"/>
              <a:t>apicoposterius</a:t>
            </a:r>
            <a:r>
              <a:rPr lang="cs-CZ" altLang="cs-CZ" sz="2400" b="1" dirty="0"/>
              <a:t>                     6. s. </a:t>
            </a:r>
            <a:r>
              <a:rPr lang="cs-CZ" altLang="cs-CZ" sz="2400" b="1" dirty="0" err="1"/>
              <a:t>apicale</a:t>
            </a:r>
            <a:endParaRPr lang="cs-CZ" altLang="cs-CZ" sz="2400" b="1" dirty="0"/>
          </a:p>
          <a:p>
            <a:pPr>
              <a:buClrTx/>
              <a:buFontTx/>
              <a:buNone/>
            </a:pPr>
            <a:r>
              <a:rPr lang="cs-CZ" altLang="cs-CZ" sz="2400" b="1" dirty="0"/>
              <a:t>3. s. </a:t>
            </a:r>
            <a:r>
              <a:rPr lang="cs-CZ" altLang="cs-CZ" sz="2400" b="1" dirty="0" err="1"/>
              <a:t>anterius</a:t>
            </a:r>
            <a:r>
              <a:rPr lang="cs-CZ" altLang="cs-CZ" sz="2400" b="1" dirty="0"/>
              <a:t>                                     (7. s. </a:t>
            </a:r>
            <a:r>
              <a:rPr lang="cs-CZ" altLang="cs-CZ" sz="2400" b="1" dirty="0" err="1"/>
              <a:t>basale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mediale</a:t>
            </a:r>
            <a:r>
              <a:rPr lang="cs-CZ" altLang="cs-CZ" sz="2400" b="1" dirty="0"/>
              <a:t>)</a:t>
            </a:r>
          </a:p>
          <a:p>
            <a:pPr>
              <a:buClrTx/>
              <a:buFontTx/>
              <a:buNone/>
            </a:pPr>
            <a:r>
              <a:rPr lang="cs-CZ" altLang="cs-CZ" sz="2400" b="1" dirty="0"/>
              <a:t>4. s. </a:t>
            </a:r>
            <a:r>
              <a:rPr lang="cs-CZ" altLang="cs-CZ" sz="2400" b="1" dirty="0" err="1"/>
              <a:t>lingulare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superius</a:t>
            </a:r>
            <a:r>
              <a:rPr lang="cs-CZ" altLang="cs-CZ" sz="2400" b="1" dirty="0"/>
              <a:t>                    8. s. </a:t>
            </a:r>
            <a:r>
              <a:rPr lang="cs-CZ" altLang="cs-CZ" sz="2400" b="1" dirty="0" err="1"/>
              <a:t>basale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anterius</a:t>
            </a:r>
            <a:endParaRPr lang="cs-CZ" altLang="cs-CZ" sz="2400" b="1" dirty="0"/>
          </a:p>
          <a:p>
            <a:pPr>
              <a:buClrTx/>
              <a:buFontTx/>
              <a:buNone/>
            </a:pPr>
            <a:r>
              <a:rPr lang="cs-CZ" altLang="cs-CZ" sz="2400" b="1" dirty="0"/>
              <a:t>5. s. </a:t>
            </a:r>
            <a:r>
              <a:rPr lang="cs-CZ" altLang="cs-CZ" sz="2400" b="1" dirty="0" err="1"/>
              <a:t>lingulare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inferius</a:t>
            </a:r>
            <a:r>
              <a:rPr lang="cs-CZ" altLang="cs-CZ" sz="2400" b="1" dirty="0"/>
              <a:t>                      9. s. </a:t>
            </a:r>
            <a:r>
              <a:rPr lang="cs-CZ" altLang="cs-CZ" sz="2400" b="1" dirty="0" err="1"/>
              <a:t>basale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laterale</a:t>
            </a:r>
            <a:endParaRPr lang="cs-CZ" altLang="cs-CZ" sz="2400" b="1" dirty="0"/>
          </a:p>
          <a:p>
            <a:pPr>
              <a:buClrTx/>
              <a:buFontTx/>
              <a:buNone/>
            </a:pPr>
            <a:r>
              <a:rPr lang="cs-CZ" altLang="cs-CZ" sz="2400" b="1" dirty="0"/>
              <a:t>                                                          10. s. </a:t>
            </a:r>
            <a:r>
              <a:rPr lang="cs-CZ" altLang="cs-CZ" sz="2400" b="1" dirty="0" err="1"/>
              <a:t>basale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posterius</a:t>
            </a: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633813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2743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048000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71475" y="134938"/>
            <a:ext cx="5785856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sz="2400" b="1" dirty="0"/>
              <a:t>PLEURA - </a:t>
            </a:r>
            <a:r>
              <a:rPr lang="cs-CZ" altLang="cs-CZ" sz="2400" b="1" dirty="0" err="1"/>
              <a:t>visceralis</a:t>
            </a:r>
            <a:endParaRPr lang="cs-CZ" altLang="cs-CZ" sz="2400" b="1" dirty="0"/>
          </a:p>
          <a:p>
            <a:pPr>
              <a:buClrTx/>
              <a:buFontTx/>
              <a:buNone/>
            </a:pPr>
            <a:r>
              <a:rPr lang="cs-CZ" altLang="cs-CZ" sz="2400" b="1" dirty="0"/>
              <a:t>                - </a:t>
            </a:r>
            <a:r>
              <a:rPr lang="cs-CZ" altLang="cs-CZ" sz="2400" b="1" dirty="0" err="1"/>
              <a:t>parietalis</a:t>
            </a:r>
            <a:r>
              <a:rPr lang="cs-CZ" altLang="cs-CZ" sz="2400" b="1" dirty="0"/>
              <a:t> - </a:t>
            </a:r>
            <a:r>
              <a:rPr lang="cs-CZ" altLang="cs-CZ" sz="2400" b="1" dirty="0" err="1"/>
              <a:t>costalis</a:t>
            </a:r>
            <a:endParaRPr lang="cs-CZ" altLang="cs-CZ" sz="2400" b="1" dirty="0"/>
          </a:p>
          <a:p>
            <a:pPr>
              <a:buClrTx/>
              <a:buFontTx/>
              <a:buNone/>
            </a:pPr>
            <a:r>
              <a:rPr lang="cs-CZ" altLang="cs-CZ" sz="2400" b="1" dirty="0"/>
              <a:t>                                   - </a:t>
            </a:r>
            <a:r>
              <a:rPr lang="cs-CZ" altLang="cs-CZ" sz="2400" b="1" dirty="0" err="1"/>
              <a:t>diaphragmatica</a:t>
            </a:r>
            <a:endParaRPr lang="cs-CZ" altLang="cs-CZ" sz="2400" b="1" dirty="0"/>
          </a:p>
          <a:p>
            <a:pPr>
              <a:buClrTx/>
              <a:buFontTx/>
              <a:buNone/>
            </a:pPr>
            <a:r>
              <a:rPr lang="cs-CZ" altLang="cs-CZ" sz="2400" b="1" dirty="0"/>
              <a:t>                                   - </a:t>
            </a:r>
            <a:r>
              <a:rPr lang="cs-CZ" altLang="cs-CZ" sz="2400" b="1" dirty="0" err="1"/>
              <a:t>mediastinalis</a:t>
            </a:r>
            <a:endParaRPr lang="cs-CZ" altLang="cs-CZ" sz="2400" b="1" dirty="0"/>
          </a:p>
          <a:p>
            <a:pPr>
              <a:buClrTx/>
              <a:buFontTx/>
              <a:buNone/>
            </a:pPr>
            <a:r>
              <a:rPr lang="cs-CZ" altLang="cs-CZ" sz="2400" b="1" dirty="0"/>
              <a:t>   </a:t>
            </a:r>
            <a:r>
              <a:rPr lang="cs-CZ" altLang="cs-CZ" sz="2400" b="1" dirty="0" err="1"/>
              <a:t>Cavitas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pleuralis</a:t>
            </a:r>
            <a:endParaRPr lang="cs-CZ" altLang="cs-CZ" sz="2400" b="1" dirty="0"/>
          </a:p>
          <a:p>
            <a:pPr>
              <a:buClrTx/>
              <a:buFontTx/>
              <a:buNone/>
            </a:pPr>
            <a:r>
              <a:rPr lang="cs-CZ" altLang="cs-CZ" sz="2400" b="1" dirty="0"/>
              <a:t>   </a:t>
            </a:r>
            <a:r>
              <a:rPr lang="cs-CZ" altLang="cs-CZ" sz="2400" b="1" dirty="0" err="1"/>
              <a:t>Cupula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pleurae</a:t>
            </a:r>
            <a:r>
              <a:rPr lang="cs-CZ" altLang="cs-CZ" sz="2400" b="1" dirty="0"/>
              <a:t>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824163" y="2655888"/>
            <a:ext cx="37211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sz="2400" b="1"/>
              <a:t>Recessus pleurae:</a:t>
            </a:r>
          </a:p>
          <a:p>
            <a:pPr>
              <a:buClrTx/>
              <a:buFontTx/>
              <a:buNone/>
            </a:pPr>
            <a:endParaRPr lang="cs-CZ" altLang="cs-CZ" sz="2400" b="1"/>
          </a:p>
          <a:p>
            <a:pPr>
              <a:buClrTx/>
              <a:buFontTx/>
              <a:buNone/>
            </a:pPr>
            <a:r>
              <a:rPr lang="cs-CZ" altLang="cs-CZ" sz="2400" b="1"/>
              <a:t>r. costodiaphragmaticus</a:t>
            </a:r>
          </a:p>
          <a:p>
            <a:pPr>
              <a:buClrTx/>
              <a:buFontTx/>
              <a:buNone/>
            </a:pPr>
            <a:r>
              <a:rPr lang="cs-CZ" altLang="cs-CZ" sz="2400" b="1"/>
              <a:t>r. costomediastinalis</a:t>
            </a:r>
          </a:p>
          <a:p>
            <a:pPr>
              <a:buClrTx/>
              <a:buFontTx/>
              <a:buNone/>
            </a:pPr>
            <a:r>
              <a:rPr lang="cs-CZ" altLang="cs-CZ" sz="2400" b="1"/>
              <a:t>r. phrenicomediastinalis</a:t>
            </a:r>
          </a:p>
          <a:p>
            <a:pPr>
              <a:buClrTx/>
              <a:buFontTx/>
              <a:buNone/>
            </a:pPr>
            <a:endParaRPr lang="cs-CZ" altLang="cs-CZ" sz="2400" b="1"/>
          </a:p>
          <a:p>
            <a:pPr>
              <a:buClrTx/>
              <a:buFontTx/>
              <a:buNone/>
            </a:pPr>
            <a:endParaRPr lang="cs-CZ" altLang="cs-CZ" sz="2400" b="1"/>
          </a:p>
          <a:p>
            <a:pPr>
              <a:buClrTx/>
              <a:buFontTx/>
              <a:buNone/>
            </a:pPr>
            <a:r>
              <a:rPr lang="cs-CZ" altLang="cs-CZ" sz="2400" b="1"/>
              <a:t>Pneumothorax</a:t>
            </a:r>
          </a:p>
        </p:txBody>
      </p:sp>
    </p:spTree>
    <p:extLst>
      <p:ext uri="{BB962C8B-B14F-4D97-AF65-F5344CB8AC3E}">
        <p14:creationId xmlns:p14="http://schemas.microsoft.com/office/powerpoint/2010/main" val="3885240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1341438"/>
            <a:ext cx="4341812" cy="551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74650" y="566738"/>
            <a:ext cx="5486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sz="2400" b="1"/>
              <a:t>Area interpleuralis sup. (thymica)</a:t>
            </a:r>
          </a:p>
          <a:p>
            <a:pPr>
              <a:buClrTx/>
              <a:buFontTx/>
              <a:buNone/>
            </a:pPr>
            <a:endParaRPr lang="cs-CZ" altLang="cs-CZ" sz="2400" b="1"/>
          </a:p>
          <a:p>
            <a:pPr>
              <a:buClrTx/>
              <a:buFontTx/>
              <a:buNone/>
            </a:pPr>
            <a:r>
              <a:rPr lang="cs-CZ" altLang="cs-CZ" sz="2400" b="1"/>
              <a:t>Area interpleuralis inf. (pericardiaca)</a:t>
            </a:r>
          </a:p>
        </p:txBody>
      </p:sp>
    </p:spTree>
    <p:extLst>
      <p:ext uri="{BB962C8B-B14F-4D97-AF65-F5344CB8AC3E}">
        <p14:creationId xmlns:p14="http://schemas.microsoft.com/office/powerpoint/2010/main" val="2643751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84238"/>
            <a:ext cx="8675687" cy="597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035050" y="207963"/>
            <a:ext cx="20415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cs-CZ" altLang="cs-CZ" sz="2400" b="1"/>
              <a:t>EXPIRATION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738813" y="207963"/>
            <a:ext cx="21431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cs-CZ" altLang="cs-CZ" sz="2400" b="1"/>
              <a:t>INSPIRATION</a:t>
            </a:r>
          </a:p>
        </p:txBody>
      </p:sp>
    </p:spTree>
    <p:extLst>
      <p:ext uri="{BB962C8B-B14F-4D97-AF65-F5344CB8AC3E}">
        <p14:creationId xmlns:p14="http://schemas.microsoft.com/office/powerpoint/2010/main" val="656976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-26988"/>
            <a:ext cx="6911975" cy="6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376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519113" y="566738"/>
            <a:ext cx="6653212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sz="2400"/>
              <a:t>Illustrations and photographs were copied from:</a:t>
            </a:r>
          </a:p>
          <a:p>
            <a:pPr>
              <a:buClrTx/>
              <a:buFontTx/>
              <a:buNone/>
            </a:pPr>
            <a:r>
              <a:rPr lang="cs-CZ" altLang="cs-CZ" sz="2400" b="1"/>
              <a:t>Atlas der Anatomie des Menschen/Sobotta.</a:t>
            </a:r>
          </a:p>
          <a:p>
            <a:pPr>
              <a:buClrTx/>
              <a:buFontTx/>
              <a:buNone/>
            </a:pPr>
            <a:r>
              <a:rPr lang="cs-CZ" altLang="cs-CZ" sz="2400" b="1"/>
              <a:t>Putz,R., und Pabst,R. 20. Auflage. M</a:t>
            </a:r>
            <a:r>
              <a:rPr lang="en-US" altLang="cs-CZ" sz="2400" b="1"/>
              <a:t>ü</a:t>
            </a:r>
            <a:r>
              <a:rPr lang="cs-CZ" altLang="cs-CZ" sz="2400" b="1"/>
              <a:t>nchen: </a:t>
            </a:r>
          </a:p>
          <a:p>
            <a:pPr>
              <a:buClrTx/>
              <a:buFontTx/>
              <a:buNone/>
            </a:pPr>
            <a:r>
              <a:rPr lang="cs-CZ" altLang="cs-CZ" sz="2400" b="1"/>
              <a:t>Urban </a:t>
            </a:r>
            <a:r>
              <a:rPr lang="en-US" altLang="cs-CZ" sz="2400" b="1"/>
              <a:t>&amp;</a:t>
            </a:r>
            <a:r>
              <a:rPr lang="cs-CZ" altLang="cs-CZ" sz="2400" b="1"/>
              <a:t> Schwarzenberg, 1993</a:t>
            </a:r>
          </a:p>
          <a:p>
            <a:pPr>
              <a:buClrTx/>
              <a:buFontTx/>
              <a:buNone/>
            </a:pPr>
            <a:r>
              <a:rPr lang="cs-CZ" altLang="cs-CZ" sz="2400" b="1"/>
              <a:t>Netter: Interactive Atlas of Human Anatomy. </a:t>
            </a:r>
          </a:p>
          <a:p>
            <a:pPr>
              <a:buClrTx/>
              <a:buFontTx/>
              <a:buNone/>
            </a:pPr>
            <a:r>
              <a:rPr lang="cs-CZ" altLang="cs-CZ" sz="2400" b="1"/>
              <a:t>Windows Version 2.0</a:t>
            </a:r>
          </a:p>
        </p:txBody>
      </p:sp>
    </p:spTree>
    <p:extLst>
      <p:ext uri="{BB962C8B-B14F-4D97-AF65-F5344CB8AC3E}">
        <p14:creationId xmlns:p14="http://schemas.microsoft.com/office/powerpoint/2010/main" val="4167129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540"/>
            <a:ext cx="6875462" cy="584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260350"/>
            <a:ext cx="75247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SEPTUM NASI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/>
              <a:t>Cartilago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alaris</a:t>
            </a:r>
            <a:r>
              <a:rPr lang="cs-CZ" altLang="cs-CZ" sz="2400" dirty="0"/>
              <a:t> major – </a:t>
            </a:r>
            <a:r>
              <a:rPr lang="cs-CZ" altLang="cs-CZ" sz="2400" dirty="0" err="1"/>
              <a:t>crus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mediale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/>
              <a:t>Cartilago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septi</a:t>
            </a:r>
            <a:r>
              <a:rPr lang="cs-CZ" altLang="cs-CZ" sz="2400" dirty="0"/>
              <a:t> </a:t>
            </a:r>
            <a:r>
              <a:rPr lang="cs-CZ" altLang="cs-CZ" sz="2400" dirty="0" err="1" smtClean="0"/>
              <a:t>nasi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Lamina </a:t>
            </a:r>
            <a:r>
              <a:rPr lang="cs-CZ" altLang="cs-CZ" sz="2400" dirty="0" err="1"/>
              <a:t>perpendicularis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ossis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ethmoidalis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/>
              <a:t>Vomer</a:t>
            </a:r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158750" y="134938"/>
            <a:ext cx="914224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 smtClean="0"/>
              <a:t>CAVITAS </a:t>
            </a:r>
            <a:r>
              <a:rPr lang="en-US" altLang="cs-CZ" sz="2400" dirty="0"/>
              <a:t>NASI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/>
              <a:t> - </a:t>
            </a:r>
            <a:r>
              <a:rPr lang="en-US" altLang="cs-CZ" sz="2400" dirty="0" err="1"/>
              <a:t>vestibulum</a:t>
            </a:r>
            <a:r>
              <a:rPr lang="en-US" altLang="cs-CZ" sz="2400" dirty="0"/>
              <a:t> – limen, </a:t>
            </a:r>
            <a:r>
              <a:rPr lang="en-US" altLang="cs-CZ" sz="2400" dirty="0" err="1" smtClean="0"/>
              <a:t>vibrisae</a:t>
            </a:r>
            <a:endParaRPr lang="en-US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/>
              <a:t> - </a:t>
            </a:r>
            <a:r>
              <a:rPr lang="en-US" altLang="cs-CZ" sz="2400" dirty="0" err="1" smtClean="0"/>
              <a:t>cavitas</a:t>
            </a:r>
            <a:r>
              <a:rPr lang="en-US" altLang="cs-CZ" sz="2400" dirty="0" smtClean="0"/>
              <a:t> </a:t>
            </a:r>
            <a:r>
              <a:rPr lang="en-US" altLang="cs-CZ" sz="2400" dirty="0" err="1"/>
              <a:t>nasi</a:t>
            </a:r>
            <a:r>
              <a:rPr lang="en-US" altLang="cs-CZ" sz="2400" dirty="0"/>
              <a:t> </a:t>
            </a:r>
            <a:r>
              <a:rPr lang="en-US" altLang="cs-CZ" sz="2400" dirty="0" err="1" smtClean="0"/>
              <a:t>propria</a:t>
            </a:r>
            <a:r>
              <a:rPr lang="en-US" altLang="cs-CZ" sz="2400" dirty="0" smtClean="0"/>
              <a:t> </a:t>
            </a:r>
            <a:r>
              <a:rPr lang="en-US" altLang="cs-CZ" sz="2400" dirty="0"/>
              <a:t>– meatus </a:t>
            </a:r>
            <a:r>
              <a:rPr lang="en-US" altLang="cs-CZ" sz="2400" dirty="0" err="1"/>
              <a:t>nasi</a:t>
            </a:r>
            <a:r>
              <a:rPr lang="en-US" altLang="cs-CZ" sz="2400" dirty="0"/>
              <a:t> sup., </a:t>
            </a:r>
            <a:r>
              <a:rPr lang="en-US" altLang="cs-CZ" sz="2400" dirty="0" err="1"/>
              <a:t>medius</a:t>
            </a:r>
            <a:r>
              <a:rPr lang="en-US" altLang="cs-CZ" sz="2400" dirty="0"/>
              <a:t>, inf.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    m</a:t>
            </a:r>
            <a:r>
              <a:rPr lang="en-US" altLang="cs-CZ" sz="2400" dirty="0" err="1"/>
              <a:t>eatus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nasi</a:t>
            </a:r>
            <a:r>
              <a:rPr lang="en-US" altLang="cs-CZ" sz="2400" dirty="0"/>
              <a:t> </a:t>
            </a:r>
            <a:r>
              <a:rPr lang="en-US" altLang="cs-CZ" sz="2400" dirty="0" err="1"/>
              <a:t>communis</a:t>
            </a:r>
            <a:r>
              <a:rPr lang="cs-CZ" altLang="cs-CZ" sz="2400" dirty="0"/>
              <a:t>, m</a:t>
            </a:r>
            <a:r>
              <a:rPr lang="en-US" altLang="cs-CZ" sz="2400" dirty="0" err="1"/>
              <a:t>eatus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nasopharyngeus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choanae</a:t>
            </a:r>
            <a:endParaRPr lang="en-US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 dirty="0"/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2133600"/>
            <a:ext cx="375126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00213"/>
            <a:ext cx="6011862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303213" y="207963"/>
            <a:ext cx="32353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Septum nasi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 - pars membranacea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 - pars cartilaginea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 - pars ossea</a:t>
            </a:r>
            <a:endParaRPr lang="cs-CZ" altLang="cs-CZ" sz="2400"/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4284663" cy="36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0"/>
            <a:ext cx="5724525" cy="457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00213"/>
            <a:ext cx="6516687" cy="458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03213" y="279400"/>
            <a:ext cx="88360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Superior wall: cartilago nasi lateralis, os nasale,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 		   pars nasalis ossis frontalis, lamina cribrosa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                         ossis ethmoidalis, corpus ossis sphenoidalis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303213" y="2008188"/>
            <a:ext cx="31305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Inferior wall: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processus palatinus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maxillae, lamina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horizontalis ossis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palatini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canalis incisivus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58750" y="188913"/>
            <a:ext cx="45688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NASAL MUCOSA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Regio respiratoria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    plexus cavernosi - epistaxis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Regio olfactoria</a:t>
            </a:r>
            <a:endParaRPr lang="cs-CZ" altLang="cs-CZ" sz="2400"/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14600"/>
            <a:ext cx="8964612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2541</TotalTime>
  <Words>772</Words>
  <Application>Microsoft Office PowerPoint</Application>
  <PresentationFormat>Předvádění na obrazovce (4:3)</PresentationFormat>
  <Paragraphs>286</Paragraphs>
  <Slides>46</Slides>
  <Notes>46</Notes>
  <HiddenSlides>2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Aerodynamika</vt:lpstr>
      <vt:lpstr>RESPIRATORY SYSTEM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Anatomický ústav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Masarykova universita v Brně</dc:creator>
  <cp:lastModifiedBy>Svizenska</cp:lastModifiedBy>
  <cp:revision>111</cp:revision>
  <dcterms:created xsi:type="dcterms:W3CDTF">2006-03-06T16:23:58Z</dcterms:created>
  <dcterms:modified xsi:type="dcterms:W3CDTF">2015-11-10T13:18:54Z</dcterms:modified>
</cp:coreProperties>
</file>