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0413-6ECB-4AC3-AC6D-0D4D81EE4050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50B1A-2D51-43F8-A410-761714089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9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98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2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1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8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87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91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22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5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2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2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9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1719-E1E4-4B40-90DC-53E5CB6E2CC7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8521-E8BD-4E1C-8C5B-3351C71C4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7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2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835912135_ece1cae6ec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7"/>
          <a:stretch>
            <a:fillRect/>
          </a:stretch>
        </p:blipFill>
        <p:spPr bwMode="auto">
          <a:xfrm>
            <a:off x="4440238" y="26988"/>
            <a:ext cx="32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524001" y="0"/>
            <a:ext cx="2663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SPINE                       </a:t>
            </a:r>
            <a:r>
              <a:rPr lang="cs-CZ" altLang="cs-CZ" sz="2000">
                <a:solidFill>
                  <a:schemeClr val="accent1"/>
                </a:solidFill>
              </a:rPr>
              <a:t>LUMBAR PART</a:t>
            </a:r>
            <a:r>
              <a:rPr lang="cs-CZ" altLang="cs-CZ">
                <a:solidFill>
                  <a:schemeClr val="accent1"/>
                </a:solidFill>
              </a:rPr>
              <a:t> 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7319964" y="2924175"/>
            <a:ext cx="936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 flipV="1">
            <a:off x="6888164" y="2924175"/>
            <a:ext cx="1368425" cy="865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8328026" y="270827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spinous processes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230813" y="5900739"/>
            <a:ext cx="1441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sacrum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016500" y="4797426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L5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800600" y="3789363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L4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5087939" y="2708276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L3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5448300" y="177323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L2</a:t>
            </a: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5951539" y="908051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L1</a:t>
            </a: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3219450" y="32845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disc space</a:t>
            </a:r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 flipH="1">
            <a:off x="4440238" y="3500438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2849563" y="1797051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vertebral body</a:t>
            </a:r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 flipH="1">
            <a:off x="4440238" y="1989138"/>
            <a:ext cx="10080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6383338" y="2205038"/>
            <a:ext cx="1873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2" name="Text Box 21"/>
          <p:cNvSpPr txBox="1">
            <a:spLocks noChangeArrowheads="1"/>
          </p:cNvSpPr>
          <p:nvPr/>
        </p:nvSpPr>
        <p:spPr bwMode="auto">
          <a:xfrm>
            <a:off x="8256588" y="19891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pedicle</a:t>
            </a:r>
          </a:p>
        </p:txBody>
      </p:sp>
      <p:sp>
        <p:nvSpPr>
          <p:cNvPr id="11283" name="Line 22"/>
          <p:cNvSpPr>
            <a:spLocks noChangeShapeType="1"/>
          </p:cNvSpPr>
          <p:nvPr/>
        </p:nvSpPr>
        <p:spPr bwMode="auto">
          <a:xfrm>
            <a:off x="6816725" y="1700213"/>
            <a:ext cx="10795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4" name="Text Box 23"/>
          <p:cNvSpPr txBox="1">
            <a:spLocks noChangeArrowheads="1"/>
          </p:cNvSpPr>
          <p:nvPr/>
        </p:nvSpPr>
        <p:spPr bwMode="auto">
          <a:xfrm>
            <a:off x="7862889" y="1493838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intervertebral foramen</a:t>
            </a:r>
          </a:p>
        </p:txBody>
      </p:sp>
    </p:spTree>
    <p:extLst>
      <p:ext uri="{BB962C8B-B14F-4D97-AF65-F5344CB8AC3E}">
        <p14:creationId xmlns:p14="http://schemas.microsoft.com/office/powerpoint/2010/main" val="14652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9" descr="Z"/>
          <p:cNvSpPr>
            <a:spLocks noChangeAspect="1" noChangeArrowheads="1"/>
          </p:cNvSpPr>
          <p:nvPr/>
        </p:nvSpPr>
        <p:spPr bwMode="auto">
          <a:xfrm>
            <a:off x="5583238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2291" name="Picture 11" descr="graphi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0650"/>
            <a:ext cx="7345362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5880101" y="2781301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glenoid cavity</a:t>
            </a:r>
          </a:p>
        </p:txBody>
      </p:sp>
      <p:sp>
        <p:nvSpPr>
          <p:cNvPr id="12293" name="Line 13"/>
          <p:cNvSpPr>
            <a:spLocks noChangeShapeType="1"/>
          </p:cNvSpPr>
          <p:nvPr/>
        </p:nvSpPr>
        <p:spPr bwMode="auto">
          <a:xfrm>
            <a:off x="5303838" y="2997200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7751763" y="981075"/>
            <a:ext cx="1655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clavicle</a:t>
            </a:r>
          </a:p>
        </p:txBody>
      </p:sp>
      <p:sp>
        <p:nvSpPr>
          <p:cNvPr id="12295" name="Line 15"/>
          <p:cNvSpPr>
            <a:spLocks noChangeShapeType="1"/>
          </p:cNvSpPr>
          <p:nvPr/>
        </p:nvSpPr>
        <p:spPr bwMode="auto">
          <a:xfrm flipV="1">
            <a:off x="7175501" y="1196976"/>
            <a:ext cx="576263" cy="1444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6527801" y="198913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coracoid process</a:t>
            </a:r>
          </a:p>
        </p:txBody>
      </p:sp>
      <p:sp>
        <p:nvSpPr>
          <p:cNvPr id="12297" name="Line 17"/>
          <p:cNvSpPr>
            <a:spLocks noChangeShapeType="1"/>
          </p:cNvSpPr>
          <p:nvPr/>
        </p:nvSpPr>
        <p:spPr bwMode="auto">
          <a:xfrm>
            <a:off x="6022976" y="220503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3143251" y="981076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acromion</a:t>
            </a:r>
          </a:p>
        </p:txBody>
      </p:sp>
      <p:sp>
        <p:nvSpPr>
          <p:cNvPr id="12299" name="Line 19"/>
          <p:cNvSpPr>
            <a:spLocks noChangeShapeType="1"/>
          </p:cNvSpPr>
          <p:nvPr/>
        </p:nvSpPr>
        <p:spPr bwMode="auto">
          <a:xfrm flipH="1" flipV="1">
            <a:off x="3719513" y="1341439"/>
            <a:ext cx="360362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Text Box 21"/>
          <p:cNvSpPr txBox="1">
            <a:spLocks noChangeArrowheads="1"/>
          </p:cNvSpPr>
          <p:nvPr/>
        </p:nvSpPr>
        <p:spPr bwMode="auto">
          <a:xfrm>
            <a:off x="2206625" y="2205038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greater tubercle</a:t>
            </a:r>
          </a:p>
        </p:txBody>
      </p:sp>
      <p:sp>
        <p:nvSpPr>
          <p:cNvPr id="12301" name="Line 22"/>
          <p:cNvSpPr>
            <a:spLocks noChangeShapeType="1"/>
          </p:cNvSpPr>
          <p:nvPr/>
        </p:nvSpPr>
        <p:spPr bwMode="auto">
          <a:xfrm flipH="1">
            <a:off x="3014663" y="249237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3935414" y="2420938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lesser tubercle</a:t>
            </a:r>
          </a:p>
        </p:txBody>
      </p:sp>
      <p:sp>
        <p:nvSpPr>
          <p:cNvPr id="12303" name="Line 24"/>
          <p:cNvSpPr>
            <a:spLocks noChangeShapeType="1"/>
          </p:cNvSpPr>
          <p:nvPr/>
        </p:nvSpPr>
        <p:spPr bwMode="auto">
          <a:xfrm>
            <a:off x="3648076" y="2636838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5951539" y="32845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infraglenoid tubercle</a:t>
            </a:r>
          </a:p>
        </p:txBody>
      </p:sp>
      <p:sp>
        <p:nvSpPr>
          <p:cNvPr id="12305" name="Line 26"/>
          <p:cNvSpPr>
            <a:spLocks noChangeShapeType="1"/>
          </p:cNvSpPr>
          <p:nvPr/>
        </p:nvSpPr>
        <p:spPr bwMode="auto">
          <a:xfrm>
            <a:off x="5230814" y="350043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auto">
          <a:xfrm>
            <a:off x="2222501" y="522922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humerus</a:t>
            </a:r>
          </a:p>
        </p:txBody>
      </p:sp>
      <p:sp>
        <p:nvSpPr>
          <p:cNvPr id="12307" name="Line 28"/>
          <p:cNvSpPr>
            <a:spLocks noChangeShapeType="1"/>
          </p:cNvSpPr>
          <p:nvPr/>
        </p:nvSpPr>
        <p:spPr bwMode="auto">
          <a:xfrm>
            <a:off x="3359151" y="5516563"/>
            <a:ext cx="5048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8" name="Line 30"/>
          <p:cNvSpPr>
            <a:spLocks noChangeShapeType="1"/>
          </p:cNvSpPr>
          <p:nvPr/>
        </p:nvSpPr>
        <p:spPr bwMode="auto">
          <a:xfrm>
            <a:off x="8183564" y="3068638"/>
            <a:ext cx="129698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9" name="Text Box 29"/>
          <p:cNvSpPr txBox="1">
            <a:spLocks noChangeArrowheads="1"/>
          </p:cNvSpPr>
          <p:nvPr/>
        </p:nvSpPr>
        <p:spPr bwMode="auto">
          <a:xfrm>
            <a:off x="1524001" y="0"/>
            <a:ext cx="2665413" cy="8842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Shoulder joint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12310" name="Line 32"/>
          <p:cNvSpPr>
            <a:spLocks noChangeShapeType="1"/>
          </p:cNvSpPr>
          <p:nvPr/>
        </p:nvSpPr>
        <p:spPr bwMode="auto">
          <a:xfrm flipV="1">
            <a:off x="8616950" y="3068638"/>
            <a:ext cx="863600" cy="5762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1" name="Text Box 33"/>
          <p:cNvSpPr txBox="1">
            <a:spLocks noChangeArrowheads="1"/>
          </p:cNvSpPr>
          <p:nvPr/>
        </p:nvSpPr>
        <p:spPr bwMode="auto">
          <a:xfrm>
            <a:off x="9480550" y="2852738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posterior ribs</a:t>
            </a:r>
          </a:p>
        </p:txBody>
      </p:sp>
      <p:sp>
        <p:nvSpPr>
          <p:cNvPr id="12312" name="Line 34"/>
          <p:cNvSpPr>
            <a:spLocks noChangeShapeType="1"/>
          </p:cNvSpPr>
          <p:nvPr/>
        </p:nvSpPr>
        <p:spPr bwMode="auto">
          <a:xfrm>
            <a:off x="8904288" y="1989138"/>
            <a:ext cx="5762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3" name="Line 35"/>
          <p:cNvSpPr>
            <a:spLocks noChangeShapeType="1"/>
          </p:cNvSpPr>
          <p:nvPr/>
        </p:nvSpPr>
        <p:spPr bwMode="auto">
          <a:xfrm flipV="1">
            <a:off x="7608888" y="1989138"/>
            <a:ext cx="1871662" cy="10795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4" name="Text Box 36"/>
          <p:cNvSpPr txBox="1">
            <a:spLocks noChangeArrowheads="1"/>
          </p:cNvSpPr>
          <p:nvPr/>
        </p:nvSpPr>
        <p:spPr bwMode="auto">
          <a:xfrm>
            <a:off x="9480550" y="1844675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anterior ribs</a:t>
            </a:r>
          </a:p>
        </p:txBody>
      </p:sp>
      <p:sp>
        <p:nvSpPr>
          <p:cNvPr id="12315" name="Line 37"/>
          <p:cNvSpPr>
            <a:spLocks noChangeShapeType="1"/>
          </p:cNvSpPr>
          <p:nvPr/>
        </p:nvSpPr>
        <p:spPr bwMode="auto">
          <a:xfrm flipH="1">
            <a:off x="6024564" y="4076701"/>
            <a:ext cx="358775" cy="3603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6" name="Text Box 38"/>
          <p:cNvSpPr txBox="1">
            <a:spLocks noChangeArrowheads="1"/>
          </p:cNvSpPr>
          <p:nvPr/>
        </p:nvSpPr>
        <p:spPr bwMode="auto">
          <a:xfrm>
            <a:off x="5230813" y="4365625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scapula</a:t>
            </a:r>
          </a:p>
        </p:txBody>
      </p:sp>
    </p:spTree>
    <p:extLst>
      <p:ext uri="{BB962C8B-B14F-4D97-AF65-F5344CB8AC3E}">
        <p14:creationId xmlns:p14="http://schemas.microsoft.com/office/powerpoint/2010/main" val="28774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48e0d1ddfde7df7db587f4a6dc84b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8913"/>
            <a:ext cx="6553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7"/>
          <p:cNvSpPr>
            <a:spLocks noChangeShapeType="1"/>
          </p:cNvSpPr>
          <p:nvPr/>
        </p:nvSpPr>
        <p:spPr bwMode="auto">
          <a:xfrm flipH="1">
            <a:off x="4476751" y="2465388"/>
            <a:ext cx="16541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387600" y="2249488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olecranon process</a:t>
            </a:r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7356475" y="3617913"/>
            <a:ext cx="10810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435976" y="340201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radial head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H="1">
            <a:off x="5303839" y="3213100"/>
            <a:ext cx="1152525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3432176" y="335756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coronoid process</a:t>
            </a: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7319964" y="3213100"/>
            <a:ext cx="936625" cy="0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8256588" y="2997201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9999"/>
                </a:solidFill>
              </a:rPr>
              <a:t>humeroradial joint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7561263" y="153988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humerus</a:t>
            </a:r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>
            <a:off x="6564314" y="174625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8509001" y="1530351"/>
            <a:ext cx="208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olecranon fossa</a:t>
            </a:r>
          </a:p>
        </p:txBody>
      </p:sp>
      <p:sp>
        <p:nvSpPr>
          <p:cNvPr id="13326" name="Line 21"/>
          <p:cNvSpPr>
            <a:spLocks noChangeShapeType="1"/>
          </p:cNvSpPr>
          <p:nvPr/>
        </p:nvSpPr>
        <p:spPr bwMode="auto">
          <a:xfrm>
            <a:off x="7608889" y="5805488"/>
            <a:ext cx="5746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7" name="Text Box 22"/>
          <p:cNvSpPr txBox="1">
            <a:spLocks noChangeArrowheads="1"/>
          </p:cNvSpPr>
          <p:nvPr/>
        </p:nvSpPr>
        <p:spPr bwMode="auto">
          <a:xfrm>
            <a:off x="8183563" y="5541963"/>
            <a:ext cx="1079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radius</a:t>
            </a:r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5376863" y="5605463"/>
            <a:ext cx="10080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ulna</a:t>
            </a:r>
          </a:p>
        </p:txBody>
      </p:sp>
      <p:sp>
        <p:nvSpPr>
          <p:cNvPr id="13329" name="Line 25"/>
          <p:cNvSpPr>
            <a:spLocks noChangeShapeType="1"/>
          </p:cNvSpPr>
          <p:nvPr/>
        </p:nvSpPr>
        <p:spPr bwMode="auto">
          <a:xfrm>
            <a:off x="6924675" y="4481513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0" name="Text Box 26"/>
          <p:cNvSpPr txBox="1">
            <a:spLocks noChangeArrowheads="1"/>
          </p:cNvSpPr>
          <p:nvPr/>
        </p:nvSpPr>
        <p:spPr bwMode="auto">
          <a:xfrm>
            <a:off x="8239126" y="42656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radial tubercle</a:t>
            </a:r>
          </a:p>
        </p:txBody>
      </p:sp>
      <p:sp>
        <p:nvSpPr>
          <p:cNvPr id="13331" name="Line 27"/>
          <p:cNvSpPr>
            <a:spLocks noChangeShapeType="1"/>
          </p:cNvSpPr>
          <p:nvPr/>
        </p:nvSpPr>
        <p:spPr bwMode="auto">
          <a:xfrm flipH="1">
            <a:off x="4872039" y="2133600"/>
            <a:ext cx="5048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Text Box 28"/>
          <p:cNvSpPr txBox="1">
            <a:spLocks noChangeArrowheads="1"/>
          </p:cNvSpPr>
          <p:nvPr/>
        </p:nvSpPr>
        <p:spPr bwMode="auto">
          <a:xfrm>
            <a:off x="2989263" y="1892301"/>
            <a:ext cx="2087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medial epicondyl</a:t>
            </a:r>
          </a:p>
        </p:txBody>
      </p:sp>
      <p:sp>
        <p:nvSpPr>
          <p:cNvPr id="13333" name="Line 29"/>
          <p:cNvSpPr>
            <a:spLocks noChangeShapeType="1"/>
          </p:cNvSpPr>
          <p:nvPr/>
        </p:nvSpPr>
        <p:spPr bwMode="auto">
          <a:xfrm>
            <a:off x="7559675" y="2538413"/>
            <a:ext cx="43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4" name="Text Box 30"/>
          <p:cNvSpPr txBox="1">
            <a:spLocks noChangeArrowheads="1"/>
          </p:cNvSpPr>
          <p:nvPr/>
        </p:nvSpPr>
        <p:spPr bwMode="auto">
          <a:xfrm>
            <a:off x="8004176" y="23225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lateral epicondyl</a:t>
            </a:r>
          </a:p>
        </p:txBody>
      </p:sp>
      <p:sp>
        <p:nvSpPr>
          <p:cNvPr id="13335" name="Line 31"/>
          <p:cNvSpPr>
            <a:spLocks noChangeShapeType="1"/>
          </p:cNvSpPr>
          <p:nvPr/>
        </p:nvSpPr>
        <p:spPr bwMode="auto">
          <a:xfrm>
            <a:off x="7285038" y="4049713"/>
            <a:ext cx="10080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6" name="Text Box 32"/>
          <p:cNvSpPr txBox="1">
            <a:spLocks noChangeArrowheads="1"/>
          </p:cNvSpPr>
          <p:nvPr/>
        </p:nvSpPr>
        <p:spPr bwMode="auto">
          <a:xfrm>
            <a:off x="8245476" y="38338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neck of radius</a:t>
            </a:r>
          </a:p>
        </p:txBody>
      </p:sp>
      <p:sp>
        <p:nvSpPr>
          <p:cNvPr id="13337" name="Line 34"/>
          <p:cNvSpPr>
            <a:spLocks noChangeShapeType="1"/>
          </p:cNvSpPr>
          <p:nvPr/>
        </p:nvSpPr>
        <p:spPr bwMode="auto">
          <a:xfrm>
            <a:off x="4727575" y="3213100"/>
            <a:ext cx="1225550" cy="0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8" name="Text Box 35"/>
          <p:cNvSpPr txBox="1">
            <a:spLocks noChangeArrowheads="1"/>
          </p:cNvSpPr>
          <p:nvPr/>
        </p:nvSpPr>
        <p:spPr bwMode="auto">
          <a:xfrm>
            <a:off x="2817813" y="3016251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9999"/>
                </a:solidFill>
              </a:rPr>
              <a:t>humeroulnar joint</a:t>
            </a:r>
          </a:p>
        </p:txBody>
      </p:sp>
      <p:sp>
        <p:nvSpPr>
          <p:cNvPr id="13339" name="Line 36"/>
          <p:cNvSpPr>
            <a:spLocks noChangeShapeType="1"/>
          </p:cNvSpPr>
          <p:nvPr/>
        </p:nvSpPr>
        <p:spPr bwMode="auto">
          <a:xfrm flipV="1">
            <a:off x="4727576" y="3429001"/>
            <a:ext cx="2017713" cy="1008063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0" name="Text Box 37"/>
          <p:cNvSpPr txBox="1">
            <a:spLocks noChangeArrowheads="1"/>
          </p:cNvSpPr>
          <p:nvPr/>
        </p:nvSpPr>
        <p:spPr bwMode="auto">
          <a:xfrm>
            <a:off x="2063751" y="4292601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9999"/>
                </a:solidFill>
              </a:rPr>
              <a:t>proximal radioulnar joint</a:t>
            </a:r>
          </a:p>
        </p:txBody>
      </p:sp>
      <p:sp>
        <p:nvSpPr>
          <p:cNvPr id="13341" name="Text Box 6"/>
          <p:cNvSpPr txBox="1">
            <a:spLocks noChangeArrowheads="1"/>
          </p:cNvSpPr>
          <p:nvPr/>
        </p:nvSpPr>
        <p:spPr bwMode="auto">
          <a:xfrm>
            <a:off x="1524001" y="0"/>
            <a:ext cx="26654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Elbow joint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13342" name="Line 39"/>
          <p:cNvSpPr>
            <a:spLocks noChangeShapeType="1"/>
          </p:cNvSpPr>
          <p:nvPr/>
        </p:nvSpPr>
        <p:spPr bwMode="auto">
          <a:xfrm>
            <a:off x="6024564" y="5876925"/>
            <a:ext cx="50323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3" name="Line 40"/>
          <p:cNvSpPr>
            <a:spLocks noChangeShapeType="1"/>
          </p:cNvSpPr>
          <p:nvPr/>
        </p:nvSpPr>
        <p:spPr bwMode="auto">
          <a:xfrm>
            <a:off x="7104064" y="333375"/>
            <a:ext cx="5048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8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x-ray-20radi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9" b="18042"/>
          <a:stretch>
            <a:fillRect/>
          </a:stretch>
        </p:blipFill>
        <p:spPr bwMode="auto">
          <a:xfrm>
            <a:off x="4295775" y="404813"/>
            <a:ext cx="57848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024564" y="1484313"/>
            <a:ext cx="43338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411914" y="1277939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humerus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248526" y="5661026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ulna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248526" y="4941889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radius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H="1">
            <a:off x="4654551" y="5949950"/>
            <a:ext cx="10080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430588" y="573246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olecranon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H="1">
            <a:off x="4222750" y="5084763"/>
            <a:ext cx="17287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3214688" y="48688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trochlea</a:t>
            </a: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 flipV="1">
            <a:off x="6456364" y="4437064"/>
            <a:ext cx="71437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6167439" y="40052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coronoid process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1631951" y="115889"/>
            <a:ext cx="26654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Elbow joint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  <p:sp>
        <p:nvSpPr>
          <p:cNvPr id="14350" name="Line 22"/>
          <p:cNvSpPr>
            <a:spLocks noChangeShapeType="1"/>
          </p:cNvSpPr>
          <p:nvPr/>
        </p:nvSpPr>
        <p:spPr bwMode="auto">
          <a:xfrm flipV="1">
            <a:off x="6743701" y="4652963"/>
            <a:ext cx="792163" cy="144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7464426" y="4365625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head                           (articular circumference)</a:t>
            </a:r>
          </a:p>
        </p:txBody>
      </p:sp>
    </p:spTree>
    <p:extLst>
      <p:ext uri="{BB962C8B-B14F-4D97-AF65-F5344CB8AC3E}">
        <p14:creationId xmlns:p14="http://schemas.microsoft.com/office/powerpoint/2010/main" val="7537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33375"/>
            <a:ext cx="387826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9"/>
          <p:cNvSpPr>
            <a:spLocks noChangeShapeType="1"/>
          </p:cNvSpPr>
          <p:nvPr/>
        </p:nvSpPr>
        <p:spPr bwMode="auto">
          <a:xfrm>
            <a:off x="7175501" y="6308725"/>
            <a:ext cx="9366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8040689" y="6092826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ulna</a:t>
            </a: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H="1">
            <a:off x="5591175" y="6381750"/>
            <a:ext cx="649288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4800601" y="6165851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radius</a:t>
            </a:r>
          </a:p>
        </p:txBody>
      </p:sp>
      <p:sp>
        <p:nvSpPr>
          <p:cNvPr id="15367" name="Line 15"/>
          <p:cNvSpPr>
            <a:spLocks noChangeShapeType="1"/>
          </p:cNvSpPr>
          <p:nvPr/>
        </p:nvSpPr>
        <p:spPr bwMode="auto">
          <a:xfrm flipH="1">
            <a:off x="5232400" y="5661025"/>
            <a:ext cx="649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4176713" y="54784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scaphoid</a:t>
            </a:r>
          </a:p>
        </p:txBody>
      </p:sp>
      <p:sp>
        <p:nvSpPr>
          <p:cNvPr id="15369" name="Line 17"/>
          <p:cNvSpPr>
            <a:spLocks noChangeShapeType="1"/>
          </p:cNvSpPr>
          <p:nvPr/>
        </p:nvSpPr>
        <p:spPr bwMode="auto">
          <a:xfrm flipH="1">
            <a:off x="4008438" y="908050"/>
            <a:ext cx="13652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9"/>
          <p:cNvSpPr>
            <a:spLocks noChangeShapeType="1"/>
          </p:cNvSpPr>
          <p:nvPr/>
        </p:nvSpPr>
        <p:spPr bwMode="auto">
          <a:xfrm flipH="1">
            <a:off x="7608889" y="2636838"/>
            <a:ext cx="5032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Text Box 22"/>
          <p:cNvSpPr txBox="1">
            <a:spLocks noChangeArrowheads="1"/>
          </p:cNvSpPr>
          <p:nvPr/>
        </p:nvSpPr>
        <p:spPr bwMode="auto">
          <a:xfrm>
            <a:off x="1524000" y="4335463"/>
            <a:ext cx="162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metacarpals</a:t>
            </a:r>
          </a:p>
        </p:txBody>
      </p:sp>
      <p:sp>
        <p:nvSpPr>
          <p:cNvPr id="15372" name="Line 26"/>
          <p:cNvSpPr>
            <a:spLocks noChangeShapeType="1"/>
          </p:cNvSpPr>
          <p:nvPr/>
        </p:nvSpPr>
        <p:spPr bwMode="auto">
          <a:xfrm>
            <a:off x="7751763" y="2205038"/>
            <a:ext cx="360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3" name="Line 27"/>
          <p:cNvSpPr>
            <a:spLocks noChangeShapeType="1"/>
          </p:cNvSpPr>
          <p:nvPr/>
        </p:nvSpPr>
        <p:spPr bwMode="auto">
          <a:xfrm>
            <a:off x="7608889" y="2420938"/>
            <a:ext cx="5032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3000375" y="2060576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proximal</a:t>
            </a:r>
          </a:p>
        </p:txBody>
      </p:sp>
      <p:sp>
        <p:nvSpPr>
          <p:cNvPr id="15375" name="Text Box 20"/>
          <p:cNvSpPr txBox="1">
            <a:spLocks noChangeArrowheads="1"/>
          </p:cNvSpPr>
          <p:nvPr/>
        </p:nvSpPr>
        <p:spPr bwMode="auto">
          <a:xfrm>
            <a:off x="3071813" y="76517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distal</a:t>
            </a:r>
          </a:p>
        </p:txBody>
      </p:sp>
      <p:sp>
        <p:nvSpPr>
          <p:cNvPr id="15376" name="Text Box 25"/>
          <p:cNvSpPr txBox="1">
            <a:spLocks noChangeArrowheads="1"/>
          </p:cNvSpPr>
          <p:nvPr/>
        </p:nvSpPr>
        <p:spPr bwMode="auto">
          <a:xfrm>
            <a:off x="3000376" y="1268413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middle</a:t>
            </a:r>
          </a:p>
        </p:txBody>
      </p:sp>
      <p:sp>
        <p:nvSpPr>
          <p:cNvPr id="15377" name="Text Box 31"/>
          <p:cNvSpPr txBox="1">
            <a:spLocks noChangeArrowheads="1"/>
          </p:cNvSpPr>
          <p:nvPr/>
        </p:nvSpPr>
        <p:spPr bwMode="auto">
          <a:xfrm>
            <a:off x="1524000" y="1412876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phalanges</a:t>
            </a:r>
          </a:p>
        </p:txBody>
      </p:sp>
      <p:sp>
        <p:nvSpPr>
          <p:cNvPr id="15378" name="Text Box 32"/>
          <p:cNvSpPr txBox="1">
            <a:spLocks noChangeArrowheads="1"/>
          </p:cNvSpPr>
          <p:nvPr/>
        </p:nvSpPr>
        <p:spPr bwMode="auto">
          <a:xfrm>
            <a:off x="8064501" y="2454276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15379" name="Text Box 33"/>
          <p:cNvSpPr txBox="1">
            <a:spLocks noChangeArrowheads="1"/>
          </p:cNvSpPr>
          <p:nvPr/>
        </p:nvSpPr>
        <p:spPr bwMode="auto">
          <a:xfrm>
            <a:off x="8040688" y="1989138"/>
            <a:ext cx="1014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smtClean="0">
                <a:solidFill>
                  <a:schemeClr val="bg1"/>
                </a:solidFill>
              </a:rPr>
              <a:t>trochlea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5380" name="Line 34"/>
          <p:cNvSpPr>
            <a:spLocks noChangeShapeType="1"/>
          </p:cNvSpPr>
          <p:nvPr/>
        </p:nvSpPr>
        <p:spPr bwMode="auto">
          <a:xfrm flipH="1">
            <a:off x="3935413" y="1484313"/>
            <a:ext cx="1439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1" name="Text Box 35"/>
          <p:cNvSpPr txBox="1">
            <a:spLocks noChangeArrowheads="1"/>
          </p:cNvSpPr>
          <p:nvPr/>
        </p:nvSpPr>
        <p:spPr bwMode="auto">
          <a:xfrm>
            <a:off x="8045450" y="22145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5382" name="Line 36"/>
          <p:cNvSpPr>
            <a:spLocks noChangeShapeType="1"/>
          </p:cNvSpPr>
          <p:nvPr/>
        </p:nvSpPr>
        <p:spPr bwMode="auto">
          <a:xfrm>
            <a:off x="6527801" y="5589588"/>
            <a:ext cx="1584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3" name="Text Box 37"/>
          <p:cNvSpPr txBox="1">
            <a:spLocks noChangeArrowheads="1"/>
          </p:cNvSpPr>
          <p:nvPr/>
        </p:nvSpPr>
        <p:spPr bwMode="auto">
          <a:xfrm>
            <a:off x="8059739" y="541178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lunate</a:t>
            </a:r>
          </a:p>
        </p:txBody>
      </p:sp>
      <p:sp>
        <p:nvSpPr>
          <p:cNvPr id="15384" name="Line 38"/>
          <p:cNvSpPr>
            <a:spLocks noChangeShapeType="1"/>
          </p:cNvSpPr>
          <p:nvPr/>
        </p:nvSpPr>
        <p:spPr bwMode="auto">
          <a:xfrm>
            <a:off x="6672263" y="5373688"/>
            <a:ext cx="1439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5" name="Text Box 39"/>
          <p:cNvSpPr txBox="1">
            <a:spLocks noChangeArrowheads="1"/>
          </p:cNvSpPr>
          <p:nvPr/>
        </p:nvSpPr>
        <p:spPr bwMode="auto">
          <a:xfrm>
            <a:off x="8059739" y="5195888"/>
            <a:ext cx="2484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triquetrum+pisiforme</a:t>
            </a:r>
          </a:p>
        </p:txBody>
      </p:sp>
      <p:sp>
        <p:nvSpPr>
          <p:cNvPr id="15386" name="Line 42"/>
          <p:cNvSpPr>
            <a:spLocks noChangeShapeType="1"/>
          </p:cNvSpPr>
          <p:nvPr/>
        </p:nvSpPr>
        <p:spPr bwMode="auto">
          <a:xfrm flipH="1">
            <a:off x="5159376" y="5300663"/>
            <a:ext cx="360363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7" name="Text Box 43"/>
          <p:cNvSpPr txBox="1">
            <a:spLocks noChangeArrowheads="1"/>
          </p:cNvSpPr>
          <p:nvPr/>
        </p:nvSpPr>
        <p:spPr bwMode="auto">
          <a:xfrm>
            <a:off x="4027489" y="5229226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trapezium</a:t>
            </a:r>
          </a:p>
        </p:txBody>
      </p:sp>
      <p:sp>
        <p:nvSpPr>
          <p:cNvPr id="15388" name="Line 44"/>
          <p:cNvSpPr>
            <a:spLocks noChangeShapeType="1"/>
          </p:cNvSpPr>
          <p:nvPr/>
        </p:nvSpPr>
        <p:spPr bwMode="auto">
          <a:xfrm flipH="1">
            <a:off x="4800600" y="5084763"/>
            <a:ext cx="935038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9" name="Text Box 45"/>
          <p:cNvSpPr txBox="1">
            <a:spLocks noChangeArrowheads="1"/>
          </p:cNvSpPr>
          <p:nvPr/>
        </p:nvSpPr>
        <p:spPr bwMode="auto">
          <a:xfrm>
            <a:off x="3286125" y="50180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trapezoideum</a:t>
            </a:r>
          </a:p>
        </p:txBody>
      </p:sp>
      <p:sp>
        <p:nvSpPr>
          <p:cNvPr id="15390" name="Line 46"/>
          <p:cNvSpPr>
            <a:spLocks noChangeShapeType="1"/>
          </p:cNvSpPr>
          <p:nvPr/>
        </p:nvSpPr>
        <p:spPr bwMode="auto">
          <a:xfrm>
            <a:off x="6167439" y="5157788"/>
            <a:ext cx="19446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1" name="Text Box 47"/>
          <p:cNvSpPr txBox="1">
            <a:spLocks noChangeArrowheads="1"/>
          </p:cNvSpPr>
          <p:nvPr/>
        </p:nvSpPr>
        <p:spPr bwMode="auto">
          <a:xfrm>
            <a:off x="8069264" y="494188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capitatum</a:t>
            </a:r>
          </a:p>
        </p:txBody>
      </p:sp>
      <p:sp>
        <p:nvSpPr>
          <p:cNvPr id="15392" name="Line 48"/>
          <p:cNvSpPr>
            <a:spLocks noChangeShapeType="1"/>
          </p:cNvSpPr>
          <p:nvPr/>
        </p:nvSpPr>
        <p:spPr bwMode="auto">
          <a:xfrm>
            <a:off x="6383339" y="4941888"/>
            <a:ext cx="17287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3" name="Text Box 49"/>
          <p:cNvSpPr txBox="1">
            <a:spLocks noChangeArrowheads="1"/>
          </p:cNvSpPr>
          <p:nvPr/>
        </p:nvSpPr>
        <p:spPr bwMode="auto">
          <a:xfrm>
            <a:off x="8054975" y="47386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hamatum (+hamulus)</a:t>
            </a:r>
          </a:p>
        </p:txBody>
      </p:sp>
      <p:sp>
        <p:nvSpPr>
          <p:cNvPr id="15394" name="Text Box 51"/>
          <p:cNvSpPr txBox="1">
            <a:spLocks noChangeArrowheads="1"/>
          </p:cNvSpPr>
          <p:nvPr/>
        </p:nvSpPr>
        <p:spPr bwMode="auto">
          <a:xfrm>
            <a:off x="3143251" y="3933826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5395" name="Text Box 53"/>
          <p:cNvSpPr txBox="1">
            <a:spLocks noChangeArrowheads="1"/>
          </p:cNvSpPr>
          <p:nvPr/>
        </p:nvSpPr>
        <p:spPr bwMode="auto">
          <a:xfrm>
            <a:off x="3143251" y="4365626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5396" name="Text Box 55"/>
          <p:cNvSpPr txBox="1">
            <a:spLocks noChangeArrowheads="1"/>
          </p:cNvSpPr>
          <p:nvPr/>
        </p:nvSpPr>
        <p:spPr bwMode="auto">
          <a:xfrm>
            <a:off x="3216276" y="4724401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15397" name="AutoShape 58"/>
          <p:cNvSpPr>
            <a:spLocks/>
          </p:cNvSpPr>
          <p:nvPr/>
        </p:nvSpPr>
        <p:spPr bwMode="auto">
          <a:xfrm>
            <a:off x="9029701" y="2165312"/>
            <a:ext cx="215900" cy="574675"/>
          </a:xfrm>
          <a:prstGeom prst="rightBracket">
            <a:avLst>
              <a:gd name="adj" fmla="val 22181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98" name="Text Box 59"/>
          <p:cNvSpPr txBox="1">
            <a:spLocks noChangeArrowheads="1"/>
          </p:cNvSpPr>
          <p:nvPr/>
        </p:nvSpPr>
        <p:spPr bwMode="auto">
          <a:xfrm>
            <a:off x="9247188" y="228695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phalanges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5399" name="Line 60"/>
          <p:cNvSpPr>
            <a:spLocks noChangeShapeType="1"/>
          </p:cNvSpPr>
          <p:nvPr/>
        </p:nvSpPr>
        <p:spPr bwMode="auto">
          <a:xfrm flipH="1">
            <a:off x="4008439" y="2276475"/>
            <a:ext cx="13668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00" name="Text Box 61"/>
          <p:cNvSpPr txBox="1">
            <a:spLocks noChangeArrowheads="1"/>
          </p:cNvSpPr>
          <p:nvPr/>
        </p:nvSpPr>
        <p:spPr bwMode="auto">
          <a:xfrm>
            <a:off x="5016501" y="4581526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401" name="Text Box 62"/>
          <p:cNvSpPr txBox="1">
            <a:spLocks noChangeArrowheads="1"/>
          </p:cNvSpPr>
          <p:nvPr/>
        </p:nvSpPr>
        <p:spPr bwMode="auto">
          <a:xfrm>
            <a:off x="5519738" y="44370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402" name="Text Box 63"/>
          <p:cNvSpPr txBox="1">
            <a:spLocks noChangeArrowheads="1"/>
          </p:cNvSpPr>
          <p:nvPr/>
        </p:nvSpPr>
        <p:spPr bwMode="auto">
          <a:xfrm>
            <a:off x="5880101" y="4365626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403" name="Text Box 64"/>
          <p:cNvSpPr txBox="1">
            <a:spLocks noChangeArrowheads="1"/>
          </p:cNvSpPr>
          <p:nvPr/>
        </p:nvSpPr>
        <p:spPr bwMode="auto">
          <a:xfrm>
            <a:off x="6240463" y="4365626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404" name="Text Box 65"/>
          <p:cNvSpPr txBox="1">
            <a:spLocks noChangeArrowheads="1"/>
          </p:cNvSpPr>
          <p:nvPr/>
        </p:nvSpPr>
        <p:spPr bwMode="auto">
          <a:xfrm>
            <a:off x="6527801" y="4581526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405" name="Text Box 66"/>
          <p:cNvSpPr txBox="1">
            <a:spLocks noChangeArrowheads="1"/>
          </p:cNvSpPr>
          <p:nvPr/>
        </p:nvSpPr>
        <p:spPr bwMode="auto">
          <a:xfrm>
            <a:off x="7715250" y="0"/>
            <a:ext cx="29527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Hand and wrist       </a:t>
            </a:r>
            <a:r>
              <a:rPr lang="cs-CZ" altLang="cs-CZ" sz="2000">
                <a:solidFill>
                  <a:schemeClr val="accent1"/>
                </a:solidFill>
              </a:rPr>
              <a:t>adult</a:t>
            </a:r>
          </a:p>
        </p:txBody>
      </p:sp>
      <p:sp>
        <p:nvSpPr>
          <p:cNvPr id="15406" name="Line 67"/>
          <p:cNvSpPr>
            <a:spLocks noChangeShapeType="1"/>
          </p:cNvSpPr>
          <p:nvPr/>
        </p:nvSpPr>
        <p:spPr bwMode="auto">
          <a:xfrm>
            <a:off x="3863976" y="414972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07" name="Line 68"/>
          <p:cNvSpPr>
            <a:spLocks noChangeShapeType="1"/>
          </p:cNvSpPr>
          <p:nvPr/>
        </p:nvSpPr>
        <p:spPr bwMode="auto">
          <a:xfrm>
            <a:off x="4008439" y="4581525"/>
            <a:ext cx="9350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08" name="Line 69"/>
          <p:cNvSpPr>
            <a:spLocks noChangeShapeType="1"/>
          </p:cNvSpPr>
          <p:nvPr/>
        </p:nvSpPr>
        <p:spPr bwMode="auto">
          <a:xfrm>
            <a:off x="3935413" y="4935538"/>
            <a:ext cx="12239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09" name="Line 70"/>
          <p:cNvSpPr>
            <a:spLocks noChangeShapeType="1"/>
          </p:cNvSpPr>
          <p:nvPr/>
        </p:nvSpPr>
        <p:spPr bwMode="auto">
          <a:xfrm flipV="1">
            <a:off x="5087938" y="3573463"/>
            <a:ext cx="0" cy="3603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10" name="Line 71"/>
          <p:cNvSpPr>
            <a:spLocks noChangeShapeType="1"/>
          </p:cNvSpPr>
          <p:nvPr/>
        </p:nvSpPr>
        <p:spPr bwMode="auto">
          <a:xfrm flipH="1">
            <a:off x="3792538" y="3573463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11" name="Text Box 72"/>
          <p:cNvSpPr txBox="1">
            <a:spLocks noChangeArrowheads="1"/>
          </p:cNvSpPr>
          <p:nvPr/>
        </p:nvSpPr>
        <p:spPr bwMode="auto">
          <a:xfrm>
            <a:off x="2135189" y="3357563"/>
            <a:ext cx="1946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sesamoid bone</a:t>
            </a:r>
          </a:p>
        </p:txBody>
      </p:sp>
      <p:sp>
        <p:nvSpPr>
          <p:cNvPr id="15412" name="Text Box 76"/>
          <p:cNvSpPr txBox="1">
            <a:spLocks noChangeArrowheads="1"/>
          </p:cNvSpPr>
          <p:nvPr/>
        </p:nvSpPr>
        <p:spPr bwMode="auto">
          <a:xfrm>
            <a:off x="1992314" y="5229226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carpals</a:t>
            </a:r>
          </a:p>
        </p:txBody>
      </p:sp>
      <p:sp>
        <p:nvSpPr>
          <p:cNvPr id="15413" name="AutoShape 78"/>
          <p:cNvSpPr>
            <a:spLocks/>
          </p:cNvSpPr>
          <p:nvPr/>
        </p:nvSpPr>
        <p:spPr bwMode="auto">
          <a:xfrm flipH="1">
            <a:off x="2741614" y="927101"/>
            <a:ext cx="287337" cy="1368425"/>
          </a:xfrm>
          <a:prstGeom prst="rightBrace">
            <a:avLst>
              <a:gd name="adj1" fmla="val 39687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414" name="AutoShape 79"/>
          <p:cNvSpPr>
            <a:spLocks/>
          </p:cNvSpPr>
          <p:nvPr/>
        </p:nvSpPr>
        <p:spPr bwMode="auto">
          <a:xfrm flipH="1">
            <a:off x="2922589" y="4076701"/>
            <a:ext cx="287337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415" name="AutoShape 80"/>
          <p:cNvSpPr>
            <a:spLocks/>
          </p:cNvSpPr>
          <p:nvPr/>
        </p:nvSpPr>
        <p:spPr bwMode="auto">
          <a:xfrm flipH="1">
            <a:off x="3000375" y="5157788"/>
            <a:ext cx="287338" cy="576262"/>
          </a:xfrm>
          <a:prstGeom prst="rightBrace">
            <a:avLst>
              <a:gd name="adj1" fmla="val 16713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2824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6816725" y="333375"/>
            <a:ext cx="29527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Hand and wrist       </a:t>
            </a:r>
            <a:r>
              <a:rPr lang="cs-CZ" altLang="cs-CZ" sz="2000">
                <a:solidFill>
                  <a:schemeClr val="accent1"/>
                </a:solidFill>
              </a:rPr>
              <a:t>child</a:t>
            </a:r>
          </a:p>
        </p:txBody>
      </p:sp>
      <p:sp>
        <p:nvSpPr>
          <p:cNvPr id="16387" name="Text Box 13"/>
          <p:cNvSpPr txBox="1">
            <a:spLocks noChangeArrowheads="1"/>
          </p:cNvSpPr>
          <p:nvPr/>
        </p:nvSpPr>
        <p:spPr bwMode="auto">
          <a:xfrm>
            <a:off x="6527801" y="3860801"/>
            <a:ext cx="3744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4,5 years old child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(4 carpal bones are ossificated) </a:t>
            </a:r>
          </a:p>
        </p:txBody>
      </p:sp>
      <p:pic>
        <p:nvPicPr>
          <p:cNvPr id="1638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r="13754"/>
          <a:stretch>
            <a:fillRect/>
          </a:stretch>
        </p:blipFill>
        <p:spPr bwMode="auto">
          <a:xfrm>
            <a:off x="1703388" y="188914"/>
            <a:ext cx="4608512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99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elvis-x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7"/>
          <a:stretch>
            <a:fillRect/>
          </a:stretch>
        </p:blipFill>
        <p:spPr bwMode="auto">
          <a:xfrm>
            <a:off x="1847851" y="1052514"/>
            <a:ext cx="8461375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5159376" y="0"/>
            <a:ext cx="22320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Pelvis          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75275" y="1484313"/>
            <a:ext cx="865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sacral </a:t>
            </a:r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 flipH="1">
            <a:off x="3935413" y="2420938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351088" y="2205038"/>
            <a:ext cx="1763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sacroiliac joint</a:t>
            </a: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V="1">
            <a:off x="6240464" y="4797426"/>
            <a:ext cx="287337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6024563" y="4365626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symphysis</a:t>
            </a:r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7319963" y="5300663"/>
            <a:ext cx="7921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8112126" y="508476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obturator foramen</a:t>
            </a:r>
          </a:p>
        </p:txBody>
      </p:sp>
      <p:sp>
        <p:nvSpPr>
          <p:cNvPr id="17419" name="Line 16"/>
          <p:cNvSpPr>
            <a:spLocks noChangeShapeType="1"/>
          </p:cNvSpPr>
          <p:nvPr/>
        </p:nvSpPr>
        <p:spPr bwMode="auto">
          <a:xfrm flipH="1" flipV="1">
            <a:off x="2927351" y="765175"/>
            <a:ext cx="73025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2135188" y="4048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iliac crest</a:t>
            </a:r>
          </a:p>
        </p:txBody>
      </p:sp>
      <p:sp>
        <p:nvSpPr>
          <p:cNvPr id="17421" name="Line 18"/>
          <p:cNvSpPr>
            <a:spLocks noChangeShapeType="1"/>
          </p:cNvSpPr>
          <p:nvPr/>
        </p:nvSpPr>
        <p:spPr bwMode="auto">
          <a:xfrm flipH="1">
            <a:off x="3000375" y="4076700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1631951" y="3860801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acetabulum</a:t>
            </a:r>
          </a:p>
        </p:txBody>
      </p:sp>
      <p:sp>
        <p:nvSpPr>
          <p:cNvPr id="17423" name="Line 20"/>
          <p:cNvSpPr>
            <a:spLocks noChangeShapeType="1"/>
          </p:cNvSpPr>
          <p:nvPr/>
        </p:nvSpPr>
        <p:spPr bwMode="auto">
          <a:xfrm>
            <a:off x="7104064" y="2636838"/>
            <a:ext cx="5048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7643814" y="2420938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posterior inferior iliac spine</a:t>
            </a:r>
          </a:p>
        </p:txBody>
      </p:sp>
      <p:sp>
        <p:nvSpPr>
          <p:cNvPr id="17425" name="Line 22"/>
          <p:cNvSpPr>
            <a:spLocks noChangeShapeType="1"/>
          </p:cNvSpPr>
          <p:nvPr/>
        </p:nvSpPr>
        <p:spPr bwMode="auto">
          <a:xfrm>
            <a:off x="5232401" y="5949950"/>
            <a:ext cx="5762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5808663" y="5745163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pubic</a:t>
            </a: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bone</a:t>
            </a:r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 flipV="1">
            <a:off x="7248525" y="908051"/>
            <a:ext cx="719138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7319964" y="333375"/>
            <a:ext cx="2147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posterior superior iliac spine</a:t>
            </a:r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5448301" y="5084764"/>
            <a:ext cx="360363" cy="8651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0" name="Line 27"/>
          <p:cNvSpPr>
            <a:spLocks noChangeShapeType="1"/>
          </p:cNvSpPr>
          <p:nvPr/>
        </p:nvSpPr>
        <p:spPr bwMode="auto">
          <a:xfrm flipH="1">
            <a:off x="2711450" y="1989138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1524001" y="1773238"/>
            <a:ext cx="1331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iliac fossa</a:t>
            </a:r>
          </a:p>
        </p:txBody>
      </p:sp>
      <p:sp>
        <p:nvSpPr>
          <p:cNvPr id="17432" name="Line 29"/>
          <p:cNvSpPr>
            <a:spLocks noChangeShapeType="1"/>
          </p:cNvSpPr>
          <p:nvPr/>
        </p:nvSpPr>
        <p:spPr bwMode="auto">
          <a:xfrm>
            <a:off x="6456364" y="2133600"/>
            <a:ext cx="5032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3" name="Line 30"/>
          <p:cNvSpPr>
            <a:spLocks noChangeShapeType="1"/>
          </p:cNvSpPr>
          <p:nvPr/>
        </p:nvSpPr>
        <p:spPr bwMode="auto">
          <a:xfrm flipV="1">
            <a:off x="6383338" y="2133600"/>
            <a:ext cx="576262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4" name="Line 31"/>
          <p:cNvSpPr>
            <a:spLocks noChangeShapeType="1"/>
          </p:cNvSpPr>
          <p:nvPr/>
        </p:nvSpPr>
        <p:spPr bwMode="auto">
          <a:xfrm flipV="1">
            <a:off x="6311900" y="2133600"/>
            <a:ext cx="647700" cy="7191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5" name="Line 33"/>
          <p:cNvSpPr>
            <a:spLocks noChangeShapeType="1"/>
          </p:cNvSpPr>
          <p:nvPr/>
        </p:nvSpPr>
        <p:spPr bwMode="auto">
          <a:xfrm flipV="1">
            <a:off x="6311900" y="2133601"/>
            <a:ext cx="647700" cy="1008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6959600" y="191611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sacral</a:t>
            </a: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cs-CZ" alt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foramens</a:t>
            </a: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17437" name="Line 35"/>
          <p:cNvSpPr>
            <a:spLocks noChangeShapeType="1"/>
          </p:cNvSpPr>
          <p:nvPr/>
        </p:nvSpPr>
        <p:spPr bwMode="auto">
          <a:xfrm flipH="1" flipV="1">
            <a:off x="9480551" y="1341439"/>
            <a:ext cx="144463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8796338" y="1557338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anterior superior iliac spine</a:t>
            </a:r>
          </a:p>
        </p:txBody>
      </p:sp>
      <p:sp>
        <p:nvSpPr>
          <p:cNvPr id="17439" name="Line 37"/>
          <p:cNvSpPr>
            <a:spLocks noChangeShapeType="1"/>
          </p:cNvSpPr>
          <p:nvPr/>
        </p:nvSpPr>
        <p:spPr bwMode="auto">
          <a:xfrm flipH="1">
            <a:off x="3863976" y="6092825"/>
            <a:ext cx="5762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1992314" y="5876926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ischial tuberosity</a:t>
            </a:r>
          </a:p>
        </p:txBody>
      </p:sp>
      <p:sp>
        <p:nvSpPr>
          <p:cNvPr id="17441" name="Line 39"/>
          <p:cNvSpPr>
            <a:spLocks noChangeShapeType="1"/>
          </p:cNvSpPr>
          <p:nvPr/>
        </p:nvSpPr>
        <p:spPr bwMode="auto">
          <a:xfrm flipH="1">
            <a:off x="3648075" y="3429000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44" name="Text Box 40"/>
          <p:cNvSpPr txBox="1">
            <a:spLocks noChangeArrowheads="1"/>
          </p:cNvSpPr>
          <p:nvPr/>
        </p:nvSpPr>
        <p:spPr bwMode="auto">
          <a:xfrm>
            <a:off x="2279651" y="3213101"/>
            <a:ext cx="1476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arcuate line</a:t>
            </a:r>
          </a:p>
        </p:txBody>
      </p:sp>
      <p:sp>
        <p:nvSpPr>
          <p:cNvPr id="17443" name="Text Box 41"/>
          <p:cNvSpPr txBox="1">
            <a:spLocks noChangeArrowheads="1"/>
          </p:cNvSpPr>
          <p:nvPr/>
        </p:nvSpPr>
        <p:spPr bwMode="auto">
          <a:xfrm>
            <a:off x="7570789" y="6069013"/>
            <a:ext cx="1152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femur</a:t>
            </a:r>
          </a:p>
        </p:txBody>
      </p:sp>
      <p:sp>
        <p:nvSpPr>
          <p:cNvPr id="17444" name="Line 42"/>
          <p:cNvSpPr>
            <a:spLocks noChangeShapeType="1"/>
          </p:cNvSpPr>
          <p:nvPr/>
        </p:nvSpPr>
        <p:spPr bwMode="auto">
          <a:xfrm>
            <a:off x="8328026" y="6308725"/>
            <a:ext cx="100806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5" name="Line 43"/>
          <p:cNvSpPr>
            <a:spLocks noChangeShapeType="1"/>
          </p:cNvSpPr>
          <p:nvPr/>
        </p:nvSpPr>
        <p:spPr bwMode="auto">
          <a:xfrm>
            <a:off x="8256588" y="3284538"/>
            <a:ext cx="7921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6" name="Text Box 44"/>
          <p:cNvSpPr txBox="1">
            <a:spLocks noChangeArrowheads="1"/>
          </p:cNvSpPr>
          <p:nvPr/>
        </p:nvSpPr>
        <p:spPr bwMode="auto">
          <a:xfrm>
            <a:off x="9048751" y="306863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coxal bone</a:t>
            </a:r>
          </a:p>
        </p:txBody>
      </p:sp>
    </p:spTree>
    <p:extLst>
      <p:ext uri="{BB962C8B-B14F-4D97-AF65-F5344CB8AC3E}">
        <p14:creationId xmlns:p14="http://schemas.microsoft.com/office/powerpoint/2010/main" val="80346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089079_com_artif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04814"/>
            <a:ext cx="69850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 flipH="1">
            <a:off x="4440239" y="2276475"/>
            <a:ext cx="1368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719513" y="206057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6383339" y="1628775"/>
            <a:ext cx="1368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7751764" y="1412876"/>
            <a:ext cx="136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acetabulum</a:t>
            </a: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7104063" y="2060575"/>
            <a:ext cx="10080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8183564" y="1844676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acetabular fossa</a:t>
            </a: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H="1">
            <a:off x="3935413" y="6453188"/>
            <a:ext cx="7921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071813" y="6237288"/>
            <a:ext cx="86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femur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H="1">
            <a:off x="3503614" y="3429000"/>
            <a:ext cx="2889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524000" y="3213101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greater trochanter</a:t>
            </a:r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6167439" y="609282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6600825" y="5902326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lesser trochanter</a:t>
            </a:r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 flipV="1">
            <a:off x="4367213" y="2997200"/>
            <a:ext cx="0" cy="2873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 flipH="1">
            <a:off x="3432175" y="2997200"/>
            <a:ext cx="9350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1628775" y="2781301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trochanter fossa</a:t>
            </a:r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H="1">
            <a:off x="3935414" y="4652963"/>
            <a:ext cx="936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1524000" y="4437063"/>
            <a:ext cx="2484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intertrochanteric crest</a:t>
            </a:r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>
            <a:off x="8256588" y="4508500"/>
            <a:ext cx="10080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>
            <a:off x="9228138" y="3976688"/>
            <a:ext cx="1331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obturator foramen</a:t>
            </a:r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>
            <a:off x="5087938" y="3429001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neck</a:t>
            </a:r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>
            <a:off x="1524001" y="0"/>
            <a:ext cx="22320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Hip joint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18456" name="Line 27"/>
          <p:cNvSpPr>
            <a:spLocks noChangeShapeType="1"/>
          </p:cNvSpPr>
          <p:nvPr/>
        </p:nvSpPr>
        <p:spPr bwMode="auto">
          <a:xfrm>
            <a:off x="5303839" y="765175"/>
            <a:ext cx="7207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3792539" y="549275"/>
            <a:ext cx="1584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coxal bone</a:t>
            </a:r>
          </a:p>
        </p:txBody>
      </p:sp>
    </p:spTree>
    <p:extLst>
      <p:ext uri="{BB962C8B-B14F-4D97-AF65-F5344CB8AC3E}">
        <p14:creationId xmlns:p14="http://schemas.microsoft.com/office/powerpoint/2010/main" val="22629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1524001" y="0"/>
            <a:ext cx="22320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Knee joint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7823200" y="2233613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intercondylar fossa</a:t>
            </a:r>
          </a:p>
        </p:txBody>
      </p:sp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7751763" y="3678238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medial tibial condyle</a:t>
            </a:r>
          </a:p>
        </p:txBody>
      </p: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3719514" y="0"/>
            <a:ext cx="4124325" cy="6858000"/>
            <a:chOff x="385" y="0"/>
            <a:chExt cx="2598" cy="4320"/>
          </a:xfrm>
        </p:grpSpPr>
        <p:pic>
          <p:nvPicPr>
            <p:cNvPr id="19483" name="Picture 5" descr="xray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2" r="49989" b="2130"/>
            <a:stretch>
              <a:fillRect/>
            </a:stretch>
          </p:blipFill>
          <p:spPr bwMode="auto">
            <a:xfrm>
              <a:off x="656" y="0"/>
              <a:ext cx="2327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4" name="Rectangle 8"/>
            <p:cNvSpPr>
              <a:spLocks noChangeArrowheads="1"/>
            </p:cNvSpPr>
            <p:nvPr/>
          </p:nvSpPr>
          <p:spPr bwMode="auto">
            <a:xfrm>
              <a:off x="385" y="1933"/>
              <a:ext cx="545" cy="12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6891338" y="300038"/>
            <a:ext cx="952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femur</a:t>
            </a:r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 flipH="1">
            <a:off x="4762501" y="1892300"/>
            <a:ext cx="79216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3775075" y="1635125"/>
            <a:ext cx="1041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patella</a:t>
            </a:r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 flipV="1">
            <a:off x="5986463" y="2397126"/>
            <a:ext cx="0" cy="3587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 flipV="1">
            <a:off x="5986463" y="2378075"/>
            <a:ext cx="1765300" cy="190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6346826" y="5421313"/>
            <a:ext cx="9366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7310438" y="5159375"/>
            <a:ext cx="857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tibia</a:t>
            </a:r>
          </a:p>
        </p:txBody>
      </p:sp>
      <p:sp>
        <p:nvSpPr>
          <p:cNvPr id="19469" name="Line 20"/>
          <p:cNvSpPr>
            <a:spLocks noChangeShapeType="1"/>
          </p:cNvSpPr>
          <p:nvPr/>
        </p:nvSpPr>
        <p:spPr bwMode="auto">
          <a:xfrm flipH="1">
            <a:off x="4259264" y="5708650"/>
            <a:ext cx="93503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0" name="Text Box 21"/>
          <p:cNvSpPr txBox="1">
            <a:spLocks noChangeArrowheads="1"/>
          </p:cNvSpPr>
          <p:nvPr/>
        </p:nvSpPr>
        <p:spPr bwMode="auto">
          <a:xfrm>
            <a:off x="3468689" y="5421313"/>
            <a:ext cx="9350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fibula</a:t>
            </a:r>
          </a:p>
        </p:txBody>
      </p:sp>
      <p:sp>
        <p:nvSpPr>
          <p:cNvPr id="19471" name="Line 26"/>
          <p:cNvSpPr>
            <a:spLocks noChangeShapeType="1"/>
          </p:cNvSpPr>
          <p:nvPr/>
        </p:nvSpPr>
        <p:spPr bwMode="auto">
          <a:xfrm flipH="1">
            <a:off x="4114801" y="3836988"/>
            <a:ext cx="7921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2" name="Text Box 28"/>
          <p:cNvSpPr txBox="1">
            <a:spLocks noChangeArrowheads="1"/>
          </p:cNvSpPr>
          <p:nvPr/>
        </p:nvSpPr>
        <p:spPr bwMode="auto">
          <a:xfrm>
            <a:off x="2139950" y="3663950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lateral tibial condyle</a:t>
            </a:r>
          </a:p>
        </p:txBody>
      </p:sp>
      <p:sp>
        <p:nvSpPr>
          <p:cNvPr id="19473" name="Text Box 30"/>
          <p:cNvSpPr txBox="1">
            <a:spLocks noChangeArrowheads="1"/>
          </p:cNvSpPr>
          <p:nvPr/>
        </p:nvSpPr>
        <p:spPr bwMode="auto">
          <a:xfrm>
            <a:off x="7823200" y="2809875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medial femoral condyle</a:t>
            </a:r>
          </a:p>
        </p:txBody>
      </p:sp>
      <p:sp>
        <p:nvSpPr>
          <p:cNvPr id="19474" name="Line 31"/>
          <p:cNvSpPr>
            <a:spLocks noChangeShapeType="1"/>
          </p:cNvSpPr>
          <p:nvPr/>
        </p:nvSpPr>
        <p:spPr bwMode="auto">
          <a:xfrm flipH="1">
            <a:off x="4295776" y="2997200"/>
            <a:ext cx="7921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5" name="Text Box 32"/>
          <p:cNvSpPr txBox="1">
            <a:spLocks noChangeArrowheads="1"/>
          </p:cNvSpPr>
          <p:nvPr/>
        </p:nvSpPr>
        <p:spPr bwMode="auto">
          <a:xfrm>
            <a:off x="2063750" y="2781300"/>
            <a:ext cx="226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lateral femoral condyle</a:t>
            </a:r>
          </a:p>
        </p:txBody>
      </p:sp>
      <p:sp>
        <p:nvSpPr>
          <p:cNvPr id="19476" name="Line 33"/>
          <p:cNvSpPr>
            <a:spLocks noChangeShapeType="1"/>
          </p:cNvSpPr>
          <p:nvPr/>
        </p:nvSpPr>
        <p:spPr bwMode="auto">
          <a:xfrm>
            <a:off x="6096001" y="3386138"/>
            <a:ext cx="16557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7" name="Text Box 34"/>
          <p:cNvSpPr txBox="1">
            <a:spLocks noChangeArrowheads="1"/>
          </p:cNvSpPr>
          <p:nvPr/>
        </p:nvSpPr>
        <p:spPr bwMode="auto">
          <a:xfrm>
            <a:off x="7823200" y="3241675"/>
            <a:ext cx="2808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medial intercondylar tubercle</a:t>
            </a:r>
          </a:p>
        </p:txBody>
      </p:sp>
      <p:sp>
        <p:nvSpPr>
          <p:cNvPr id="19478" name="Text Box 36"/>
          <p:cNvSpPr txBox="1">
            <a:spLocks noChangeArrowheads="1"/>
          </p:cNvSpPr>
          <p:nvPr/>
        </p:nvSpPr>
        <p:spPr bwMode="auto">
          <a:xfrm>
            <a:off x="1524000" y="3284538"/>
            <a:ext cx="2808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lateral intercondylar tubercle</a:t>
            </a:r>
          </a:p>
        </p:txBody>
      </p:sp>
      <p:sp>
        <p:nvSpPr>
          <p:cNvPr id="19479" name="Line 38"/>
          <p:cNvSpPr>
            <a:spLocks noChangeShapeType="1"/>
          </p:cNvSpPr>
          <p:nvPr/>
        </p:nvSpPr>
        <p:spPr bwMode="auto">
          <a:xfrm flipH="1">
            <a:off x="4295775" y="3500438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0" name="Line 39"/>
          <p:cNvSpPr>
            <a:spLocks noChangeShapeType="1"/>
          </p:cNvSpPr>
          <p:nvPr/>
        </p:nvSpPr>
        <p:spPr bwMode="auto">
          <a:xfrm>
            <a:off x="6888164" y="29972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1" name="Line 40"/>
          <p:cNvSpPr>
            <a:spLocks noChangeShapeType="1"/>
          </p:cNvSpPr>
          <p:nvPr/>
        </p:nvSpPr>
        <p:spPr bwMode="auto">
          <a:xfrm>
            <a:off x="6672263" y="3860800"/>
            <a:ext cx="1079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Line 41"/>
          <p:cNvSpPr>
            <a:spLocks noChangeShapeType="1"/>
          </p:cNvSpPr>
          <p:nvPr/>
        </p:nvSpPr>
        <p:spPr bwMode="auto">
          <a:xfrm>
            <a:off x="6024563" y="549275"/>
            <a:ext cx="863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9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1524001" y="0"/>
            <a:ext cx="22320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Knee joint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4079875" y="115888"/>
            <a:ext cx="6364288" cy="6553200"/>
            <a:chOff x="1565" y="73"/>
            <a:chExt cx="4009" cy="4128"/>
          </a:xfrm>
        </p:grpSpPr>
        <p:pic>
          <p:nvPicPr>
            <p:cNvPr id="20508" name="Picture 8" descr="KNEE-L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83" b="11345"/>
            <a:stretch>
              <a:fillRect/>
            </a:stretch>
          </p:blipFill>
          <p:spPr bwMode="auto">
            <a:xfrm>
              <a:off x="1565" y="73"/>
              <a:ext cx="4009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9" name="Rectangle 9"/>
            <p:cNvSpPr>
              <a:spLocks noChangeArrowheads="1"/>
            </p:cNvSpPr>
            <p:nvPr/>
          </p:nvSpPr>
          <p:spPr bwMode="auto">
            <a:xfrm>
              <a:off x="1565" y="2704"/>
              <a:ext cx="969" cy="1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20484" name="Line 12"/>
          <p:cNvSpPr>
            <a:spLocks noChangeShapeType="1"/>
          </p:cNvSpPr>
          <p:nvPr/>
        </p:nvSpPr>
        <p:spPr bwMode="auto">
          <a:xfrm>
            <a:off x="7175500" y="2492375"/>
            <a:ext cx="649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7824788" y="2276476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lateral condyle</a:t>
            </a:r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>
            <a:off x="6672264" y="3213100"/>
            <a:ext cx="10810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7" name="Text Box 17"/>
          <p:cNvSpPr txBox="1">
            <a:spLocks noChangeArrowheads="1"/>
          </p:cNvSpPr>
          <p:nvPr/>
        </p:nvSpPr>
        <p:spPr bwMode="auto">
          <a:xfrm>
            <a:off x="7751764" y="2997201"/>
            <a:ext cx="1836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medial condyle</a:t>
            </a:r>
          </a:p>
        </p:txBody>
      </p:sp>
      <p:sp>
        <p:nvSpPr>
          <p:cNvPr id="20488" name="Line 18"/>
          <p:cNvSpPr>
            <a:spLocks noChangeShapeType="1"/>
          </p:cNvSpPr>
          <p:nvPr/>
        </p:nvSpPr>
        <p:spPr bwMode="auto">
          <a:xfrm flipH="1">
            <a:off x="3863976" y="2565400"/>
            <a:ext cx="5762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3143251" y="2349501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20490" name="Line 20"/>
          <p:cNvSpPr>
            <a:spLocks noChangeShapeType="1"/>
          </p:cNvSpPr>
          <p:nvPr/>
        </p:nvSpPr>
        <p:spPr bwMode="auto">
          <a:xfrm flipH="1">
            <a:off x="4079875" y="3716338"/>
            <a:ext cx="863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3359151" y="350043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apex</a:t>
            </a:r>
          </a:p>
        </p:txBody>
      </p:sp>
      <p:sp>
        <p:nvSpPr>
          <p:cNvPr id="20492" name="Line 22"/>
          <p:cNvSpPr>
            <a:spLocks noChangeShapeType="1"/>
          </p:cNvSpPr>
          <p:nvPr/>
        </p:nvSpPr>
        <p:spPr bwMode="auto">
          <a:xfrm>
            <a:off x="6959600" y="3573463"/>
            <a:ext cx="10810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3" name="Text Box 23"/>
          <p:cNvSpPr txBox="1">
            <a:spLocks noChangeArrowheads="1"/>
          </p:cNvSpPr>
          <p:nvPr/>
        </p:nvSpPr>
        <p:spPr bwMode="auto">
          <a:xfrm>
            <a:off x="8039100" y="3357563"/>
            <a:ext cx="262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intercondylar eminence</a:t>
            </a:r>
          </a:p>
        </p:txBody>
      </p:sp>
      <p:sp>
        <p:nvSpPr>
          <p:cNvPr id="20494" name="Line 24"/>
          <p:cNvSpPr>
            <a:spLocks noChangeShapeType="1"/>
          </p:cNvSpPr>
          <p:nvPr/>
        </p:nvSpPr>
        <p:spPr bwMode="auto">
          <a:xfrm>
            <a:off x="6096000" y="6308725"/>
            <a:ext cx="10795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5" name="Text Box 25"/>
          <p:cNvSpPr txBox="1">
            <a:spLocks noChangeArrowheads="1"/>
          </p:cNvSpPr>
          <p:nvPr/>
        </p:nvSpPr>
        <p:spPr bwMode="auto">
          <a:xfrm>
            <a:off x="5448300" y="6013450"/>
            <a:ext cx="719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tibia</a:t>
            </a:r>
          </a:p>
        </p:txBody>
      </p:sp>
      <p:sp>
        <p:nvSpPr>
          <p:cNvPr id="20496" name="Line 26"/>
          <p:cNvSpPr>
            <a:spLocks noChangeShapeType="1"/>
          </p:cNvSpPr>
          <p:nvPr/>
        </p:nvSpPr>
        <p:spPr bwMode="auto">
          <a:xfrm>
            <a:off x="8472488" y="5229225"/>
            <a:ext cx="6477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7" name="Text Box 27"/>
          <p:cNvSpPr txBox="1">
            <a:spLocks noChangeArrowheads="1"/>
          </p:cNvSpPr>
          <p:nvPr/>
        </p:nvSpPr>
        <p:spPr bwMode="auto">
          <a:xfrm>
            <a:off x="9136063" y="4965700"/>
            <a:ext cx="10080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fibula</a:t>
            </a:r>
          </a:p>
        </p:txBody>
      </p:sp>
      <p:sp>
        <p:nvSpPr>
          <p:cNvPr id="20498" name="Line 28"/>
          <p:cNvSpPr>
            <a:spLocks noChangeShapeType="1"/>
          </p:cNvSpPr>
          <p:nvPr/>
        </p:nvSpPr>
        <p:spPr bwMode="auto">
          <a:xfrm flipH="1">
            <a:off x="5448301" y="5229225"/>
            <a:ext cx="7921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9" name="Text Box 29"/>
          <p:cNvSpPr txBox="1">
            <a:spLocks noChangeArrowheads="1"/>
          </p:cNvSpPr>
          <p:nvPr/>
        </p:nvSpPr>
        <p:spPr bwMode="auto">
          <a:xfrm>
            <a:off x="3792539" y="5013326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tibial tuberosity</a:t>
            </a:r>
          </a:p>
        </p:txBody>
      </p:sp>
      <p:sp>
        <p:nvSpPr>
          <p:cNvPr id="20500" name="Line 30"/>
          <p:cNvSpPr>
            <a:spLocks noChangeShapeType="1"/>
          </p:cNvSpPr>
          <p:nvPr/>
        </p:nvSpPr>
        <p:spPr bwMode="auto">
          <a:xfrm>
            <a:off x="7896225" y="3789363"/>
            <a:ext cx="43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1" name="Text Box 31"/>
          <p:cNvSpPr txBox="1">
            <a:spLocks noChangeArrowheads="1"/>
          </p:cNvSpPr>
          <p:nvPr/>
        </p:nvSpPr>
        <p:spPr bwMode="auto">
          <a:xfrm>
            <a:off x="8277226" y="3587751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apex of head</a:t>
            </a:r>
          </a:p>
        </p:txBody>
      </p:sp>
      <p:sp>
        <p:nvSpPr>
          <p:cNvPr id="20502" name="Line 32"/>
          <p:cNvSpPr>
            <a:spLocks noChangeShapeType="1"/>
          </p:cNvSpPr>
          <p:nvPr/>
        </p:nvSpPr>
        <p:spPr bwMode="auto">
          <a:xfrm>
            <a:off x="8040688" y="4292600"/>
            <a:ext cx="7921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3" name="Text Box 33"/>
          <p:cNvSpPr txBox="1">
            <a:spLocks noChangeArrowheads="1"/>
          </p:cNvSpPr>
          <p:nvPr/>
        </p:nvSpPr>
        <p:spPr bwMode="auto">
          <a:xfrm>
            <a:off x="8775701" y="4111626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0504" name="Line 34"/>
          <p:cNvSpPr>
            <a:spLocks noChangeShapeType="1"/>
          </p:cNvSpPr>
          <p:nvPr/>
        </p:nvSpPr>
        <p:spPr bwMode="auto">
          <a:xfrm>
            <a:off x="6816725" y="692150"/>
            <a:ext cx="93503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5" name="Text Box 35"/>
          <p:cNvSpPr txBox="1">
            <a:spLocks noChangeArrowheads="1"/>
          </p:cNvSpPr>
          <p:nvPr/>
        </p:nvSpPr>
        <p:spPr bwMode="auto">
          <a:xfrm>
            <a:off x="7735888" y="442913"/>
            <a:ext cx="933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femur</a:t>
            </a:r>
          </a:p>
        </p:txBody>
      </p:sp>
      <p:sp>
        <p:nvSpPr>
          <p:cNvPr id="20506" name="Line 36"/>
          <p:cNvSpPr>
            <a:spLocks noChangeShapeType="1"/>
          </p:cNvSpPr>
          <p:nvPr/>
        </p:nvSpPr>
        <p:spPr bwMode="auto">
          <a:xfrm flipH="1">
            <a:off x="3935413" y="3068638"/>
            <a:ext cx="5762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7" name="Text Box 37"/>
          <p:cNvSpPr txBox="1">
            <a:spLocks noChangeArrowheads="1"/>
          </p:cNvSpPr>
          <p:nvPr/>
        </p:nvSpPr>
        <p:spPr bwMode="auto">
          <a:xfrm>
            <a:off x="3014664" y="2836863"/>
            <a:ext cx="93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patella</a:t>
            </a:r>
          </a:p>
        </p:txBody>
      </p:sp>
    </p:spTree>
    <p:extLst>
      <p:ext uri="{BB962C8B-B14F-4D97-AF65-F5344CB8AC3E}">
        <p14:creationId xmlns:p14="http://schemas.microsoft.com/office/powerpoint/2010/main" val="9865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367213" y="115889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FFCC00"/>
                </a:solidFill>
              </a:rPr>
              <a:t>List of X-rays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063751" y="1196976"/>
            <a:ext cx="8207375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solidFill>
                  <a:srgbClr val="FFCC00"/>
                </a:solidFill>
              </a:rPr>
              <a:t>LOCOMOTOR SYSTÉM</a:t>
            </a:r>
          </a:p>
          <a:p>
            <a:pPr eaLnBrk="1" hangingPunct="1"/>
            <a:endParaRPr lang="cs-CZ" altLang="cs-CZ" sz="2000" b="1" dirty="0">
              <a:solidFill>
                <a:srgbClr val="FFCC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Head – axial and lateral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Cervical part of the spine – axial and lateral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Thoracic part of the spine – axial and lateral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Lumbar part of the spine – axial and lateral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Shoulder joint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– axial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Elbow join</a:t>
            </a:r>
            <a:r>
              <a:rPr lang="cs-CZ" altLang="cs-CZ" sz="2400" dirty="0">
                <a:solidFill>
                  <a:schemeClr val="bg1"/>
                </a:solidFill>
              </a:rPr>
              <a:t>t</a:t>
            </a:r>
            <a:r>
              <a:rPr lang="en-GB" altLang="cs-CZ" sz="2400" dirty="0">
                <a:solidFill>
                  <a:schemeClr val="bg1"/>
                </a:solidFill>
              </a:rPr>
              <a:t> – axial and lateral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Wrist + hand (child)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– axial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Wrist + hand (adult)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– axial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Pelvis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– axial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Knee joint – axial and lateral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Foot – dorsoplantar and lateral projection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Chest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– axial projection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475736107_62168a60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7" t="6944" r="24449"/>
          <a:stretch>
            <a:fillRect/>
          </a:stretch>
        </p:blipFill>
        <p:spPr bwMode="auto">
          <a:xfrm>
            <a:off x="5159375" y="0"/>
            <a:ext cx="2940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524001" y="0"/>
            <a:ext cx="16557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Foot           </a:t>
            </a:r>
            <a:r>
              <a:rPr lang="cs-CZ" altLang="cs-CZ" sz="2000">
                <a:solidFill>
                  <a:schemeClr val="accent1"/>
                </a:solidFill>
              </a:rPr>
              <a:t>dorsoplantar projection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719514" y="765176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phalanges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3668714" y="222408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metatarsals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079875" y="378936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tarsals</a:t>
            </a:r>
          </a:p>
        </p:txBody>
      </p:sp>
      <p:sp>
        <p:nvSpPr>
          <p:cNvPr id="21511" name="Line 13"/>
          <p:cNvSpPr>
            <a:spLocks noChangeShapeType="1"/>
          </p:cNvSpPr>
          <p:nvPr/>
        </p:nvSpPr>
        <p:spPr bwMode="auto">
          <a:xfrm flipH="1">
            <a:off x="5232401" y="5949950"/>
            <a:ext cx="86201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4583114" y="5734051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tibia</a:t>
            </a:r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>
            <a:off x="7175501" y="5949950"/>
            <a:ext cx="10080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8112125" y="5734051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fibula</a:t>
            </a: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6096000" y="4005263"/>
            <a:ext cx="865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talus</a:t>
            </a: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6600825" y="4365625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calcaneus</a:t>
            </a:r>
          </a:p>
        </p:txBody>
      </p:sp>
      <p:sp>
        <p:nvSpPr>
          <p:cNvPr id="21517" name="Text Box 19"/>
          <p:cNvSpPr txBox="1">
            <a:spLocks noChangeArrowheads="1"/>
          </p:cNvSpPr>
          <p:nvPr/>
        </p:nvSpPr>
        <p:spPr bwMode="auto">
          <a:xfrm rot="-874108">
            <a:off x="6743700" y="3573463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cuboid</a:t>
            </a:r>
          </a:p>
        </p:txBody>
      </p: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5880101" y="3573463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navicular</a:t>
            </a:r>
          </a:p>
        </p:txBody>
      </p: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5880100" y="3141663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1th</a:t>
            </a:r>
          </a:p>
        </p:txBody>
      </p:sp>
      <p:sp>
        <p:nvSpPr>
          <p:cNvPr id="21520" name="Text Box 22"/>
          <p:cNvSpPr txBox="1">
            <a:spLocks noChangeArrowheads="1"/>
          </p:cNvSpPr>
          <p:nvPr/>
        </p:nvSpPr>
        <p:spPr bwMode="auto">
          <a:xfrm>
            <a:off x="6316663" y="3184525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2nd</a:t>
            </a:r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6600826" y="3357563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3rd</a:t>
            </a: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5951538" y="2708275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523" name="Text Box 25"/>
          <p:cNvSpPr txBox="1">
            <a:spLocks noChangeArrowheads="1"/>
          </p:cNvSpPr>
          <p:nvPr/>
        </p:nvSpPr>
        <p:spPr bwMode="auto">
          <a:xfrm>
            <a:off x="6456363" y="2852738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6729413" y="2914650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525" name="Text Box 27"/>
          <p:cNvSpPr txBox="1">
            <a:spLocks noChangeArrowheads="1"/>
          </p:cNvSpPr>
          <p:nvPr/>
        </p:nvSpPr>
        <p:spPr bwMode="auto">
          <a:xfrm>
            <a:off x="6959601" y="2997200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526" name="Text Box 28"/>
          <p:cNvSpPr txBox="1">
            <a:spLocks noChangeArrowheads="1"/>
          </p:cNvSpPr>
          <p:nvPr/>
        </p:nvSpPr>
        <p:spPr bwMode="auto">
          <a:xfrm>
            <a:off x="7248526" y="3141663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527" name="Line 29"/>
          <p:cNvSpPr>
            <a:spLocks noChangeShapeType="1"/>
          </p:cNvSpPr>
          <p:nvPr/>
        </p:nvSpPr>
        <p:spPr bwMode="auto">
          <a:xfrm>
            <a:off x="7535863" y="2852738"/>
            <a:ext cx="5762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8" name="Text Box 30"/>
          <p:cNvSpPr txBox="1">
            <a:spLocks noChangeArrowheads="1"/>
          </p:cNvSpPr>
          <p:nvPr/>
        </p:nvSpPr>
        <p:spPr bwMode="auto">
          <a:xfrm>
            <a:off x="8053388" y="26368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21529" name="Text Box 31"/>
          <p:cNvSpPr txBox="1">
            <a:spLocks noChangeArrowheads="1"/>
          </p:cNvSpPr>
          <p:nvPr/>
        </p:nvSpPr>
        <p:spPr bwMode="auto">
          <a:xfrm>
            <a:off x="8040688" y="2349501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1530" name="Text Box 32"/>
          <p:cNvSpPr txBox="1">
            <a:spLocks noChangeArrowheads="1"/>
          </p:cNvSpPr>
          <p:nvPr/>
        </p:nvSpPr>
        <p:spPr bwMode="auto">
          <a:xfrm>
            <a:off x="8040688" y="292417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21531" name="Line 33"/>
          <p:cNvSpPr>
            <a:spLocks noChangeShapeType="1"/>
          </p:cNvSpPr>
          <p:nvPr/>
        </p:nvSpPr>
        <p:spPr bwMode="auto">
          <a:xfrm flipV="1">
            <a:off x="7464425" y="3141664"/>
            <a:ext cx="647700" cy="3587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2" name="Line 34"/>
          <p:cNvSpPr>
            <a:spLocks noChangeShapeType="1"/>
          </p:cNvSpPr>
          <p:nvPr/>
        </p:nvSpPr>
        <p:spPr bwMode="auto">
          <a:xfrm>
            <a:off x="7680325" y="2276476"/>
            <a:ext cx="431800" cy="288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3" name="Text Box 35"/>
          <p:cNvSpPr txBox="1">
            <a:spLocks noChangeArrowheads="1"/>
          </p:cNvSpPr>
          <p:nvPr/>
        </p:nvSpPr>
        <p:spPr bwMode="auto">
          <a:xfrm>
            <a:off x="8040688" y="184467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21534" name="Text Box 36"/>
          <p:cNvSpPr txBox="1">
            <a:spLocks noChangeArrowheads="1"/>
          </p:cNvSpPr>
          <p:nvPr/>
        </p:nvSpPr>
        <p:spPr bwMode="auto">
          <a:xfrm>
            <a:off x="8040688" y="158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21535" name="Text Box 37"/>
          <p:cNvSpPr txBox="1">
            <a:spLocks noChangeArrowheads="1"/>
          </p:cNvSpPr>
          <p:nvPr/>
        </p:nvSpPr>
        <p:spPr bwMode="auto">
          <a:xfrm>
            <a:off x="8040687" y="1341438"/>
            <a:ext cx="108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smtClean="0">
                <a:solidFill>
                  <a:schemeClr val="bg1"/>
                </a:solidFill>
              </a:rPr>
              <a:t>trochlea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21536" name="Line 38"/>
          <p:cNvSpPr>
            <a:spLocks noChangeShapeType="1"/>
          </p:cNvSpPr>
          <p:nvPr/>
        </p:nvSpPr>
        <p:spPr bwMode="auto">
          <a:xfrm>
            <a:off x="7745413" y="2035175"/>
            <a:ext cx="360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7" name="Line 40"/>
          <p:cNvSpPr>
            <a:spLocks noChangeShapeType="1"/>
          </p:cNvSpPr>
          <p:nvPr/>
        </p:nvSpPr>
        <p:spPr bwMode="auto">
          <a:xfrm>
            <a:off x="7739063" y="1595438"/>
            <a:ext cx="360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8" name="Line 41"/>
          <p:cNvSpPr>
            <a:spLocks noChangeShapeType="1"/>
          </p:cNvSpPr>
          <p:nvPr/>
        </p:nvSpPr>
        <p:spPr bwMode="auto">
          <a:xfrm>
            <a:off x="7680325" y="1800225"/>
            <a:ext cx="431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9" name="Line 44"/>
          <p:cNvSpPr>
            <a:spLocks noChangeShapeType="1"/>
          </p:cNvSpPr>
          <p:nvPr/>
        </p:nvSpPr>
        <p:spPr bwMode="auto">
          <a:xfrm>
            <a:off x="5880100" y="1917701"/>
            <a:ext cx="71438" cy="1428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40" name="Line 46"/>
          <p:cNvSpPr>
            <a:spLocks noChangeShapeType="1"/>
          </p:cNvSpPr>
          <p:nvPr/>
        </p:nvSpPr>
        <p:spPr bwMode="auto">
          <a:xfrm flipH="1">
            <a:off x="4583114" y="2060575"/>
            <a:ext cx="13684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41" name="Text Box 47"/>
          <p:cNvSpPr txBox="1">
            <a:spLocks noChangeArrowheads="1"/>
          </p:cNvSpPr>
          <p:nvPr/>
        </p:nvSpPr>
        <p:spPr bwMode="auto">
          <a:xfrm>
            <a:off x="2782889" y="1844676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sesamoid bones</a:t>
            </a:r>
          </a:p>
        </p:txBody>
      </p:sp>
      <p:sp>
        <p:nvSpPr>
          <p:cNvPr id="21542" name="Text Box 48"/>
          <p:cNvSpPr txBox="1">
            <a:spLocks noChangeArrowheads="1"/>
          </p:cNvSpPr>
          <p:nvPr/>
        </p:nvSpPr>
        <p:spPr bwMode="auto">
          <a:xfrm>
            <a:off x="8401051" y="3789363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1th, 2nd, 3rd = </a:t>
            </a:r>
            <a:r>
              <a:rPr lang="cs-CZ" altLang="cs-CZ" sz="1800" u="sng">
                <a:solidFill>
                  <a:schemeClr val="bg1"/>
                </a:solidFill>
              </a:rPr>
              <a:t>cuneiforme bones</a:t>
            </a:r>
          </a:p>
        </p:txBody>
      </p:sp>
      <p:sp>
        <p:nvSpPr>
          <p:cNvPr id="21543" name="Line 49"/>
          <p:cNvSpPr>
            <a:spLocks noChangeShapeType="1"/>
          </p:cNvSpPr>
          <p:nvPr/>
        </p:nvSpPr>
        <p:spPr bwMode="auto">
          <a:xfrm flipV="1">
            <a:off x="5951538" y="1916113"/>
            <a:ext cx="215900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44" name="AutoShape 50"/>
          <p:cNvSpPr>
            <a:spLocks/>
          </p:cNvSpPr>
          <p:nvPr/>
        </p:nvSpPr>
        <p:spPr bwMode="auto">
          <a:xfrm flipH="1">
            <a:off x="5016500" y="404813"/>
            <a:ext cx="287338" cy="1223962"/>
          </a:xfrm>
          <a:prstGeom prst="rightBrace">
            <a:avLst>
              <a:gd name="adj1" fmla="val 35497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1545" name="AutoShape 51"/>
          <p:cNvSpPr>
            <a:spLocks/>
          </p:cNvSpPr>
          <p:nvPr/>
        </p:nvSpPr>
        <p:spPr bwMode="auto">
          <a:xfrm flipH="1">
            <a:off x="5016500" y="1700214"/>
            <a:ext cx="287338" cy="1512887"/>
          </a:xfrm>
          <a:prstGeom prst="rightBrace">
            <a:avLst>
              <a:gd name="adj1" fmla="val 43877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1546" name="AutoShape 52"/>
          <p:cNvSpPr>
            <a:spLocks/>
          </p:cNvSpPr>
          <p:nvPr/>
        </p:nvSpPr>
        <p:spPr bwMode="auto">
          <a:xfrm flipH="1">
            <a:off x="5040314" y="3213101"/>
            <a:ext cx="287337" cy="1655763"/>
          </a:xfrm>
          <a:prstGeom prst="rightBrace">
            <a:avLst>
              <a:gd name="adj1" fmla="val 48020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683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pes_cavus_x_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73238"/>
            <a:ext cx="88582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2640014" y="4365626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calcaneus</a:t>
            </a:r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5448301" y="3716338"/>
            <a:ext cx="15843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cuneiformes: med., intermed., lat.</a:t>
            </a:r>
          </a:p>
        </p:txBody>
      </p:sp>
      <p:sp>
        <p:nvSpPr>
          <p:cNvPr id="22533" name="Text Box 24"/>
          <p:cNvSpPr txBox="1">
            <a:spLocks noChangeArrowheads="1"/>
          </p:cNvSpPr>
          <p:nvPr/>
        </p:nvSpPr>
        <p:spPr bwMode="auto">
          <a:xfrm>
            <a:off x="4943475" y="115889"/>
            <a:ext cx="2305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Foot           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432175" y="28527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talus</a:t>
            </a: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 rot="-3034332">
            <a:off x="4732338" y="3440113"/>
            <a:ext cx="109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navicular</a:t>
            </a:r>
          </a:p>
        </p:txBody>
      </p:sp>
      <p:sp>
        <p:nvSpPr>
          <p:cNvPr id="22536" name="Text Box 19"/>
          <p:cNvSpPr txBox="1">
            <a:spLocks noChangeArrowheads="1"/>
          </p:cNvSpPr>
          <p:nvPr/>
        </p:nvSpPr>
        <p:spPr bwMode="auto">
          <a:xfrm rot="1550322">
            <a:off x="7319963" y="350043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metatarsal</a:t>
            </a:r>
          </a:p>
        </p:txBody>
      </p:sp>
      <p:sp>
        <p:nvSpPr>
          <p:cNvPr id="22537" name="Text Box 21"/>
          <p:cNvSpPr txBox="1">
            <a:spLocks noChangeArrowheads="1"/>
          </p:cNvSpPr>
          <p:nvPr/>
        </p:nvSpPr>
        <p:spPr bwMode="auto">
          <a:xfrm rot="952852">
            <a:off x="9120189" y="4292601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phalanges</a:t>
            </a:r>
          </a:p>
        </p:txBody>
      </p:sp>
      <p:sp>
        <p:nvSpPr>
          <p:cNvPr id="22538" name="Text Box 23"/>
          <p:cNvSpPr txBox="1">
            <a:spLocks noChangeArrowheads="1"/>
          </p:cNvSpPr>
          <p:nvPr/>
        </p:nvSpPr>
        <p:spPr bwMode="auto">
          <a:xfrm>
            <a:off x="4800600" y="4365626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cuboid</a:t>
            </a:r>
          </a:p>
        </p:txBody>
      </p:sp>
      <p:sp>
        <p:nvSpPr>
          <p:cNvPr id="22539" name="Text Box 28"/>
          <p:cNvSpPr txBox="1">
            <a:spLocks noChangeArrowheads="1"/>
          </p:cNvSpPr>
          <p:nvPr/>
        </p:nvSpPr>
        <p:spPr bwMode="auto">
          <a:xfrm rot="1284252">
            <a:off x="5595938" y="220027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tarsal</a:t>
            </a:r>
          </a:p>
        </p:txBody>
      </p:sp>
      <p:sp>
        <p:nvSpPr>
          <p:cNvPr id="22540" name="Line 32"/>
          <p:cNvSpPr>
            <a:spLocks noChangeShapeType="1"/>
          </p:cNvSpPr>
          <p:nvPr/>
        </p:nvSpPr>
        <p:spPr bwMode="auto">
          <a:xfrm flipH="1" flipV="1">
            <a:off x="2640013" y="3141664"/>
            <a:ext cx="1008062" cy="5032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1" name="Text Box 33"/>
          <p:cNvSpPr txBox="1">
            <a:spLocks noChangeArrowheads="1"/>
          </p:cNvSpPr>
          <p:nvPr/>
        </p:nvSpPr>
        <p:spPr bwMode="auto">
          <a:xfrm>
            <a:off x="1774826" y="2708276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sinus tarsi</a:t>
            </a:r>
          </a:p>
        </p:txBody>
      </p:sp>
      <p:sp>
        <p:nvSpPr>
          <p:cNvPr id="22542" name="AutoShape 34"/>
          <p:cNvSpPr>
            <a:spLocks/>
          </p:cNvSpPr>
          <p:nvPr/>
        </p:nvSpPr>
        <p:spPr bwMode="auto">
          <a:xfrm rot="-4052549">
            <a:off x="5555457" y="1520032"/>
            <a:ext cx="431800" cy="2376487"/>
          </a:xfrm>
          <a:prstGeom prst="rightBrace">
            <a:avLst>
              <a:gd name="adj1" fmla="val 45864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543" name="AutoShape 35"/>
          <p:cNvSpPr>
            <a:spLocks/>
          </p:cNvSpPr>
          <p:nvPr/>
        </p:nvSpPr>
        <p:spPr bwMode="auto">
          <a:xfrm rot="-4332653">
            <a:off x="9301163" y="3967163"/>
            <a:ext cx="431800" cy="1806575"/>
          </a:xfrm>
          <a:prstGeom prst="rightBrace">
            <a:avLst>
              <a:gd name="adj1" fmla="val 34865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544" name="AutoShape 36"/>
          <p:cNvSpPr>
            <a:spLocks/>
          </p:cNvSpPr>
          <p:nvPr/>
        </p:nvSpPr>
        <p:spPr bwMode="auto">
          <a:xfrm rot="-3588333">
            <a:off x="7530307" y="3031332"/>
            <a:ext cx="431800" cy="1871663"/>
          </a:xfrm>
          <a:prstGeom prst="rightBrace">
            <a:avLst>
              <a:gd name="adj1" fmla="val 36121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711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nice%20trach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5888"/>
            <a:ext cx="7127875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1524000" y="0"/>
            <a:ext cx="15128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Chest </a:t>
            </a:r>
            <a:r>
              <a:rPr lang="cs-CZ" altLang="cs-CZ" sz="2000">
                <a:solidFill>
                  <a:schemeClr val="accent1"/>
                </a:solidFill>
              </a:rPr>
              <a:t>sagittal projection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3789364" y="517525"/>
            <a:ext cx="93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1st rib</a:t>
            </a:r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4656139" y="765175"/>
            <a:ext cx="5048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>
            <a:off x="8616951" y="620713"/>
            <a:ext cx="576263" cy="1444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9148763" y="563563"/>
            <a:ext cx="1173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clavicle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7319963" y="177323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bronchial bifurcation</a:t>
            </a:r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>
            <a:off x="6383338" y="1989138"/>
            <a:ext cx="10080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 flipH="1">
            <a:off x="4943475" y="335756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4257676" y="3133726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hilum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8256589" y="4797426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gastric air bubble</a:t>
            </a:r>
          </a:p>
        </p:txBody>
      </p:sp>
      <p:sp>
        <p:nvSpPr>
          <p:cNvPr id="23565" name="Line 19"/>
          <p:cNvSpPr>
            <a:spLocks noChangeShapeType="1"/>
          </p:cNvSpPr>
          <p:nvPr/>
        </p:nvSpPr>
        <p:spPr bwMode="auto">
          <a:xfrm flipV="1">
            <a:off x="8759826" y="5084764"/>
            <a:ext cx="360363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6" name="Text Box 20"/>
          <p:cNvSpPr txBox="1">
            <a:spLocks noChangeArrowheads="1"/>
          </p:cNvSpPr>
          <p:nvPr/>
        </p:nvSpPr>
        <p:spPr bwMode="auto">
          <a:xfrm>
            <a:off x="5016500" y="6165850"/>
            <a:ext cx="719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9933"/>
                </a:solidFill>
              </a:rPr>
              <a:t>liver</a:t>
            </a:r>
          </a:p>
        </p:txBody>
      </p:sp>
      <p:sp>
        <p:nvSpPr>
          <p:cNvPr id="23567" name="Text Box 22"/>
          <p:cNvSpPr txBox="1">
            <a:spLocks noChangeArrowheads="1"/>
          </p:cNvSpPr>
          <p:nvPr/>
        </p:nvSpPr>
        <p:spPr bwMode="auto">
          <a:xfrm>
            <a:off x="1624013" y="5000625"/>
            <a:ext cx="15049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diaphragm</a:t>
            </a:r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 flipH="1">
            <a:off x="3000375" y="5300663"/>
            <a:ext cx="158273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9" name="Text Box 24"/>
          <p:cNvSpPr txBox="1">
            <a:spLocks noChangeArrowheads="1"/>
          </p:cNvSpPr>
          <p:nvPr/>
        </p:nvSpPr>
        <p:spPr bwMode="auto">
          <a:xfrm>
            <a:off x="7751764" y="2060576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aortic knob</a:t>
            </a:r>
          </a:p>
        </p:txBody>
      </p:sp>
      <p:sp>
        <p:nvSpPr>
          <p:cNvPr id="23570" name="Line 25"/>
          <p:cNvSpPr>
            <a:spLocks noChangeShapeType="1"/>
          </p:cNvSpPr>
          <p:nvPr/>
        </p:nvSpPr>
        <p:spPr bwMode="auto">
          <a:xfrm>
            <a:off x="7129464" y="2305050"/>
            <a:ext cx="6492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 flipH="1">
            <a:off x="3000375" y="6381750"/>
            <a:ext cx="43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2" name="Text Box 27"/>
          <p:cNvSpPr txBox="1">
            <a:spLocks noChangeArrowheads="1"/>
          </p:cNvSpPr>
          <p:nvPr/>
        </p:nvSpPr>
        <p:spPr bwMode="auto">
          <a:xfrm>
            <a:off x="1524000" y="5942013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outline of female brest</a:t>
            </a:r>
          </a:p>
        </p:txBody>
      </p:sp>
      <p:sp>
        <p:nvSpPr>
          <p:cNvPr id="23573" name="Text Box 28"/>
          <p:cNvSpPr txBox="1">
            <a:spLocks noChangeArrowheads="1"/>
          </p:cNvSpPr>
          <p:nvPr/>
        </p:nvSpPr>
        <p:spPr bwMode="auto">
          <a:xfrm>
            <a:off x="1524000" y="350043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posterior ribs</a:t>
            </a:r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 flipH="1">
            <a:off x="3000375" y="3573464"/>
            <a:ext cx="1511300" cy="71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5" name="Line 30"/>
          <p:cNvSpPr>
            <a:spLocks noChangeShapeType="1"/>
          </p:cNvSpPr>
          <p:nvPr/>
        </p:nvSpPr>
        <p:spPr bwMode="auto">
          <a:xfrm flipH="1" flipV="1">
            <a:off x="3000375" y="3644900"/>
            <a:ext cx="1511300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6" name="Line 31"/>
          <p:cNvSpPr>
            <a:spLocks noChangeShapeType="1"/>
          </p:cNvSpPr>
          <p:nvPr/>
        </p:nvSpPr>
        <p:spPr bwMode="auto">
          <a:xfrm flipH="1">
            <a:off x="3432176" y="6165850"/>
            <a:ext cx="1008063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7" name="Line 32"/>
          <p:cNvSpPr>
            <a:spLocks noChangeShapeType="1"/>
          </p:cNvSpPr>
          <p:nvPr/>
        </p:nvSpPr>
        <p:spPr bwMode="auto">
          <a:xfrm flipH="1">
            <a:off x="3432175" y="6021388"/>
            <a:ext cx="215900" cy="360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8" name="Text Box 33"/>
          <p:cNvSpPr txBox="1">
            <a:spLocks noChangeArrowheads="1"/>
          </p:cNvSpPr>
          <p:nvPr/>
        </p:nvSpPr>
        <p:spPr bwMode="auto">
          <a:xfrm>
            <a:off x="1638300" y="2032001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anterior ribs</a:t>
            </a:r>
          </a:p>
        </p:txBody>
      </p:sp>
      <p:sp>
        <p:nvSpPr>
          <p:cNvPr id="23579" name="Line 34"/>
          <p:cNvSpPr>
            <a:spLocks noChangeShapeType="1"/>
          </p:cNvSpPr>
          <p:nvPr/>
        </p:nvSpPr>
        <p:spPr bwMode="auto">
          <a:xfrm flipH="1">
            <a:off x="3000375" y="2205038"/>
            <a:ext cx="11509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80" name="Line 35"/>
          <p:cNvSpPr>
            <a:spLocks noChangeShapeType="1"/>
          </p:cNvSpPr>
          <p:nvPr/>
        </p:nvSpPr>
        <p:spPr bwMode="auto">
          <a:xfrm flipH="1" flipV="1">
            <a:off x="3000375" y="2205038"/>
            <a:ext cx="935038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81" name="Text Box 36"/>
          <p:cNvSpPr txBox="1">
            <a:spLocks noChangeArrowheads="1"/>
          </p:cNvSpPr>
          <p:nvPr/>
        </p:nvSpPr>
        <p:spPr bwMode="auto">
          <a:xfrm>
            <a:off x="7662864" y="4213226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descending aorta</a:t>
            </a:r>
          </a:p>
        </p:txBody>
      </p:sp>
      <p:sp>
        <p:nvSpPr>
          <p:cNvPr id="23582" name="Line 37"/>
          <p:cNvSpPr>
            <a:spLocks noChangeShapeType="1"/>
          </p:cNvSpPr>
          <p:nvPr/>
        </p:nvSpPr>
        <p:spPr bwMode="auto">
          <a:xfrm>
            <a:off x="7032625" y="443706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83" name="Arc 38"/>
          <p:cNvSpPr>
            <a:spLocks/>
          </p:cNvSpPr>
          <p:nvPr/>
        </p:nvSpPr>
        <p:spPr bwMode="auto">
          <a:xfrm rot="20714283" flipH="1">
            <a:off x="5232401" y="549275"/>
            <a:ext cx="252413" cy="719138"/>
          </a:xfrm>
          <a:custGeom>
            <a:avLst/>
            <a:gdLst>
              <a:gd name="T0" fmla="*/ 0 w 21600"/>
              <a:gd name="T1" fmla="*/ 0 h 21600"/>
              <a:gd name="T2" fmla="*/ 34468923 w 21600"/>
              <a:gd name="T3" fmla="*/ 797130114 h 21600"/>
              <a:gd name="T4" fmla="*/ 0 w 21600"/>
              <a:gd name="T5" fmla="*/ 79713011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84" name="Arc 39"/>
          <p:cNvSpPr>
            <a:spLocks/>
          </p:cNvSpPr>
          <p:nvPr/>
        </p:nvSpPr>
        <p:spPr bwMode="auto">
          <a:xfrm rot="20412068" flipH="1">
            <a:off x="4872038" y="692150"/>
            <a:ext cx="252412" cy="719138"/>
          </a:xfrm>
          <a:custGeom>
            <a:avLst/>
            <a:gdLst>
              <a:gd name="T0" fmla="*/ 0 w 21600"/>
              <a:gd name="T1" fmla="*/ 0 h 21600"/>
              <a:gd name="T2" fmla="*/ 34468506 w 21600"/>
              <a:gd name="T3" fmla="*/ 797130114 h 21600"/>
              <a:gd name="T4" fmla="*/ 0 w 21600"/>
              <a:gd name="T5" fmla="*/ 79713011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85" name="Arc 40"/>
          <p:cNvSpPr>
            <a:spLocks/>
          </p:cNvSpPr>
          <p:nvPr/>
        </p:nvSpPr>
        <p:spPr bwMode="auto">
          <a:xfrm rot="1613353" flipH="1">
            <a:off x="5068888" y="138114"/>
            <a:ext cx="252412" cy="719137"/>
          </a:xfrm>
          <a:custGeom>
            <a:avLst/>
            <a:gdLst>
              <a:gd name="T0" fmla="*/ 0 w 21600"/>
              <a:gd name="T1" fmla="*/ 0 h 21600"/>
              <a:gd name="T2" fmla="*/ 34468506 w 21600"/>
              <a:gd name="T3" fmla="*/ 797126775 h 21600"/>
              <a:gd name="T4" fmla="*/ 0 w 21600"/>
              <a:gd name="T5" fmla="*/ 797126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86" name="Text Box 41"/>
          <p:cNvSpPr txBox="1">
            <a:spLocks noChangeArrowheads="1"/>
          </p:cNvSpPr>
          <p:nvPr/>
        </p:nvSpPr>
        <p:spPr bwMode="auto">
          <a:xfrm>
            <a:off x="7824789" y="6092825"/>
            <a:ext cx="11509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9933"/>
                </a:solidFill>
              </a:rPr>
              <a:t>stomach</a:t>
            </a:r>
          </a:p>
        </p:txBody>
      </p:sp>
      <p:sp>
        <p:nvSpPr>
          <p:cNvPr id="23587" name="Line 42"/>
          <p:cNvSpPr>
            <a:spLocks noChangeShapeType="1"/>
          </p:cNvSpPr>
          <p:nvPr/>
        </p:nvSpPr>
        <p:spPr bwMode="auto">
          <a:xfrm>
            <a:off x="6672263" y="2781300"/>
            <a:ext cx="1295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88" name="Text Box 43"/>
          <p:cNvSpPr txBox="1">
            <a:spLocks noChangeArrowheads="1"/>
          </p:cNvSpPr>
          <p:nvPr/>
        </p:nvSpPr>
        <p:spPr bwMode="auto">
          <a:xfrm>
            <a:off x="7967664" y="2565400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thoracic spine and aorta                  </a:t>
            </a:r>
          </a:p>
        </p:txBody>
      </p:sp>
      <p:sp>
        <p:nvSpPr>
          <p:cNvPr id="23589" name="Text Box 44"/>
          <p:cNvSpPr txBox="1">
            <a:spLocks noChangeArrowheads="1"/>
          </p:cNvSpPr>
          <p:nvPr/>
        </p:nvSpPr>
        <p:spPr bwMode="auto">
          <a:xfrm>
            <a:off x="7069138" y="3827463"/>
            <a:ext cx="862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9933"/>
                </a:solidFill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16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640013" y="836613"/>
            <a:ext cx="590391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 smtClean="0">
                <a:solidFill>
                  <a:srgbClr val="FFCC00"/>
                </a:solidFill>
              </a:rPr>
              <a:t>Splanchnology</a:t>
            </a:r>
            <a:endParaRPr lang="cs-CZ" altLang="cs-CZ" sz="3200" b="1" dirty="0">
              <a:solidFill>
                <a:srgbClr val="FFCC00"/>
              </a:solidFill>
            </a:endParaRPr>
          </a:p>
          <a:p>
            <a:pPr eaLnBrk="1" hangingPunct="1"/>
            <a:endParaRPr lang="cs-CZ" altLang="cs-CZ" sz="2400" dirty="0">
              <a:solidFill>
                <a:srgbClr val="FFCC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 err="1">
                <a:solidFill>
                  <a:schemeClr val="bg1"/>
                </a:solidFill>
              </a:rPr>
              <a:t>Oesophagography</a:t>
            </a:r>
            <a:endParaRPr lang="en-GB" altLang="cs-CZ" sz="2400" dirty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 err="1">
                <a:solidFill>
                  <a:schemeClr val="bg1"/>
                </a:solidFill>
              </a:rPr>
              <a:t>Gastrography</a:t>
            </a:r>
            <a:endParaRPr lang="en-GB" altLang="cs-CZ" sz="2400" dirty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Cholecystography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 err="1">
                <a:solidFill>
                  <a:schemeClr val="bg1"/>
                </a:solidFill>
              </a:rPr>
              <a:t>Irigography</a:t>
            </a:r>
            <a:endParaRPr lang="en-GB" altLang="cs-CZ" sz="2400" dirty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Intravenous urography </a:t>
            </a:r>
            <a:endParaRPr lang="cs-CZ" altLang="cs-CZ" sz="2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 smtClean="0">
                <a:solidFill>
                  <a:schemeClr val="bg1"/>
                </a:solidFill>
              </a:rPr>
              <a:t>Ascending </a:t>
            </a:r>
            <a:r>
              <a:rPr lang="en-GB" altLang="cs-CZ" sz="2400" dirty="0">
                <a:solidFill>
                  <a:schemeClr val="bg1"/>
                </a:solidFill>
              </a:rPr>
              <a:t>(retrograde) pyelography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>
                <a:solidFill>
                  <a:schemeClr val="bg1"/>
                </a:solidFill>
              </a:rPr>
              <a:t>Cystography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en-GB" altLang="cs-CZ" sz="2400" dirty="0" err="1">
                <a:solidFill>
                  <a:schemeClr val="bg1"/>
                </a:solidFill>
              </a:rPr>
              <a:t>Hysterosalpingography</a:t>
            </a:r>
            <a:endParaRPr lang="en-GB" altLang="cs-CZ" sz="2400" dirty="0">
              <a:solidFill>
                <a:schemeClr val="bg1"/>
              </a:solidFill>
            </a:endParaRPr>
          </a:p>
          <a:p>
            <a:pPr marL="0" indent="0" eaLnBrk="1" hangingPunct="1"/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524001" y="1"/>
            <a:ext cx="4067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OESOPHAGOGRAPHY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H="1">
            <a:off x="5167314" y="5300663"/>
            <a:ext cx="26638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648076" y="50847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oesophagus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524000" y="981075"/>
            <a:ext cx="3779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Radiographic visualization of the esophagus using a swallowed radiopaque contrast medium. </a:t>
            </a: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H="1">
            <a:off x="5159376" y="2924175"/>
            <a:ext cx="20161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863975" y="2708275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recessus piriformis (pharynx)</a:t>
            </a:r>
          </a:p>
        </p:txBody>
      </p:sp>
    </p:spTree>
    <p:extLst>
      <p:ext uri="{BB962C8B-B14F-4D97-AF65-F5344CB8AC3E}">
        <p14:creationId xmlns:p14="http://schemas.microsoft.com/office/powerpoint/2010/main" val="33106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8"/>
          <p:cNvGraphicFramePr>
            <a:graphicFrameLocks noChangeAspect="1"/>
          </p:cNvGraphicFramePr>
          <p:nvPr/>
        </p:nvGraphicFramePr>
        <p:xfrm>
          <a:off x="5664201" y="0"/>
          <a:ext cx="26447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Rastrový obrázek" r:id="rId3" imgW="2200582" imgH="5706272" progId="Paint.Picture">
                  <p:embed/>
                </p:oleObj>
              </mc:Choice>
              <mc:Fallback>
                <p:oleObj name="Rastrový obrázek" r:id="rId3" imgW="2200582" imgH="57062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0"/>
                        <a:ext cx="26447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328025" y="3357563"/>
            <a:ext cx="1728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oesophagus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6815139" y="3573463"/>
            <a:ext cx="151288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 flipH="1">
            <a:off x="4872039" y="1412875"/>
            <a:ext cx="935037" cy="172878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H="1">
            <a:off x="4872039" y="3140075"/>
            <a:ext cx="1152525" cy="158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 flipV="1">
            <a:off x="4872038" y="3141663"/>
            <a:ext cx="1008062" cy="23749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640014" y="2924175"/>
            <a:ext cx="2232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thoracic vertebrae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5016500" y="6597650"/>
            <a:ext cx="93503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3648076" y="6294438"/>
            <a:ext cx="14398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diaphragm</a:t>
            </a:r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7680325" y="2060575"/>
            <a:ext cx="10795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V="1">
            <a:off x="7680325" y="2060576"/>
            <a:ext cx="1079500" cy="7207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8759825" y="1844675"/>
            <a:ext cx="647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ribs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1524001" y="1"/>
            <a:ext cx="4067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OESOPHAGOGRAPHY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</p:spTree>
    <p:extLst>
      <p:ext uri="{BB962C8B-B14F-4D97-AF65-F5344CB8AC3E}">
        <p14:creationId xmlns:p14="http://schemas.microsoft.com/office/powerpoint/2010/main" val="62395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0"/>
            <a:ext cx="611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1" y="1"/>
            <a:ext cx="3184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GASTROGRAPHY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6167439" y="692150"/>
            <a:ext cx="86518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75276" y="476251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kardia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432176" y="3429000"/>
            <a:ext cx="143986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703389" y="3213101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bulbus duodeni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287713" y="5229225"/>
            <a:ext cx="10080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992313" y="501332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duodenum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5375275" y="3860801"/>
            <a:ext cx="649288" cy="7207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808664" y="3429001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pylorus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8040688" y="2565400"/>
            <a:ext cx="14398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9570244" y="2382043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b</a:t>
            </a:r>
            <a:r>
              <a:rPr lang="cs-CZ" altLang="cs-CZ" sz="1800" dirty="0" smtClean="0">
                <a:solidFill>
                  <a:schemeClr val="bg1"/>
                </a:solidFill>
              </a:rPr>
              <a:t>ody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 flipV="1">
            <a:off x="6743701" y="3284539"/>
            <a:ext cx="73025" cy="194468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096000" y="2708275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incisura angluaris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8904288" y="5013325"/>
            <a:ext cx="576262" cy="28733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9048750" y="5300664"/>
            <a:ext cx="431800" cy="11525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9409114" y="5013325"/>
            <a:ext cx="1258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intestinum tenue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7319964" y="3213101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gaster</a:t>
            </a:r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8183564" y="765175"/>
            <a:ext cx="129698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9444038" y="549275"/>
            <a:ext cx="122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gastric air bubble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1524001" y="476251"/>
            <a:ext cx="1908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Radiography of the stomach taken after administration of barium. </a:t>
            </a:r>
          </a:p>
        </p:txBody>
      </p:sp>
    </p:spTree>
    <p:extLst>
      <p:ext uri="{BB962C8B-B14F-4D97-AF65-F5344CB8AC3E}">
        <p14:creationId xmlns:p14="http://schemas.microsoft.com/office/powerpoint/2010/main" val="10198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0"/>
            <a:ext cx="539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0" y="1"/>
            <a:ext cx="413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CHOLECYSTOGRAPHY</a:t>
            </a: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H="1">
            <a:off x="3359151" y="5084763"/>
            <a:ext cx="13684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135189" y="48688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the last rib</a:t>
            </a:r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>
            <a:off x="3359150" y="3933825"/>
            <a:ext cx="216058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992314" y="37163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vesica felea</a:t>
            </a:r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 flipH="1">
            <a:off x="4872038" y="4652963"/>
            <a:ext cx="5762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4008438" y="44370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fundus</a:t>
            </a: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7896225" y="191611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Th 12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8112125" y="30686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L1</a:t>
            </a:r>
          </a:p>
        </p:txBody>
      </p:sp>
      <p:sp>
        <p:nvSpPr>
          <p:cNvPr id="28684" name="Line 18"/>
          <p:cNvSpPr>
            <a:spLocks noChangeShapeType="1"/>
          </p:cNvSpPr>
          <p:nvPr/>
        </p:nvSpPr>
        <p:spPr bwMode="auto">
          <a:xfrm flipH="1">
            <a:off x="3216276" y="6669088"/>
            <a:ext cx="100806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Text Box 19"/>
          <p:cNvSpPr txBox="1">
            <a:spLocks noChangeArrowheads="1"/>
          </p:cNvSpPr>
          <p:nvPr/>
        </p:nvSpPr>
        <p:spPr bwMode="auto">
          <a:xfrm>
            <a:off x="2135189" y="6453188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os coxae</a:t>
            </a:r>
          </a:p>
        </p:txBody>
      </p:sp>
      <p:sp>
        <p:nvSpPr>
          <p:cNvPr id="28686" name="Text Box 22"/>
          <p:cNvSpPr txBox="1">
            <a:spLocks noChangeArrowheads="1"/>
          </p:cNvSpPr>
          <p:nvPr/>
        </p:nvSpPr>
        <p:spPr bwMode="auto">
          <a:xfrm>
            <a:off x="9264651" y="4581525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lumbar vertebrae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9191626" y="908050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thoracic vertebrae</a:t>
            </a:r>
          </a:p>
        </p:txBody>
      </p:sp>
      <p:sp>
        <p:nvSpPr>
          <p:cNvPr id="28688" name="Line 27"/>
          <p:cNvSpPr>
            <a:spLocks noChangeShapeType="1"/>
          </p:cNvSpPr>
          <p:nvPr/>
        </p:nvSpPr>
        <p:spPr bwMode="auto">
          <a:xfrm flipH="1">
            <a:off x="3432175" y="5734050"/>
            <a:ext cx="21590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Text Box 28"/>
          <p:cNvSpPr txBox="1">
            <a:spLocks noChangeArrowheads="1"/>
          </p:cNvSpPr>
          <p:nvPr/>
        </p:nvSpPr>
        <p:spPr bwMode="auto">
          <a:xfrm>
            <a:off x="1703388" y="551656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air in intestinum</a:t>
            </a:r>
          </a:p>
        </p:txBody>
      </p:sp>
      <p:sp>
        <p:nvSpPr>
          <p:cNvPr id="28690" name="Text Box 29"/>
          <p:cNvSpPr txBox="1">
            <a:spLocks noChangeArrowheads="1"/>
          </p:cNvSpPr>
          <p:nvPr/>
        </p:nvSpPr>
        <p:spPr bwMode="auto">
          <a:xfrm>
            <a:off x="8183563" y="42211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L2</a:t>
            </a:r>
          </a:p>
        </p:txBody>
      </p:sp>
      <p:sp>
        <p:nvSpPr>
          <p:cNvPr id="28691" name="Text Box 30"/>
          <p:cNvSpPr txBox="1">
            <a:spLocks noChangeArrowheads="1"/>
          </p:cNvSpPr>
          <p:nvPr/>
        </p:nvSpPr>
        <p:spPr bwMode="auto">
          <a:xfrm>
            <a:off x="8112125" y="544512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L3</a:t>
            </a:r>
          </a:p>
        </p:txBody>
      </p:sp>
      <p:sp>
        <p:nvSpPr>
          <p:cNvPr id="28692" name="AutoShape 35"/>
          <p:cNvSpPr>
            <a:spLocks/>
          </p:cNvSpPr>
          <p:nvPr/>
        </p:nvSpPr>
        <p:spPr bwMode="auto">
          <a:xfrm>
            <a:off x="8832850" y="1"/>
            <a:ext cx="431800" cy="2492375"/>
          </a:xfrm>
          <a:prstGeom prst="rightBrace">
            <a:avLst>
              <a:gd name="adj1" fmla="val 48100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8693" name="AutoShape 36"/>
          <p:cNvSpPr>
            <a:spLocks/>
          </p:cNvSpPr>
          <p:nvPr/>
        </p:nvSpPr>
        <p:spPr bwMode="auto">
          <a:xfrm>
            <a:off x="8837613" y="2924176"/>
            <a:ext cx="431800" cy="3933825"/>
          </a:xfrm>
          <a:prstGeom prst="rightBrace">
            <a:avLst>
              <a:gd name="adj1" fmla="val 75919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8694" name="Text Box 37"/>
          <p:cNvSpPr txBox="1">
            <a:spLocks noChangeArrowheads="1"/>
          </p:cNvSpPr>
          <p:nvPr/>
        </p:nvSpPr>
        <p:spPr bwMode="auto">
          <a:xfrm>
            <a:off x="1524001" y="476250"/>
            <a:ext cx="27717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accent1"/>
                </a:solidFill>
              </a:rPr>
              <a:t>Visualize the gallbladder by administering a radiopaque contrast agent (by mouth) that is excreted by the liver. This excreted material will collect in the gallbladder, where reabsorption of water concentrates the excreted contrast.  </a:t>
            </a:r>
          </a:p>
        </p:txBody>
      </p:sp>
    </p:spTree>
    <p:extLst>
      <p:ext uri="{BB962C8B-B14F-4D97-AF65-F5344CB8AC3E}">
        <p14:creationId xmlns:p14="http://schemas.microsoft.com/office/powerpoint/2010/main" val="27561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0"/>
            <a:ext cx="585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0" y="1"/>
            <a:ext cx="278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IRIGOGRAPHY 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359151" y="3860800"/>
            <a:ext cx="5048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136775" y="3336925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colon ascendens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8616951" y="4005263"/>
            <a:ext cx="5048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9121776" y="3540125"/>
            <a:ext cx="1476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colon descendens</a:t>
            </a:r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>
            <a:off x="3287714" y="1844676"/>
            <a:ext cx="1152525" cy="3603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1631951" y="2060576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flexura colli dx.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8904288" y="620713"/>
            <a:ext cx="576262" cy="1444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9336088" y="333375"/>
            <a:ext cx="1331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flexura colli sin.</a:t>
            </a: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6672264" y="5876925"/>
            <a:ext cx="216058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8832851" y="5373688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colon sigmoideum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V="1">
            <a:off x="5591176" y="1700214"/>
            <a:ext cx="792163" cy="43338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6383338" y="1700214"/>
            <a:ext cx="1225550" cy="43338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5375275" y="13414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colon transversum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5700713" y="23495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intestinum crassum</a:t>
            </a:r>
          </a:p>
        </p:txBody>
      </p:sp>
      <p:sp>
        <p:nvSpPr>
          <p:cNvPr id="29714" name="Text Box 20"/>
          <p:cNvSpPr txBox="1">
            <a:spLocks noChangeArrowheads="1"/>
          </p:cNvSpPr>
          <p:nvPr/>
        </p:nvSpPr>
        <p:spPr bwMode="auto">
          <a:xfrm>
            <a:off x="1524000" y="549276"/>
            <a:ext cx="338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Contrast X-ray method where the X-ray image is taken after filling the colon with contrast (barium) through the anus. </a:t>
            </a:r>
          </a:p>
        </p:txBody>
      </p:sp>
    </p:spTree>
    <p:extLst>
      <p:ext uri="{BB962C8B-B14F-4D97-AF65-F5344CB8AC3E}">
        <p14:creationId xmlns:p14="http://schemas.microsoft.com/office/powerpoint/2010/main" val="7584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6" y="0"/>
            <a:ext cx="613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524000" y="0"/>
            <a:ext cx="3132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IRIGOGRAPHY   – double contrast 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524001" y="1052514"/>
            <a:ext cx="2879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Radiography of the colon taken after administration of barium, then air. </a:t>
            </a:r>
          </a:p>
        </p:txBody>
      </p:sp>
    </p:spTree>
    <p:extLst>
      <p:ext uri="{BB962C8B-B14F-4D97-AF65-F5344CB8AC3E}">
        <p14:creationId xmlns:p14="http://schemas.microsoft.com/office/powerpoint/2010/main" val="20511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60350"/>
            <a:ext cx="4789487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24001" y="0"/>
            <a:ext cx="1979613" cy="8842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Head                       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4100" name="Line 10"/>
          <p:cNvSpPr>
            <a:spLocks noChangeShapeType="1"/>
          </p:cNvSpPr>
          <p:nvPr/>
        </p:nvSpPr>
        <p:spPr bwMode="auto">
          <a:xfrm>
            <a:off x="6024564" y="1341438"/>
            <a:ext cx="24479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8429625" y="1158875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sagittal suture</a:t>
            </a:r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 flipH="1">
            <a:off x="3719513" y="2281238"/>
            <a:ext cx="12954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2147889" y="2090738"/>
            <a:ext cx="1690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lambdoid suture</a:t>
            </a:r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6024564" y="2205038"/>
            <a:ext cx="24479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8424864" y="2017713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frontal sinus</a:t>
            </a:r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 flipH="1">
            <a:off x="5591175" y="2205038"/>
            <a:ext cx="433388" cy="57626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6024563" y="2205039"/>
            <a:ext cx="215900" cy="50323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H="1">
            <a:off x="3719514" y="3644900"/>
            <a:ext cx="20161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1847850" y="3462338"/>
            <a:ext cx="1957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ethmoidal air cells</a:t>
            </a:r>
          </a:p>
        </p:txBody>
      </p:sp>
      <p:sp>
        <p:nvSpPr>
          <p:cNvPr id="4110" name="Line 20"/>
          <p:cNvSpPr>
            <a:spLocks noChangeShapeType="1"/>
          </p:cNvSpPr>
          <p:nvPr/>
        </p:nvSpPr>
        <p:spPr bwMode="auto">
          <a:xfrm flipH="1">
            <a:off x="3719514" y="4149725"/>
            <a:ext cx="22320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2376489" y="3938588"/>
            <a:ext cx="1392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nasal septum</a:t>
            </a:r>
          </a:p>
        </p:txBody>
      </p:sp>
      <p:sp>
        <p:nvSpPr>
          <p:cNvPr id="4112" name="Line 22"/>
          <p:cNvSpPr>
            <a:spLocks noChangeShapeType="1"/>
          </p:cNvSpPr>
          <p:nvPr/>
        </p:nvSpPr>
        <p:spPr bwMode="auto">
          <a:xfrm flipH="1">
            <a:off x="3709989" y="4676775"/>
            <a:ext cx="719137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3" name="Rectangle 23"/>
          <p:cNvSpPr>
            <a:spLocks noChangeArrowheads="1"/>
          </p:cNvSpPr>
          <p:nvPr/>
        </p:nvSpPr>
        <p:spPr bwMode="auto">
          <a:xfrm>
            <a:off x="2116139" y="4510088"/>
            <a:ext cx="1639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mastoid air cells</a:t>
            </a:r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6772275" y="4221163"/>
            <a:ext cx="1728788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Rectangle 25"/>
          <p:cNvSpPr>
            <a:spLocks noChangeArrowheads="1"/>
          </p:cNvSpPr>
          <p:nvPr/>
        </p:nvSpPr>
        <p:spPr bwMode="auto">
          <a:xfrm>
            <a:off x="8415339" y="404812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maxillary sinus</a:t>
            </a:r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>
            <a:off x="3719514" y="3260725"/>
            <a:ext cx="15843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Rectangle 27"/>
          <p:cNvSpPr>
            <a:spLocks noChangeArrowheads="1"/>
          </p:cNvSpPr>
          <p:nvPr/>
        </p:nvSpPr>
        <p:spPr bwMode="auto">
          <a:xfrm>
            <a:off x="1595439" y="3078163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superior orbital fissure</a:t>
            </a:r>
          </a:p>
        </p:txBody>
      </p:sp>
      <p:sp>
        <p:nvSpPr>
          <p:cNvPr id="4118" name="Line 28"/>
          <p:cNvSpPr>
            <a:spLocks noChangeShapeType="1"/>
          </p:cNvSpPr>
          <p:nvPr/>
        </p:nvSpPr>
        <p:spPr bwMode="auto">
          <a:xfrm>
            <a:off x="7296151" y="5661025"/>
            <a:ext cx="12239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8429625" y="5468938"/>
            <a:ext cx="1785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angle of mandible</a:t>
            </a:r>
          </a:p>
        </p:txBody>
      </p:sp>
      <p:sp>
        <p:nvSpPr>
          <p:cNvPr id="4120" name="Line 30"/>
          <p:cNvSpPr>
            <a:spLocks noChangeShapeType="1"/>
          </p:cNvSpPr>
          <p:nvPr/>
        </p:nvSpPr>
        <p:spPr bwMode="auto">
          <a:xfrm>
            <a:off x="8256588" y="3429000"/>
            <a:ext cx="360362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1" name="Rectangle 31"/>
          <p:cNvSpPr>
            <a:spLocks noChangeArrowheads="1"/>
          </p:cNvSpPr>
          <p:nvPr/>
        </p:nvSpPr>
        <p:spPr bwMode="auto">
          <a:xfrm>
            <a:off x="8543925" y="3236913"/>
            <a:ext cx="1550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zygomatic arch</a:t>
            </a:r>
          </a:p>
        </p:txBody>
      </p:sp>
      <p:sp>
        <p:nvSpPr>
          <p:cNvPr id="4122" name="Line 34"/>
          <p:cNvSpPr>
            <a:spLocks noChangeShapeType="1"/>
          </p:cNvSpPr>
          <p:nvPr/>
        </p:nvSpPr>
        <p:spPr bwMode="auto">
          <a:xfrm flipV="1">
            <a:off x="6024564" y="2636839"/>
            <a:ext cx="2447925" cy="7207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3" name="Rectangle 35"/>
          <p:cNvSpPr>
            <a:spLocks noChangeArrowheads="1"/>
          </p:cNvSpPr>
          <p:nvPr/>
        </p:nvSpPr>
        <p:spPr bwMode="auto">
          <a:xfrm>
            <a:off x="8415338" y="2444750"/>
            <a:ext cx="1528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cribriform plate</a:t>
            </a:r>
          </a:p>
        </p:txBody>
      </p:sp>
      <p:sp>
        <p:nvSpPr>
          <p:cNvPr id="4124" name="Line 36"/>
          <p:cNvSpPr>
            <a:spLocks noChangeShapeType="1"/>
          </p:cNvSpPr>
          <p:nvPr/>
        </p:nvSpPr>
        <p:spPr bwMode="auto">
          <a:xfrm>
            <a:off x="6900864" y="3598863"/>
            <a:ext cx="1584325" cy="2159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Rectangle 37"/>
          <p:cNvSpPr>
            <a:spLocks noChangeArrowheads="1"/>
          </p:cNvSpPr>
          <p:nvPr/>
        </p:nvSpPr>
        <p:spPr bwMode="auto">
          <a:xfrm>
            <a:off x="8415338" y="3683001"/>
            <a:ext cx="32512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superior </a:t>
            </a:r>
            <a:r>
              <a:rPr lang="cs-CZ" altLang="cs-CZ" sz="1600" dirty="0" err="1">
                <a:solidFill>
                  <a:schemeClr val="bg1"/>
                </a:solidFill>
              </a:rPr>
              <a:t>border</a:t>
            </a:r>
            <a:r>
              <a:rPr lang="cs-CZ" altLang="cs-CZ" sz="1600" dirty="0">
                <a:solidFill>
                  <a:schemeClr val="bg1"/>
                </a:solidFill>
              </a:rPr>
              <a:t> </a:t>
            </a:r>
            <a:r>
              <a:rPr lang="cs-CZ" altLang="cs-CZ" sz="1600" dirty="0" err="1">
                <a:solidFill>
                  <a:schemeClr val="bg1"/>
                </a:solidFill>
              </a:rPr>
              <a:t>of</a:t>
            </a:r>
            <a:r>
              <a:rPr lang="cs-CZ" altLang="cs-CZ" sz="1600" dirty="0">
                <a:solidFill>
                  <a:schemeClr val="bg1"/>
                </a:solidFill>
              </a:rPr>
              <a:t> </a:t>
            </a:r>
            <a:r>
              <a:rPr lang="cs-CZ" altLang="cs-CZ" sz="1600" dirty="0" err="1">
                <a:solidFill>
                  <a:schemeClr val="bg1"/>
                </a:solidFill>
              </a:rPr>
              <a:t>petrous</a:t>
            </a:r>
            <a:r>
              <a:rPr lang="cs-CZ" altLang="cs-CZ" sz="1600" dirty="0">
                <a:solidFill>
                  <a:schemeClr val="bg1"/>
                </a:solidFill>
              </a:rPr>
              <a:t> bone</a:t>
            </a:r>
          </a:p>
        </p:txBody>
      </p:sp>
      <p:sp>
        <p:nvSpPr>
          <p:cNvPr id="4126" name="Line 38"/>
          <p:cNvSpPr>
            <a:spLocks noChangeShapeType="1"/>
          </p:cNvSpPr>
          <p:nvPr/>
        </p:nvSpPr>
        <p:spPr bwMode="auto">
          <a:xfrm>
            <a:off x="7213600" y="5229225"/>
            <a:ext cx="1296988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7" name="Rectangle 39"/>
          <p:cNvSpPr>
            <a:spLocks noChangeArrowheads="1"/>
          </p:cNvSpPr>
          <p:nvPr/>
        </p:nvSpPr>
        <p:spPr bwMode="auto">
          <a:xfrm>
            <a:off x="8443914" y="5051425"/>
            <a:ext cx="1855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ramus of mandible</a:t>
            </a:r>
          </a:p>
        </p:txBody>
      </p:sp>
      <p:sp>
        <p:nvSpPr>
          <p:cNvPr id="4128" name="Line 40"/>
          <p:cNvSpPr>
            <a:spLocks noChangeShapeType="1"/>
          </p:cNvSpPr>
          <p:nvPr/>
        </p:nvSpPr>
        <p:spPr bwMode="auto">
          <a:xfrm>
            <a:off x="6916739" y="4652963"/>
            <a:ext cx="15843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9" name="Rectangle 41"/>
          <p:cNvSpPr>
            <a:spLocks noChangeArrowheads="1"/>
          </p:cNvSpPr>
          <p:nvPr/>
        </p:nvSpPr>
        <p:spPr bwMode="auto">
          <a:xfrm>
            <a:off x="8401050" y="4460875"/>
            <a:ext cx="814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maxilla</a:t>
            </a:r>
          </a:p>
        </p:txBody>
      </p:sp>
      <p:sp>
        <p:nvSpPr>
          <p:cNvPr id="4130" name="Line 43"/>
          <p:cNvSpPr>
            <a:spLocks noChangeShapeType="1"/>
          </p:cNvSpPr>
          <p:nvPr/>
        </p:nvSpPr>
        <p:spPr bwMode="auto">
          <a:xfrm flipH="1">
            <a:off x="3695700" y="4437064"/>
            <a:ext cx="2089150" cy="2857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1" name="Rectangle 44"/>
          <p:cNvSpPr>
            <a:spLocks noChangeArrowheads="1"/>
          </p:cNvSpPr>
          <p:nvPr/>
        </p:nvSpPr>
        <p:spPr bwMode="auto">
          <a:xfrm>
            <a:off x="1689100" y="4294188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inferior nasal concha</a:t>
            </a:r>
          </a:p>
        </p:txBody>
      </p:sp>
      <p:sp>
        <p:nvSpPr>
          <p:cNvPr id="4132" name="Line 45"/>
          <p:cNvSpPr>
            <a:spLocks noChangeShapeType="1"/>
          </p:cNvSpPr>
          <p:nvPr/>
        </p:nvSpPr>
        <p:spPr bwMode="auto">
          <a:xfrm flipH="1">
            <a:off x="5519738" y="3500438"/>
            <a:ext cx="215900" cy="14446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3" name="Line 46"/>
          <p:cNvSpPr>
            <a:spLocks noChangeShapeType="1"/>
          </p:cNvSpPr>
          <p:nvPr/>
        </p:nvSpPr>
        <p:spPr bwMode="auto">
          <a:xfrm flipH="1">
            <a:off x="3719514" y="3429000"/>
            <a:ext cx="1512887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4" name="Text Box 47"/>
          <p:cNvSpPr txBox="1">
            <a:spLocks noChangeArrowheads="1"/>
          </p:cNvSpPr>
          <p:nvPr/>
        </p:nvSpPr>
        <p:spPr bwMode="auto">
          <a:xfrm>
            <a:off x="2711450" y="3241675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right orbit</a:t>
            </a:r>
          </a:p>
        </p:txBody>
      </p:sp>
      <p:sp>
        <p:nvSpPr>
          <p:cNvPr id="4135" name="Text Box 49"/>
          <p:cNvSpPr txBox="1">
            <a:spLocks noChangeArrowheads="1"/>
          </p:cNvSpPr>
          <p:nvPr/>
        </p:nvSpPr>
        <p:spPr bwMode="auto">
          <a:xfrm>
            <a:off x="8415338" y="2900363"/>
            <a:ext cx="219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fronto-zygom. suture</a:t>
            </a:r>
          </a:p>
        </p:txBody>
      </p:sp>
      <p:sp>
        <p:nvSpPr>
          <p:cNvPr id="4136" name="Line 50"/>
          <p:cNvSpPr>
            <a:spLocks noChangeShapeType="1"/>
          </p:cNvSpPr>
          <p:nvPr/>
        </p:nvSpPr>
        <p:spPr bwMode="auto">
          <a:xfrm flipH="1">
            <a:off x="3719513" y="5589588"/>
            <a:ext cx="1223962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Text Box 51"/>
          <p:cNvSpPr txBox="1">
            <a:spLocks noChangeArrowheads="1"/>
          </p:cNvSpPr>
          <p:nvPr/>
        </p:nvSpPr>
        <p:spPr bwMode="auto">
          <a:xfrm>
            <a:off x="2036764" y="5411788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mandibular canal</a:t>
            </a:r>
          </a:p>
        </p:txBody>
      </p:sp>
      <p:sp>
        <p:nvSpPr>
          <p:cNvPr id="4138" name="Line 52"/>
          <p:cNvSpPr>
            <a:spLocks noChangeShapeType="1"/>
          </p:cNvSpPr>
          <p:nvPr/>
        </p:nvSpPr>
        <p:spPr bwMode="auto">
          <a:xfrm>
            <a:off x="7751764" y="4868863"/>
            <a:ext cx="7207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9" name="Rectangle 53"/>
          <p:cNvSpPr>
            <a:spLocks noChangeArrowheads="1"/>
          </p:cNvSpPr>
          <p:nvPr/>
        </p:nvSpPr>
        <p:spPr bwMode="auto">
          <a:xfrm>
            <a:off x="8396288" y="4691063"/>
            <a:ext cx="166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mastoid process</a:t>
            </a:r>
          </a:p>
        </p:txBody>
      </p:sp>
      <p:sp>
        <p:nvSpPr>
          <p:cNvPr id="4140" name="Line 54"/>
          <p:cNvSpPr>
            <a:spLocks noChangeShapeType="1"/>
          </p:cNvSpPr>
          <p:nvPr/>
        </p:nvSpPr>
        <p:spPr bwMode="auto">
          <a:xfrm flipH="1" flipV="1">
            <a:off x="3719514" y="2636839"/>
            <a:ext cx="1368425" cy="28733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Text Box 55"/>
          <p:cNvSpPr txBox="1">
            <a:spLocks noChangeArrowheads="1"/>
          </p:cNvSpPr>
          <p:nvPr/>
        </p:nvSpPr>
        <p:spPr bwMode="auto">
          <a:xfrm>
            <a:off x="2108201" y="2439988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roof of right orbit</a:t>
            </a:r>
          </a:p>
        </p:txBody>
      </p:sp>
      <p:sp>
        <p:nvSpPr>
          <p:cNvPr id="4142" name="Line 56"/>
          <p:cNvSpPr>
            <a:spLocks noChangeShapeType="1"/>
          </p:cNvSpPr>
          <p:nvPr/>
        </p:nvSpPr>
        <p:spPr bwMode="auto">
          <a:xfrm flipH="1">
            <a:off x="3719513" y="4437064"/>
            <a:ext cx="2305050" cy="5048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57"/>
          <p:cNvSpPr>
            <a:spLocks noChangeArrowheads="1"/>
          </p:cNvSpPr>
          <p:nvPr/>
        </p:nvSpPr>
        <p:spPr bwMode="auto">
          <a:xfrm>
            <a:off x="2381251" y="4768850"/>
            <a:ext cx="1604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nasal septum</a:t>
            </a:r>
          </a:p>
        </p:txBody>
      </p:sp>
      <p:sp>
        <p:nvSpPr>
          <p:cNvPr id="4144" name="Rectangle 59"/>
          <p:cNvSpPr>
            <a:spLocks noChangeArrowheads="1"/>
          </p:cNvSpPr>
          <p:nvPr/>
        </p:nvSpPr>
        <p:spPr bwMode="auto">
          <a:xfrm>
            <a:off x="2293938" y="5046663"/>
            <a:ext cx="1604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nasal aperture</a:t>
            </a:r>
          </a:p>
        </p:txBody>
      </p:sp>
      <p:sp>
        <p:nvSpPr>
          <p:cNvPr id="4145" name="Line 60"/>
          <p:cNvSpPr>
            <a:spLocks noChangeShapeType="1"/>
          </p:cNvSpPr>
          <p:nvPr/>
        </p:nvSpPr>
        <p:spPr bwMode="auto">
          <a:xfrm flipH="1" flipV="1">
            <a:off x="3719513" y="2924176"/>
            <a:ext cx="1439862" cy="144463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6" name="Text Box 61"/>
          <p:cNvSpPr txBox="1">
            <a:spLocks noChangeArrowheads="1"/>
          </p:cNvSpPr>
          <p:nvPr/>
        </p:nvSpPr>
        <p:spPr bwMode="auto">
          <a:xfrm>
            <a:off x="1860550" y="2727325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supraorbital margin</a:t>
            </a:r>
          </a:p>
        </p:txBody>
      </p:sp>
      <p:sp>
        <p:nvSpPr>
          <p:cNvPr id="4147" name="Line 62"/>
          <p:cNvSpPr>
            <a:spLocks noChangeShapeType="1"/>
          </p:cNvSpPr>
          <p:nvPr/>
        </p:nvSpPr>
        <p:spPr bwMode="auto">
          <a:xfrm>
            <a:off x="3719514" y="6021388"/>
            <a:ext cx="2376487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8" name="Line 72"/>
          <p:cNvSpPr>
            <a:spLocks noChangeShapeType="1"/>
          </p:cNvSpPr>
          <p:nvPr/>
        </p:nvSpPr>
        <p:spPr bwMode="auto">
          <a:xfrm>
            <a:off x="6096000" y="5805488"/>
            <a:ext cx="0" cy="2159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9" name="Text Box 73"/>
          <p:cNvSpPr txBox="1">
            <a:spLocks noChangeArrowheads="1"/>
          </p:cNvSpPr>
          <p:nvPr/>
        </p:nvSpPr>
        <p:spPr bwMode="auto">
          <a:xfrm>
            <a:off x="3138488" y="5843588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tooth</a:t>
            </a:r>
          </a:p>
        </p:txBody>
      </p:sp>
      <p:sp>
        <p:nvSpPr>
          <p:cNvPr id="4150" name="Line 74"/>
          <p:cNvSpPr>
            <a:spLocks noChangeShapeType="1"/>
          </p:cNvSpPr>
          <p:nvPr/>
        </p:nvSpPr>
        <p:spPr bwMode="auto">
          <a:xfrm flipH="1">
            <a:off x="3719514" y="4552950"/>
            <a:ext cx="2232025" cy="6477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51" name="Line 77"/>
          <p:cNvSpPr>
            <a:spLocks noChangeShapeType="1"/>
          </p:cNvSpPr>
          <p:nvPr/>
        </p:nvSpPr>
        <p:spPr bwMode="auto">
          <a:xfrm flipV="1">
            <a:off x="7353301" y="3087688"/>
            <a:ext cx="1152525" cy="2159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52" name="Line 78"/>
          <p:cNvSpPr>
            <a:spLocks noChangeShapeType="1"/>
          </p:cNvSpPr>
          <p:nvPr/>
        </p:nvSpPr>
        <p:spPr bwMode="auto">
          <a:xfrm flipH="1">
            <a:off x="6743701" y="4652963"/>
            <a:ext cx="504825" cy="36036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8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230px-Ivu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8914"/>
            <a:ext cx="507841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8832851" y="333375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calices renales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524001" y="0"/>
            <a:ext cx="3097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INTRAVENOUS UROGRAPHY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503614" y="2133601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ureter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351089" y="5734051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vesica urinaria</a:t>
            </a: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4008439" y="5949950"/>
            <a:ext cx="20161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7535864" y="549275"/>
            <a:ext cx="1296987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flipV="1">
            <a:off x="7896226" y="549275"/>
            <a:ext cx="936625" cy="71913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flipV="1">
            <a:off x="7751764" y="549275"/>
            <a:ext cx="1081087" cy="115093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4367214" y="2349500"/>
            <a:ext cx="11525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 flipV="1">
            <a:off x="4367214" y="2349501"/>
            <a:ext cx="1152525" cy="2951163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 flipH="1">
            <a:off x="3792539" y="1700213"/>
            <a:ext cx="1582737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2279650" y="1484313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pelvis renalis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1524000" y="2852739"/>
            <a:ext cx="2484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X-ray of urinary tract following an injection of a iodine dye into a vein of arm.</a:t>
            </a:r>
          </a:p>
        </p:txBody>
      </p:sp>
    </p:spTree>
    <p:extLst>
      <p:ext uri="{BB962C8B-B14F-4D97-AF65-F5344CB8AC3E}">
        <p14:creationId xmlns:p14="http://schemas.microsoft.com/office/powerpoint/2010/main" val="104403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20121128090056_70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0620" b="2417"/>
          <a:stretch>
            <a:fillRect/>
          </a:stretch>
        </p:blipFill>
        <p:spPr bwMode="auto">
          <a:xfrm>
            <a:off x="48006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1" y="115889"/>
            <a:ext cx="30591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ASCENDING (RETROGRADE) PYELOGRAPHY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672264" y="3429000"/>
            <a:ext cx="1728787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401051" y="3171825"/>
            <a:ext cx="20875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ureter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6527801" y="3933825"/>
            <a:ext cx="18002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6888163" y="1196975"/>
            <a:ext cx="1008062" cy="50323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V="1">
            <a:off x="7032625" y="1700213"/>
            <a:ext cx="863600" cy="3603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 flipV="1">
            <a:off x="6959601" y="1700214"/>
            <a:ext cx="936625" cy="7207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7967663" y="1479550"/>
            <a:ext cx="20891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 smtClean="0">
                <a:solidFill>
                  <a:srgbClr val="FFCC00"/>
                </a:solidFill>
              </a:rPr>
              <a:t>calices</a:t>
            </a:r>
            <a:r>
              <a:rPr lang="cs-CZ" altLang="cs-CZ" sz="2000" dirty="0" smtClean="0">
                <a:solidFill>
                  <a:srgbClr val="FFCC00"/>
                </a:solidFill>
              </a:rPr>
              <a:t> </a:t>
            </a:r>
            <a:r>
              <a:rPr lang="cs-CZ" altLang="cs-CZ" sz="2000" dirty="0" err="1">
                <a:solidFill>
                  <a:srgbClr val="FFCC00"/>
                </a:solidFill>
              </a:rPr>
              <a:t>renales</a:t>
            </a:r>
            <a:endParaRPr lang="cs-CZ" altLang="cs-CZ" sz="2000" dirty="0">
              <a:solidFill>
                <a:srgbClr val="FFCC00"/>
              </a:solidFill>
            </a:endParaRP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1524001" y="1628776"/>
            <a:ext cx="2987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chemeClr val="accent1"/>
                </a:solidFill>
              </a:rPr>
              <a:t>Contrast</a:t>
            </a:r>
            <a:r>
              <a:rPr lang="cs-CZ" altLang="cs-CZ" sz="1800" dirty="0">
                <a:solidFill>
                  <a:schemeClr val="accent1"/>
                </a:solidFill>
              </a:rPr>
              <a:t> medium has </a:t>
            </a:r>
            <a:r>
              <a:rPr lang="cs-CZ" altLang="cs-CZ" sz="1800" dirty="0" err="1">
                <a:solidFill>
                  <a:schemeClr val="accent1"/>
                </a:solidFill>
              </a:rPr>
              <a:t>been</a:t>
            </a:r>
            <a:r>
              <a:rPr lang="cs-CZ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 err="1">
                <a:solidFill>
                  <a:schemeClr val="accent1"/>
                </a:solidFill>
              </a:rPr>
              <a:t>introduced</a:t>
            </a:r>
            <a:r>
              <a:rPr lang="cs-CZ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 err="1">
                <a:solidFill>
                  <a:schemeClr val="accent1"/>
                </a:solidFill>
              </a:rPr>
              <a:t>into</a:t>
            </a:r>
            <a:r>
              <a:rPr lang="cs-CZ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 err="1">
                <a:solidFill>
                  <a:schemeClr val="accent1"/>
                </a:solidFill>
              </a:rPr>
              <a:t>the</a:t>
            </a:r>
            <a:r>
              <a:rPr lang="cs-CZ" altLang="cs-CZ" sz="1800" dirty="0">
                <a:solidFill>
                  <a:schemeClr val="accent1"/>
                </a:solidFill>
              </a:rPr>
              <a:t> ureter and </a:t>
            </a:r>
            <a:r>
              <a:rPr lang="cs-CZ" altLang="cs-CZ" sz="1800" dirty="0" err="1">
                <a:solidFill>
                  <a:schemeClr val="accent1"/>
                </a:solidFill>
              </a:rPr>
              <a:t>calyces</a:t>
            </a:r>
            <a:r>
              <a:rPr lang="cs-CZ" altLang="cs-CZ" sz="1800" dirty="0">
                <a:solidFill>
                  <a:schemeClr val="accent1"/>
                </a:solidFill>
              </a:rPr>
              <a:t> via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an</a:t>
            </a:r>
            <a:r>
              <a:rPr lang="cs-CZ" altLang="cs-CZ" sz="1800" dirty="0" smtClean="0">
                <a:solidFill>
                  <a:schemeClr val="accent1"/>
                </a:solidFill>
              </a:rPr>
              <a:t> </a:t>
            </a:r>
            <a:r>
              <a:rPr lang="cs-CZ" altLang="cs-CZ" sz="1800" dirty="0" err="1">
                <a:solidFill>
                  <a:schemeClr val="accent1"/>
                </a:solidFill>
              </a:rPr>
              <a:t>ureteric</a:t>
            </a:r>
            <a:r>
              <a:rPr lang="cs-CZ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 err="1">
                <a:solidFill>
                  <a:schemeClr val="accent1"/>
                </a:solidFill>
              </a:rPr>
              <a:t>catheter</a:t>
            </a:r>
            <a:r>
              <a:rPr lang="cs-CZ" altLang="cs-CZ" sz="18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 flipH="1">
            <a:off x="4583114" y="2133600"/>
            <a:ext cx="1944687" cy="136683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2928939" y="3263900"/>
            <a:ext cx="1798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pelvis renalis</a:t>
            </a:r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8328026" y="368617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catheter</a:t>
            </a:r>
          </a:p>
        </p:txBody>
      </p:sp>
    </p:spTree>
    <p:extLst>
      <p:ext uri="{BB962C8B-B14F-4D97-AF65-F5344CB8AC3E}">
        <p14:creationId xmlns:p14="http://schemas.microsoft.com/office/powerpoint/2010/main" val="33128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 descr="S-508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216" r="2022" b="3215"/>
          <a:stretch>
            <a:fillRect/>
          </a:stretch>
        </p:blipFill>
        <p:spPr bwMode="auto">
          <a:xfrm>
            <a:off x="4511675" y="549276"/>
            <a:ext cx="596265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1"/>
            <a:ext cx="290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CYSTOGRAPHY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82889" y="3284538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vesica urinaria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4943475" y="5084763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catheter in urethra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1524000" y="620714"/>
            <a:ext cx="2916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Contrast material is instilled in the bladder via urinary catheter</a:t>
            </a:r>
          </a:p>
        </p:txBody>
      </p:sp>
      <p:sp>
        <p:nvSpPr>
          <p:cNvPr id="33799" name="Line 14"/>
          <p:cNvSpPr>
            <a:spLocks noChangeShapeType="1"/>
          </p:cNvSpPr>
          <p:nvPr/>
        </p:nvSpPr>
        <p:spPr bwMode="auto">
          <a:xfrm>
            <a:off x="6959601" y="5300663"/>
            <a:ext cx="7207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0" name="Line 17"/>
          <p:cNvSpPr>
            <a:spLocks noChangeShapeType="1"/>
          </p:cNvSpPr>
          <p:nvPr/>
        </p:nvSpPr>
        <p:spPr bwMode="auto">
          <a:xfrm>
            <a:off x="4367213" y="3500438"/>
            <a:ext cx="244951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8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530350"/>
            <a:ext cx="871378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648075" y="115888"/>
            <a:ext cx="4897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1"/>
                </a:solidFill>
              </a:rPr>
              <a:t>HSG (hysterosalpingography)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V="1">
            <a:off x="7391401" y="2636838"/>
            <a:ext cx="360363" cy="7937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391401" y="2276476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tuba uterina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921500" y="54689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cannula</a:t>
            </a:r>
          </a:p>
        </p:txBody>
      </p:sp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124450" y="2609851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uterus</a:t>
            </a:r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H="1">
            <a:off x="5808663" y="5734050"/>
            <a:ext cx="1079500" cy="7143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8885238" y="4121151"/>
            <a:ext cx="1511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free </a:t>
            </a:r>
            <a:r>
              <a:rPr lang="cs-CZ" altLang="cs-CZ" sz="1800" dirty="0" err="1"/>
              <a:t>spill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contrast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from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fallopian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tube </a:t>
            </a:r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8582025" y="3833814"/>
            <a:ext cx="431800" cy="28733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1703388" y="765176"/>
            <a:ext cx="8856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The uterus and fallopian tubes are filled with a water-soluble contrast material (iodine)</a:t>
            </a:r>
          </a:p>
        </p:txBody>
      </p:sp>
    </p:spTree>
    <p:extLst>
      <p:ext uri="{BB962C8B-B14F-4D97-AF65-F5344CB8AC3E}">
        <p14:creationId xmlns:p14="http://schemas.microsoft.com/office/powerpoint/2010/main" val="8048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"/>
          <a:stretch>
            <a:fillRect/>
          </a:stretch>
        </p:blipFill>
        <p:spPr bwMode="auto">
          <a:xfrm>
            <a:off x="3359151" y="115888"/>
            <a:ext cx="57308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524001" y="0"/>
            <a:ext cx="2124075" cy="8842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Head                       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 flipH="1">
            <a:off x="3359150" y="2636838"/>
            <a:ext cx="433388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125663" y="2430463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frontal sinus</a:t>
            </a:r>
          </a:p>
        </p:txBody>
      </p:sp>
      <p:sp>
        <p:nvSpPr>
          <p:cNvPr id="5126" name="Line 12"/>
          <p:cNvSpPr>
            <a:spLocks noChangeShapeType="1"/>
          </p:cNvSpPr>
          <p:nvPr/>
        </p:nvSpPr>
        <p:spPr bwMode="auto">
          <a:xfrm flipH="1">
            <a:off x="3359151" y="4652963"/>
            <a:ext cx="792163" cy="4318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1631950" y="4941889"/>
            <a:ext cx="1798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palatine process of maxilla</a:t>
            </a:r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 flipH="1">
            <a:off x="3359151" y="4437063"/>
            <a:ext cx="11525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1890714" y="4240213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maxillary sinus</a:t>
            </a:r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 flipH="1">
            <a:off x="3359150" y="3573463"/>
            <a:ext cx="1944688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1890713" y="3379788"/>
            <a:ext cx="154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sphenoid sinus</a:t>
            </a:r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 flipV="1">
            <a:off x="5519738" y="3068638"/>
            <a:ext cx="0" cy="36036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3" name="Line 21"/>
          <p:cNvSpPr>
            <a:spLocks noChangeShapeType="1"/>
          </p:cNvSpPr>
          <p:nvPr/>
        </p:nvSpPr>
        <p:spPr bwMode="auto">
          <a:xfrm>
            <a:off x="5519738" y="3068638"/>
            <a:ext cx="360045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9043988" y="2876551"/>
            <a:ext cx="1403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hypoglossal fossa</a:t>
            </a:r>
          </a:p>
        </p:txBody>
      </p:sp>
      <p:sp>
        <p:nvSpPr>
          <p:cNvPr id="5135" name="Line 23"/>
          <p:cNvSpPr>
            <a:spLocks noChangeShapeType="1"/>
          </p:cNvSpPr>
          <p:nvPr/>
        </p:nvSpPr>
        <p:spPr bwMode="auto">
          <a:xfrm flipV="1">
            <a:off x="6240464" y="3716338"/>
            <a:ext cx="2808287" cy="36036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8975726" y="3429001"/>
            <a:ext cx="1692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external/internal acoustic meatus</a:t>
            </a:r>
          </a:p>
        </p:txBody>
      </p:sp>
      <p:sp>
        <p:nvSpPr>
          <p:cNvPr id="5137" name="Line 25"/>
          <p:cNvSpPr>
            <a:spLocks noChangeShapeType="1"/>
          </p:cNvSpPr>
          <p:nvPr/>
        </p:nvSpPr>
        <p:spPr bwMode="auto">
          <a:xfrm flipH="1">
            <a:off x="3359150" y="1844675"/>
            <a:ext cx="187325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1938339" y="1671638"/>
            <a:ext cx="1474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coronal suture</a:t>
            </a:r>
          </a:p>
        </p:txBody>
      </p:sp>
      <p:sp>
        <p:nvSpPr>
          <p:cNvPr id="5139" name="Line 27"/>
          <p:cNvSpPr>
            <a:spLocks noChangeShapeType="1"/>
          </p:cNvSpPr>
          <p:nvPr/>
        </p:nvSpPr>
        <p:spPr bwMode="auto">
          <a:xfrm>
            <a:off x="8040688" y="2492375"/>
            <a:ext cx="1008062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0" name="Text Box 28"/>
          <p:cNvSpPr txBox="1">
            <a:spLocks noChangeArrowheads="1"/>
          </p:cNvSpPr>
          <p:nvPr/>
        </p:nvSpPr>
        <p:spPr bwMode="auto">
          <a:xfrm>
            <a:off x="8975726" y="2276475"/>
            <a:ext cx="169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lambdoid suture</a:t>
            </a:r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 flipH="1">
            <a:off x="3359151" y="3284538"/>
            <a:ext cx="2889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2" name="Text Box 30"/>
          <p:cNvSpPr txBox="1">
            <a:spLocks noChangeArrowheads="1"/>
          </p:cNvSpPr>
          <p:nvPr/>
        </p:nvSpPr>
        <p:spPr bwMode="auto">
          <a:xfrm>
            <a:off x="2230439" y="3068638"/>
            <a:ext cx="1260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nasal bone</a:t>
            </a:r>
          </a:p>
        </p:txBody>
      </p:sp>
      <p:sp>
        <p:nvSpPr>
          <p:cNvPr id="5143" name="Line 33"/>
          <p:cNvSpPr>
            <a:spLocks noChangeShapeType="1"/>
          </p:cNvSpPr>
          <p:nvPr/>
        </p:nvSpPr>
        <p:spPr bwMode="auto">
          <a:xfrm flipH="1">
            <a:off x="3359151" y="6092825"/>
            <a:ext cx="7207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4" name="Text Box 34"/>
          <p:cNvSpPr txBox="1">
            <a:spLocks noChangeArrowheads="1"/>
          </p:cNvSpPr>
          <p:nvPr/>
        </p:nvSpPr>
        <p:spPr bwMode="auto">
          <a:xfrm>
            <a:off x="1703388" y="5911850"/>
            <a:ext cx="175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body of mandible</a:t>
            </a:r>
          </a:p>
        </p:txBody>
      </p:sp>
      <p:sp>
        <p:nvSpPr>
          <p:cNvPr id="5145" name="Line 35"/>
          <p:cNvSpPr>
            <a:spLocks noChangeShapeType="1"/>
          </p:cNvSpPr>
          <p:nvPr/>
        </p:nvSpPr>
        <p:spPr bwMode="auto">
          <a:xfrm>
            <a:off x="5232400" y="5661025"/>
            <a:ext cx="0" cy="6477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6" name="Line 36"/>
          <p:cNvSpPr>
            <a:spLocks noChangeShapeType="1"/>
          </p:cNvSpPr>
          <p:nvPr/>
        </p:nvSpPr>
        <p:spPr bwMode="auto">
          <a:xfrm flipH="1">
            <a:off x="3359150" y="6308726"/>
            <a:ext cx="1873250" cy="730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7" name="Text Box 37"/>
          <p:cNvSpPr txBox="1">
            <a:spLocks noChangeArrowheads="1"/>
          </p:cNvSpPr>
          <p:nvPr/>
        </p:nvSpPr>
        <p:spPr bwMode="auto">
          <a:xfrm>
            <a:off x="1695450" y="6218238"/>
            <a:ext cx="1798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mandibular canal</a:t>
            </a:r>
          </a:p>
        </p:txBody>
      </p:sp>
      <p:sp>
        <p:nvSpPr>
          <p:cNvPr id="5148" name="Line 38"/>
          <p:cNvSpPr>
            <a:spLocks noChangeShapeType="1"/>
          </p:cNvSpPr>
          <p:nvPr/>
        </p:nvSpPr>
        <p:spPr bwMode="auto">
          <a:xfrm>
            <a:off x="5951538" y="4365625"/>
            <a:ext cx="295275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9" name="Text Box 39"/>
          <p:cNvSpPr txBox="1">
            <a:spLocks noChangeArrowheads="1"/>
          </p:cNvSpPr>
          <p:nvPr/>
        </p:nvSpPr>
        <p:spPr bwMode="auto">
          <a:xfrm>
            <a:off x="8863014" y="4168775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condylar process</a:t>
            </a:r>
          </a:p>
        </p:txBody>
      </p:sp>
      <p:sp>
        <p:nvSpPr>
          <p:cNvPr id="5150" name="Line 40"/>
          <p:cNvSpPr>
            <a:spLocks noChangeShapeType="1"/>
          </p:cNvSpPr>
          <p:nvPr/>
        </p:nvSpPr>
        <p:spPr bwMode="auto">
          <a:xfrm>
            <a:off x="5808664" y="5734050"/>
            <a:ext cx="2592387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1" name="Text Box 41"/>
          <p:cNvSpPr txBox="1">
            <a:spLocks noChangeArrowheads="1"/>
          </p:cNvSpPr>
          <p:nvPr/>
        </p:nvSpPr>
        <p:spPr bwMode="auto">
          <a:xfrm>
            <a:off x="8401051" y="5516563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angle of mandible</a:t>
            </a:r>
          </a:p>
        </p:txBody>
      </p:sp>
      <p:sp>
        <p:nvSpPr>
          <p:cNvPr id="5152" name="Line 42"/>
          <p:cNvSpPr>
            <a:spLocks noChangeShapeType="1"/>
          </p:cNvSpPr>
          <p:nvPr/>
        </p:nvSpPr>
        <p:spPr bwMode="auto">
          <a:xfrm>
            <a:off x="5808663" y="5084763"/>
            <a:ext cx="2519362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3" name="Text Box 43"/>
          <p:cNvSpPr txBox="1">
            <a:spLocks noChangeArrowheads="1"/>
          </p:cNvSpPr>
          <p:nvPr/>
        </p:nvSpPr>
        <p:spPr bwMode="auto">
          <a:xfrm>
            <a:off x="8258176" y="4887913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ramus of mandible</a:t>
            </a:r>
          </a:p>
        </p:txBody>
      </p:sp>
      <p:sp>
        <p:nvSpPr>
          <p:cNvPr id="5154" name="Text Box 44"/>
          <p:cNvSpPr txBox="1">
            <a:spLocks noChangeArrowheads="1"/>
          </p:cNvSpPr>
          <p:nvPr/>
        </p:nvSpPr>
        <p:spPr bwMode="auto">
          <a:xfrm>
            <a:off x="1812925" y="4537075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ant. nasal spine</a:t>
            </a:r>
          </a:p>
        </p:txBody>
      </p:sp>
      <p:sp>
        <p:nvSpPr>
          <p:cNvPr id="5155" name="Line 45"/>
          <p:cNvSpPr>
            <a:spLocks noChangeShapeType="1"/>
          </p:cNvSpPr>
          <p:nvPr/>
        </p:nvSpPr>
        <p:spPr bwMode="auto">
          <a:xfrm flipH="1">
            <a:off x="3359151" y="4724400"/>
            <a:ext cx="3603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6" name="Line 46"/>
          <p:cNvSpPr>
            <a:spLocks noChangeShapeType="1"/>
          </p:cNvSpPr>
          <p:nvPr/>
        </p:nvSpPr>
        <p:spPr bwMode="auto">
          <a:xfrm>
            <a:off x="5808664" y="3429000"/>
            <a:ext cx="57467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7" name="Text Box 47"/>
          <p:cNvSpPr txBox="1">
            <a:spLocks noChangeArrowheads="1"/>
          </p:cNvSpPr>
          <p:nvPr/>
        </p:nvSpPr>
        <p:spPr bwMode="auto">
          <a:xfrm>
            <a:off x="6311901" y="3213100"/>
            <a:ext cx="165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dorsum sellae</a:t>
            </a:r>
          </a:p>
        </p:txBody>
      </p:sp>
      <p:sp>
        <p:nvSpPr>
          <p:cNvPr id="5158" name="Text Box 48"/>
          <p:cNvSpPr txBox="1">
            <a:spLocks noChangeArrowheads="1"/>
          </p:cNvSpPr>
          <p:nvPr/>
        </p:nvSpPr>
        <p:spPr bwMode="auto">
          <a:xfrm>
            <a:off x="6167439" y="5229226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C2</a:t>
            </a:r>
          </a:p>
        </p:txBody>
      </p:sp>
      <p:sp>
        <p:nvSpPr>
          <p:cNvPr id="5159" name="Line 49"/>
          <p:cNvSpPr>
            <a:spLocks noChangeShapeType="1"/>
          </p:cNvSpPr>
          <p:nvPr/>
        </p:nvSpPr>
        <p:spPr bwMode="auto">
          <a:xfrm>
            <a:off x="7751763" y="549275"/>
            <a:ext cx="792162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0" name="Line 50"/>
          <p:cNvSpPr>
            <a:spLocks noChangeShapeType="1"/>
          </p:cNvSpPr>
          <p:nvPr/>
        </p:nvSpPr>
        <p:spPr bwMode="auto">
          <a:xfrm flipV="1">
            <a:off x="7896225" y="549275"/>
            <a:ext cx="647700" cy="4318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1" name="Text Box 51"/>
          <p:cNvSpPr txBox="1">
            <a:spLocks noChangeArrowheads="1"/>
          </p:cNvSpPr>
          <p:nvPr/>
        </p:nvSpPr>
        <p:spPr bwMode="auto">
          <a:xfrm>
            <a:off x="8472489" y="260351"/>
            <a:ext cx="2016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compact bone (lamina ext. et int.)</a:t>
            </a:r>
          </a:p>
        </p:txBody>
      </p:sp>
      <p:sp>
        <p:nvSpPr>
          <p:cNvPr id="5162" name="Line 52"/>
          <p:cNvSpPr>
            <a:spLocks noChangeShapeType="1"/>
          </p:cNvSpPr>
          <p:nvPr/>
        </p:nvSpPr>
        <p:spPr bwMode="auto">
          <a:xfrm>
            <a:off x="8183564" y="1052513"/>
            <a:ext cx="433387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3" name="Text Box 53"/>
          <p:cNvSpPr txBox="1">
            <a:spLocks noChangeArrowheads="1"/>
          </p:cNvSpPr>
          <p:nvPr/>
        </p:nvSpPr>
        <p:spPr bwMode="auto">
          <a:xfrm>
            <a:off x="8534401" y="874713"/>
            <a:ext cx="212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spongy bone (diploe)</a:t>
            </a:r>
          </a:p>
        </p:txBody>
      </p:sp>
      <p:sp>
        <p:nvSpPr>
          <p:cNvPr id="5164" name="Line 54"/>
          <p:cNvSpPr>
            <a:spLocks noChangeShapeType="1"/>
          </p:cNvSpPr>
          <p:nvPr/>
        </p:nvSpPr>
        <p:spPr bwMode="auto">
          <a:xfrm flipV="1">
            <a:off x="6096000" y="3644900"/>
            <a:ext cx="647700" cy="2159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5" name="Line 55"/>
          <p:cNvSpPr>
            <a:spLocks noChangeShapeType="1"/>
          </p:cNvSpPr>
          <p:nvPr/>
        </p:nvSpPr>
        <p:spPr bwMode="auto">
          <a:xfrm flipV="1">
            <a:off x="6383338" y="3644901"/>
            <a:ext cx="360362" cy="2889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6" name="Text Box 56"/>
          <p:cNvSpPr txBox="1">
            <a:spLocks noChangeArrowheads="1"/>
          </p:cNvSpPr>
          <p:nvPr/>
        </p:nvSpPr>
        <p:spPr bwMode="auto">
          <a:xfrm>
            <a:off x="6672263" y="3444875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petrosal bone</a:t>
            </a:r>
          </a:p>
        </p:txBody>
      </p:sp>
    </p:spTree>
    <p:extLst>
      <p:ext uri="{BB962C8B-B14F-4D97-AF65-F5344CB8AC3E}">
        <p14:creationId xmlns:p14="http://schemas.microsoft.com/office/powerpoint/2010/main" val="12928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ervical-kyphosis-AP-xr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5" r="21550"/>
          <a:stretch>
            <a:fillRect/>
          </a:stretch>
        </p:blipFill>
        <p:spPr bwMode="auto">
          <a:xfrm>
            <a:off x="3432176" y="0"/>
            <a:ext cx="5776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524001" y="0"/>
            <a:ext cx="2339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SPINE </a:t>
            </a:r>
            <a:r>
              <a:rPr lang="cs-CZ" altLang="cs-CZ" sz="2000">
                <a:solidFill>
                  <a:schemeClr val="accent1"/>
                </a:solidFill>
              </a:rPr>
              <a:t>CERVICAL PART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8494713" y="3573463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spinous process</a:t>
            </a:r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>
            <a:off x="4727576" y="2636838"/>
            <a:ext cx="7207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2566989" y="24209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 smtClean="0">
                <a:solidFill>
                  <a:schemeClr val="bg1"/>
                </a:solidFill>
              </a:rPr>
              <a:t>transverse</a:t>
            </a:r>
            <a:r>
              <a:rPr lang="cs-CZ" altLang="cs-CZ" sz="1800" dirty="0" smtClean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process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6151" name="Line 17"/>
          <p:cNvSpPr>
            <a:spLocks noChangeShapeType="1"/>
          </p:cNvSpPr>
          <p:nvPr/>
        </p:nvSpPr>
        <p:spPr bwMode="auto">
          <a:xfrm flipH="1">
            <a:off x="6527801" y="3789364"/>
            <a:ext cx="2016125" cy="71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Line 19"/>
          <p:cNvSpPr>
            <a:spLocks noChangeShapeType="1"/>
          </p:cNvSpPr>
          <p:nvPr/>
        </p:nvSpPr>
        <p:spPr bwMode="auto">
          <a:xfrm>
            <a:off x="7680325" y="981075"/>
            <a:ext cx="10795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Text Box 20"/>
          <p:cNvSpPr txBox="1">
            <a:spLocks noChangeArrowheads="1"/>
          </p:cNvSpPr>
          <p:nvPr/>
        </p:nvSpPr>
        <p:spPr bwMode="auto">
          <a:xfrm>
            <a:off x="8740775" y="715963"/>
            <a:ext cx="1385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mandible</a:t>
            </a:r>
          </a:p>
        </p:txBody>
      </p:sp>
      <p:sp>
        <p:nvSpPr>
          <p:cNvPr id="6154" name="Line 21"/>
          <p:cNvSpPr>
            <a:spLocks noChangeShapeType="1"/>
          </p:cNvSpPr>
          <p:nvPr/>
        </p:nvSpPr>
        <p:spPr bwMode="auto">
          <a:xfrm flipV="1">
            <a:off x="6743701" y="2997200"/>
            <a:ext cx="1871663" cy="71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Text Box 22"/>
          <p:cNvSpPr txBox="1">
            <a:spLocks noChangeArrowheads="1"/>
          </p:cNvSpPr>
          <p:nvPr/>
        </p:nvSpPr>
        <p:spPr bwMode="auto">
          <a:xfrm>
            <a:off x="8580439" y="2781301"/>
            <a:ext cx="1836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vertebral body</a:t>
            </a:r>
          </a:p>
        </p:txBody>
      </p:sp>
      <p:sp>
        <p:nvSpPr>
          <p:cNvPr id="6156" name="Line 23"/>
          <p:cNvSpPr>
            <a:spLocks noChangeShapeType="1"/>
          </p:cNvSpPr>
          <p:nvPr/>
        </p:nvSpPr>
        <p:spPr bwMode="auto">
          <a:xfrm flipV="1">
            <a:off x="6527800" y="2349500"/>
            <a:ext cx="1728788" cy="71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8208963" y="21463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disc space</a:t>
            </a:r>
          </a:p>
        </p:txBody>
      </p:sp>
      <p:sp>
        <p:nvSpPr>
          <p:cNvPr id="6158" name="Line 26"/>
          <p:cNvSpPr>
            <a:spLocks noChangeShapeType="1"/>
          </p:cNvSpPr>
          <p:nvPr/>
        </p:nvSpPr>
        <p:spPr bwMode="auto">
          <a:xfrm>
            <a:off x="8759826" y="5445125"/>
            <a:ext cx="57626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9264651" y="5229225"/>
            <a:ext cx="1152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1th rib</a:t>
            </a:r>
          </a:p>
        </p:txBody>
      </p:sp>
      <p:sp>
        <p:nvSpPr>
          <p:cNvPr id="6160" name="Arc 29"/>
          <p:cNvSpPr>
            <a:spLocks/>
          </p:cNvSpPr>
          <p:nvPr/>
        </p:nvSpPr>
        <p:spPr bwMode="auto">
          <a:xfrm rot="3451977">
            <a:off x="8104189" y="5026026"/>
            <a:ext cx="396875" cy="720725"/>
          </a:xfrm>
          <a:custGeom>
            <a:avLst/>
            <a:gdLst>
              <a:gd name="T0" fmla="*/ 0 w 21600"/>
              <a:gd name="T1" fmla="*/ 0 h 21600"/>
              <a:gd name="T2" fmla="*/ 133984247 w 21600"/>
              <a:gd name="T3" fmla="*/ 802419112 h 21600"/>
              <a:gd name="T4" fmla="*/ 0 w 21600"/>
              <a:gd name="T5" fmla="*/ 8024191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1" name="Arc 30"/>
          <p:cNvSpPr>
            <a:spLocks/>
          </p:cNvSpPr>
          <p:nvPr/>
        </p:nvSpPr>
        <p:spPr bwMode="auto">
          <a:xfrm rot="3892635">
            <a:off x="8603457" y="5622132"/>
            <a:ext cx="396875" cy="652462"/>
          </a:xfrm>
          <a:custGeom>
            <a:avLst/>
            <a:gdLst>
              <a:gd name="T0" fmla="*/ 56930855 w 21600"/>
              <a:gd name="T1" fmla="*/ 0 h 19553"/>
              <a:gd name="T2" fmla="*/ 133984247 w 21600"/>
              <a:gd name="T3" fmla="*/ 726505442 h 19553"/>
              <a:gd name="T4" fmla="*/ 0 w 21600"/>
              <a:gd name="T5" fmla="*/ 726505442 h 195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553" fill="none" extrusionOk="0">
                <a:moveTo>
                  <a:pt x="9178" y="-1"/>
                </a:moveTo>
                <a:cubicBezTo>
                  <a:pt x="16759" y="3558"/>
                  <a:pt x="21600" y="11178"/>
                  <a:pt x="21600" y="19553"/>
                </a:cubicBezTo>
              </a:path>
              <a:path w="21600" h="19553" stroke="0" extrusionOk="0">
                <a:moveTo>
                  <a:pt x="9178" y="-1"/>
                </a:moveTo>
                <a:cubicBezTo>
                  <a:pt x="16759" y="3558"/>
                  <a:pt x="21600" y="11178"/>
                  <a:pt x="21600" y="19553"/>
                </a:cubicBezTo>
                <a:lnTo>
                  <a:pt x="0" y="19553"/>
                </a:lnTo>
                <a:lnTo>
                  <a:pt x="9178" y="-1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2" name="Line 31"/>
          <p:cNvSpPr>
            <a:spLocks noChangeShapeType="1"/>
          </p:cNvSpPr>
          <p:nvPr/>
        </p:nvSpPr>
        <p:spPr bwMode="auto">
          <a:xfrm>
            <a:off x="7848600" y="4652963"/>
            <a:ext cx="136683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Text Box 32"/>
          <p:cNvSpPr txBox="1">
            <a:spLocks noChangeArrowheads="1"/>
          </p:cNvSpPr>
          <p:nvPr/>
        </p:nvSpPr>
        <p:spPr bwMode="auto">
          <a:xfrm>
            <a:off x="9191626" y="4437063"/>
            <a:ext cx="1152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clavicle</a:t>
            </a:r>
          </a:p>
        </p:txBody>
      </p:sp>
      <p:sp>
        <p:nvSpPr>
          <p:cNvPr id="6164" name="Line 38"/>
          <p:cNvSpPr>
            <a:spLocks noChangeShapeType="1"/>
          </p:cNvSpPr>
          <p:nvPr/>
        </p:nvSpPr>
        <p:spPr bwMode="auto">
          <a:xfrm flipH="1">
            <a:off x="3432175" y="5013325"/>
            <a:ext cx="280828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Text Box 39"/>
          <p:cNvSpPr txBox="1">
            <a:spLocks noChangeArrowheads="1"/>
          </p:cNvSpPr>
          <p:nvPr/>
        </p:nvSpPr>
        <p:spPr bwMode="auto">
          <a:xfrm>
            <a:off x="1590676" y="4781551"/>
            <a:ext cx="197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thoracic vertebra</a:t>
            </a:r>
          </a:p>
        </p:txBody>
      </p:sp>
      <p:sp>
        <p:nvSpPr>
          <p:cNvPr id="6166" name="Line 40"/>
          <p:cNvSpPr>
            <a:spLocks noChangeShapeType="1"/>
          </p:cNvSpPr>
          <p:nvPr/>
        </p:nvSpPr>
        <p:spPr bwMode="auto">
          <a:xfrm flipH="1">
            <a:off x="3432175" y="3721100"/>
            <a:ext cx="280828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7" name="Text Box 41"/>
          <p:cNvSpPr txBox="1">
            <a:spLocks noChangeArrowheads="1"/>
          </p:cNvSpPr>
          <p:nvPr/>
        </p:nvSpPr>
        <p:spPr bwMode="auto">
          <a:xfrm>
            <a:off x="1600201" y="3524251"/>
            <a:ext cx="197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CC00"/>
                </a:solidFill>
              </a:rPr>
              <a:t>cervical vertebra</a:t>
            </a:r>
          </a:p>
        </p:txBody>
      </p:sp>
    </p:spTree>
    <p:extLst>
      <p:ext uri="{BB962C8B-B14F-4D97-AF65-F5344CB8AC3E}">
        <p14:creationId xmlns:p14="http://schemas.microsoft.com/office/powerpoint/2010/main" val="2140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0"/>
            <a:ext cx="5264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24001" y="0"/>
            <a:ext cx="2663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SPINE                          </a:t>
            </a:r>
            <a:r>
              <a:rPr lang="cs-CZ" altLang="cs-CZ" sz="2000">
                <a:solidFill>
                  <a:schemeClr val="accent1"/>
                </a:solidFill>
              </a:rPr>
              <a:t>CERVICAL PART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V="1">
            <a:off x="7175501" y="1628775"/>
            <a:ext cx="936626" cy="6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040688" y="1412876"/>
            <a:ext cx="2411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posterior</a:t>
            </a:r>
            <a:r>
              <a:rPr lang="cs-CZ" altLang="cs-CZ" sz="1800" dirty="0">
                <a:solidFill>
                  <a:schemeClr val="bg1"/>
                </a:solidFill>
              </a:rPr>
              <a:t> arch </a:t>
            </a:r>
            <a:r>
              <a:rPr lang="cs-CZ" altLang="cs-CZ" sz="1800" dirty="0" err="1">
                <a:solidFill>
                  <a:schemeClr val="bg1"/>
                </a:solidFill>
              </a:rPr>
              <a:t>of</a:t>
            </a:r>
            <a:r>
              <a:rPr lang="cs-CZ" altLang="cs-CZ" sz="1800" dirty="0">
                <a:solidFill>
                  <a:schemeClr val="bg1"/>
                </a:solidFill>
              </a:rPr>
              <a:t> C1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9120188" y="2276475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spinous processes</a:t>
            </a: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V="1">
            <a:off x="7751764" y="2565400"/>
            <a:ext cx="1368425" cy="7191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5880101" y="2924176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C3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024563" y="37893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C4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6311901" y="4508501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C5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6743701" y="5229226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C6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7175501" y="60213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C7</a:t>
            </a:r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 flipH="1">
            <a:off x="3432175" y="3284538"/>
            <a:ext cx="71913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2246314" y="3028950"/>
            <a:ext cx="1330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mandible</a:t>
            </a:r>
          </a:p>
        </p:txBody>
      </p:sp>
      <p:sp>
        <p:nvSpPr>
          <p:cNvPr id="7183" name="Line 22"/>
          <p:cNvSpPr>
            <a:spLocks noChangeShapeType="1"/>
          </p:cNvSpPr>
          <p:nvPr/>
        </p:nvSpPr>
        <p:spPr bwMode="auto">
          <a:xfrm flipH="1">
            <a:off x="5664200" y="4365626"/>
            <a:ext cx="649288" cy="122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4" name="Line 23"/>
          <p:cNvSpPr>
            <a:spLocks noChangeShapeType="1"/>
          </p:cNvSpPr>
          <p:nvPr/>
        </p:nvSpPr>
        <p:spPr bwMode="auto">
          <a:xfrm flipH="1">
            <a:off x="5664200" y="5229226"/>
            <a:ext cx="1009650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2855914" y="5373688"/>
            <a:ext cx="298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intervertebral disc spaces</a:t>
            </a:r>
          </a:p>
        </p:txBody>
      </p:sp>
      <p:sp>
        <p:nvSpPr>
          <p:cNvPr id="7186" name="Text Box 27"/>
          <p:cNvSpPr txBox="1">
            <a:spLocks noChangeArrowheads="1"/>
          </p:cNvSpPr>
          <p:nvPr/>
        </p:nvSpPr>
        <p:spPr bwMode="auto">
          <a:xfrm>
            <a:off x="6527801" y="12684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C1</a:t>
            </a:r>
          </a:p>
        </p:txBody>
      </p:sp>
      <p:sp>
        <p:nvSpPr>
          <p:cNvPr id="7187" name="Text Box 28"/>
          <p:cNvSpPr txBox="1">
            <a:spLocks noChangeArrowheads="1"/>
          </p:cNvSpPr>
          <p:nvPr/>
        </p:nvSpPr>
        <p:spPr bwMode="auto">
          <a:xfrm>
            <a:off x="6024563" y="19891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C2</a:t>
            </a:r>
          </a:p>
        </p:txBody>
      </p:sp>
      <p:sp>
        <p:nvSpPr>
          <p:cNvPr id="7188" name="Line 29"/>
          <p:cNvSpPr>
            <a:spLocks noChangeShapeType="1"/>
          </p:cNvSpPr>
          <p:nvPr/>
        </p:nvSpPr>
        <p:spPr bwMode="auto">
          <a:xfrm flipH="1">
            <a:off x="5735638" y="1484313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Text Box 30"/>
          <p:cNvSpPr txBox="1">
            <a:spLocks noChangeArrowheads="1"/>
          </p:cNvSpPr>
          <p:nvPr/>
        </p:nvSpPr>
        <p:spPr bwMode="auto">
          <a:xfrm>
            <a:off x="5068889" y="128428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dens (C2)</a:t>
            </a:r>
          </a:p>
        </p:txBody>
      </p:sp>
      <p:sp>
        <p:nvSpPr>
          <p:cNvPr id="7190" name="Line 31"/>
          <p:cNvSpPr>
            <a:spLocks noChangeShapeType="1"/>
          </p:cNvSpPr>
          <p:nvPr/>
        </p:nvSpPr>
        <p:spPr bwMode="auto">
          <a:xfrm>
            <a:off x="8256588" y="692150"/>
            <a:ext cx="863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1" name="Text Box 32"/>
          <p:cNvSpPr txBox="1">
            <a:spLocks noChangeArrowheads="1"/>
          </p:cNvSpPr>
          <p:nvPr/>
        </p:nvSpPr>
        <p:spPr bwMode="auto">
          <a:xfrm>
            <a:off x="9120188" y="476250"/>
            <a:ext cx="10080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occiput</a:t>
            </a:r>
          </a:p>
        </p:txBody>
      </p:sp>
      <p:sp>
        <p:nvSpPr>
          <p:cNvPr id="7192" name="Line 33"/>
          <p:cNvSpPr>
            <a:spLocks noChangeShapeType="1"/>
          </p:cNvSpPr>
          <p:nvPr/>
        </p:nvSpPr>
        <p:spPr bwMode="auto">
          <a:xfrm flipH="1">
            <a:off x="3863976" y="4652963"/>
            <a:ext cx="9366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3" name="Text Box 34"/>
          <p:cNvSpPr txBox="1">
            <a:spLocks noChangeArrowheads="1"/>
          </p:cNvSpPr>
          <p:nvPr/>
        </p:nvSpPr>
        <p:spPr bwMode="auto">
          <a:xfrm>
            <a:off x="3090863" y="4389438"/>
            <a:ext cx="82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hyoid</a:t>
            </a:r>
          </a:p>
        </p:txBody>
      </p:sp>
      <p:sp>
        <p:nvSpPr>
          <p:cNvPr id="7194" name="Line 35"/>
          <p:cNvSpPr>
            <a:spLocks noChangeShapeType="1"/>
          </p:cNvSpPr>
          <p:nvPr/>
        </p:nvSpPr>
        <p:spPr bwMode="auto">
          <a:xfrm>
            <a:off x="8112126" y="2565400"/>
            <a:ext cx="10080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5" name="Line 36"/>
          <p:cNvSpPr>
            <a:spLocks noChangeShapeType="1"/>
          </p:cNvSpPr>
          <p:nvPr/>
        </p:nvSpPr>
        <p:spPr bwMode="auto">
          <a:xfrm>
            <a:off x="7032626" y="4076700"/>
            <a:ext cx="20161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6" name="Text Box 39"/>
          <p:cNvSpPr txBox="1">
            <a:spLocks noChangeArrowheads="1"/>
          </p:cNvSpPr>
          <p:nvPr/>
        </p:nvSpPr>
        <p:spPr bwMode="auto">
          <a:xfrm>
            <a:off x="9120188" y="3716338"/>
            <a:ext cx="1547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intervertebral joint</a:t>
            </a:r>
          </a:p>
        </p:txBody>
      </p:sp>
      <p:sp>
        <p:nvSpPr>
          <p:cNvPr id="7197" name="Line 40"/>
          <p:cNvSpPr>
            <a:spLocks noChangeShapeType="1"/>
          </p:cNvSpPr>
          <p:nvPr/>
        </p:nvSpPr>
        <p:spPr bwMode="auto">
          <a:xfrm flipV="1">
            <a:off x="7680326" y="4652963"/>
            <a:ext cx="1439863" cy="576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8" name="Text Box 41"/>
          <p:cNvSpPr txBox="1">
            <a:spLocks noChangeArrowheads="1"/>
          </p:cNvSpPr>
          <p:nvPr/>
        </p:nvSpPr>
        <p:spPr bwMode="auto">
          <a:xfrm>
            <a:off x="9120188" y="4437063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inf. articular process</a:t>
            </a:r>
          </a:p>
        </p:txBody>
      </p:sp>
      <p:sp>
        <p:nvSpPr>
          <p:cNvPr id="7199" name="Line 42"/>
          <p:cNvSpPr>
            <a:spLocks noChangeShapeType="1"/>
          </p:cNvSpPr>
          <p:nvPr/>
        </p:nvSpPr>
        <p:spPr bwMode="auto">
          <a:xfrm>
            <a:off x="7680326" y="5516564"/>
            <a:ext cx="1439863" cy="73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0" name="Text Box 43"/>
          <p:cNvSpPr txBox="1">
            <a:spLocks noChangeArrowheads="1"/>
          </p:cNvSpPr>
          <p:nvPr/>
        </p:nvSpPr>
        <p:spPr bwMode="auto">
          <a:xfrm>
            <a:off x="9120188" y="5445125"/>
            <a:ext cx="1547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sup.articular process</a:t>
            </a:r>
          </a:p>
        </p:txBody>
      </p:sp>
      <p:sp>
        <p:nvSpPr>
          <p:cNvPr id="7201" name="Line 44"/>
          <p:cNvSpPr>
            <a:spLocks noChangeShapeType="1"/>
          </p:cNvSpPr>
          <p:nvPr/>
        </p:nvSpPr>
        <p:spPr bwMode="auto">
          <a:xfrm>
            <a:off x="7464425" y="5373688"/>
            <a:ext cx="71438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2" name="Line 45"/>
          <p:cNvSpPr>
            <a:spLocks noChangeShapeType="1"/>
          </p:cNvSpPr>
          <p:nvPr/>
        </p:nvSpPr>
        <p:spPr bwMode="auto">
          <a:xfrm flipH="1">
            <a:off x="6167439" y="5589589"/>
            <a:ext cx="1368425" cy="7191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3" name="Text Box 46"/>
          <p:cNvSpPr txBox="1">
            <a:spLocks noChangeArrowheads="1"/>
          </p:cNvSpPr>
          <p:nvPr/>
        </p:nvSpPr>
        <p:spPr bwMode="auto">
          <a:xfrm>
            <a:off x="3792539" y="6092826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intervertebral foramen</a:t>
            </a: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 flipV="1">
            <a:off x="7535863" y="1860550"/>
            <a:ext cx="936626" cy="6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8438516" y="1689258"/>
            <a:ext cx="33686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 smtClean="0">
                <a:solidFill>
                  <a:schemeClr val="bg1"/>
                </a:solidFill>
              </a:rPr>
              <a:t>Tuberculum</a:t>
            </a:r>
            <a:r>
              <a:rPr lang="cs-CZ" altLang="cs-CZ" sz="1800" dirty="0" smtClean="0">
                <a:solidFill>
                  <a:schemeClr val="bg1"/>
                </a:solidFill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</a:rPr>
              <a:t>posterius</a:t>
            </a:r>
            <a:r>
              <a:rPr lang="cs-CZ" altLang="cs-CZ" sz="1800" dirty="0" smtClean="0">
                <a:solidFill>
                  <a:schemeClr val="bg1"/>
                </a:solidFill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</a:rPr>
              <a:t>atlantis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24001" y="0"/>
            <a:ext cx="2663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SPINE                          </a:t>
            </a:r>
            <a:r>
              <a:rPr lang="cs-CZ" altLang="cs-CZ" sz="2000">
                <a:solidFill>
                  <a:schemeClr val="accent1"/>
                </a:solidFill>
              </a:rPr>
              <a:t>THORACIC PART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 sz="2000">
                <a:solidFill>
                  <a:schemeClr val="accent1"/>
                </a:solidFill>
              </a:rPr>
              <a:t>axial projection</a:t>
            </a:r>
          </a:p>
        </p:txBody>
      </p:sp>
      <p:pic>
        <p:nvPicPr>
          <p:cNvPr id="8195" name="Picture 10" descr="image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2802" r="9541" b="2142"/>
          <a:stretch>
            <a:fillRect/>
          </a:stretch>
        </p:blipFill>
        <p:spPr bwMode="auto">
          <a:xfrm>
            <a:off x="4367214" y="0"/>
            <a:ext cx="408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11"/>
          <p:cNvSpPr>
            <a:spLocks noChangeShapeType="1"/>
          </p:cNvSpPr>
          <p:nvPr/>
        </p:nvSpPr>
        <p:spPr bwMode="auto">
          <a:xfrm>
            <a:off x="6724650" y="1557338"/>
            <a:ext cx="17287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8391526" y="1341438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thoracic vertebral body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8401050" y="2133601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spinous process</a:t>
            </a:r>
          </a:p>
        </p:txBody>
      </p:sp>
      <p:sp>
        <p:nvSpPr>
          <p:cNvPr id="8199" name="Line 15"/>
          <p:cNvSpPr>
            <a:spLocks noChangeShapeType="1"/>
          </p:cNvSpPr>
          <p:nvPr/>
        </p:nvSpPr>
        <p:spPr bwMode="auto">
          <a:xfrm flipH="1">
            <a:off x="7011988" y="4868863"/>
            <a:ext cx="144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8401050" y="4652963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costovertebral joint</a:t>
            </a: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4367214" y="278130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Line 19"/>
          <p:cNvSpPr>
            <a:spLocks noChangeShapeType="1"/>
          </p:cNvSpPr>
          <p:nvPr/>
        </p:nvSpPr>
        <p:spPr bwMode="auto">
          <a:xfrm flipH="1" flipV="1">
            <a:off x="4367213" y="2781301"/>
            <a:ext cx="1873250" cy="1008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3359150" y="2565401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pedicles</a:t>
            </a:r>
          </a:p>
        </p:txBody>
      </p:sp>
      <p:sp>
        <p:nvSpPr>
          <p:cNvPr id="8204" name="Line 22"/>
          <p:cNvSpPr>
            <a:spLocks noChangeShapeType="1"/>
          </p:cNvSpPr>
          <p:nvPr/>
        </p:nvSpPr>
        <p:spPr bwMode="auto">
          <a:xfrm>
            <a:off x="6586538" y="2349500"/>
            <a:ext cx="18716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5" name="Line 24"/>
          <p:cNvSpPr>
            <a:spLocks noChangeShapeType="1"/>
          </p:cNvSpPr>
          <p:nvPr/>
        </p:nvSpPr>
        <p:spPr bwMode="auto">
          <a:xfrm>
            <a:off x="6653214" y="2674938"/>
            <a:ext cx="18002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8401051" y="2492376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disc space</a:t>
            </a:r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 flipH="1">
            <a:off x="8112126" y="3284538"/>
            <a:ext cx="7207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8" name="Text Box 28"/>
          <p:cNvSpPr txBox="1">
            <a:spLocks noChangeArrowheads="1"/>
          </p:cNvSpPr>
          <p:nvPr/>
        </p:nvSpPr>
        <p:spPr bwMode="auto">
          <a:xfrm>
            <a:off x="8832851" y="3068638"/>
            <a:ext cx="7921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ribs</a:t>
            </a:r>
          </a:p>
        </p:txBody>
      </p:sp>
      <p:sp>
        <p:nvSpPr>
          <p:cNvPr id="8209" name="Line 38"/>
          <p:cNvSpPr>
            <a:spLocks noChangeShapeType="1"/>
          </p:cNvSpPr>
          <p:nvPr/>
        </p:nvSpPr>
        <p:spPr bwMode="auto">
          <a:xfrm flipH="1" flipV="1">
            <a:off x="4367214" y="2781300"/>
            <a:ext cx="1944687" cy="5032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0" name="Line 39"/>
          <p:cNvSpPr>
            <a:spLocks noChangeShapeType="1"/>
          </p:cNvSpPr>
          <p:nvPr/>
        </p:nvSpPr>
        <p:spPr bwMode="auto">
          <a:xfrm flipV="1">
            <a:off x="8256588" y="3284538"/>
            <a:ext cx="576262" cy="5762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1" name="Line 40"/>
          <p:cNvSpPr>
            <a:spLocks noChangeShapeType="1"/>
          </p:cNvSpPr>
          <p:nvPr/>
        </p:nvSpPr>
        <p:spPr bwMode="auto">
          <a:xfrm flipH="1">
            <a:off x="3935413" y="4868863"/>
            <a:ext cx="5762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2" name="Text Box 41"/>
          <p:cNvSpPr txBox="1">
            <a:spLocks noChangeArrowheads="1"/>
          </p:cNvSpPr>
          <p:nvPr/>
        </p:nvSpPr>
        <p:spPr bwMode="auto">
          <a:xfrm>
            <a:off x="2473326" y="4652963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diaphragm</a:t>
            </a:r>
          </a:p>
        </p:txBody>
      </p:sp>
    </p:spTree>
    <p:extLst>
      <p:ext uri="{BB962C8B-B14F-4D97-AF65-F5344CB8AC3E}">
        <p14:creationId xmlns:p14="http://schemas.microsoft.com/office/powerpoint/2010/main" val="25771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7978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3334" r="8310" b="5086"/>
          <a:stretch>
            <a:fillRect/>
          </a:stretch>
        </p:blipFill>
        <p:spPr bwMode="auto">
          <a:xfrm>
            <a:off x="4295775" y="115888"/>
            <a:ext cx="34559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1524001" y="0"/>
            <a:ext cx="2663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SPINE  </a:t>
            </a:r>
            <a:r>
              <a:rPr lang="cs-CZ" altLang="cs-CZ" sz="2000">
                <a:solidFill>
                  <a:schemeClr val="accent1"/>
                </a:solidFill>
              </a:rPr>
              <a:t>THORACIC PART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 sz="2000">
                <a:solidFill>
                  <a:schemeClr val="accent1"/>
                </a:solidFill>
              </a:rPr>
              <a:t>lateral projection</a:t>
            </a:r>
          </a:p>
        </p:txBody>
      </p:sp>
      <p:sp>
        <p:nvSpPr>
          <p:cNvPr id="9220" name="Line 9"/>
          <p:cNvSpPr>
            <a:spLocks noChangeShapeType="1"/>
          </p:cNvSpPr>
          <p:nvPr/>
        </p:nvSpPr>
        <p:spPr bwMode="auto">
          <a:xfrm flipH="1">
            <a:off x="4295776" y="4797425"/>
            <a:ext cx="18716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2471739" y="4244976"/>
            <a:ext cx="1800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thoracic vertebral body</a:t>
            </a:r>
          </a:p>
        </p:txBody>
      </p:sp>
      <p:sp>
        <p:nvSpPr>
          <p:cNvPr id="9222" name="Line 12"/>
          <p:cNvSpPr>
            <a:spLocks noChangeShapeType="1"/>
          </p:cNvSpPr>
          <p:nvPr/>
        </p:nvSpPr>
        <p:spPr bwMode="auto">
          <a:xfrm flipH="1">
            <a:off x="4295776" y="5661025"/>
            <a:ext cx="18002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63826" y="5119689"/>
            <a:ext cx="2232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intervertebral  disc space</a:t>
            </a:r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>
            <a:off x="7032626" y="2852738"/>
            <a:ext cx="100806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 flipV="1">
            <a:off x="7248526" y="2852738"/>
            <a:ext cx="792163" cy="86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 flipV="1">
            <a:off x="7319964" y="2852739"/>
            <a:ext cx="720725" cy="151288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8112125" y="2636838"/>
            <a:ext cx="647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ribs</a:t>
            </a:r>
          </a:p>
        </p:txBody>
      </p:sp>
    </p:spTree>
    <p:extLst>
      <p:ext uri="{BB962C8B-B14F-4D97-AF65-F5344CB8AC3E}">
        <p14:creationId xmlns:p14="http://schemas.microsoft.com/office/powerpoint/2010/main" val="29556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835912135_ece1cae6ec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1"/>
          <a:stretch>
            <a:fillRect/>
          </a:stretch>
        </p:blipFill>
        <p:spPr bwMode="auto">
          <a:xfrm>
            <a:off x="4440239" y="115888"/>
            <a:ext cx="3201987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524001" y="0"/>
            <a:ext cx="2663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1"/>
                </a:solidFill>
              </a:rPr>
              <a:t>SPINE  </a:t>
            </a:r>
            <a:r>
              <a:rPr lang="cs-CZ" altLang="cs-CZ" sz="2000">
                <a:solidFill>
                  <a:schemeClr val="accent1"/>
                </a:solidFill>
              </a:rPr>
              <a:t>LUMBAR PART</a:t>
            </a:r>
            <a:r>
              <a:rPr lang="cs-CZ" altLang="cs-CZ">
                <a:solidFill>
                  <a:schemeClr val="accent1"/>
                </a:solidFill>
              </a:rPr>
              <a:t>  </a:t>
            </a:r>
            <a:r>
              <a:rPr lang="cs-CZ" altLang="cs-CZ" sz="2000">
                <a:solidFill>
                  <a:schemeClr val="accent1"/>
                </a:solidFill>
              </a:rPr>
              <a:t>axial  projection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7589838" y="198913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pedicle</a:t>
            </a:r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7175501" y="549275"/>
            <a:ext cx="4667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 flipV="1">
            <a:off x="6340475" y="2205038"/>
            <a:ext cx="12969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667000" y="3719513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spinous process</a:t>
            </a:r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6264276" y="5373688"/>
            <a:ext cx="13684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7678738" y="5076825"/>
            <a:ext cx="12620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sacrum</a:t>
            </a:r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 flipH="1">
            <a:off x="4440238" y="2708275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2208213" y="2492376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intervertebral space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6989763" y="3068638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7575550" y="2852738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 smtClean="0">
                <a:solidFill>
                  <a:schemeClr val="bg1"/>
                </a:solidFill>
              </a:rPr>
              <a:t>costal</a:t>
            </a:r>
            <a:r>
              <a:rPr lang="cs-CZ" altLang="cs-CZ" sz="1800" dirty="0" smtClean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process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 flipH="1">
            <a:off x="4440239" y="2420938"/>
            <a:ext cx="1368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2782888" y="220503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vertebral body</a:t>
            </a:r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 flipH="1" flipV="1">
            <a:off x="4440239" y="3933825"/>
            <a:ext cx="15843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7608889" y="371633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superior articular process</a:t>
            </a:r>
          </a:p>
        </p:txBody>
      </p:sp>
      <p:sp>
        <p:nvSpPr>
          <p:cNvPr id="10258" name="Line 27"/>
          <p:cNvSpPr>
            <a:spLocks noChangeShapeType="1"/>
          </p:cNvSpPr>
          <p:nvPr/>
        </p:nvSpPr>
        <p:spPr bwMode="auto">
          <a:xfrm>
            <a:off x="6411913" y="4292600"/>
            <a:ext cx="122555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9" name="Text Box 28"/>
          <p:cNvSpPr txBox="1">
            <a:spLocks noChangeArrowheads="1"/>
          </p:cNvSpPr>
          <p:nvPr/>
        </p:nvSpPr>
        <p:spPr bwMode="auto">
          <a:xfrm>
            <a:off x="7589839" y="4543426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inferior articular process</a:t>
            </a:r>
          </a:p>
        </p:txBody>
      </p:sp>
      <p:sp>
        <p:nvSpPr>
          <p:cNvPr id="10260" name="Line 29"/>
          <p:cNvSpPr>
            <a:spLocks noChangeShapeType="1"/>
          </p:cNvSpPr>
          <p:nvPr/>
        </p:nvSpPr>
        <p:spPr bwMode="auto">
          <a:xfrm>
            <a:off x="6489701" y="4221163"/>
            <a:ext cx="11525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1" name="Text Box 30"/>
          <p:cNvSpPr txBox="1">
            <a:spLocks noChangeArrowheads="1"/>
          </p:cNvSpPr>
          <p:nvPr/>
        </p:nvSpPr>
        <p:spPr bwMode="auto">
          <a:xfrm>
            <a:off x="7608888" y="4040188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intervertebral joint</a:t>
            </a:r>
          </a:p>
        </p:txBody>
      </p:sp>
      <p:sp>
        <p:nvSpPr>
          <p:cNvPr id="10262" name="Text Box 31"/>
          <p:cNvSpPr txBox="1">
            <a:spLocks noChangeArrowheads="1"/>
          </p:cNvSpPr>
          <p:nvPr/>
        </p:nvSpPr>
        <p:spPr bwMode="auto">
          <a:xfrm>
            <a:off x="7642226" y="268288"/>
            <a:ext cx="14398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last rib</a:t>
            </a:r>
          </a:p>
        </p:txBody>
      </p:sp>
      <p:sp>
        <p:nvSpPr>
          <p:cNvPr id="10263" name="Line 32"/>
          <p:cNvSpPr>
            <a:spLocks noChangeShapeType="1"/>
          </p:cNvSpPr>
          <p:nvPr/>
        </p:nvSpPr>
        <p:spPr bwMode="auto">
          <a:xfrm>
            <a:off x="6053139" y="908050"/>
            <a:ext cx="15843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4" name="Text Box 33"/>
          <p:cNvSpPr txBox="1">
            <a:spLocks noChangeArrowheads="1"/>
          </p:cNvSpPr>
          <p:nvPr/>
        </p:nvSpPr>
        <p:spPr bwMode="auto">
          <a:xfrm>
            <a:off x="7600951" y="658813"/>
            <a:ext cx="2797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00"/>
                </a:solidFill>
              </a:rPr>
              <a:t>1th thoracic vertebra</a:t>
            </a:r>
          </a:p>
        </p:txBody>
      </p:sp>
      <p:sp>
        <p:nvSpPr>
          <p:cNvPr id="10265" name="Text Box 34"/>
          <p:cNvSpPr txBox="1">
            <a:spLocks noChangeArrowheads="1"/>
          </p:cNvSpPr>
          <p:nvPr/>
        </p:nvSpPr>
        <p:spPr bwMode="auto">
          <a:xfrm>
            <a:off x="5664201" y="6207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L1</a:t>
            </a:r>
          </a:p>
        </p:txBody>
      </p:sp>
      <p:sp>
        <p:nvSpPr>
          <p:cNvPr id="10266" name="Text Box 35"/>
          <p:cNvSpPr txBox="1">
            <a:spLocks noChangeArrowheads="1"/>
          </p:cNvSpPr>
          <p:nvPr/>
        </p:nvSpPr>
        <p:spPr bwMode="auto">
          <a:xfrm>
            <a:off x="5664201" y="134143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L2</a:t>
            </a:r>
          </a:p>
        </p:txBody>
      </p:sp>
      <p:sp>
        <p:nvSpPr>
          <p:cNvPr id="10267" name="Text Box 36"/>
          <p:cNvSpPr txBox="1">
            <a:spLocks noChangeArrowheads="1"/>
          </p:cNvSpPr>
          <p:nvPr/>
        </p:nvSpPr>
        <p:spPr bwMode="auto">
          <a:xfrm>
            <a:off x="5735638" y="2060576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L3</a:t>
            </a:r>
          </a:p>
        </p:txBody>
      </p:sp>
      <p:sp>
        <p:nvSpPr>
          <p:cNvPr id="10268" name="Text Box 37"/>
          <p:cNvSpPr txBox="1">
            <a:spLocks noChangeArrowheads="1"/>
          </p:cNvSpPr>
          <p:nvPr/>
        </p:nvSpPr>
        <p:spPr bwMode="auto">
          <a:xfrm>
            <a:off x="5808663" y="2708276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L4</a:t>
            </a:r>
          </a:p>
        </p:txBody>
      </p:sp>
      <p:sp>
        <p:nvSpPr>
          <p:cNvPr id="10269" name="Text Box 38"/>
          <p:cNvSpPr txBox="1">
            <a:spLocks noChangeArrowheads="1"/>
          </p:cNvSpPr>
          <p:nvPr/>
        </p:nvSpPr>
        <p:spPr bwMode="auto">
          <a:xfrm>
            <a:off x="5808663" y="35734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L5</a:t>
            </a:r>
          </a:p>
        </p:txBody>
      </p:sp>
      <p:sp>
        <p:nvSpPr>
          <p:cNvPr id="10270" name="Line 39"/>
          <p:cNvSpPr>
            <a:spLocks noChangeShapeType="1"/>
          </p:cNvSpPr>
          <p:nvPr/>
        </p:nvSpPr>
        <p:spPr bwMode="auto">
          <a:xfrm flipV="1">
            <a:off x="6561139" y="3933826"/>
            <a:ext cx="1081087" cy="142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2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928</Words>
  <Application>Microsoft Office PowerPoint</Application>
  <PresentationFormat>Širokoúhlá obrazovka</PresentationFormat>
  <Paragraphs>381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Míša</dc:creator>
  <cp:lastModifiedBy>Míša</cp:lastModifiedBy>
  <cp:revision>4</cp:revision>
  <dcterms:created xsi:type="dcterms:W3CDTF">2015-10-06T06:45:24Z</dcterms:created>
  <dcterms:modified xsi:type="dcterms:W3CDTF">2015-10-06T09:56:52Z</dcterms:modified>
</cp:coreProperties>
</file>