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84" r:id="rId4"/>
    <p:sldId id="273" r:id="rId5"/>
    <p:sldId id="276" r:id="rId6"/>
    <p:sldId id="285" r:id="rId7"/>
    <p:sldId id="277" r:id="rId8"/>
    <p:sldId id="283" r:id="rId9"/>
    <p:sldId id="278" r:id="rId10"/>
    <p:sldId id="279" r:id="rId11"/>
    <p:sldId id="280" r:id="rId12"/>
    <p:sldId id="282" r:id="rId13"/>
    <p:sldId id="281" r:id="rId14"/>
    <p:sldId id="275" r:id="rId15"/>
    <p:sldId id="286" r:id="rId16"/>
    <p:sldId id="257" r:id="rId17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>
        <p:scale>
          <a:sx n="95" d="100"/>
          <a:sy n="95" d="100"/>
        </p:scale>
        <p:origin x="-672" y="-6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29.9.2015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29.9.2015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F100C-D4DB-435B-BBE5-B5BD6364A45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0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68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074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110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cs/courses/a1/2/2/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1/2/3/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1/2/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2.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Communicative Competency: </a:t>
            </a:r>
            <a:r>
              <a:rPr lang="en-US" i="1" dirty="0" smtClean="0"/>
              <a:t>What do you do in Brno?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Grammar: Word and its forms in Czech. Natural/grammatical genders in Czech.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Three genders of Czech nouns.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Nominative of singular in nouns, adjectives, pronouns, and numeral </a:t>
            </a:r>
            <a:r>
              <a:rPr lang="en-US" i="1" dirty="0" smtClean="0"/>
              <a:t>one</a:t>
            </a:r>
            <a:endParaRPr lang="cs-CZ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Demonstrative pronouns </a:t>
            </a:r>
            <a:r>
              <a:rPr lang="en-US" i="1" dirty="0" smtClean="0"/>
              <a:t>ten, ta, to</a:t>
            </a:r>
            <a:r>
              <a:rPr lang="en-US" dirty="0" smtClean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Cardinal numerals 21</a:t>
            </a:r>
            <a:r>
              <a:rPr lang="cs-CZ" dirty="0" smtClean="0"/>
              <a:t>—</a:t>
            </a:r>
            <a:r>
              <a:rPr lang="en-US" dirty="0" smtClean="0"/>
              <a:t>1000.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= </a:t>
            </a:r>
            <a:r>
              <a:rPr lang="cs-CZ" dirty="0" err="1" smtClean="0"/>
              <a:t>neutre</a:t>
            </a:r>
            <a:r>
              <a:rPr lang="cs-CZ" dirty="0" smtClean="0"/>
              <a:t>: pivo, Brno, město (</a:t>
            </a:r>
            <a:r>
              <a:rPr lang="cs-CZ" i="1" dirty="0" smtClean="0"/>
              <a:t>city</a:t>
            </a:r>
            <a:r>
              <a:rPr lang="cs-CZ" dirty="0" smtClean="0"/>
              <a:t>), jablko (</a:t>
            </a:r>
            <a:r>
              <a:rPr lang="cs-CZ" i="1" dirty="0" err="1" smtClean="0"/>
              <a:t>apple</a:t>
            </a:r>
            <a:r>
              <a:rPr lang="cs-CZ" dirty="0" smtClean="0"/>
              <a:t>), kakao, máslo (</a:t>
            </a:r>
            <a:r>
              <a:rPr lang="cs-CZ" i="1" dirty="0" err="1" smtClean="0"/>
              <a:t>butter</a:t>
            </a:r>
            <a:r>
              <a:rPr lang="cs-CZ" dirty="0" smtClean="0"/>
              <a:t>), maso (</a:t>
            </a:r>
            <a:r>
              <a:rPr lang="cs-CZ" i="1" dirty="0" err="1" smtClean="0"/>
              <a:t>meat</a:t>
            </a:r>
            <a:r>
              <a:rPr lang="cs-CZ" dirty="0" smtClean="0"/>
              <a:t>), mléko (</a:t>
            </a:r>
            <a:r>
              <a:rPr lang="cs-CZ" i="1" dirty="0" err="1" smtClean="0"/>
              <a:t>milk</a:t>
            </a:r>
            <a:r>
              <a:rPr lang="cs-CZ" dirty="0" smtClean="0"/>
              <a:t>), víno</a:t>
            </a:r>
            <a:endParaRPr lang="cs-CZ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žena, maminka, doktorka, profesorka, 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okurka (</a:t>
            </a:r>
            <a:r>
              <a:rPr lang="cs-CZ" i="1" dirty="0" err="1" smtClean="0"/>
              <a:t>cucumber</a:t>
            </a:r>
            <a:r>
              <a:rPr lang="cs-CZ" dirty="0" smtClean="0"/>
              <a:t>), minerálka, káva, cigareta</a:t>
            </a:r>
            <a:endParaRPr lang="cs-CZ" dirty="0"/>
          </a:p>
          <a:p>
            <a:pPr lvl="1"/>
            <a:r>
              <a:rPr lang="cs-CZ" dirty="0" err="1" smtClean="0">
                <a:solidFill>
                  <a:srgbClr val="00B0F0"/>
                </a:solidFill>
              </a:rPr>
              <a:t>consonant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masculines</a:t>
            </a:r>
            <a:r>
              <a:rPr lang="cs-CZ" dirty="0" smtClean="0"/>
              <a:t>: student, doktor, telefon, cukr, citron, dort, rohlík, salám, sýr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4764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 smtClean="0">
                <a:solidFill>
                  <a:srgbClr val="00B0F0"/>
                </a:solidFill>
              </a:rPr>
              <a:t>Ý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dobr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student</a:t>
            </a:r>
            <a:r>
              <a:rPr lang="cs-CZ" dirty="0"/>
              <a:t>,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doktor</a:t>
            </a:r>
            <a:r>
              <a:rPr lang="cs-CZ" dirty="0"/>
              <a:t>,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telefon, levn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/>
              <a:t>cukr,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citron</a:t>
            </a:r>
            <a:r>
              <a:rPr lang="cs-CZ" dirty="0"/>
              <a:t>,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dort</a:t>
            </a:r>
            <a:endParaRPr lang="cs-CZ" dirty="0"/>
          </a:p>
          <a:p>
            <a:pPr lvl="1"/>
            <a:r>
              <a:rPr lang="cs-CZ" sz="3600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kniha, vysok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žena, mlad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maminka, bohat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doktorka, chud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profesorka, studen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levn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okurka (</a:t>
            </a:r>
            <a:r>
              <a:rPr lang="cs-CZ" i="1" dirty="0" err="1" smtClean="0"/>
              <a:t>cucumber</a:t>
            </a:r>
            <a:r>
              <a:rPr lang="cs-CZ" dirty="0" smtClean="0"/>
              <a:t>), 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minerálka, hork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káva, špatn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cigareta</a:t>
            </a:r>
          </a:p>
          <a:p>
            <a:pPr lvl="1"/>
            <a:r>
              <a:rPr lang="cs-CZ" sz="3600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/>
              <a:t>neutreS</a:t>
            </a:r>
            <a:r>
              <a:rPr lang="cs-CZ" dirty="0" smtClean="0"/>
              <a:t>: dobr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pivo, krásn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Brno</a:t>
            </a:r>
            <a:r>
              <a:rPr lang="cs-CZ" dirty="0"/>
              <a:t>,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mal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jablko, tepl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kakao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máslo, star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maso, studen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mléko, </a:t>
            </a:r>
            <a:br>
              <a:rPr lang="cs-CZ" dirty="0" smtClean="0"/>
            </a:br>
            <a:r>
              <a:rPr lang="cs-CZ" dirty="0" smtClean="0"/>
              <a:t>drah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2368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demonstratives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/>
              <a:t>T</a:t>
            </a:r>
            <a:r>
              <a:rPr lang="cs-CZ" sz="3600" dirty="0" smtClean="0">
                <a:solidFill>
                  <a:srgbClr val="00B0F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t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student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doktor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telefon, </a:t>
            </a:r>
            <a:r>
              <a:rPr lang="cs-CZ" dirty="0"/>
              <a:t>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err="1"/>
              <a:t>t</a:t>
            </a:r>
            <a:r>
              <a:rPr lang="cs-CZ" dirty="0" err="1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/>
              <a:t>cukr,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citron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dort</a:t>
            </a:r>
            <a:endParaRPr lang="cs-CZ" dirty="0"/>
          </a:p>
          <a:p>
            <a:pPr lvl="1"/>
            <a:r>
              <a:rPr lang="cs-CZ" sz="3600" dirty="0"/>
              <a:t>T</a:t>
            </a:r>
            <a:r>
              <a:rPr lang="cs-CZ" sz="3600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kniha,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vysok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žena,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maminka,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bohat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doktorka,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chud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profesorka,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studen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okurka (</a:t>
            </a:r>
            <a:r>
              <a:rPr lang="cs-CZ" i="1" dirty="0" err="1" smtClean="0"/>
              <a:t>cucumber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minerálka,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hork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káva,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špatn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cigareta</a:t>
            </a:r>
          </a:p>
          <a:p>
            <a:pPr lvl="1"/>
            <a:r>
              <a:rPr lang="cs-CZ" sz="3600" dirty="0" smtClean="0"/>
              <a:t>T</a:t>
            </a:r>
            <a:r>
              <a:rPr lang="cs-CZ" sz="3600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neutre</a:t>
            </a:r>
            <a:r>
              <a:rPr lang="cs-CZ" dirty="0"/>
              <a:t>: </a:t>
            </a:r>
            <a:r>
              <a:rPr lang="cs-CZ" dirty="0" smtClean="0"/>
              <a:t>t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pivo, </a:t>
            </a:r>
            <a:r>
              <a:rPr lang="cs-CZ" dirty="0"/>
              <a:t>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 smtClean="0"/>
              <a:t> krásn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Brno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jablko </a:t>
            </a:r>
            <a:r>
              <a:rPr lang="cs-CZ" dirty="0"/>
              <a:t>(</a:t>
            </a:r>
            <a:r>
              <a:rPr lang="cs-CZ" i="1" dirty="0" err="1"/>
              <a:t>apple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tepl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kakao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máslo </a:t>
            </a:r>
            <a:r>
              <a:rPr lang="cs-CZ" dirty="0"/>
              <a:t>(</a:t>
            </a:r>
            <a:r>
              <a:rPr lang="cs-CZ" i="1" dirty="0" err="1"/>
              <a:t>butter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star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maso </a:t>
            </a:r>
            <a:r>
              <a:rPr lang="cs-CZ" dirty="0"/>
              <a:t>(</a:t>
            </a:r>
            <a:r>
              <a:rPr lang="cs-CZ" i="1" dirty="0" err="1"/>
              <a:t>meat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studen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mléko </a:t>
            </a:r>
            <a:r>
              <a:rPr lang="cs-CZ" dirty="0"/>
              <a:t>(</a:t>
            </a:r>
            <a:r>
              <a:rPr lang="cs-CZ" i="1" dirty="0" err="1"/>
              <a:t>milk</a:t>
            </a:r>
            <a:r>
              <a:rPr lang="cs-CZ" dirty="0"/>
              <a:t>),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drah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6743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number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 smtClean="0"/>
              <a:t>JED</a:t>
            </a:r>
            <a:r>
              <a:rPr lang="cs-CZ" sz="3600" dirty="0" smtClean="0">
                <a:solidFill>
                  <a:srgbClr val="00B0F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student</a:t>
            </a:r>
            <a:r>
              <a:rPr lang="cs-CZ" dirty="0"/>
              <a:t>, 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doktor</a:t>
            </a:r>
            <a:r>
              <a:rPr lang="cs-CZ" dirty="0"/>
              <a:t>, 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telefon,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cukr</a:t>
            </a:r>
            <a:r>
              <a:rPr lang="cs-CZ" dirty="0"/>
              <a:t>, 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citron</a:t>
            </a:r>
            <a:r>
              <a:rPr lang="cs-CZ" dirty="0"/>
              <a:t>, 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dort</a:t>
            </a:r>
            <a:endParaRPr lang="cs-CZ" dirty="0"/>
          </a:p>
          <a:p>
            <a:pPr lvl="1"/>
            <a:r>
              <a:rPr lang="cs-CZ" sz="3600" dirty="0" smtClean="0"/>
              <a:t>JEDN</a:t>
            </a:r>
            <a:r>
              <a:rPr lang="cs-CZ" sz="3600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kniha,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žena,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maminka,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doktorka,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profesorka,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zmrzlina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okurka</a:t>
            </a:r>
            <a:r>
              <a:rPr lang="cs-CZ" dirty="0"/>
              <a:t>, 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minerálka,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káva,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cigareta</a:t>
            </a:r>
          </a:p>
          <a:p>
            <a:pPr lvl="1"/>
            <a:r>
              <a:rPr lang="cs-CZ" sz="3600" dirty="0"/>
              <a:t>JEDN</a:t>
            </a:r>
            <a:r>
              <a:rPr lang="cs-CZ" sz="3600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neutre</a:t>
            </a:r>
            <a:r>
              <a:rPr lang="cs-CZ" dirty="0"/>
              <a:t>: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pivo,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Brno</a:t>
            </a:r>
            <a:r>
              <a:rPr lang="cs-CZ" dirty="0"/>
              <a:t>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jablko </a:t>
            </a:r>
            <a:r>
              <a:rPr lang="cs-CZ" dirty="0"/>
              <a:t>(</a:t>
            </a:r>
            <a:r>
              <a:rPr lang="cs-CZ" i="1" dirty="0" err="1"/>
              <a:t>apple</a:t>
            </a:r>
            <a:r>
              <a:rPr lang="cs-CZ" dirty="0"/>
              <a:t>),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kakao</a:t>
            </a:r>
            <a:r>
              <a:rPr lang="cs-CZ" dirty="0"/>
              <a:t>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máslo </a:t>
            </a:r>
            <a:r>
              <a:rPr lang="cs-CZ" dirty="0"/>
              <a:t>(</a:t>
            </a:r>
            <a:r>
              <a:rPr lang="cs-CZ" i="1" dirty="0" err="1"/>
              <a:t>butter</a:t>
            </a:r>
            <a:r>
              <a:rPr lang="cs-CZ" dirty="0"/>
              <a:t>),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maso </a:t>
            </a:r>
            <a:r>
              <a:rPr lang="cs-CZ" dirty="0"/>
              <a:t>(</a:t>
            </a:r>
            <a:r>
              <a:rPr lang="cs-CZ" i="1" dirty="0" err="1"/>
              <a:t>meat</a:t>
            </a:r>
            <a:r>
              <a:rPr lang="cs-CZ" dirty="0"/>
              <a:t>),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mléko </a:t>
            </a:r>
            <a:r>
              <a:rPr lang="cs-CZ" dirty="0"/>
              <a:t>(</a:t>
            </a:r>
            <a:r>
              <a:rPr lang="cs-CZ" i="1" dirty="0" err="1"/>
              <a:t>milk</a:t>
            </a:r>
            <a:r>
              <a:rPr lang="cs-CZ" dirty="0"/>
              <a:t>), 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9464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 |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861048"/>
            <a:ext cx="9144000" cy="1944216"/>
          </a:xfrm>
        </p:spPr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Ma</a:t>
            </a:r>
            <a:r>
              <a:rPr lang="cs-CZ" dirty="0" smtClean="0">
                <a:solidFill>
                  <a:srgbClr val="00B0F0"/>
                </a:solidFill>
              </a:rPr>
              <a:t>: t</a:t>
            </a:r>
            <a:r>
              <a:rPr lang="cs-CZ" dirty="0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česk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B0F0"/>
                </a:solidFill>
              </a:rPr>
              <a:t> student		</a:t>
            </a:r>
            <a:r>
              <a:rPr lang="cs-CZ" dirty="0" smtClean="0">
                <a:solidFill>
                  <a:srgbClr val="0070C0"/>
                </a:solidFill>
              </a:rPr>
              <a:t>Mi: </a:t>
            </a:r>
            <a:r>
              <a:rPr lang="cs-CZ" dirty="0">
                <a:solidFill>
                  <a:srgbClr val="0070C0"/>
                </a:solidFill>
              </a:rPr>
              <a:t>t</a:t>
            </a:r>
            <a:r>
              <a:rPr lang="cs-CZ" dirty="0">
                <a:solidFill>
                  <a:srgbClr val="FFC000"/>
                </a:solidFill>
              </a:rPr>
              <a:t>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nov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70C0"/>
                </a:solidFill>
              </a:rPr>
              <a:t> telefon</a:t>
            </a: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r>
              <a:rPr lang="cs-CZ" dirty="0">
                <a:solidFill>
                  <a:srgbClr val="FF0000"/>
                </a:solidFill>
              </a:rPr>
              <a:t>F: 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česk</a:t>
            </a:r>
            <a:r>
              <a:rPr lang="cs-CZ" b="1" u="sng" dirty="0" smtClean="0">
                <a:solidFill>
                  <a:srgbClr val="FFC000"/>
                </a:solidFill>
              </a:rPr>
              <a:t>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studentka</a:t>
            </a:r>
          </a:p>
          <a:p>
            <a:r>
              <a:rPr lang="cs-CZ" dirty="0">
                <a:solidFill>
                  <a:srgbClr val="92D050"/>
                </a:solidFill>
              </a:rPr>
              <a:t>N: </a:t>
            </a:r>
            <a:r>
              <a:rPr lang="cs-CZ" dirty="0" smtClean="0">
                <a:solidFill>
                  <a:srgbClr val="92D05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92D050"/>
                </a:solidFill>
              </a:rPr>
              <a:t> česk</a:t>
            </a:r>
            <a:r>
              <a:rPr lang="cs-CZ" b="1" dirty="0" smtClean="0">
                <a:solidFill>
                  <a:srgbClr val="FFC000"/>
                </a:solidFill>
              </a:rPr>
              <a:t>é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pivo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22414" y="1844824"/>
            <a:ext cx="716131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err="1" smtClean="0">
                <a:latin typeface="+mn-lt"/>
              </a:rPr>
              <a:t>Ma</a:t>
            </a:r>
            <a:r>
              <a:rPr lang="cs-CZ" sz="2400" dirty="0" smtClean="0">
                <a:latin typeface="+mn-lt"/>
              </a:rPr>
              <a:t>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males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Mi: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inanimates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, gender </a:t>
            </a:r>
            <a:r>
              <a:rPr lang="cs-CZ" sz="2400" i="1" dirty="0" err="1" smtClean="0">
                <a:latin typeface="+mn-lt"/>
              </a:rPr>
              <a:t>is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F: </a:t>
            </a:r>
            <a:r>
              <a:rPr lang="cs-CZ" sz="2400" dirty="0" err="1" smtClean="0">
                <a:latin typeface="+mn-lt"/>
              </a:rPr>
              <a:t>feminines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females</a:t>
            </a:r>
            <a:r>
              <a:rPr lang="cs-CZ" sz="2400" i="1" dirty="0" smtClean="0">
                <a:latin typeface="+mn-lt"/>
              </a:rPr>
              <a:t> 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N: </a:t>
            </a:r>
            <a:r>
              <a:rPr lang="cs-CZ" sz="2400" dirty="0" err="1" smtClean="0">
                <a:latin typeface="+mn-lt"/>
              </a:rPr>
              <a:t>neutres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babies</a:t>
            </a:r>
            <a:r>
              <a:rPr lang="cs-CZ" sz="2400" i="1" dirty="0">
                <a:latin typeface="+mn-lt"/>
              </a:rPr>
              <a:t> </a:t>
            </a:r>
            <a:r>
              <a:rPr lang="cs-CZ" sz="2400" i="1" dirty="0" smtClean="0">
                <a:latin typeface="+mn-lt"/>
              </a:rPr>
              <a:t>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999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to stojí? | </a:t>
            </a: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Kolik stojí _____ ?</a:t>
            </a:r>
          </a:p>
          <a:p>
            <a:r>
              <a:rPr lang="cs-CZ" dirty="0" smtClean="0"/>
              <a:t>___ stojí [</a:t>
            </a:r>
            <a:r>
              <a:rPr lang="cs-CZ" dirty="0" err="1" smtClean="0"/>
              <a:t>number</a:t>
            </a:r>
            <a:r>
              <a:rPr lang="cs-CZ" dirty="0" smtClean="0"/>
              <a:t>] korun.</a:t>
            </a:r>
          </a:p>
          <a:p>
            <a:endParaRPr lang="cs-CZ" dirty="0"/>
          </a:p>
          <a:p>
            <a:r>
              <a:rPr lang="cs-CZ" dirty="0" smtClean="0"/>
              <a:t>Hamburger stojí 80 korun.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277902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467850" cy="1020762"/>
          </a:xfrm>
        </p:spPr>
        <p:txBody>
          <a:bodyPr/>
          <a:lstStyle/>
          <a:p>
            <a:r>
              <a:rPr lang="cs-CZ" dirty="0" smtClean="0"/>
              <a:t>Opakování | </a:t>
            </a:r>
            <a:r>
              <a:rPr lang="cs-CZ" dirty="0" err="1" smtClean="0"/>
              <a:t>revision</a:t>
            </a:r>
            <a:endParaRPr lang="cs-CZ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jmenujete?</a:t>
            </a:r>
          </a:p>
          <a:p>
            <a:r>
              <a:rPr lang="cs-CZ" dirty="0" smtClean="0"/>
              <a:t>Odkud jste?</a:t>
            </a:r>
          </a:p>
          <a:p>
            <a:r>
              <a:rPr lang="cs-CZ" dirty="0"/>
              <a:t>Negativ: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mluvtecesky.net/cs/courses/a1/2/2/5</a:t>
            </a:r>
            <a:r>
              <a:rPr lang="cs-CZ" dirty="0" smtClean="0"/>
              <a:t> </a:t>
            </a:r>
          </a:p>
          <a:p>
            <a:r>
              <a:rPr lang="cs-CZ" dirty="0" smtClean="0"/>
              <a:t>Diktát: čísla 1–19</a:t>
            </a:r>
          </a:p>
          <a:p>
            <a:r>
              <a:rPr lang="cs-CZ" dirty="0" smtClean="0"/>
              <a:t>Co je to?</a:t>
            </a:r>
            <a:endParaRPr lang="en-GB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 smtClean="0"/>
              <a:t>Jak se máte?| </a:t>
            </a:r>
            <a:r>
              <a:rPr lang="cs-CZ" sz="2900" dirty="0" err="1" smtClean="0"/>
              <a:t>How</a:t>
            </a:r>
            <a:r>
              <a:rPr lang="cs-CZ" sz="2900" dirty="0" smtClean="0"/>
              <a:t> are </a:t>
            </a:r>
            <a:r>
              <a:rPr lang="cs-CZ" sz="2900" dirty="0" err="1" smtClean="0"/>
              <a:t>you</a:t>
            </a:r>
            <a:r>
              <a:rPr lang="cs-CZ" sz="2900" dirty="0" smtClean="0"/>
              <a:t>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Jak </a:t>
            </a:r>
            <a:r>
              <a:rPr lang="cs-CZ" dirty="0" smtClean="0">
                <a:solidFill>
                  <a:srgbClr val="FFC000"/>
                </a:solidFill>
              </a:rPr>
              <a:t>se</a:t>
            </a:r>
            <a:r>
              <a:rPr lang="cs-CZ" dirty="0" smtClean="0"/>
              <a:t> má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Jak se má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Dobře.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dobře. (+1)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Normálně.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normálně. | Ujde to. (0)</a:t>
            </a:r>
            <a:endParaRPr lang="cs-CZ" sz="2400" dirty="0">
              <a:latin typeface="+mn-l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Špatně.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špatně. (-1)</a:t>
            </a:r>
            <a:endParaRPr lang="cs-CZ" sz="2400" dirty="0">
              <a:latin typeface="+mn-lt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284984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305934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2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  <a:endParaRPr lang="cs-CZ" sz="2900" dirty="0" smtClean="0"/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 v Brně?</a:t>
            </a:r>
          </a:p>
          <a:p>
            <a:r>
              <a:rPr lang="cs-CZ" dirty="0" smtClean="0"/>
              <a:t>Co </a:t>
            </a:r>
            <a:r>
              <a:rPr lang="cs-CZ" dirty="0"/>
              <a:t>tady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  <a:endParaRPr lang="cs-CZ" dirty="0" smtClean="0"/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</a:p>
          <a:p>
            <a:r>
              <a:rPr lang="cs-CZ" dirty="0"/>
              <a:t>Co tady </a:t>
            </a:r>
            <a:r>
              <a:rPr lang="cs-CZ" dirty="0" smtClean="0"/>
              <a:t>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medicín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medicín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na Masarykov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 univerzit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.</a:t>
            </a:r>
            <a:endParaRPr lang="cs-CZ" sz="2400" dirty="0">
              <a:latin typeface="+mn-lt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840098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861048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  <a:endParaRPr lang="cs-CZ" sz="2900" dirty="0" smtClean="0"/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 v Brně?</a:t>
            </a:r>
          </a:p>
          <a:p>
            <a:r>
              <a:rPr lang="cs-CZ" dirty="0" smtClean="0"/>
              <a:t>Co </a:t>
            </a:r>
            <a:r>
              <a:rPr lang="cs-CZ" i="1" dirty="0"/>
              <a:t>tady</a:t>
            </a:r>
            <a:r>
              <a:rPr lang="cs-CZ" dirty="0"/>
              <a:t>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  <a:endParaRPr lang="cs-CZ" dirty="0" smtClean="0"/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</a:p>
          <a:p>
            <a:r>
              <a:rPr lang="cs-CZ" dirty="0"/>
              <a:t>Co </a:t>
            </a:r>
            <a:r>
              <a:rPr lang="cs-CZ" i="1" dirty="0"/>
              <a:t>tady</a:t>
            </a:r>
            <a:r>
              <a:rPr lang="cs-CZ" dirty="0"/>
              <a:t> </a:t>
            </a:r>
            <a:r>
              <a:rPr lang="cs-CZ" dirty="0" smtClean="0"/>
              <a:t>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 bwMode="auto">
          <a:xfrm>
            <a:off x="1522413" y="3856102"/>
            <a:ext cx="4416425" cy="76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 smtClean="0">
                <a:solidFill>
                  <a:srgbClr val="00B0F0"/>
                </a:solidFill>
              </a:rPr>
              <a:t>MASCULINE</a:t>
            </a:r>
          </a:p>
        </p:txBody>
      </p:sp>
      <p:sp>
        <p:nvSpPr>
          <p:cNvPr id="12" name="Zástupný symbol pro text 5"/>
          <p:cNvSpPr txBox="1">
            <a:spLocks/>
          </p:cNvSpPr>
          <p:nvPr/>
        </p:nvSpPr>
        <p:spPr bwMode="auto">
          <a:xfrm>
            <a:off x="6249988" y="3856102"/>
            <a:ext cx="4416425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 smtClean="0">
                <a:solidFill>
                  <a:srgbClr val="FF0000"/>
                </a:solidFill>
              </a:rPr>
              <a:t>FEMININE</a:t>
            </a:r>
          </a:p>
        </p:txBody>
      </p:sp>
      <p:sp>
        <p:nvSpPr>
          <p:cNvPr id="16" name="Zástupný symbol pro obsah 4"/>
          <p:cNvSpPr txBox="1">
            <a:spLocks/>
          </p:cNvSpPr>
          <p:nvPr/>
        </p:nvSpPr>
        <p:spPr bwMode="auto">
          <a:xfrm>
            <a:off x="1712925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Jsem </a:t>
            </a:r>
            <a:r>
              <a:rPr lang="cs-CZ" dirty="0">
                <a:solidFill>
                  <a:srgbClr val="00B0F0"/>
                </a:solidFill>
              </a:rPr>
              <a:t>student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Jsem </a:t>
            </a:r>
            <a:r>
              <a:rPr lang="cs-CZ" dirty="0" smtClean="0">
                <a:solidFill>
                  <a:srgbClr val="00B0F0"/>
                </a:solidFill>
              </a:rPr>
              <a:t>student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 smtClean="0">
                <a:solidFill>
                  <a:srgbClr val="00B0F0"/>
                </a:solidFill>
              </a:rPr>
              <a:t>student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</a:t>
            </a:r>
            <a:r>
              <a:rPr lang="cs-CZ" dirty="0"/>
              <a:t>na Masarykov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/>
              <a:t> univerzit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 smtClean="0"/>
              <a:t>. 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 bwMode="auto">
          <a:xfrm>
            <a:off x="6249988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Jsem </a:t>
            </a:r>
            <a:r>
              <a:rPr lang="cs-CZ" dirty="0" smtClean="0">
                <a:solidFill>
                  <a:srgbClr val="FF0000"/>
                </a:solidFill>
              </a:rPr>
              <a:t>student</a:t>
            </a:r>
            <a:r>
              <a:rPr lang="cs-CZ" dirty="0" smtClean="0">
                <a:solidFill>
                  <a:srgbClr val="FFC000"/>
                </a:solidFill>
              </a:rPr>
              <a:t>ka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>
                <a:solidFill>
                  <a:srgbClr val="FF0000"/>
                </a:solidFill>
              </a:rPr>
              <a:t>student</a:t>
            </a:r>
            <a:r>
              <a:rPr lang="cs-CZ" dirty="0">
                <a:solidFill>
                  <a:srgbClr val="FFC000"/>
                </a:solidFill>
              </a:rPr>
              <a:t>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>
                <a:solidFill>
                  <a:srgbClr val="FF0000"/>
                </a:solidFill>
              </a:rPr>
              <a:t>student</a:t>
            </a:r>
            <a:r>
              <a:rPr lang="cs-CZ" dirty="0">
                <a:solidFill>
                  <a:srgbClr val="FFC000"/>
                </a:solidFill>
              </a:rPr>
              <a:t>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</a:t>
            </a:r>
            <a:r>
              <a:rPr lang="cs-CZ" dirty="0"/>
              <a:t>na Masarykov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/>
              <a:t> univerzit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4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Poslouchejte a doplňujte.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Poslouchejte. Doplňte </a:t>
            </a:r>
            <a:r>
              <a:rPr lang="cs-CZ" dirty="0" err="1"/>
              <a:t>dě</a:t>
            </a:r>
            <a:r>
              <a:rPr lang="cs-CZ" dirty="0"/>
              <a:t>, tě, ně nebo mě.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mluvtecesky.net/cs/courses/a1/2/3/3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3507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MAKE DIALOGUES. ASK EACH OTHER THESE QUESTIONS. WRITE THE ANSWERS DOWN.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jmenuj</a:t>
            </a:r>
            <a:r>
              <a:rPr lang="cs-CZ" dirty="0" smtClean="0">
                <a:solidFill>
                  <a:srgbClr val="FF0000"/>
                </a:solidFill>
              </a:rPr>
              <a:t>eš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Odkud j</a:t>
            </a:r>
            <a:r>
              <a:rPr lang="cs-CZ" dirty="0" smtClean="0">
                <a:solidFill>
                  <a:srgbClr val="FF0000"/>
                </a:solidFill>
              </a:rPr>
              <a:t>si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má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72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Poslouchejte a doplňujte! Listen and </a:t>
            </a:r>
            <a:r>
              <a:rPr lang="cs-CZ" dirty="0" err="1" smtClean="0"/>
              <a:t>fill</a:t>
            </a:r>
            <a:r>
              <a:rPr lang="cs-CZ" dirty="0" smtClean="0"/>
              <a:t> in.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Lekce 2–2 V menze</a:t>
            </a:r>
            <a:endParaRPr lang="cs-CZ" dirty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mluvtecesky.net/cs/courses/a1/2/2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6552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muž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žena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pan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paní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přítel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přítelkyně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kolega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kolegyně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student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studentka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doktor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doktorka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Čech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Češka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Nor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Norka</a:t>
            </a:r>
            <a:r>
              <a:rPr lang="cs-CZ" dirty="0" smtClean="0"/>
              <a:t>…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arbitrary</a:t>
            </a:r>
            <a:r>
              <a:rPr lang="cs-CZ" dirty="0" smtClean="0"/>
              <a:t> (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memorised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stůl, papír, telefon</a:t>
            </a:r>
            <a:r>
              <a:rPr lang="cs-CZ" dirty="0" smtClean="0"/>
              <a:t> × </a:t>
            </a:r>
            <a:r>
              <a:rPr lang="cs-CZ" dirty="0">
                <a:solidFill>
                  <a:srgbClr val="FF0000"/>
                </a:solidFill>
              </a:rPr>
              <a:t>propiska, </a:t>
            </a:r>
            <a:r>
              <a:rPr lang="cs-CZ" dirty="0" smtClean="0">
                <a:solidFill>
                  <a:srgbClr val="FF0000"/>
                </a:solidFill>
              </a:rPr>
              <a:t>karta, tramvaj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92D050"/>
                </a:solidFill>
              </a:rPr>
              <a:t>pivo, město</a:t>
            </a:r>
          </a:p>
        </p:txBody>
      </p:sp>
    </p:spTree>
    <p:extLst>
      <p:ext uri="{BB962C8B-B14F-4D97-AF65-F5344CB8AC3E}">
        <p14:creationId xmlns:p14="http://schemas.microsoft.com/office/powerpoint/2010/main" val="20459946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870</Words>
  <Application>Microsoft Office PowerPoint</Application>
  <PresentationFormat>Vlastní</PresentationFormat>
  <Paragraphs>112</Paragraphs>
  <Slides>16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Chalkboard_16x9</vt:lpstr>
      <vt:lpstr>Čeština: 2. lekce Czech language: 2nd lesson</vt:lpstr>
      <vt:lpstr>Opakování | revision</vt:lpstr>
      <vt:lpstr>Jak se máte?| How are you?</vt:lpstr>
      <vt:lpstr>Co děláte v Brně? | What do you do in Brno?</vt:lpstr>
      <vt:lpstr>Co děláte v Brně? | What do you do in Brno?</vt:lpstr>
      <vt:lpstr>Poslouchejte a doplňujte.</vt:lpstr>
      <vt:lpstr>Work in pairs</vt:lpstr>
      <vt:lpstr>Poslouchejte a doplňujte! Listen and fill in.</vt:lpstr>
      <vt:lpstr>How to recognize gender</vt:lpstr>
      <vt:lpstr>How to recognize gender? — nouns</vt:lpstr>
      <vt:lpstr>How to recognize gender? — adjectives</vt:lpstr>
      <vt:lpstr>How to recognize gender? — demonstratives</vt:lpstr>
      <vt:lpstr>How to recognize gender? — number 1</vt:lpstr>
      <vt:lpstr>Rod | gender</vt:lpstr>
      <vt:lpstr>Kolik to stojí? | How much does it cost?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2015-09-29T08:04:08Z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