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1" r:id="rId3"/>
    <p:sldId id="283" r:id="rId4"/>
    <p:sldId id="284" r:id="rId5"/>
    <p:sldId id="285" r:id="rId6"/>
    <p:sldId id="275" r:id="rId7"/>
    <p:sldId id="282" r:id="rId8"/>
    <p:sldId id="257" r:id="rId9"/>
  </p:sldIdLst>
  <p:sldSz cx="12188825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19" autoAdjust="0"/>
    <p:restoredTop sz="94434" autoAdjust="0"/>
  </p:normalViewPr>
  <p:slideViewPr>
    <p:cSldViewPr>
      <p:cViewPr>
        <p:scale>
          <a:sx n="49" d="100"/>
          <a:sy n="49" d="100"/>
        </p:scale>
        <p:origin x="-636" y="-36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-1276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3B4C8AB-9A8A-40C3-AA5C-6CD02B1E022F}" type="datetimeFigureOut">
              <a:rPr lang="cs-CZ"/>
              <a:pPr>
                <a:defRPr/>
              </a:pPr>
              <a:t>6.10.2015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FD704E8-BBAD-48EB-91E9-A69E6EC60ED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0367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F770D7C-3DF0-4ADA-8133-445DD144A403}" type="datetimeFigureOut">
              <a:rPr lang="cs-CZ"/>
              <a:pPr>
                <a:defRPr/>
              </a:pPr>
              <a:t>6.10.2015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16A03D7-8F4B-4307-851D-8A1665F7DC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7722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F66604-EBB5-44D2-BCBF-59272E29BCF3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054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91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49650E3-288E-496C-BB84-D540B697458B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484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5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2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3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4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5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6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7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8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9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0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1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2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3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4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5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6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7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8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9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0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1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2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3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4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5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6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7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8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9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0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1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2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3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4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5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6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7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8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9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0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1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2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3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4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5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6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7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5" name="Volný tvar 7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8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9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C96AC-703C-48B0-9332-AE05716AC0B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 rot="5400000">
            <a:off x="6865144" y="3472657"/>
            <a:ext cx="6491287" cy="63500"/>
            <a:chOff x="1522413" y="1514475"/>
            <a:chExt cx="10569575" cy="64008"/>
          </a:xfrm>
        </p:grpSpPr>
        <p:sp>
          <p:nvSpPr>
            <p:cNvPr id="5" name="Volný tvar 10"/>
            <p:cNvSpPr>
              <a:spLocks/>
            </p:cNvSpPr>
            <p:nvPr/>
          </p:nvSpPr>
          <p:spPr bwMode="invGray">
            <a:xfrm>
              <a:off x="12027366" y="1527276"/>
              <a:ext cx="64621" cy="4801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1"/>
            <p:cNvSpPr>
              <a:spLocks/>
            </p:cNvSpPr>
            <p:nvPr/>
          </p:nvSpPr>
          <p:spPr bwMode="invGray">
            <a:xfrm>
              <a:off x="12022196" y="1533677"/>
              <a:ext cx="18093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2"/>
            <p:cNvSpPr>
              <a:spLocks/>
            </p:cNvSpPr>
            <p:nvPr/>
          </p:nvSpPr>
          <p:spPr bwMode="invGray">
            <a:xfrm>
              <a:off x="12040290" y="1532077"/>
              <a:ext cx="41358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0916" y="1528877"/>
              <a:ext cx="43942" cy="4800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10236" y="1533677"/>
              <a:ext cx="41358" cy="1601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4101" y="1538478"/>
              <a:ext cx="77546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5482" y="1524075"/>
              <a:ext cx="38772" cy="4801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5219" y="1524075"/>
              <a:ext cx="93056" cy="4801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615" y="1525676"/>
              <a:ext cx="33604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2010" y="1530476"/>
              <a:ext cx="28433" cy="4801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332" y="1533677"/>
              <a:ext cx="36188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0444" y="1533677"/>
              <a:ext cx="5170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255" y="1540078"/>
              <a:ext cx="72377" cy="8002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3708" y="1535278"/>
              <a:ext cx="46528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5614" y="1540078"/>
              <a:ext cx="18095" cy="1601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1955" y="1532077"/>
              <a:ext cx="85302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710" y="1533677"/>
              <a:ext cx="5170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2242" y="1533677"/>
              <a:ext cx="5170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4331" y="1533676"/>
              <a:ext cx="43944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578" y="1528876"/>
              <a:ext cx="31019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56" y="1532078"/>
              <a:ext cx="517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6" y="1533677"/>
              <a:ext cx="28433" cy="1601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8168" y="1535278"/>
              <a:ext cx="188695" cy="24002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7410" y="1530476"/>
              <a:ext cx="93056" cy="4801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0467" y="1533677"/>
              <a:ext cx="136998" cy="11202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6084" y="1554479"/>
              <a:ext cx="7754" cy="1600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3708" y="1543278"/>
              <a:ext cx="118904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4333" y="1543279"/>
              <a:ext cx="69793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468" y="1527277"/>
              <a:ext cx="38774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920" y="1528876"/>
              <a:ext cx="2326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8459" y="1567281"/>
              <a:ext cx="20679" cy="1600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138" y="1565681"/>
              <a:ext cx="10340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1358" y="1522476"/>
              <a:ext cx="62037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28" y="1546478"/>
              <a:ext cx="28434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7976" y="1562480"/>
              <a:ext cx="38772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072" y="1568881"/>
              <a:ext cx="36188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5025" y="1532077"/>
              <a:ext cx="62037" cy="4800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13" y="1527276"/>
              <a:ext cx="18093" cy="1601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5234" y="1528877"/>
              <a:ext cx="69791" cy="4800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212" y="1560880"/>
              <a:ext cx="7754" cy="1600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805" y="1522476"/>
              <a:ext cx="33604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72" y="1530476"/>
              <a:ext cx="18093" cy="160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7772" y="1544879"/>
              <a:ext cx="7755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6537" y="1554481"/>
              <a:ext cx="5170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643" y="1532078"/>
              <a:ext cx="2326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5735" y="1530476"/>
              <a:ext cx="20679" cy="160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6623" y="1532077"/>
              <a:ext cx="31019" cy="1600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1782" y="1554479"/>
              <a:ext cx="20679" cy="1600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7439" y="1568882"/>
              <a:ext cx="2584" cy="160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0231" y="1557680"/>
              <a:ext cx="67207" cy="1440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1185" y="1514474"/>
              <a:ext cx="9564057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995" y="1560881"/>
              <a:ext cx="10340" cy="4800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3336" y="1568882"/>
              <a:ext cx="5170" cy="160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539" y="1567282"/>
              <a:ext cx="25849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7564" y="1528876"/>
              <a:ext cx="38772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448" y="1554480"/>
              <a:ext cx="43942" cy="1600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527" y="1540078"/>
              <a:ext cx="59453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7149" y="1543278"/>
              <a:ext cx="28433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8058" y="1525676"/>
              <a:ext cx="103395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943" y="1551280"/>
              <a:ext cx="25849" cy="4800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0905" y="1551280"/>
              <a:ext cx="59453" cy="1600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900358" y="1551280"/>
              <a:ext cx="36188" cy="1600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7226" y="1554481"/>
              <a:ext cx="46528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3249" y="1549678"/>
              <a:ext cx="62037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4192" y="1557680"/>
              <a:ext cx="23265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2910" y="1565681"/>
              <a:ext cx="116320" cy="1601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0841" y="1548079"/>
              <a:ext cx="12925" cy="8000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358" y="1570482"/>
              <a:ext cx="98225" cy="8000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640" y="1565681"/>
              <a:ext cx="18095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033" y="1517675"/>
              <a:ext cx="38774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1" y="1520875"/>
              <a:ext cx="31019" cy="4801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815" y="1573682"/>
              <a:ext cx="33603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272" y="1567282"/>
              <a:ext cx="15509" cy="4800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351" y="1570482"/>
              <a:ext cx="62037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A5877-F525-4664-A61C-CFAD3062903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5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71CC0-5FBD-4088-9E6A-FC08F53400B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5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2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3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4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5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6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7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8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9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0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1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2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3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4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5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6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7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8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9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0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1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2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3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4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5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6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7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8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9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0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1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2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3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4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5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6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7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8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9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0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1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2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3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4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5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6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7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128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13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5C4BE-7D04-4E0A-AE1E-2460AFAC774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6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80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2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23D60-406D-4652-8437-132E6A3895B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8" name="Volný tvar 16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6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82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3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4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26C6A-ACC7-463A-963D-6F266FBAA02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4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78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0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14AB9-48BA-47AA-8CEB-E51E297A356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BC5EB-55D4-4004-88D8-E366D36CBBA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frame"/>
          <p:cNvGrpSpPr>
            <a:grpSpLocks/>
          </p:cNvGrpSpPr>
          <p:nvPr/>
        </p:nvGrpSpPr>
        <p:grpSpPr bwMode="auto">
          <a:xfrm>
            <a:off x="4418013" y="1630363"/>
            <a:ext cx="6291262" cy="4576762"/>
            <a:chOff x="4417839" y="1630821"/>
            <a:chExt cx="6291028" cy="4575885"/>
          </a:xfrm>
        </p:grpSpPr>
        <p:grpSp>
          <p:nvGrpSpPr>
            <p:cNvPr id="6" name="Skupina 515"/>
            <p:cNvGrpSpPr>
              <a:grpSpLocks/>
            </p:cNvGrpSpPr>
            <p:nvPr/>
          </p:nvGrpSpPr>
          <p:grpSpPr bwMode="auto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158" name="Skupina 6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23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59" name="Skupina 6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6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7" name="Skupina 516"/>
            <p:cNvGrpSpPr>
              <a:grpSpLocks/>
            </p:cNvGrpSpPr>
            <p:nvPr/>
          </p:nvGrpSpPr>
          <p:grpSpPr bwMode="auto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8" name="Skupina 5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9" name="Skupina 5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30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9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3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1C266-F189-4193-85A0-A9C88C07318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frame"/>
          <p:cNvGrpSpPr>
            <a:grpSpLocks/>
          </p:cNvGrpSpPr>
          <p:nvPr/>
        </p:nvGrpSpPr>
        <p:grpSpPr bwMode="auto">
          <a:xfrm flipH="1">
            <a:off x="1447800" y="1630363"/>
            <a:ext cx="6291263" cy="4576762"/>
            <a:chOff x="4417839" y="1630821"/>
            <a:chExt cx="6291028" cy="4575885"/>
          </a:xfrm>
        </p:grpSpPr>
        <p:grpSp>
          <p:nvGrpSpPr>
            <p:cNvPr id="6" name="Skupina 514"/>
            <p:cNvGrpSpPr>
              <a:grpSpLocks/>
            </p:cNvGrpSpPr>
            <p:nvPr/>
          </p:nvGrpSpPr>
          <p:grpSpPr bwMode="auto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158" name="Skupina 6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234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5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6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59" name="Skupina 6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60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1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2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7" name="Skupina 515"/>
            <p:cNvGrpSpPr>
              <a:grpSpLocks/>
            </p:cNvGrpSpPr>
            <p:nvPr/>
          </p:nvGrpSpPr>
          <p:grpSpPr bwMode="auto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8" name="Skupina 5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5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6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9" name="Skupina 5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0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1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2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3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4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5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6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7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8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9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0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1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2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3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4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5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6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7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8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9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0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1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2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3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4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5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6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7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8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9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0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1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2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3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4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5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6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7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8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9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0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1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2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3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4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5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6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7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8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9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0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1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2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3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30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9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3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4B6A6-92A1-4D7A-A444-B8C5200DEC5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522413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522413" y="1905000"/>
            <a:ext cx="914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3" y="6400800"/>
            <a:ext cx="12446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522413" y="6400800"/>
            <a:ext cx="63246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3" y="6400800"/>
            <a:ext cx="11430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6D1C47-445E-4F52-8B14-6D806E8BC66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1" r:id="rId7"/>
    <p:sldLayoutId id="2147483678" r:id="rId8"/>
    <p:sldLayoutId id="2147483679" r:id="rId9"/>
    <p:sldLayoutId id="2147483680" r:id="rId10"/>
    <p:sldLayoutId id="2147483681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9pPr>
    </p:titleStyle>
    <p:bodyStyle>
      <a:lvl1pPr marL="273050" indent="-273050" algn="l" rtl="0" fontAlgn="base">
        <a:lnSpc>
          <a:spcPct val="90000"/>
        </a:lnSpc>
        <a:spcBef>
          <a:spcPts val="1800"/>
        </a:spcBef>
        <a:spcAft>
          <a:spcPct val="0"/>
        </a:spcAft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73050" algn="l" rtl="0" fontAlgn="base">
        <a:lnSpc>
          <a:spcPct val="90000"/>
        </a:lnSpc>
        <a:spcBef>
          <a:spcPts val="600"/>
        </a:spcBef>
        <a:spcAft>
          <a:spcPct val="0"/>
        </a:spcAft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32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80000"/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318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4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mluvtecesky.net/cs/courses/a1/2/4/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mluvtecesky.net/en/courses/a1/6/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>
          <a:xfrm>
            <a:off x="1125538" y="1557338"/>
            <a:ext cx="9937750" cy="2667000"/>
          </a:xfrm>
        </p:spPr>
        <p:txBody>
          <a:bodyPr/>
          <a:lstStyle/>
          <a:p>
            <a:r>
              <a:rPr lang="cs-CZ" dirty="0" smtClean="0"/>
              <a:t>Čeština: 3. lekce</a:t>
            </a:r>
            <a:br>
              <a:rPr lang="cs-CZ" dirty="0" smtClean="0"/>
            </a:br>
            <a:r>
              <a:rPr lang="cs-CZ" dirty="0" smtClean="0"/>
              <a:t>Czech </a:t>
            </a:r>
            <a:r>
              <a:rPr lang="cs-CZ" dirty="0" err="1" smtClean="0"/>
              <a:t>language</a:t>
            </a:r>
            <a:r>
              <a:rPr lang="cs-CZ" dirty="0" smtClean="0"/>
              <a:t>: 3</a:t>
            </a:r>
            <a:r>
              <a:rPr lang="cs-CZ" baseline="30000" dirty="0" smtClean="0"/>
              <a:t>rd</a:t>
            </a:r>
            <a:r>
              <a:rPr lang="cs-CZ" dirty="0" smtClean="0"/>
              <a:t> </a:t>
            </a:r>
            <a:r>
              <a:rPr lang="cs-CZ" dirty="0" err="1" smtClean="0"/>
              <a:t>lesson</a:t>
            </a:r>
            <a:endParaRPr lang="cs-CZ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4000" cy="106680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Communicative Competency: What is my friend like? </a:t>
            </a:r>
            <a:endParaRPr lang="cs-CZ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Grammar</a:t>
            </a:r>
            <a:endParaRPr lang="cs-CZ" dirty="0" smtClean="0"/>
          </a:p>
          <a:p>
            <a:pPr marL="216000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1" dirty="0" smtClean="0"/>
              <a:t>Who </a:t>
            </a:r>
            <a:r>
              <a:rPr lang="en-US" i="1" dirty="0"/>
              <a:t>is it? What is it? </a:t>
            </a:r>
            <a:endParaRPr lang="cs-CZ" i="1" dirty="0" smtClean="0"/>
          </a:p>
          <a:p>
            <a:pPr marL="216000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1" dirty="0" smtClean="0"/>
              <a:t>Adjectives</a:t>
            </a:r>
            <a:r>
              <a:rPr lang="en-US" i="1" dirty="0"/>
              <a:t>: hard and soft. </a:t>
            </a:r>
            <a:r>
              <a:rPr lang="en-US" i="1" dirty="0" err="1"/>
              <a:t>Jaký</a:t>
            </a:r>
            <a:r>
              <a:rPr lang="en-US" i="1" dirty="0"/>
              <a:t>, -á, -é? </a:t>
            </a:r>
            <a:endParaRPr lang="cs-CZ" i="1" dirty="0" smtClean="0"/>
          </a:p>
          <a:p>
            <a:pPr marL="216000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1" dirty="0" err="1" smtClean="0"/>
              <a:t>Possesive</a:t>
            </a:r>
            <a:r>
              <a:rPr lang="en-US" i="1" dirty="0" smtClean="0"/>
              <a:t> </a:t>
            </a:r>
            <a:r>
              <a:rPr lang="en-US" i="1" dirty="0"/>
              <a:t>pronouns</a:t>
            </a:r>
            <a:r>
              <a:rPr lang="en-US" i="1" dirty="0" smtClean="0"/>
              <a:t>.</a:t>
            </a:r>
            <a:endParaRPr lang="en-US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How</a:t>
            </a:r>
            <a:r>
              <a:rPr lang="cs-CZ" dirty="0" smtClean="0"/>
              <a:t> to </a:t>
            </a:r>
            <a:r>
              <a:rPr lang="cs-CZ" dirty="0" err="1" smtClean="0"/>
              <a:t>recognize</a:t>
            </a:r>
            <a:r>
              <a:rPr lang="cs-CZ" dirty="0" smtClean="0"/>
              <a:t> gender? — </a:t>
            </a:r>
            <a:r>
              <a:rPr lang="en-GB" dirty="0" err="1" smtClean="0"/>
              <a:t>possessivity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2" y="1905000"/>
            <a:ext cx="10044607" cy="4267200"/>
          </a:xfrm>
        </p:spPr>
        <p:txBody>
          <a:bodyPr/>
          <a:lstStyle/>
          <a:p>
            <a:r>
              <a:rPr lang="cs-CZ" dirty="0"/>
              <a:t>by </a:t>
            </a:r>
            <a:r>
              <a:rPr lang="cs-CZ" dirty="0" err="1"/>
              <a:t>endings</a:t>
            </a:r>
            <a:r>
              <a:rPr lang="cs-CZ" dirty="0"/>
              <a:t> (</a:t>
            </a:r>
            <a:r>
              <a:rPr lang="cs-CZ" dirty="0" err="1"/>
              <a:t>check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word</a:t>
            </a:r>
            <a:r>
              <a:rPr lang="cs-CZ" dirty="0"/>
              <a:t>)</a:t>
            </a:r>
          </a:p>
          <a:p>
            <a:pPr lvl="1"/>
            <a:endParaRPr lang="cs-CZ" dirty="0" smtClean="0">
              <a:solidFill>
                <a:srgbClr val="92D050"/>
              </a:solidFill>
            </a:endParaRPr>
          </a:p>
          <a:p>
            <a:pPr lvl="1"/>
            <a:r>
              <a:rPr lang="cs-CZ" sz="3600" dirty="0" smtClean="0">
                <a:solidFill>
                  <a:srgbClr val="00B0F0"/>
                </a:solidFill>
              </a:rPr>
              <a:t>ŮJ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/>
              <a:t>= </a:t>
            </a:r>
            <a:r>
              <a:rPr lang="cs-CZ" dirty="0" err="1" smtClean="0"/>
              <a:t>masculines</a:t>
            </a:r>
            <a:r>
              <a:rPr lang="cs-CZ" dirty="0"/>
              <a:t>: </a:t>
            </a:r>
            <a:r>
              <a:rPr lang="cs-CZ" dirty="0" smtClean="0"/>
              <a:t>m</a:t>
            </a:r>
            <a:r>
              <a:rPr lang="cs-CZ" dirty="0" smtClean="0">
                <a:solidFill>
                  <a:srgbClr val="00B0F0"/>
                </a:solidFill>
              </a:rPr>
              <a:t>ůj</a:t>
            </a:r>
            <a:r>
              <a:rPr lang="cs-CZ" dirty="0" smtClean="0"/>
              <a:t> student</a:t>
            </a:r>
            <a:r>
              <a:rPr lang="cs-CZ" dirty="0"/>
              <a:t>, </a:t>
            </a:r>
            <a:r>
              <a:rPr lang="cs-CZ" dirty="0" smtClean="0"/>
              <a:t>tv</a:t>
            </a:r>
            <a:r>
              <a:rPr lang="cs-CZ" dirty="0" smtClean="0">
                <a:solidFill>
                  <a:srgbClr val="00B0F0"/>
                </a:solidFill>
              </a:rPr>
              <a:t>ůj</a:t>
            </a:r>
            <a:r>
              <a:rPr lang="cs-CZ" dirty="0" smtClean="0"/>
              <a:t> doktor</a:t>
            </a:r>
            <a:r>
              <a:rPr lang="cs-CZ" dirty="0"/>
              <a:t>, m</a:t>
            </a:r>
            <a:r>
              <a:rPr lang="cs-CZ" dirty="0">
                <a:solidFill>
                  <a:srgbClr val="00B0F0"/>
                </a:solidFill>
              </a:rPr>
              <a:t>ůj</a:t>
            </a:r>
            <a:r>
              <a:rPr lang="cs-CZ" dirty="0"/>
              <a:t> </a:t>
            </a:r>
            <a:r>
              <a:rPr lang="cs-CZ" dirty="0" smtClean="0"/>
              <a:t>telefon, </a:t>
            </a:r>
            <a:r>
              <a:rPr lang="cs-CZ" dirty="0"/>
              <a:t>tv</a:t>
            </a:r>
            <a:r>
              <a:rPr lang="cs-CZ" dirty="0">
                <a:solidFill>
                  <a:srgbClr val="00B0F0"/>
                </a:solidFill>
              </a:rPr>
              <a:t>ůj</a:t>
            </a:r>
            <a:r>
              <a:rPr lang="cs-CZ" dirty="0"/>
              <a:t> </a:t>
            </a:r>
            <a:r>
              <a:rPr lang="cs-CZ" dirty="0" smtClean="0"/>
              <a:t>cukr</a:t>
            </a:r>
            <a:r>
              <a:rPr lang="cs-CZ" dirty="0"/>
              <a:t>, m</a:t>
            </a:r>
            <a:r>
              <a:rPr lang="cs-CZ" dirty="0">
                <a:solidFill>
                  <a:srgbClr val="00B0F0"/>
                </a:solidFill>
              </a:rPr>
              <a:t>ůj</a:t>
            </a:r>
            <a:r>
              <a:rPr lang="cs-CZ" dirty="0"/>
              <a:t> </a:t>
            </a:r>
            <a:r>
              <a:rPr lang="cs-CZ" dirty="0" smtClean="0"/>
              <a:t>citron</a:t>
            </a:r>
            <a:r>
              <a:rPr lang="cs-CZ" dirty="0"/>
              <a:t>, tv</a:t>
            </a:r>
            <a:r>
              <a:rPr lang="cs-CZ" dirty="0">
                <a:solidFill>
                  <a:srgbClr val="00B0F0"/>
                </a:solidFill>
              </a:rPr>
              <a:t>ůj</a:t>
            </a:r>
            <a:r>
              <a:rPr lang="cs-CZ" dirty="0"/>
              <a:t> </a:t>
            </a:r>
            <a:r>
              <a:rPr lang="cs-CZ" dirty="0" smtClean="0"/>
              <a:t>dort</a:t>
            </a:r>
            <a:r>
              <a:rPr lang="cs-CZ" dirty="0"/>
              <a:t>, m</a:t>
            </a:r>
            <a:r>
              <a:rPr lang="cs-CZ" dirty="0">
                <a:solidFill>
                  <a:srgbClr val="00B0F0"/>
                </a:solidFill>
              </a:rPr>
              <a:t>ůj</a:t>
            </a:r>
            <a:r>
              <a:rPr lang="cs-CZ" dirty="0"/>
              <a:t> </a:t>
            </a:r>
            <a:r>
              <a:rPr lang="cs-CZ" dirty="0" smtClean="0"/>
              <a:t>rohlík</a:t>
            </a:r>
            <a:r>
              <a:rPr lang="cs-CZ" dirty="0"/>
              <a:t>, tv</a:t>
            </a:r>
            <a:r>
              <a:rPr lang="cs-CZ" dirty="0">
                <a:solidFill>
                  <a:srgbClr val="00B0F0"/>
                </a:solidFill>
              </a:rPr>
              <a:t>ůj</a:t>
            </a:r>
            <a:r>
              <a:rPr lang="cs-CZ" dirty="0"/>
              <a:t> </a:t>
            </a:r>
            <a:r>
              <a:rPr lang="cs-CZ" dirty="0" smtClean="0"/>
              <a:t>salám</a:t>
            </a:r>
            <a:r>
              <a:rPr lang="cs-CZ" dirty="0"/>
              <a:t>, m</a:t>
            </a:r>
            <a:r>
              <a:rPr lang="cs-CZ" dirty="0">
                <a:solidFill>
                  <a:srgbClr val="00B0F0"/>
                </a:solidFill>
              </a:rPr>
              <a:t>ůj</a:t>
            </a:r>
            <a:r>
              <a:rPr lang="cs-CZ" dirty="0"/>
              <a:t> </a:t>
            </a:r>
            <a:r>
              <a:rPr lang="cs-CZ" dirty="0" smtClean="0"/>
              <a:t>sýr</a:t>
            </a:r>
            <a:endParaRPr lang="cs-CZ" dirty="0"/>
          </a:p>
          <a:p>
            <a:pPr lvl="1"/>
            <a:r>
              <a:rPr lang="cs-CZ" sz="3600" dirty="0" smtClean="0">
                <a:solidFill>
                  <a:srgbClr val="FF0000"/>
                </a:solidFill>
              </a:rPr>
              <a:t>O</a:t>
            </a:r>
            <a:r>
              <a:rPr lang="cs-CZ" sz="3600" dirty="0" smtClean="0">
                <a:solidFill>
                  <a:srgbClr val="92D050"/>
                </a:solidFill>
              </a:rPr>
              <a:t>JE</a:t>
            </a:r>
            <a:r>
              <a:rPr lang="cs-CZ" dirty="0" smtClean="0"/>
              <a:t>= </a:t>
            </a:r>
            <a:r>
              <a:rPr lang="cs-CZ" dirty="0" err="1" smtClean="0"/>
              <a:t>feminines</a:t>
            </a:r>
            <a:r>
              <a:rPr lang="cs-CZ" dirty="0" smtClean="0"/>
              <a:t> + </a:t>
            </a:r>
            <a:r>
              <a:rPr lang="cs-CZ" dirty="0" err="1" smtClean="0"/>
              <a:t>neutres</a:t>
            </a:r>
            <a:r>
              <a:rPr lang="cs-CZ" dirty="0" smtClean="0"/>
              <a:t>: m</a:t>
            </a:r>
            <a:r>
              <a:rPr lang="cs-CZ" dirty="0" smtClean="0">
                <a:solidFill>
                  <a:srgbClr val="FF0000"/>
                </a:solidFill>
              </a:rPr>
              <a:t>oje</a:t>
            </a:r>
            <a:r>
              <a:rPr lang="cs-CZ" dirty="0" smtClean="0"/>
              <a:t> kniha, tv</a:t>
            </a:r>
            <a:r>
              <a:rPr lang="cs-CZ" dirty="0" smtClean="0">
                <a:solidFill>
                  <a:srgbClr val="FF0000"/>
                </a:solidFill>
              </a:rPr>
              <a:t>oje</a:t>
            </a:r>
            <a:r>
              <a:rPr lang="cs-CZ" dirty="0" smtClean="0"/>
              <a:t> žena, </a:t>
            </a:r>
            <a:r>
              <a:rPr lang="cs-CZ" dirty="0"/>
              <a:t>m</a:t>
            </a:r>
            <a:r>
              <a:rPr lang="cs-CZ" dirty="0">
                <a:solidFill>
                  <a:srgbClr val="FF0000"/>
                </a:solidFill>
              </a:rPr>
              <a:t>oje</a:t>
            </a:r>
            <a:r>
              <a:rPr lang="cs-CZ" dirty="0"/>
              <a:t> </a:t>
            </a:r>
            <a:r>
              <a:rPr lang="cs-CZ" dirty="0" smtClean="0"/>
              <a:t>maminka, </a:t>
            </a:r>
            <a:r>
              <a:rPr lang="cs-CZ" dirty="0"/>
              <a:t>tv</a:t>
            </a:r>
            <a:r>
              <a:rPr lang="cs-CZ" dirty="0">
                <a:solidFill>
                  <a:srgbClr val="FF0000"/>
                </a:solidFill>
              </a:rPr>
              <a:t>oje</a:t>
            </a:r>
            <a:r>
              <a:rPr lang="cs-CZ" dirty="0"/>
              <a:t> </a:t>
            </a:r>
            <a:r>
              <a:rPr lang="cs-CZ" dirty="0" smtClean="0"/>
              <a:t>doktorka, </a:t>
            </a:r>
            <a:r>
              <a:rPr lang="cs-CZ" dirty="0"/>
              <a:t>m</a:t>
            </a:r>
            <a:r>
              <a:rPr lang="cs-CZ" dirty="0">
                <a:solidFill>
                  <a:srgbClr val="FF0000"/>
                </a:solidFill>
              </a:rPr>
              <a:t>oje</a:t>
            </a:r>
            <a:r>
              <a:rPr lang="cs-CZ" dirty="0"/>
              <a:t> </a:t>
            </a:r>
            <a:r>
              <a:rPr lang="cs-CZ" dirty="0" smtClean="0"/>
              <a:t>profesorka, m</a:t>
            </a:r>
            <a:r>
              <a:rPr lang="cs-CZ" dirty="0" smtClean="0">
                <a:solidFill>
                  <a:srgbClr val="92D050"/>
                </a:solidFill>
              </a:rPr>
              <a:t>oje </a:t>
            </a:r>
            <a:r>
              <a:rPr lang="cs-CZ" dirty="0" smtClean="0"/>
              <a:t>pivo</a:t>
            </a:r>
            <a:r>
              <a:rPr lang="cs-CZ" dirty="0"/>
              <a:t>, </a:t>
            </a:r>
            <a:r>
              <a:rPr lang="cs-CZ" dirty="0" smtClean="0"/>
              <a:t>tv</a:t>
            </a:r>
            <a:r>
              <a:rPr lang="cs-CZ" dirty="0" smtClean="0">
                <a:solidFill>
                  <a:srgbClr val="92D050"/>
                </a:solidFill>
              </a:rPr>
              <a:t>oje </a:t>
            </a:r>
            <a:r>
              <a:rPr lang="cs-CZ" dirty="0" smtClean="0"/>
              <a:t>Brno</a:t>
            </a:r>
            <a:r>
              <a:rPr lang="cs-CZ" dirty="0"/>
              <a:t>, m</a:t>
            </a:r>
            <a:r>
              <a:rPr lang="cs-CZ" dirty="0">
                <a:solidFill>
                  <a:srgbClr val="92D050"/>
                </a:solidFill>
              </a:rPr>
              <a:t>oje </a:t>
            </a:r>
            <a:r>
              <a:rPr lang="cs-CZ" dirty="0" smtClean="0"/>
              <a:t>město, </a:t>
            </a:r>
            <a:r>
              <a:rPr lang="cs-CZ" dirty="0"/>
              <a:t>tv</a:t>
            </a:r>
            <a:r>
              <a:rPr lang="cs-CZ" dirty="0">
                <a:solidFill>
                  <a:srgbClr val="92D050"/>
                </a:solidFill>
              </a:rPr>
              <a:t>oje </a:t>
            </a:r>
            <a:r>
              <a:rPr lang="cs-CZ" dirty="0" smtClean="0"/>
              <a:t>jablko </a:t>
            </a:r>
          </a:p>
          <a:p>
            <a:pPr marL="275590" lvl="1" indent="0">
              <a:buNone/>
            </a:pPr>
            <a:r>
              <a:rPr lang="cs-CZ" dirty="0" smtClean="0"/>
              <a:t>___________________________________________</a:t>
            </a:r>
          </a:p>
          <a:p>
            <a:pPr lvl="1"/>
            <a:r>
              <a:rPr lang="cs-CZ" sz="2800" dirty="0" smtClean="0">
                <a:solidFill>
                  <a:srgbClr val="00B0F0"/>
                </a:solidFill>
              </a:rPr>
              <a:t>ÁŠ</a:t>
            </a:r>
            <a:r>
              <a:rPr lang="cs-CZ" sz="1600" dirty="0" smtClean="0">
                <a:solidFill>
                  <a:srgbClr val="00B0F0"/>
                </a:solidFill>
              </a:rPr>
              <a:t> </a:t>
            </a:r>
            <a:r>
              <a:rPr lang="cs-CZ" sz="1600" dirty="0"/>
              <a:t>= </a:t>
            </a:r>
            <a:r>
              <a:rPr lang="cs-CZ" sz="1600" dirty="0" err="1"/>
              <a:t>masculines</a:t>
            </a:r>
            <a:r>
              <a:rPr lang="cs-CZ" sz="1600" dirty="0"/>
              <a:t>: </a:t>
            </a:r>
            <a:r>
              <a:rPr lang="cs-CZ" sz="1600" dirty="0" smtClean="0"/>
              <a:t>n</a:t>
            </a:r>
            <a:r>
              <a:rPr lang="cs-CZ" sz="1600" dirty="0" smtClean="0">
                <a:solidFill>
                  <a:srgbClr val="00B0F0"/>
                </a:solidFill>
              </a:rPr>
              <a:t>áš</a:t>
            </a:r>
            <a:r>
              <a:rPr lang="cs-CZ" sz="1600" dirty="0" smtClean="0"/>
              <a:t> </a:t>
            </a:r>
            <a:r>
              <a:rPr lang="cs-CZ" sz="1600" dirty="0"/>
              <a:t>student, </a:t>
            </a:r>
            <a:r>
              <a:rPr lang="cs-CZ" sz="1600" dirty="0" smtClean="0"/>
              <a:t>v</a:t>
            </a:r>
            <a:r>
              <a:rPr lang="cs-CZ" sz="1600" dirty="0" smtClean="0">
                <a:solidFill>
                  <a:srgbClr val="00B0F0"/>
                </a:solidFill>
              </a:rPr>
              <a:t>áš</a:t>
            </a:r>
            <a:r>
              <a:rPr lang="cs-CZ" sz="1600" dirty="0" smtClean="0"/>
              <a:t> </a:t>
            </a:r>
            <a:r>
              <a:rPr lang="cs-CZ" sz="1600" dirty="0"/>
              <a:t>doktor, n</a:t>
            </a:r>
            <a:r>
              <a:rPr lang="cs-CZ" sz="1600" dirty="0">
                <a:solidFill>
                  <a:srgbClr val="00B0F0"/>
                </a:solidFill>
              </a:rPr>
              <a:t>áš </a:t>
            </a:r>
            <a:r>
              <a:rPr lang="cs-CZ" sz="1600" dirty="0" smtClean="0"/>
              <a:t>telefon</a:t>
            </a:r>
            <a:r>
              <a:rPr lang="cs-CZ" sz="1600" dirty="0"/>
              <a:t>, v</a:t>
            </a:r>
            <a:r>
              <a:rPr lang="cs-CZ" sz="1600" dirty="0">
                <a:solidFill>
                  <a:srgbClr val="00B0F0"/>
                </a:solidFill>
              </a:rPr>
              <a:t>áš </a:t>
            </a:r>
            <a:r>
              <a:rPr lang="cs-CZ" sz="1600" dirty="0" smtClean="0"/>
              <a:t>cukr</a:t>
            </a:r>
            <a:r>
              <a:rPr lang="cs-CZ" sz="1600" dirty="0"/>
              <a:t>, n</a:t>
            </a:r>
            <a:r>
              <a:rPr lang="cs-CZ" sz="1600" dirty="0">
                <a:solidFill>
                  <a:srgbClr val="00B0F0"/>
                </a:solidFill>
              </a:rPr>
              <a:t>áš </a:t>
            </a:r>
            <a:r>
              <a:rPr lang="cs-CZ" sz="1600" dirty="0" smtClean="0"/>
              <a:t>citron</a:t>
            </a:r>
            <a:r>
              <a:rPr lang="cs-CZ" sz="1600" dirty="0"/>
              <a:t>, v</a:t>
            </a:r>
            <a:r>
              <a:rPr lang="cs-CZ" sz="1600" dirty="0">
                <a:solidFill>
                  <a:srgbClr val="00B0F0"/>
                </a:solidFill>
              </a:rPr>
              <a:t>áš </a:t>
            </a:r>
            <a:r>
              <a:rPr lang="cs-CZ" sz="1600" dirty="0" smtClean="0"/>
              <a:t>dort</a:t>
            </a:r>
            <a:r>
              <a:rPr lang="cs-CZ" sz="1600" dirty="0"/>
              <a:t>, n</a:t>
            </a:r>
            <a:r>
              <a:rPr lang="cs-CZ" sz="1600" dirty="0">
                <a:solidFill>
                  <a:srgbClr val="00B0F0"/>
                </a:solidFill>
              </a:rPr>
              <a:t>áš </a:t>
            </a:r>
            <a:r>
              <a:rPr lang="cs-CZ" sz="1600" dirty="0" smtClean="0"/>
              <a:t>rohlík</a:t>
            </a:r>
            <a:r>
              <a:rPr lang="cs-CZ" sz="1600" dirty="0"/>
              <a:t>, v</a:t>
            </a:r>
            <a:r>
              <a:rPr lang="cs-CZ" sz="1600" dirty="0">
                <a:solidFill>
                  <a:srgbClr val="00B0F0"/>
                </a:solidFill>
              </a:rPr>
              <a:t>áš </a:t>
            </a:r>
            <a:r>
              <a:rPr lang="cs-CZ" sz="1600" dirty="0" smtClean="0"/>
              <a:t>salám</a:t>
            </a:r>
            <a:r>
              <a:rPr lang="cs-CZ" sz="1600" dirty="0"/>
              <a:t>, n</a:t>
            </a:r>
            <a:r>
              <a:rPr lang="cs-CZ" sz="1600" dirty="0">
                <a:solidFill>
                  <a:srgbClr val="00B0F0"/>
                </a:solidFill>
              </a:rPr>
              <a:t>áš </a:t>
            </a:r>
            <a:r>
              <a:rPr lang="cs-CZ" sz="1600" dirty="0" smtClean="0"/>
              <a:t>sýr</a:t>
            </a:r>
            <a:endParaRPr lang="cs-CZ" sz="1600" dirty="0"/>
          </a:p>
          <a:p>
            <a:pPr lvl="1"/>
            <a:r>
              <a:rPr lang="cs-CZ" sz="2800" dirty="0" smtClean="0">
                <a:solidFill>
                  <a:srgbClr val="FF0000"/>
                </a:solidFill>
              </a:rPr>
              <a:t>A</a:t>
            </a:r>
            <a:r>
              <a:rPr lang="cs-CZ" sz="2800" dirty="0" smtClean="0">
                <a:solidFill>
                  <a:srgbClr val="92D050"/>
                </a:solidFill>
              </a:rPr>
              <a:t>ŠE</a:t>
            </a:r>
            <a:r>
              <a:rPr lang="cs-CZ" sz="1600" dirty="0"/>
              <a:t>= </a:t>
            </a:r>
            <a:r>
              <a:rPr lang="cs-CZ" sz="1600" dirty="0" err="1"/>
              <a:t>feminines</a:t>
            </a:r>
            <a:r>
              <a:rPr lang="cs-CZ" sz="1600" dirty="0"/>
              <a:t> + </a:t>
            </a:r>
            <a:r>
              <a:rPr lang="cs-CZ" sz="1600" dirty="0" err="1"/>
              <a:t>neutres</a:t>
            </a:r>
            <a:r>
              <a:rPr lang="cs-CZ" sz="1600" dirty="0"/>
              <a:t>: </a:t>
            </a:r>
            <a:r>
              <a:rPr lang="cs-CZ" sz="1600" dirty="0" smtClean="0"/>
              <a:t>n</a:t>
            </a:r>
            <a:r>
              <a:rPr lang="cs-CZ" sz="1600" dirty="0" smtClean="0">
                <a:solidFill>
                  <a:srgbClr val="FF0000"/>
                </a:solidFill>
              </a:rPr>
              <a:t>aše</a:t>
            </a:r>
            <a:r>
              <a:rPr lang="cs-CZ" sz="1600" dirty="0" smtClean="0"/>
              <a:t> </a:t>
            </a:r>
            <a:r>
              <a:rPr lang="cs-CZ" sz="1600" dirty="0"/>
              <a:t>kniha, v</a:t>
            </a:r>
            <a:r>
              <a:rPr lang="cs-CZ" sz="1600" dirty="0">
                <a:solidFill>
                  <a:srgbClr val="FF0000"/>
                </a:solidFill>
              </a:rPr>
              <a:t>aše </a:t>
            </a:r>
            <a:r>
              <a:rPr lang="cs-CZ" sz="1600" dirty="0" smtClean="0"/>
              <a:t>žena</a:t>
            </a:r>
            <a:r>
              <a:rPr lang="cs-CZ" sz="1600" dirty="0"/>
              <a:t>, n</a:t>
            </a:r>
            <a:r>
              <a:rPr lang="cs-CZ" sz="1600" dirty="0">
                <a:solidFill>
                  <a:srgbClr val="FF0000"/>
                </a:solidFill>
              </a:rPr>
              <a:t>aše </a:t>
            </a:r>
            <a:r>
              <a:rPr lang="cs-CZ" sz="1600" dirty="0" smtClean="0"/>
              <a:t>maminka</a:t>
            </a:r>
            <a:r>
              <a:rPr lang="cs-CZ" sz="1600" dirty="0"/>
              <a:t>, </a:t>
            </a:r>
            <a:r>
              <a:rPr lang="cs-CZ" sz="1600" dirty="0" smtClean="0"/>
              <a:t>v</a:t>
            </a:r>
            <a:r>
              <a:rPr lang="cs-CZ" sz="1600" dirty="0" smtClean="0">
                <a:solidFill>
                  <a:srgbClr val="FF0000"/>
                </a:solidFill>
              </a:rPr>
              <a:t>aše</a:t>
            </a:r>
            <a:r>
              <a:rPr lang="cs-CZ" sz="1600" dirty="0" smtClean="0"/>
              <a:t> </a:t>
            </a:r>
            <a:r>
              <a:rPr lang="cs-CZ" sz="1600" dirty="0"/>
              <a:t>doktorka, n</a:t>
            </a:r>
            <a:r>
              <a:rPr lang="cs-CZ" sz="1600" dirty="0">
                <a:solidFill>
                  <a:srgbClr val="FF0000"/>
                </a:solidFill>
              </a:rPr>
              <a:t>aše </a:t>
            </a:r>
            <a:r>
              <a:rPr lang="cs-CZ" sz="1600" dirty="0" smtClean="0"/>
              <a:t>profesorka</a:t>
            </a:r>
            <a:r>
              <a:rPr lang="cs-CZ" sz="1600" dirty="0"/>
              <a:t>, </a:t>
            </a:r>
            <a:r>
              <a:rPr lang="cs-CZ" sz="1600" dirty="0" smtClean="0"/>
              <a:t>n</a:t>
            </a:r>
            <a:r>
              <a:rPr lang="cs-CZ" sz="1600" dirty="0" smtClean="0">
                <a:solidFill>
                  <a:srgbClr val="92D050"/>
                </a:solidFill>
              </a:rPr>
              <a:t>aše</a:t>
            </a:r>
            <a:r>
              <a:rPr lang="cs-CZ" sz="1600" dirty="0" smtClean="0">
                <a:solidFill>
                  <a:srgbClr val="FF0000"/>
                </a:solidFill>
              </a:rPr>
              <a:t> </a:t>
            </a:r>
            <a:r>
              <a:rPr lang="cs-CZ" sz="1600" dirty="0" smtClean="0"/>
              <a:t>pivo</a:t>
            </a:r>
            <a:r>
              <a:rPr lang="cs-CZ" sz="1600" dirty="0"/>
              <a:t>, </a:t>
            </a:r>
            <a:r>
              <a:rPr lang="cs-CZ" sz="1600" dirty="0" smtClean="0"/>
              <a:t>v</a:t>
            </a:r>
            <a:r>
              <a:rPr lang="cs-CZ" sz="1600" dirty="0" smtClean="0">
                <a:solidFill>
                  <a:srgbClr val="92D050"/>
                </a:solidFill>
              </a:rPr>
              <a:t>aše</a:t>
            </a:r>
            <a:r>
              <a:rPr lang="cs-CZ" sz="1600" dirty="0" smtClean="0">
                <a:solidFill>
                  <a:srgbClr val="FF0000"/>
                </a:solidFill>
              </a:rPr>
              <a:t> </a:t>
            </a:r>
            <a:r>
              <a:rPr lang="cs-CZ" sz="1600" dirty="0" smtClean="0"/>
              <a:t>Brno</a:t>
            </a:r>
            <a:r>
              <a:rPr lang="cs-CZ" sz="1600" dirty="0"/>
              <a:t>, n</a:t>
            </a:r>
            <a:r>
              <a:rPr lang="cs-CZ" sz="1600" dirty="0">
                <a:solidFill>
                  <a:srgbClr val="92D050"/>
                </a:solidFill>
              </a:rPr>
              <a:t>aše</a:t>
            </a:r>
            <a:r>
              <a:rPr lang="cs-CZ" sz="1600" dirty="0">
                <a:solidFill>
                  <a:srgbClr val="FF0000"/>
                </a:solidFill>
              </a:rPr>
              <a:t> </a:t>
            </a:r>
            <a:r>
              <a:rPr lang="cs-CZ" sz="1600" dirty="0" smtClean="0"/>
              <a:t>město</a:t>
            </a:r>
            <a:r>
              <a:rPr lang="cs-CZ" sz="1600" dirty="0"/>
              <a:t>, </a:t>
            </a:r>
            <a:r>
              <a:rPr lang="cs-CZ" sz="1600" dirty="0" smtClean="0"/>
              <a:t>v</a:t>
            </a:r>
            <a:r>
              <a:rPr lang="cs-CZ" sz="1600" dirty="0" smtClean="0">
                <a:solidFill>
                  <a:srgbClr val="92D050"/>
                </a:solidFill>
              </a:rPr>
              <a:t>aše</a:t>
            </a:r>
            <a:r>
              <a:rPr lang="cs-CZ" sz="1600" dirty="0" smtClean="0">
                <a:solidFill>
                  <a:srgbClr val="FF0000"/>
                </a:solidFill>
              </a:rPr>
              <a:t> </a:t>
            </a:r>
            <a:r>
              <a:rPr lang="cs-CZ" sz="1600" dirty="0" smtClean="0"/>
              <a:t>jablko </a:t>
            </a:r>
            <a:endParaRPr lang="cs-CZ" sz="1600" dirty="0"/>
          </a:p>
          <a:p>
            <a:pPr marL="275590" lvl="1" indent="0">
              <a:buNone/>
            </a:pPr>
            <a:endParaRPr lang="cs-CZ" sz="1600" dirty="0" smtClean="0"/>
          </a:p>
          <a:p>
            <a:pPr marL="275590" lvl="1" indent="0">
              <a:buNone/>
            </a:pPr>
            <a:endParaRPr lang="cs-CZ" sz="1600" dirty="0" smtClean="0"/>
          </a:p>
          <a:p>
            <a:pPr lvl="1"/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593107491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Mirroring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form‘s</a:t>
            </a:r>
            <a:r>
              <a:rPr lang="cs-CZ" dirty="0" smtClean="0"/>
              <a:t> </a:t>
            </a:r>
            <a:r>
              <a:rPr lang="cs-CZ" dirty="0" err="1" smtClean="0"/>
              <a:t>endings</a:t>
            </a:r>
            <a:r>
              <a:rPr lang="cs-CZ" dirty="0" smtClean="0"/>
              <a:t> | „tenis“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876" y="1772816"/>
            <a:ext cx="2736304" cy="2736304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4652" y="1772816"/>
            <a:ext cx="2736304" cy="2736304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269876" y="4986536"/>
            <a:ext cx="30963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000" dirty="0" smtClean="0">
                <a:latin typeface="+mn-lt"/>
              </a:rPr>
              <a:t>A: To je </a:t>
            </a:r>
            <a:r>
              <a:rPr lang="cs-CZ" sz="2000" dirty="0" smtClean="0">
                <a:solidFill>
                  <a:srgbClr val="FFFF00"/>
                </a:solidFill>
                <a:latin typeface="+mn-lt"/>
              </a:rPr>
              <a:t>tv</a:t>
            </a:r>
            <a:r>
              <a:rPr lang="cs-CZ" sz="2000" dirty="0" smtClean="0">
                <a:solidFill>
                  <a:srgbClr val="0070C0"/>
                </a:solidFill>
                <a:latin typeface="+mn-lt"/>
              </a:rPr>
              <a:t>ůj</a:t>
            </a:r>
            <a:r>
              <a:rPr lang="cs-CZ" sz="2000" dirty="0" smtClean="0">
                <a:solidFill>
                  <a:prstClr val="white"/>
                </a:solidFill>
                <a:latin typeface="+mn-lt"/>
              </a:rPr>
              <a:t> </a:t>
            </a:r>
            <a:r>
              <a:rPr lang="cs-CZ" sz="2000" dirty="0">
                <a:solidFill>
                  <a:srgbClr val="0070C0"/>
                </a:solidFill>
                <a:latin typeface="+mn-lt"/>
              </a:rPr>
              <a:t>telefon</a:t>
            </a:r>
            <a:r>
              <a:rPr lang="cs-CZ" sz="2000" dirty="0" smtClean="0">
                <a:latin typeface="+mn-lt"/>
              </a:rPr>
              <a:t>?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latin typeface="+mn-lt"/>
              </a:rPr>
              <a:t>B: Ano, to je </a:t>
            </a:r>
            <a:r>
              <a:rPr lang="cs-CZ" sz="2000" dirty="0" smtClean="0">
                <a:solidFill>
                  <a:srgbClr val="FFFF00"/>
                </a:solidFill>
                <a:latin typeface="+mn-lt"/>
              </a:rPr>
              <a:t>m</a:t>
            </a:r>
            <a:r>
              <a:rPr lang="cs-CZ" sz="2000" dirty="0" smtClean="0">
                <a:solidFill>
                  <a:srgbClr val="0070C0"/>
                </a:solidFill>
                <a:latin typeface="+mn-lt"/>
              </a:rPr>
              <a:t>ůj</a:t>
            </a:r>
            <a:r>
              <a:rPr lang="cs-CZ" sz="2000" dirty="0" smtClean="0">
                <a:latin typeface="+mn-lt"/>
              </a:rPr>
              <a:t> </a:t>
            </a:r>
            <a:r>
              <a:rPr lang="cs-CZ" sz="2000" dirty="0" smtClean="0">
                <a:solidFill>
                  <a:srgbClr val="0070C0"/>
                </a:solidFill>
                <a:latin typeface="+mn-lt"/>
              </a:rPr>
              <a:t>telefon</a:t>
            </a:r>
            <a:r>
              <a:rPr lang="cs-CZ" sz="2000" dirty="0" smtClean="0">
                <a:latin typeface="+mn-lt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latin typeface="+mn-lt"/>
              </a:rPr>
              <a:t>A: To je </a:t>
            </a:r>
            <a:r>
              <a:rPr lang="cs-CZ" sz="2000" dirty="0" smtClean="0">
                <a:solidFill>
                  <a:srgbClr val="FFFF00"/>
                </a:solidFill>
                <a:latin typeface="+mn-lt"/>
              </a:rPr>
              <a:t>tv</a:t>
            </a:r>
            <a:r>
              <a:rPr lang="cs-CZ" sz="2000" dirty="0" smtClean="0">
                <a:solidFill>
                  <a:srgbClr val="FF0000"/>
                </a:solidFill>
                <a:latin typeface="+mn-lt"/>
              </a:rPr>
              <a:t>oje káva</a:t>
            </a:r>
            <a:r>
              <a:rPr lang="cs-CZ" sz="2000" dirty="0" smtClean="0">
                <a:latin typeface="+mn-lt"/>
              </a:rPr>
              <a:t>?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latin typeface="+mn-lt"/>
              </a:rPr>
              <a:t>B: Ano, to je </a:t>
            </a:r>
            <a:r>
              <a:rPr lang="cs-CZ" sz="2000" dirty="0" smtClean="0">
                <a:solidFill>
                  <a:srgbClr val="FFFF00"/>
                </a:solidFill>
                <a:latin typeface="+mn-lt"/>
              </a:rPr>
              <a:t>m</a:t>
            </a:r>
            <a:r>
              <a:rPr lang="cs-CZ" sz="2000" dirty="0" smtClean="0">
                <a:solidFill>
                  <a:srgbClr val="FF0000"/>
                </a:solidFill>
                <a:latin typeface="+mn-lt"/>
              </a:rPr>
              <a:t>oje </a:t>
            </a:r>
            <a:r>
              <a:rPr lang="cs-CZ" sz="2000" dirty="0">
                <a:solidFill>
                  <a:srgbClr val="FF0000"/>
                </a:solidFill>
                <a:latin typeface="+mn-lt"/>
              </a:rPr>
              <a:t>káva</a:t>
            </a:r>
            <a:r>
              <a:rPr lang="cs-CZ" sz="2000" dirty="0" smtClean="0">
                <a:latin typeface="+mn-lt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latin typeface="+mn-lt"/>
              </a:rPr>
              <a:t>A: To je </a:t>
            </a:r>
            <a:r>
              <a:rPr lang="cs-CZ" sz="2000" dirty="0" smtClean="0">
                <a:solidFill>
                  <a:srgbClr val="FFFF00"/>
                </a:solidFill>
                <a:latin typeface="+mn-lt"/>
              </a:rPr>
              <a:t>tv</a:t>
            </a:r>
            <a:r>
              <a:rPr lang="cs-CZ" sz="2000" dirty="0" smtClean="0">
                <a:solidFill>
                  <a:srgbClr val="92D050"/>
                </a:solidFill>
                <a:latin typeface="+mn-lt"/>
              </a:rPr>
              <a:t>oje pivo</a:t>
            </a:r>
            <a:r>
              <a:rPr lang="cs-CZ" sz="2000" dirty="0" smtClean="0">
                <a:latin typeface="+mn-lt"/>
              </a:rPr>
              <a:t>?</a:t>
            </a:r>
            <a:endParaRPr lang="cs-CZ" sz="2000" dirty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cs-CZ" sz="2000" dirty="0" smtClean="0">
                <a:latin typeface="+mn-lt"/>
              </a:rPr>
              <a:t>B: Ano, to je </a:t>
            </a:r>
            <a:r>
              <a:rPr lang="cs-CZ" sz="2000" dirty="0" smtClean="0">
                <a:solidFill>
                  <a:srgbClr val="FFFF00"/>
                </a:solidFill>
                <a:latin typeface="+mn-lt"/>
              </a:rPr>
              <a:t>m</a:t>
            </a:r>
            <a:r>
              <a:rPr lang="cs-CZ" sz="2000" dirty="0" smtClean="0">
                <a:solidFill>
                  <a:srgbClr val="92D050"/>
                </a:solidFill>
                <a:latin typeface="+mn-lt"/>
              </a:rPr>
              <a:t>oje </a:t>
            </a:r>
            <a:r>
              <a:rPr lang="cs-CZ" sz="2000" dirty="0">
                <a:solidFill>
                  <a:srgbClr val="92D050"/>
                </a:solidFill>
                <a:latin typeface="+mn-lt"/>
              </a:rPr>
              <a:t>pivo</a:t>
            </a:r>
            <a:r>
              <a:rPr lang="cs-CZ" sz="2000" dirty="0" smtClean="0">
                <a:latin typeface="+mn-lt"/>
              </a:rPr>
              <a:t>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254652" y="4986536"/>
            <a:ext cx="30963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000" dirty="0" smtClean="0">
                <a:latin typeface="+mn-lt"/>
              </a:rPr>
              <a:t>A: To je </a:t>
            </a:r>
            <a:r>
              <a:rPr lang="cs-CZ" sz="2000" dirty="0" smtClean="0">
                <a:solidFill>
                  <a:srgbClr val="FFFF00"/>
                </a:solidFill>
                <a:latin typeface="+mn-lt"/>
              </a:rPr>
              <a:t>v</a:t>
            </a:r>
            <a:r>
              <a:rPr lang="cs-CZ" sz="2000" dirty="0" smtClean="0">
                <a:solidFill>
                  <a:srgbClr val="0070C0"/>
                </a:solidFill>
                <a:latin typeface="+mn-lt"/>
              </a:rPr>
              <a:t>áš</a:t>
            </a:r>
            <a:r>
              <a:rPr lang="cs-CZ" sz="2000" dirty="0" smtClean="0">
                <a:solidFill>
                  <a:prstClr val="white"/>
                </a:solidFill>
                <a:latin typeface="+mn-lt"/>
              </a:rPr>
              <a:t> </a:t>
            </a:r>
            <a:r>
              <a:rPr lang="cs-CZ" sz="2000" dirty="0">
                <a:solidFill>
                  <a:srgbClr val="0070C0"/>
                </a:solidFill>
                <a:latin typeface="+mn-lt"/>
              </a:rPr>
              <a:t>telefon</a:t>
            </a:r>
            <a:r>
              <a:rPr lang="cs-CZ" sz="2000" dirty="0" smtClean="0">
                <a:latin typeface="+mn-lt"/>
              </a:rPr>
              <a:t>?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latin typeface="+mn-lt"/>
              </a:rPr>
              <a:t>B: Ano, to je </a:t>
            </a:r>
            <a:r>
              <a:rPr lang="cs-CZ" sz="2000" dirty="0" smtClean="0">
                <a:solidFill>
                  <a:srgbClr val="FFFF00"/>
                </a:solidFill>
                <a:latin typeface="+mn-lt"/>
              </a:rPr>
              <a:t>n</a:t>
            </a:r>
            <a:r>
              <a:rPr lang="cs-CZ" sz="2000" dirty="0" smtClean="0">
                <a:solidFill>
                  <a:srgbClr val="0070C0"/>
                </a:solidFill>
                <a:latin typeface="+mn-lt"/>
              </a:rPr>
              <a:t>áš</a:t>
            </a:r>
            <a:r>
              <a:rPr lang="cs-CZ" sz="2000" dirty="0" smtClean="0">
                <a:latin typeface="+mn-lt"/>
              </a:rPr>
              <a:t> </a:t>
            </a:r>
            <a:r>
              <a:rPr lang="cs-CZ" sz="2000" dirty="0" smtClean="0">
                <a:solidFill>
                  <a:srgbClr val="0070C0"/>
                </a:solidFill>
                <a:latin typeface="+mn-lt"/>
              </a:rPr>
              <a:t>telefon</a:t>
            </a:r>
            <a:r>
              <a:rPr lang="cs-CZ" sz="2000" dirty="0" smtClean="0">
                <a:latin typeface="+mn-lt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latin typeface="+mn-lt"/>
              </a:rPr>
              <a:t>A: To je </a:t>
            </a:r>
            <a:r>
              <a:rPr lang="cs-CZ" sz="2000" dirty="0" smtClean="0">
                <a:solidFill>
                  <a:srgbClr val="FFFF00"/>
                </a:solidFill>
                <a:latin typeface="+mn-lt"/>
              </a:rPr>
              <a:t>v</a:t>
            </a:r>
            <a:r>
              <a:rPr lang="cs-CZ" sz="2000" dirty="0" smtClean="0">
                <a:solidFill>
                  <a:srgbClr val="FF0000"/>
                </a:solidFill>
                <a:latin typeface="+mn-lt"/>
              </a:rPr>
              <a:t>aše káva</a:t>
            </a:r>
            <a:r>
              <a:rPr lang="cs-CZ" sz="2000" dirty="0" smtClean="0">
                <a:latin typeface="+mn-lt"/>
              </a:rPr>
              <a:t>?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latin typeface="+mn-lt"/>
              </a:rPr>
              <a:t>B: Ano, to je </a:t>
            </a:r>
            <a:r>
              <a:rPr lang="cs-CZ" sz="2000" dirty="0" smtClean="0">
                <a:solidFill>
                  <a:srgbClr val="FFFF00"/>
                </a:solidFill>
                <a:latin typeface="+mn-lt"/>
              </a:rPr>
              <a:t>n</a:t>
            </a:r>
            <a:r>
              <a:rPr lang="cs-CZ" sz="2000" dirty="0" smtClean="0">
                <a:solidFill>
                  <a:srgbClr val="FF0000"/>
                </a:solidFill>
                <a:latin typeface="+mn-lt"/>
              </a:rPr>
              <a:t>aše </a:t>
            </a:r>
            <a:r>
              <a:rPr lang="cs-CZ" sz="2000" dirty="0">
                <a:solidFill>
                  <a:srgbClr val="FF0000"/>
                </a:solidFill>
                <a:latin typeface="+mn-lt"/>
              </a:rPr>
              <a:t>káva</a:t>
            </a:r>
            <a:r>
              <a:rPr lang="cs-CZ" sz="2000" dirty="0" smtClean="0">
                <a:latin typeface="+mn-lt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latin typeface="+mn-lt"/>
              </a:rPr>
              <a:t>A: To je </a:t>
            </a:r>
            <a:r>
              <a:rPr lang="cs-CZ" sz="2000" dirty="0" smtClean="0">
                <a:solidFill>
                  <a:srgbClr val="FFFF00"/>
                </a:solidFill>
                <a:latin typeface="+mn-lt"/>
              </a:rPr>
              <a:t>v</a:t>
            </a:r>
            <a:r>
              <a:rPr lang="cs-CZ" sz="2000" dirty="0" smtClean="0">
                <a:solidFill>
                  <a:srgbClr val="92D050"/>
                </a:solidFill>
                <a:latin typeface="+mn-lt"/>
              </a:rPr>
              <a:t>aše pivo</a:t>
            </a:r>
            <a:r>
              <a:rPr lang="cs-CZ" sz="2000" dirty="0" smtClean="0">
                <a:latin typeface="+mn-lt"/>
              </a:rPr>
              <a:t>?</a:t>
            </a:r>
            <a:endParaRPr lang="cs-CZ" sz="2000" dirty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cs-CZ" sz="2000" dirty="0" smtClean="0">
                <a:latin typeface="+mn-lt"/>
              </a:rPr>
              <a:t>B: Ano, to je </a:t>
            </a:r>
            <a:r>
              <a:rPr lang="cs-CZ" sz="2000" dirty="0" smtClean="0">
                <a:solidFill>
                  <a:srgbClr val="FFFF00"/>
                </a:solidFill>
                <a:latin typeface="+mn-lt"/>
              </a:rPr>
              <a:t>n</a:t>
            </a:r>
            <a:r>
              <a:rPr lang="cs-CZ" sz="2000" dirty="0" smtClean="0">
                <a:solidFill>
                  <a:srgbClr val="92D050"/>
                </a:solidFill>
                <a:latin typeface="+mn-lt"/>
              </a:rPr>
              <a:t>aše </a:t>
            </a:r>
            <a:r>
              <a:rPr lang="cs-CZ" sz="2000" dirty="0">
                <a:solidFill>
                  <a:srgbClr val="92D050"/>
                </a:solidFill>
                <a:latin typeface="+mn-lt"/>
              </a:rPr>
              <a:t>pivo</a:t>
            </a:r>
            <a:r>
              <a:rPr lang="cs-CZ" sz="2000" dirty="0" smtClean="0">
                <a:latin typeface="+mn-lt"/>
              </a:rPr>
              <a:t>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654252" y="3881256"/>
            <a:ext cx="3744416" cy="26407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400" b="1" dirty="0" smtClean="0">
                <a:latin typeface="+mn-lt"/>
              </a:rPr>
              <a:t>1st and 2nd person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i="1" dirty="0" smtClean="0">
                <a:latin typeface="+mn-lt"/>
              </a:rPr>
              <a:t>gender </a:t>
            </a:r>
            <a:r>
              <a:rPr lang="cs-CZ" sz="2000" i="1" dirty="0" err="1" smtClean="0">
                <a:latin typeface="+mn-lt"/>
              </a:rPr>
              <a:t>of</a:t>
            </a:r>
            <a:r>
              <a:rPr lang="cs-CZ" sz="2000" i="1" dirty="0" smtClean="0">
                <a:latin typeface="+mn-lt"/>
              </a:rPr>
              <a:t> </a:t>
            </a:r>
            <a:r>
              <a:rPr lang="cs-CZ" sz="2000" i="1" dirty="0" err="1" smtClean="0">
                <a:latin typeface="+mn-lt"/>
              </a:rPr>
              <a:t>the</a:t>
            </a:r>
            <a:r>
              <a:rPr lang="cs-CZ" sz="2000" i="1" dirty="0" smtClean="0">
                <a:latin typeface="+mn-lt"/>
              </a:rPr>
              <a:t> </a:t>
            </a:r>
            <a:r>
              <a:rPr lang="cs-CZ" sz="2000" i="1" dirty="0" err="1" smtClean="0">
                <a:latin typeface="+mn-lt"/>
              </a:rPr>
              <a:t>possessed</a:t>
            </a:r>
            <a:r>
              <a:rPr lang="cs-CZ" sz="2000" i="1" dirty="0" smtClean="0">
                <a:latin typeface="+mn-lt"/>
              </a:rPr>
              <a:t> </a:t>
            </a:r>
            <a:r>
              <a:rPr lang="cs-CZ" sz="2000" i="1" dirty="0" err="1" smtClean="0">
                <a:latin typeface="+mn-lt"/>
              </a:rPr>
              <a:t>object</a:t>
            </a:r>
            <a:endParaRPr lang="cs-CZ" sz="2000" i="1" dirty="0" smtClean="0">
              <a:latin typeface="+mn-lt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i="1" dirty="0" smtClean="0">
                <a:latin typeface="+mn-lt"/>
              </a:rPr>
              <a:t>person </a:t>
            </a:r>
            <a:r>
              <a:rPr lang="cs-CZ" sz="2000" i="1" dirty="0" err="1" smtClean="0">
                <a:latin typeface="+mn-lt"/>
              </a:rPr>
              <a:t>switch</a:t>
            </a:r>
            <a:r>
              <a:rPr lang="cs-CZ" sz="2000" i="1" dirty="0" smtClean="0">
                <a:latin typeface="+mn-lt"/>
              </a:rPr>
              <a:t> in </a:t>
            </a:r>
            <a:r>
              <a:rPr lang="cs-CZ" sz="2000" i="1" dirty="0" err="1" smtClean="0">
                <a:latin typeface="+mn-lt"/>
              </a:rPr>
              <a:t>communication</a:t>
            </a:r>
            <a:r>
              <a:rPr lang="cs-CZ" sz="2000" i="1" dirty="0" smtClean="0">
                <a:latin typeface="+mn-lt"/>
              </a:rPr>
              <a:t> = tenis</a:t>
            </a:r>
          </a:p>
          <a:p>
            <a:pPr>
              <a:lnSpc>
                <a:spcPct val="90000"/>
              </a:lnSpc>
            </a:pPr>
            <a:endParaRPr lang="cs-CZ" sz="2000" i="1" dirty="0" smtClean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cs-CZ" sz="2000" dirty="0" smtClean="0">
                <a:solidFill>
                  <a:srgbClr val="FFFF00"/>
                </a:solidFill>
                <a:latin typeface="+mn-lt"/>
              </a:rPr>
              <a:t>m</a:t>
            </a:r>
            <a:r>
              <a:rPr lang="cs-CZ" sz="2000" dirty="0" smtClean="0">
                <a:latin typeface="+mn-lt"/>
              </a:rPr>
              <a:t>ůj/</a:t>
            </a:r>
            <a:r>
              <a:rPr lang="cs-CZ" sz="2000" dirty="0" smtClean="0">
                <a:solidFill>
                  <a:srgbClr val="FFFF00"/>
                </a:solidFill>
                <a:latin typeface="+mn-lt"/>
              </a:rPr>
              <a:t>m</a:t>
            </a:r>
            <a:r>
              <a:rPr lang="cs-CZ" sz="2000" dirty="0" smtClean="0">
                <a:latin typeface="+mn-lt"/>
              </a:rPr>
              <a:t>oje — my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solidFill>
                  <a:srgbClr val="FFFF00"/>
                </a:solidFill>
                <a:latin typeface="+mn-lt"/>
              </a:rPr>
              <a:t>tv</a:t>
            </a:r>
            <a:r>
              <a:rPr lang="cs-CZ" sz="2000" dirty="0" smtClean="0">
                <a:latin typeface="+mn-lt"/>
              </a:rPr>
              <a:t>ůj/</a:t>
            </a:r>
            <a:r>
              <a:rPr lang="cs-CZ" sz="2000" dirty="0" smtClean="0">
                <a:solidFill>
                  <a:srgbClr val="FFFF00"/>
                </a:solidFill>
                <a:latin typeface="+mn-lt"/>
              </a:rPr>
              <a:t>tv</a:t>
            </a:r>
            <a:r>
              <a:rPr lang="cs-CZ" sz="2000" dirty="0" smtClean="0">
                <a:latin typeface="+mn-lt"/>
              </a:rPr>
              <a:t>oje — </a:t>
            </a:r>
            <a:r>
              <a:rPr lang="cs-CZ" sz="2000" dirty="0" err="1" smtClean="0">
                <a:latin typeface="+mn-lt"/>
              </a:rPr>
              <a:t>your</a:t>
            </a:r>
            <a:r>
              <a:rPr lang="cs-CZ" sz="2000" dirty="0" smtClean="0">
                <a:latin typeface="+mn-lt"/>
              </a:rPr>
              <a:t> (</a:t>
            </a:r>
            <a:r>
              <a:rPr lang="cs-CZ" sz="2000" dirty="0" err="1" smtClean="0">
                <a:latin typeface="+mn-lt"/>
              </a:rPr>
              <a:t>sing</a:t>
            </a:r>
            <a:r>
              <a:rPr lang="cs-CZ" sz="2000" dirty="0" smtClean="0">
                <a:latin typeface="+mn-lt"/>
              </a:rPr>
              <a:t>. + </a:t>
            </a:r>
            <a:r>
              <a:rPr lang="cs-CZ" sz="2000" dirty="0" err="1" smtClean="0">
                <a:latin typeface="+mn-lt"/>
              </a:rPr>
              <a:t>inform</a:t>
            </a:r>
            <a:r>
              <a:rPr lang="cs-CZ" sz="2000" dirty="0" smtClean="0">
                <a:latin typeface="+mn-lt"/>
              </a:rPr>
              <a:t>.)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solidFill>
                  <a:srgbClr val="FFFF00"/>
                </a:solidFill>
                <a:latin typeface="+mn-lt"/>
              </a:rPr>
              <a:t>n</a:t>
            </a:r>
            <a:r>
              <a:rPr lang="cs-CZ" sz="2000" dirty="0" smtClean="0">
                <a:latin typeface="+mn-lt"/>
              </a:rPr>
              <a:t>áš/</a:t>
            </a:r>
            <a:r>
              <a:rPr lang="cs-CZ" sz="2000" dirty="0" smtClean="0">
                <a:solidFill>
                  <a:srgbClr val="FFFF00"/>
                </a:solidFill>
                <a:latin typeface="+mn-lt"/>
              </a:rPr>
              <a:t>n</a:t>
            </a:r>
            <a:r>
              <a:rPr lang="cs-CZ" sz="2000" dirty="0" smtClean="0">
                <a:latin typeface="+mn-lt"/>
              </a:rPr>
              <a:t>aše — </a:t>
            </a:r>
            <a:r>
              <a:rPr lang="cs-CZ" sz="2000" dirty="0" err="1" smtClean="0">
                <a:latin typeface="+mn-lt"/>
              </a:rPr>
              <a:t>our</a:t>
            </a:r>
            <a:endParaRPr lang="cs-CZ" sz="2000" dirty="0" smtClean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cs-CZ" sz="2000" dirty="0" smtClean="0">
                <a:solidFill>
                  <a:srgbClr val="FFFF00"/>
                </a:solidFill>
                <a:latin typeface="+mn-lt"/>
              </a:rPr>
              <a:t>v</a:t>
            </a:r>
            <a:r>
              <a:rPr lang="cs-CZ" sz="2000" dirty="0" smtClean="0">
                <a:latin typeface="+mn-lt"/>
              </a:rPr>
              <a:t>áš/</a:t>
            </a:r>
            <a:r>
              <a:rPr lang="cs-CZ" sz="2000" dirty="0" smtClean="0">
                <a:solidFill>
                  <a:srgbClr val="FFFF00"/>
                </a:solidFill>
                <a:latin typeface="+mn-lt"/>
              </a:rPr>
              <a:t>v</a:t>
            </a:r>
            <a:r>
              <a:rPr lang="cs-CZ" sz="2000" dirty="0" smtClean="0">
                <a:latin typeface="+mn-lt"/>
              </a:rPr>
              <a:t>aše — </a:t>
            </a:r>
            <a:r>
              <a:rPr lang="cs-CZ" sz="2000" dirty="0" err="1" smtClean="0">
                <a:latin typeface="+mn-lt"/>
              </a:rPr>
              <a:t>your</a:t>
            </a:r>
            <a:r>
              <a:rPr lang="cs-CZ" sz="2000" dirty="0" smtClean="0">
                <a:latin typeface="+mn-lt"/>
              </a:rPr>
              <a:t> (</a:t>
            </a:r>
            <a:r>
              <a:rPr lang="cs-CZ" sz="2000" dirty="0" err="1" smtClean="0">
                <a:latin typeface="+mn-lt"/>
              </a:rPr>
              <a:t>pl</a:t>
            </a:r>
            <a:r>
              <a:rPr lang="cs-CZ" sz="2000" dirty="0" smtClean="0">
                <a:latin typeface="+mn-lt"/>
              </a:rPr>
              <a:t>. / </a:t>
            </a:r>
            <a:r>
              <a:rPr lang="cs-CZ" sz="2000" dirty="0" err="1" smtClean="0">
                <a:latin typeface="+mn-lt"/>
              </a:rPr>
              <a:t>form</a:t>
            </a:r>
            <a:r>
              <a:rPr lang="cs-CZ" sz="2000" dirty="0" smtClean="0">
                <a:latin typeface="+mn-lt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3199688117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Keeping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forms</a:t>
            </a:r>
            <a:r>
              <a:rPr lang="cs-CZ" dirty="0" smtClean="0"/>
              <a:t> | </a:t>
            </a:r>
            <a:r>
              <a:rPr lang="cs-CZ" i="1" dirty="0" err="1" smtClean="0"/>
              <a:t>copies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9796" y="1905000"/>
            <a:ext cx="10873208" cy="4267200"/>
          </a:xfrm>
        </p:spPr>
        <p:txBody>
          <a:bodyPr numCol="3"/>
          <a:lstStyle/>
          <a:p>
            <a:pPr marL="0" indent="0">
              <a:spcBef>
                <a:spcPts val="0"/>
              </a:spcBef>
              <a:buNone/>
            </a:pPr>
            <a:r>
              <a:rPr lang="cs-CZ" sz="6000" b="1" dirty="0" smtClean="0">
                <a:solidFill>
                  <a:srgbClr val="0070C0"/>
                </a:solidFill>
              </a:rPr>
              <a:t>JEHO </a:t>
            </a:r>
            <a:r>
              <a:rPr lang="cs-CZ" sz="2800" b="1" i="1" dirty="0" smtClean="0">
                <a:solidFill>
                  <a:srgbClr val="0070C0"/>
                </a:solidFill>
              </a:rPr>
              <a:t>his</a:t>
            </a:r>
            <a:endParaRPr lang="cs-CZ" b="1" i="1" dirty="0" smtClean="0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A: To je </a:t>
            </a:r>
            <a:r>
              <a:rPr lang="cs-CZ" dirty="0" smtClean="0">
                <a:solidFill>
                  <a:srgbClr val="0070C0"/>
                </a:solidFill>
              </a:rPr>
              <a:t>jeho telefon</a:t>
            </a:r>
            <a:r>
              <a:rPr lang="cs-CZ" dirty="0"/>
              <a:t>?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B: Ano, to je </a:t>
            </a:r>
            <a:r>
              <a:rPr lang="cs-CZ" dirty="0">
                <a:solidFill>
                  <a:srgbClr val="0070C0"/>
                </a:solidFill>
              </a:rPr>
              <a:t>jeho </a:t>
            </a:r>
            <a:r>
              <a:rPr lang="cs-CZ" dirty="0" smtClean="0">
                <a:solidFill>
                  <a:srgbClr val="0070C0"/>
                </a:solidFill>
              </a:rPr>
              <a:t>telefon</a:t>
            </a:r>
            <a:r>
              <a:rPr lang="cs-CZ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A: To je </a:t>
            </a:r>
            <a:r>
              <a:rPr lang="cs-CZ" dirty="0">
                <a:solidFill>
                  <a:srgbClr val="0070C0"/>
                </a:solidFill>
              </a:rPr>
              <a:t>jeho </a:t>
            </a:r>
            <a:r>
              <a:rPr lang="cs-CZ" dirty="0" smtClean="0">
                <a:solidFill>
                  <a:srgbClr val="FF0000"/>
                </a:solidFill>
              </a:rPr>
              <a:t>káva</a:t>
            </a:r>
            <a:r>
              <a:rPr lang="cs-CZ" dirty="0"/>
              <a:t>?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B: Ano, to je </a:t>
            </a:r>
            <a:r>
              <a:rPr lang="cs-CZ" dirty="0">
                <a:solidFill>
                  <a:srgbClr val="0070C0"/>
                </a:solidFill>
              </a:rPr>
              <a:t>jeho </a:t>
            </a:r>
            <a:r>
              <a:rPr lang="cs-CZ" dirty="0" smtClean="0">
                <a:solidFill>
                  <a:srgbClr val="FF0000"/>
                </a:solidFill>
              </a:rPr>
              <a:t>káva</a:t>
            </a:r>
            <a:r>
              <a:rPr lang="cs-CZ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A: To je </a:t>
            </a:r>
            <a:r>
              <a:rPr lang="cs-CZ" dirty="0">
                <a:solidFill>
                  <a:srgbClr val="0070C0"/>
                </a:solidFill>
              </a:rPr>
              <a:t>jeho </a:t>
            </a:r>
            <a:r>
              <a:rPr lang="cs-CZ" dirty="0" smtClean="0">
                <a:solidFill>
                  <a:srgbClr val="92D050"/>
                </a:solidFill>
              </a:rPr>
              <a:t>pivo</a:t>
            </a:r>
            <a:r>
              <a:rPr lang="cs-CZ" dirty="0"/>
              <a:t>?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B: Ano, to je </a:t>
            </a:r>
            <a:r>
              <a:rPr lang="cs-CZ" dirty="0">
                <a:solidFill>
                  <a:srgbClr val="0070C0"/>
                </a:solidFill>
              </a:rPr>
              <a:t>jeho </a:t>
            </a:r>
            <a:r>
              <a:rPr lang="cs-CZ" dirty="0" smtClean="0">
                <a:solidFill>
                  <a:srgbClr val="92D050"/>
                </a:solidFill>
              </a:rPr>
              <a:t>pivo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spcBef>
                <a:spcPts val="0"/>
              </a:spcBef>
              <a:buNone/>
            </a:pPr>
            <a:r>
              <a:rPr lang="cs-CZ" sz="6000" b="1" dirty="0" smtClean="0">
                <a:solidFill>
                  <a:srgbClr val="FF0000"/>
                </a:solidFill>
              </a:rPr>
              <a:t>JEJÍ </a:t>
            </a:r>
            <a:r>
              <a:rPr lang="cs-CZ" sz="2800" b="1" i="1" dirty="0" smtClean="0">
                <a:solidFill>
                  <a:srgbClr val="FF0000"/>
                </a:solidFill>
              </a:rPr>
              <a:t>her</a:t>
            </a:r>
            <a:endParaRPr lang="cs-CZ" sz="6000" b="1" i="1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dirty="0" smtClean="0"/>
              <a:t>A</a:t>
            </a:r>
            <a:r>
              <a:rPr lang="cs-CZ" dirty="0"/>
              <a:t>: To je </a:t>
            </a:r>
            <a:r>
              <a:rPr lang="cs-CZ" dirty="0" smtClean="0">
                <a:solidFill>
                  <a:srgbClr val="FF0000"/>
                </a:solidFill>
              </a:rPr>
              <a:t>její </a:t>
            </a:r>
            <a:r>
              <a:rPr lang="cs-CZ" dirty="0" smtClean="0">
                <a:solidFill>
                  <a:srgbClr val="0070C0"/>
                </a:solidFill>
              </a:rPr>
              <a:t>telefon</a:t>
            </a:r>
            <a:r>
              <a:rPr lang="cs-CZ" dirty="0"/>
              <a:t>?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B: Ano, to je </a:t>
            </a:r>
            <a:r>
              <a:rPr lang="cs-CZ" dirty="0">
                <a:solidFill>
                  <a:srgbClr val="FF0000"/>
                </a:solidFill>
              </a:rPr>
              <a:t>její </a:t>
            </a:r>
            <a:r>
              <a:rPr lang="cs-CZ" dirty="0" smtClean="0">
                <a:solidFill>
                  <a:srgbClr val="0070C0"/>
                </a:solidFill>
              </a:rPr>
              <a:t>telefon</a:t>
            </a:r>
            <a:r>
              <a:rPr lang="cs-CZ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A: To je </a:t>
            </a:r>
            <a:r>
              <a:rPr lang="cs-CZ" dirty="0">
                <a:solidFill>
                  <a:srgbClr val="FF0000"/>
                </a:solidFill>
              </a:rPr>
              <a:t>její </a:t>
            </a:r>
            <a:r>
              <a:rPr lang="cs-CZ" dirty="0" smtClean="0">
                <a:solidFill>
                  <a:srgbClr val="FF0000"/>
                </a:solidFill>
              </a:rPr>
              <a:t>káva</a:t>
            </a:r>
            <a:r>
              <a:rPr lang="cs-CZ" dirty="0"/>
              <a:t>?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B: Ano, to je </a:t>
            </a:r>
            <a:r>
              <a:rPr lang="cs-CZ" dirty="0">
                <a:solidFill>
                  <a:srgbClr val="FF0000"/>
                </a:solidFill>
              </a:rPr>
              <a:t>její </a:t>
            </a:r>
            <a:r>
              <a:rPr lang="cs-CZ" dirty="0" smtClean="0">
                <a:solidFill>
                  <a:srgbClr val="FF0000"/>
                </a:solidFill>
              </a:rPr>
              <a:t>káva</a:t>
            </a:r>
            <a:r>
              <a:rPr lang="cs-CZ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A: To je </a:t>
            </a:r>
            <a:r>
              <a:rPr lang="cs-CZ" dirty="0">
                <a:solidFill>
                  <a:srgbClr val="FF0000"/>
                </a:solidFill>
              </a:rPr>
              <a:t>její </a:t>
            </a:r>
            <a:r>
              <a:rPr lang="cs-CZ" dirty="0" smtClean="0">
                <a:solidFill>
                  <a:srgbClr val="92D050"/>
                </a:solidFill>
              </a:rPr>
              <a:t>pivo</a:t>
            </a:r>
            <a:r>
              <a:rPr lang="cs-CZ" dirty="0"/>
              <a:t>?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B: Ano, to je </a:t>
            </a:r>
            <a:r>
              <a:rPr lang="cs-CZ" dirty="0">
                <a:solidFill>
                  <a:srgbClr val="FF0000"/>
                </a:solidFill>
              </a:rPr>
              <a:t>její </a:t>
            </a:r>
            <a:r>
              <a:rPr lang="cs-CZ" dirty="0" smtClean="0">
                <a:solidFill>
                  <a:srgbClr val="92D050"/>
                </a:solidFill>
              </a:rPr>
              <a:t>pivo</a:t>
            </a:r>
            <a:r>
              <a:rPr lang="cs-CZ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6000" b="1" dirty="0" smtClean="0"/>
              <a:t>JEJICH </a:t>
            </a:r>
            <a:r>
              <a:rPr lang="cs-CZ" sz="2800" b="1" i="1" dirty="0" err="1" smtClean="0"/>
              <a:t>their</a:t>
            </a:r>
            <a:endParaRPr lang="cs-CZ" sz="6000" b="1" i="1" dirty="0"/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A: To je </a:t>
            </a:r>
            <a:r>
              <a:rPr lang="cs-CZ" b="1" dirty="0" smtClean="0"/>
              <a:t>jejich </a:t>
            </a:r>
            <a:r>
              <a:rPr lang="cs-CZ" dirty="0" smtClean="0">
                <a:solidFill>
                  <a:srgbClr val="0070C0"/>
                </a:solidFill>
              </a:rPr>
              <a:t>telefon</a:t>
            </a:r>
            <a:r>
              <a:rPr lang="cs-CZ" dirty="0"/>
              <a:t>?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B: Ano, to je </a:t>
            </a:r>
            <a:r>
              <a:rPr lang="cs-CZ" b="1" dirty="0"/>
              <a:t>jejich </a:t>
            </a:r>
            <a:r>
              <a:rPr lang="cs-CZ" dirty="0" smtClean="0">
                <a:solidFill>
                  <a:srgbClr val="0070C0"/>
                </a:solidFill>
              </a:rPr>
              <a:t>telefon</a:t>
            </a:r>
            <a:r>
              <a:rPr lang="cs-CZ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A: To je </a:t>
            </a:r>
            <a:r>
              <a:rPr lang="cs-CZ" b="1" dirty="0"/>
              <a:t>jejich </a:t>
            </a:r>
            <a:r>
              <a:rPr lang="cs-CZ" dirty="0" smtClean="0">
                <a:solidFill>
                  <a:srgbClr val="FF0000"/>
                </a:solidFill>
              </a:rPr>
              <a:t>káva</a:t>
            </a:r>
            <a:r>
              <a:rPr lang="cs-CZ" dirty="0"/>
              <a:t>?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B: Ano, to je </a:t>
            </a:r>
            <a:r>
              <a:rPr lang="cs-CZ" b="1" dirty="0"/>
              <a:t>jejich </a:t>
            </a:r>
            <a:r>
              <a:rPr lang="cs-CZ" dirty="0" smtClean="0">
                <a:solidFill>
                  <a:srgbClr val="FF0000"/>
                </a:solidFill>
              </a:rPr>
              <a:t>káva</a:t>
            </a:r>
            <a:r>
              <a:rPr lang="cs-CZ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dirty="0" smtClean="0"/>
              <a:t>A</a:t>
            </a:r>
            <a:r>
              <a:rPr lang="cs-CZ" dirty="0"/>
              <a:t>: To je </a:t>
            </a:r>
            <a:r>
              <a:rPr lang="cs-CZ" b="1" dirty="0"/>
              <a:t>jejich </a:t>
            </a:r>
            <a:r>
              <a:rPr lang="cs-CZ" dirty="0" smtClean="0">
                <a:solidFill>
                  <a:srgbClr val="92D050"/>
                </a:solidFill>
              </a:rPr>
              <a:t>pivo</a:t>
            </a:r>
            <a:r>
              <a:rPr lang="cs-CZ" dirty="0"/>
              <a:t>?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B: Ano, to je </a:t>
            </a:r>
            <a:r>
              <a:rPr lang="cs-CZ" b="1" dirty="0"/>
              <a:t>jejich </a:t>
            </a:r>
            <a:r>
              <a:rPr lang="cs-CZ" dirty="0" smtClean="0">
                <a:solidFill>
                  <a:srgbClr val="92D050"/>
                </a:solidFill>
              </a:rPr>
              <a:t>pivo</a:t>
            </a:r>
            <a:r>
              <a:rPr lang="cs-CZ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177413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</a:t>
            </a:r>
            <a:r>
              <a:rPr lang="cs-CZ" dirty="0" smtClean="0">
                <a:solidFill>
                  <a:srgbClr val="0070C0"/>
                </a:solidFill>
              </a:rPr>
              <a:t>ý</a:t>
            </a:r>
            <a:r>
              <a:rPr lang="cs-CZ" dirty="0" smtClean="0"/>
              <a:t>? Jak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? Jak</a:t>
            </a:r>
            <a:r>
              <a:rPr lang="cs-CZ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306388" y="1905000"/>
            <a:ext cx="2915815" cy="2820144"/>
          </a:xfrm>
          <a:ln w="85725">
            <a:solidFill>
              <a:srgbClr val="00B0F0"/>
            </a:solidFill>
          </a:ln>
        </p:spPr>
        <p:txBody>
          <a:bodyPr lIns="180000" tIns="180000" rIns="180000" bIns="180000"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Jak</a:t>
            </a:r>
            <a:r>
              <a:rPr lang="cs-CZ" b="1" dirty="0" smtClean="0">
                <a:solidFill>
                  <a:srgbClr val="00B0F0"/>
                </a:solidFill>
              </a:rPr>
              <a:t>ý</a:t>
            </a:r>
            <a:r>
              <a:rPr lang="cs-CZ" b="1" dirty="0" smtClean="0"/>
              <a:t> je </a:t>
            </a:r>
            <a:r>
              <a:rPr lang="cs-CZ" b="1" dirty="0" smtClean="0">
                <a:solidFill>
                  <a:srgbClr val="00B0F0"/>
                </a:solidFill>
              </a:rPr>
              <a:t>Petr</a:t>
            </a:r>
            <a:r>
              <a:rPr lang="cs-CZ" b="1" dirty="0" smtClean="0"/>
              <a:t>?</a:t>
            </a:r>
          </a:p>
          <a:p>
            <a:pPr marL="0" indent="0">
              <a:buNone/>
            </a:pPr>
            <a:r>
              <a:rPr lang="cs-CZ" dirty="0" smtClean="0"/>
              <a:t>---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B0F0"/>
                </a:solidFill>
              </a:rPr>
              <a:t>Petr </a:t>
            </a:r>
            <a:r>
              <a:rPr lang="cs-CZ" dirty="0" smtClean="0"/>
              <a:t>je vysok</a:t>
            </a:r>
            <a:r>
              <a:rPr lang="cs-CZ" b="1" dirty="0">
                <a:solidFill>
                  <a:srgbClr val="00B0F0"/>
                </a:solidFill>
              </a:rPr>
              <a:t>ý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B0F0"/>
                </a:solidFill>
              </a:rPr>
              <a:t>Petr </a:t>
            </a:r>
            <a:r>
              <a:rPr lang="cs-CZ" dirty="0" smtClean="0"/>
              <a:t>je mlad</a:t>
            </a:r>
            <a:r>
              <a:rPr lang="cs-CZ" b="1" dirty="0">
                <a:solidFill>
                  <a:srgbClr val="00B0F0"/>
                </a:solidFill>
              </a:rPr>
              <a:t>ý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B0F0"/>
                </a:solidFill>
              </a:rPr>
              <a:t>Petr </a:t>
            </a:r>
            <a:r>
              <a:rPr lang="cs-CZ" dirty="0" smtClean="0"/>
              <a:t>není tlust</a:t>
            </a:r>
            <a:r>
              <a:rPr lang="cs-CZ" b="1" dirty="0">
                <a:solidFill>
                  <a:srgbClr val="00B0F0"/>
                </a:solidFill>
              </a:rPr>
              <a:t>ý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sz="half" idx="1"/>
          </p:nvPr>
        </p:nvSpPr>
        <p:spPr>
          <a:xfrm>
            <a:off x="4690764" y="1905000"/>
            <a:ext cx="2915815" cy="2820144"/>
          </a:xfrm>
          <a:ln w="85725">
            <a:solidFill>
              <a:srgbClr val="FF0000"/>
            </a:solidFill>
          </a:ln>
        </p:spPr>
        <p:txBody>
          <a:bodyPr lIns="180000" tIns="180000" rIns="180000" bIns="180000"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Jak</a:t>
            </a:r>
            <a:r>
              <a:rPr lang="cs-CZ" b="1" dirty="0" smtClean="0">
                <a:solidFill>
                  <a:srgbClr val="FF0000"/>
                </a:solidFill>
              </a:rPr>
              <a:t>á</a:t>
            </a:r>
            <a:r>
              <a:rPr lang="cs-CZ" b="1" dirty="0" smtClean="0"/>
              <a:t> je </a:t>
            </a:r>
            <a:r>
              <a:rPr lang="cs-CZ" b="1" dirty="0" smtClean="0">
                <a:solidFill>
                  <a:srgbClr val="FF0000"/>
                </a:solidFill>
              </a:rPr>
              <a:t>Eva</a:t>
            </a:r>
            <a:r>
              <a:rPr lang="cs-CZ" b="1" dirty="0" smtClean="0"/>
              <a:t>?</a:t>
            </a:r>
          </a:p>
          <a:p>
            <a:pPr marL="0" indent="0">
              <a:buNone/>
            </a:pPr>
            <a:r>
              <a:rPr lang="cs-CZ" dirty="0" smtClean="0"/>
              <a:t>---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Eva</a:t>
            </a:r>
            <a:r>
              <a:rPr lang="cs-CZ" b="1" dirty="0" smtClean="0">
                <a:solidFill>
                  <a:srgbClr val="00B0F0"/>
                </a:solidFill>
              </a:rPr>
              <a:t> </a:t>
            </a:r>
            <a:r>
              <a:rPr lang="cs-CZ" dirty="0" smtClean="0"/>
              <a:t>je vysok</a:t>
            </a:r>
            <a:r>
              <a:rPr lang="cs-CZ" b="1" dirty="0">
                <a:solidFill>
                  <a:srgbClr val="FF0000"/>
                </a:solidFill>
              </a:rPr>
              <a:t>á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Eva</a:t>
            </a:r>
            <a:r>
              <a:rPr lang="cs-CZ" b="1" dirty="0" smtClean="0">
                <a:solidFill>
                  <a:srgbClr val="00B0F0"/>
                </a:solidFill>
              </a:rPr>
              <a:t> </a:t>
            </a:r>
            <a:r>
              <a:rPr lang="cs-CZ" dirty="0" smtClean="0"/>
              <a:t>je mlad</a:t>
            </a:r>
            <a:r>
              <a:rPr lang="cs-CZ" b="1" dirty="0">
                <a:solidFill>
                  <a:srgbClr val="FF0000"/>
                </a:solidFill>
              </a:rPr>
              <a:t>á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Eva </a:t>
            </a:r>
            <a:r>
              <a:rPr lang="cs-CZ" dirty="0" smtClean="0"/>
              <a:t>není tlust</a:t>
            </a:r>
            <a:r>
              <a:rPr lang="cs-CZ" b="1" dirty="0">
                <a:solidFill>
                  <a:srgbClr val="FF0000"/>
                </a:solidFill>
              </a:rPr>
              <a:t>á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11" name="Zástupný symbol pro obsah 2"/>
          <p:cNvSpPr>
            <a:spLocks noGrp="1"/>
          </p:cNvSpPr>
          <p:nvPr>
            <p:ph sz="half" idx="1"/>
          </p:nvPr>
        </p:nvSpPr>
        <p:spPr>
          <a:xfrm>
            <a:off x="8075141" y="1891388"/>
            <a:ext cx="2915815" cy="2820144"/>
          </a:xfrm>
          <a:ln w="85725">
            <a:solidFill>
              <a:srgbClr val="92D050"/>
            </a:solidFill>
          </a:ln>
        </p:spPr>
        <p:txBody>
          <a:bodyPr lIns="180000" tIns="180000" rIns="180000" bIns="180000"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Jak</a:t>
            </a:r>
            <a:r>
              <a:rPr lang="cs-CZ" b="1" dirty="0" smtClean="0">
                <a:solidFill>
                  <a:srgbClr val="92D050"/>
                </a:solidFill>
              </a:rPr>
              <a:t>é</a:t>
            </a:r>
            <a:r>
              <a:rPr lang="cs-CZ" b="1" dirty="0" smtClean="0"/>
              <a:t> je </a:t>
            </a:r>
            <a:r>
              <a:rPr lang="cs-CZ" b="1" dirty="0" smtClean="0">
                <a:solidFill>
                  <a:srgbClr val="92D050"/>
                </a:solidFill>
              </a:rPr>
              <a:t>pivo</a:t>
            </a:r>
            <a:r>
              <a:rPr lang="cs-CZ" b="1" dirty="0" smtClean="0"/>
              <a:t>?</a:t>
            </a:r>
          </a:p>
          <a:p>
            <a:pPr marL="0" indent="0">
              <a:buNone/>
            </a:pPr>
            <a:r>
              <a:rPr lang="cs-CZ" dirty="0" smtClean="0"/>
              <a:t>---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92D050"/>
                </a:solidFill>
              </a:rPr>
              <a:t>Pivo </a:t>
            </a:r>
            <a:r>
              <a:rPr lang="cs-CZ" dirty="0" smtClean="0"/>
              <a:t>je dobr</a:t>
            </a:r>
            <a:r>
              <a:rPr lang="cs-CZ" b="1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92D050"/>
                </a:solidFill>
              </a:rPr>
              <a:t>Pivo </a:t>
            </a:r>
            <a:r>
              <a:rPr lang="cs-CZ" dirty="0" smtClean="0"/>
              <a:t>je levn</a:t>
            </a:r>
            <a:r>
              <a:rPr lang="cs-CZ" b="1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92D050"/>
                </a:solidFill>
              </a:rPr>
              <a:t>Pivo </a:t>
            </a:r>
            <a:r>
              <a:rPr lang="cs-CZ" dirty="0" smtClean="0"/>
              <a:t>není drah</a:t>
            </a:r>
            <a:r>
              <a:rPr lang="cs-CZ" b="1" dirty="0" smtClean="0">
                <a:solidFill>
                  <a:srgbClr val="92D050"/>
                </a:solidFill>
              </a:rPr>
              <a:t>é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306388" y="4941168"/>
            <a:ext cx="9684568" cy="1320361"/>
          </a:xfrm>
          <a:prstGeom prst="rect">
            <a:avLst/>
          </a:prstGeom>
          <a:noFill/>
          <a:ln w="889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800"/>
              </a:spcBef>
              <a:buSzPct val="80000"/>
            </a:pPr>
            <a:r>
              <a:rPr lang="cs-CZ" sz="2400" b="1" dirty="0">
                <a:solidFill>
                  <a:srgbClr val="00B0F0"/>
                </a:solidFill>
                <a:latin typeface="+mn-lt"/>
                <a:cs typeface="+mn-cs"/>
              </a:rPr>
              <a:t>Petr </a:t>
            </a:r>
            <a:r>
              <a:rPr lang="cs-CZ" sz="2400" dirty="0">
                <a:solidFill>
                  <a:prstClr val="white"/>
                </a:solidFill>
                <a:latin typeface="+mn-lt"/>
                <a:cs typeface="+mn-cs"/>
              </a:rPr>
              <a:t>je </a:t>
            </a:r>
            <a:r>
              <a:rPr lang="cs-CZ" sz="2400" dirty="0" smtClean="0">
                <a:solidFill>
                  <a:prstClr val="white"/>
                </a:solidFill>
                <a:latin typeface="+mn-lt"/>
                <a:cs typeface="+mn-cs"/>
              </a:rPr>
              <a:t>normáln</a:t>
            </a:r>
            <a:r>
              <a:rPr lang="cs-CZ" sz="2400" b="1" dirty="0" smtClean="0">
                <a:solidFill>
                  <a:srgbClr val="00B0F0"/>
                </a:solidFill>
                <a:latin typeface="+mn-lt"/>
                <a:cs typeface="+mn-cs"/>
              </a:rPr>
              <a:t>í</a:t>
            </a:r>
            <a:r>
              <a:rPr lang="cs-CZ" sz="2400" dirty="0" smtClean="0">
                <a:solidFill>
                  <a:prstClr val="white"/>
                </a:solidFill>
                <a:latin typeface="+mn-lt"/>
                <a:cs typeface="+mn-cs"/>
              </a:rPr>
              <a:t>.	        </a:t>
            </a:r>
            <a:r>
              <a:rPr lang="cs-CZ" sz="24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+mn-lt"/>
              </a:rPr>
              <a:t>Eva</a:t>
            </a:r>
            <a:r>
              <a:rPr lang="cs-CZ" sz="2400" b="1" dirty="0">
                <a:solidFill>
                  <a:srgbClr val="00B0F0"/>
                </a:solidFill>
                <a:latin typeface="+mn-lt"/>
              </a:rPr>
              <a:t> </a:t>
            </a:r>
            <a:r>
              <a:rPr lang="cs-CZ" sz="2400" dirty="0">
                <a:latin typeface="+mn-lt"/>
              </a:rPr>
              <a:t>je </a:t>
            </a:r>
            <a:r>
              <a:rPr lang="cs-CZ" sz="2400" dirty="0" smtClean="0">
                <a:latin typeface="+mn-lt"/>
              </a:rPr>
              <a:t>normáln</a:t>
            </a:r>
            <a:r>
              <a:rPr lang="cs-CZ" sz="2400" b="1" dirty="0" smtClean="0">
                <a:solidFill>
                  <a:srgbClr val="FF0000"/>
                </a:solidFill>
                <a:latin typeface="+mn-lt"/>
              </a:rPr>
              <a:t>í</a:t>
            </a:r>
            <a:r>
              <a:rPr lang="cs-CZ" sz="2400" dirty="0" smtClean="0">
                <a:latin typeface="+mn-lt"/>
              </a:rPr>
              <a:t>.	    	     </a:t>
            </a:r>
            <a:r>
              <a:rPr lang="cs-CZ" sz="2400" b="1" dirty="0" smtClean="0">
                <a:solidFill>
                  <a:srgbClr val="92D050"/>
                </a:solidFill>
                <a:latin typeface="+mn-lt"/>
              </a:rPr>
              <a:t>Pivo </a:t>
            </a:r>
            <a:r>
              <a:rPr lang="cs-CZ" sz="2400" dirty="0">
                <a:latin typeface="+mn-lt"/>
              </a:rPr>
              <a:t>je </a:t>
            </a:r>
            <a:r>
              <a:rPr lang="cs-CZ" sz="2400" dirty="0" smtClean="0">
                <a:latin typeface="+mn-lt"/>
              </a:rPr>
              <a:t>normáln</a:t>
            </a:r>
            <a:r>
              <a:rPr lang="cs-CZ" sz="2400" b="1" dirty="0" smtClean="0">
                <a:solidFill>
                  <a:srgbClr val="92D050"/>
                </a:solidFill>
                <a:latin typeface="+mn-lt"/>
              </a:rPr>
              <a:t>í</a:t>
            </a:r>
            <a:r>
              <a:rPr lang="cs-CZ" sz="2400" dirty="0" smtClean="0">
                <a:latin typeface="+mn-lt"/>
              </a:rPr>
              <a:t>.</a:t>
            </a:r>
            <a:endParaRPr lang="cs-CZ" sz="2400" dirty="0">
              <a:latin typeface="+mn-lt"/>
            </a:endParaRPr>
          </a:p>
          <a:p>
            <a:pPr lvl="0">
              <a:lnSpc>
                <a:spcPct val="90000"/>
              </a:lnSpc>
              <a:spcBef>
                <a:spcPts val="1800"/>
              </a:spcBef>
              <a:buSzPct val="80000"/>
            </a:pPr>
            <a:r>
              <a:rPr lang="cs-CZ" sz="2400" dirty="0" smtClean="0">
                <a:solidFill>
                  <a:prstClr val="white"/>
                </a:solidFill>
                <a:latin typeface="+mn-lt"/>
                <a:cs typeface="+mn-cs"/>
              </a:rPr>
              <a:t>soft </a:t>
            </a:r>
            <a:r>
              <a:rPr lang="cs-CZ" sz="2400" dirty="0" err="1" smtClean="0">
                <a:solidFill>
                  <a:prstClr val="white"/>
                </a:solidFill>
                <a:latin typeface="+mn-lt"/>
                <a:cs typeface="+mn-cs"/>
              </a:rPr>
              <a:t>adjectives</a:t>
            </a:r>
            <a:r>
              <a:rPr lang="cs-CZ" sz="2400" dirty="0" smtClean="0">
                <a:solidFill>
                  <a:prstClr val="white"/>
                </a:solidFill>
                <a:latin typeface="+mn-lt"/>
                <a:cs typeface="+mn-cs"/>
              </a:rPr>
              <a:t> = unisex: </a:t>
            </a:r>
            <a:r>
              <a:rPr lang="cs-CZ" sz="2400" i="1" dirty="0" smtClean="0">
                <a:solidFill>
                  <a:prstClr val="white"/>
                </a:solidFill>
                <a:latin typeface="+mn-lt"/>
                <a:cs typeface="+mn-cs"/>
              </a:rPr>
              <a:t>perfektní, elegantní, sportovní, moderní…</a:t>
            </a:r>
            <a:r>
              <a:rPr lang="cs-CZ" sz="2400" dirty="0" smtClean="0">
                <a:solidFill>
                  <a:prstClr val="white"/>
                </a:solidFill>
                <a:latin typeface="+mn-lt"/>
                <a:cs typeface="+mn-cs"/>
              </a:rPr>
              <a:t> </a:t>
            </a:r>
            <a:endParaRPr lang="cs-CZ" sz="2400" dirty="0">
              <a:solidFill>
                <a:prstClr val="white"/>
              </a:solidFill>
              <a:latin typeface="+mn-lt"/>
              <a:cs typeface="+mn-cs"/>
            </a:endParaRPr>
          </a:p>
          <a:p>
            <a:pPr>
              <a:lnSpc>
                <a:spcPct val="90000"/>
              </a:lnSpc>
            </a:pPr>
            <a:endParaRPr lang="cs-CZ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987482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 | gender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3861048"/>
            <a:ext cx="9144000" cy="1944216"/>
          </a:xfrm>
        </p:spPr>
        <p:txBody>
          <a:bodyPr/>
          <a:lstStyle/>
          <a:p>
            <a:r>
              <a:rPr lang="cs-CZ" dirty="0" err="1" smtClean="0">
                <a:solidFill>
                  <a:srgbClr val="00B0F0"/>
                </a:solidFill>
              </a:rPr>
              <a:t>Ma</a:t>
            </a:r>
            <a:r>
              <a:rPr lang="cs-CZ" dirty="0" smtClean="0">
                <a:solidFill>
                  <a:srgbClr val="00B0F0"/>
                </a:solidFill>
              </a:rPr>
              <a:t>: t</a:t>
            </a:r>
            <a:r>
              <a:rPr lang="cs-CZ" dirty="0" smtClean="0">
                <a:solidFill>
                  <a:srgbClr val="FFC000"/>
                </a:solidFill>
              </a:rPr>
              <a:t>en</a:t>
            </a:r>
            <a:r>
              <a:rPr lang="cs-CZ" dirty="0" smtClean="0">
                <a:solidFill>
                  <a:srgbClr val="00B0F0"/>
                </a:solidFill>
              </a:rPr>
              <a:t> jed</a:t>
            </a:r>
            <a:r>
              <a:rPr lang="cs-CZ" dirty="0">
                <a:solidFill>
                  <a:srgbClr val="FFC000"/>
                </a:solidFill>
              </a:rPr>
              <a:t>en</a:t>
            </a:r>
            <a:r>
              <a:rPr lang="cs-CZ" dirty="0" smtClean="0">
                <a:solidFill>
                  <a:srgbClr val="00B0F0"/>
                </a:solidFill>
              </a:rPr>
              <a:t> m</a:t>
            </a:r>
            <a:r>
              <a:rPr lang="cs-CZ" b="1" dirty="0" smtClean="0">
                <a:solidFill>
                  <a:srgbClr val="FFC000"/>
                </a:solidFill>
              </a:rPr>
              <a:t>ůj</a:t>
            </a:r>
            <a:r>
              <a:rPr lang="cs-CZ" dirty="0" smtClean="0">
                <a:solidFill>
                  <a:srgbClr val="00B0F0"/>
                </a:solidFill>
              </a:rPr>
              <a:t> česk</a:t>
            </a:r>
            <a:r>
              <a:rPr lang="cs-CZ" b="1" dirty="0" smtClean="0">
                <a:solidFill>
                  <a:srgbClr val="FFC000"/>
                </a:solidFill>
              </a:rPr>
              <a:t>ý</a:t>
            </a:r>
            <a:r>
              <a:rPr lang="cs-CZ" dirty="0" smtClean="0">
                <a:solidFill>
                  <a:srgbClr val="00B0F0"/>
                </a:solidFill>
              </a:rPr>
              <a:t> student		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Mi: </a:t>
            </a:r>
            <a:r>
              <a:rPr lang="cs-CZ" dirty="0">
                <a:solidFill>
                  <a:srgbClr val="0070C0"/>
                </a:solidFill>
              </a:rPr>
              <a:t>t</a:t>
            </a:r>
            <a:r>
              <a:rPr lang="cs-CZ" dirty="0">
                <a:solidFill>
                  <a:srgbClr val="FFC000"/>
                </a:solidFill>
              </a:rPr>
              <a:t>en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</a:rPr>
              <a:t>jed</a:t>
            </a:r>
            <a:r>
              <a:rPr lang="cs-CZ" dirty="0" smtClean="0">
                <a:solidFill>
                  <a:srgbClr val="FFC000"/>
                </a:solidFill>
              </a:rPr>
              <a:t>en </a:t>
            </a:r>
            <a:r>
              <a:rPr lang="cs-CZ" dirty="0" smtClean="0">
                <a:solidFill>
                  <a:srgbClr val="0070C0"/>
                </a:solidFill>
              </a:rPr>
              <a:t>m</a:t>
            </a:r>
            <a:r>
              <a:rPr lang="cs-CZ" b="1" dirty="0" smtClean="0">
                <a:solidFill>
                  <a:srgbClr val="FFC000"/>
                </a:solidFill>
              </a:rPr>
              <a:t>ůj</a:t>
            </a:r>
            <a:r>
              <a:rPr lang="cs-CZ" dirty="0" smtClean="0">
                <a:solidFill>
                  <a:srgbClr val="0070C0"/>
                </a:solidFill>
              </a:rPr>
              <a:t> nov</a:t>
            </a:r>
            <a:r>
              <a:rPr lang="cs-CZ" b="1" dirty="0" smtClean="0">
                <a:solidFill>
                  <a:srgbClr val="FFC000"/>
                </a:solidFill>
              </a:rPr>
              <a:t>ý</a:t>
            </a:r>
            <a:r>
              <a:rPr lang="cs-CZ" dirty="0" smtClean="0">
                <a:solidFill>
                  <a:srgbClr val="0070C0"/>
                </a:solidFill>
              </a:rPr>
              <a:t> telefon</a:t>
            </a:r>
            <a:r>
              <a:rPr lang="cs-CZ" dirty="0">
                <a:solidFill>
                  <a:srgbClr val="0070C0"/>
                </a:solidFill>
              </a:rPr>
              <a:t>	</a:t>
            </a:r>
          </a:p>
          <a:p>
            <a:r>
              <a:rPr lang="cs-CZ" dirty="0">
                <a:solidFill>
                  <a:srgbClr val="FF0000"/>
                </a:solidFill>
              </a:rPr>
              <a:t>F: </a:t>
            </a:r>
            <a:r>
              <a:rPr lang="cs-CZ" dirty="0" smtClean="0">
                <a:solidFill>
                  <a:srgbClr val="FF0000"/>
                </a:solidFill>
              </a:rPr>
              <a:t>t</a:t>
            </a:r>
            <a:r>
              <a:rPr lang="cs-CZ" dirty="0" smtClean="0">
                <a:solidFill>
                  <a:srgbClr val="FFC000"/>
                </a:solidFill>
              </a:rPr>
              <a:t>a</a:t>
            </a:r>
            <a:r>
              <a:rPr lang="cs-CZ" dirty="0" smtClean="0">
                <a:solidFill>
                  <a:srgbClr val="FF0000"/>
                </a:solidFill>
              </a:rPr>
              <a:t> jedn</a:t>
            </a:r>
            <a:r>
              <a:rPr lang="cs-CZ" dirty="0" smtClean="0">
                <a:solidFill>
                  <a:srgbClr val="FFFF00"/>
                </a:solidFill>
              </a:rPr>
              <a:t>a</a:t>
            </a:r>
            <a:r>
              <a:rPr lang="cs-CZ" dirty="0" smtClean="0">
                <a:solidFill>
                  <a:srgbClr val="FF0000"/>
                </a:solidFill>
              </a:rPr>
              <a:t> m</a:t>
            </a:r>
            <a:r>
              <a:rPr lang="cs-CZ" b="1" dirty="0" smtClean="0">
                <a:solidFill>
                  <a:srgbClr val="FFC000"/>
                </a:solidFill>
              </a:rPr>
              <a:t>oje</a:t>
            </a:r>
            <a:r>
              <a:rPr lang="cs-CZ" dirty="0" smtClean="0">
                <a:solidFill>
                  <a:srgbClr val="FF0000"/>
                </a:solidFill>
              </a:rPr>
              <a:t> česk</a:t>
            </a:r>
            <a:r>
              <a:rPr lang="cs-CZ" b="1" u="sng" dirty="0" smtClean="0">
                <a:solidFill>
                  <a:srgbClr val="FFC000"/>
                </a:solidFill>
              </a:rPr>
              <a:t>á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studentka</a:t>
            </a:r>
          </a:p>
          <a:p>
            <a:r>
              <a:rPr lang="cs-CZ" dirty="0">
                <a:solidFill>
                  <a:srgbClr val="92D050"/>
                </a:solidFill>
              </a:rPr>
              <a:t>N: </a:t>
            </a:r>
            <a:r>
              <a:rPr lang="cs-CZ" dirty="0" smtClean="0">
                <a:solidFill>
                  <a:srgbClr val="92D050"/>
                </a:solidFill>
              </a:rPr>
              <a:t>t</a:t>
            </a:r>
            <a:r>
              <a:rPr lang="cs-CZ" dirty="0" smtClean="0">
                <a:solidFill>
                  <a:srgbClr val="FFC000"/>
                </a:solidFill>
              </a:rPr>
              <a:t>o</a:t>
            </a:r>
            <a:r>
              <a:rPr lang="cs-CZ" dirty="0" smtClean="0">
                <a:solidFill>
                  <a:srgbClr val="92D050"/>
                </a:solidFill>
              </a:rPr>
              <a:t> jedn</a:t>
            </a:r>
            <a:r>
              <a:rPr lang="cs-CZ" dirty="0" smtClean="0">
                <a:solidFill>
                  <a:srgbClr val="FFFF00"/>
                </a:solidFill>
              </a:rPr>
              <a:t>o</a:t>
            </a:r>
            <a:r>
              <a:rPr lang="cs-CZ" dirty="0" smtClean="0">
                <a:solidFill>
                  <a:srgbClr val="92D050"/>
                </a:solidFill>
              </a:rPr>
              <a:t> m</a:t>
            </a:r>
            <a:r>
              <a:rPr lang="cs-CZ" b="1" dirty="0" smtClean="0">
                <a:solidFill>
                  <a:srgbClr val="FFC000"/>
                </a:solidFill>
              </a:rPr>
              <a:t>oje</a:t>
            </a:r>
            <a:r>
              <a:rPr lang="cs-CZ" dirty="0" smtClean="0">
                <a:solidFill>
                  <a:srgbClr val="92D050"/>
                </a:solidFill>
              </a:rPr>
              <a:t> česk</a:t>
            </a:r>
            <a:r>
              <a:rPr lang="cs-CZ" b="1" dirty="0" smtClean="0">
                <a:solidFill>
                  <a:srgbClr val="FFC000"/>
                </a:solidFill>
              </a:rPr>
              <a:t>é</a:t>
            </a:r>
            <a:r>
              <a:rPr lang="cs-CZ" dirty="0" smtClean="0">
                <a:solidFill>
                  <a:srgbClr val="92D050"/>
                </a:solidFill>
              </a:rPr>
              <a:t> </a:t>
            </a:r>
            <a:r>
              <a:rPr lang="cs-CZ" dirty="0">
                <a:solidFill>
                  <a:srgbClr val="92D050"/>
                </a:solidFill>
              </a:rPr>
              <a:t>pivo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522414" y="1844824"/>
            <a:ext cx="7161319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400" dirty="0" err="1" smtClean="0">
                <a:latin typeface="+mn-lt"/>
              </a:rPr>
              <a:t>Ma</a:t>
            </a:r>
            <a:r>
              <a:rPr lang="cs-CZ" sz="2400" dirty="0" smtClean="0">
                <a:latin typeface="+mn-lt"/>
              </a:rPr>
              <a:t>: </a:t>
            </a:r>
            <a:r>
              <a:rPr lang="cs-CZ" sz="2400" dirty="0" err="1" smtClean="0">
                <a:latin typeface="+mn-lt"/>
              </a:rPr>
              <a:t>masculines</a:t>
            </a:r>
            <a:r>
              <a:rPr lang="cs-CZ" sz="2400" dirty="0" smtClean="0">
                <a:latin typeface="+mn-lt"/>
              </a:rPr>
              <a:t> </a:t>
            </a:r>
            <a:r>
              <a:rPr lang="cs-CZ" sz="2400" dirty="0" err="1" smtClean="0">
                <a:latin typeface="+mn-lt"/>
              </a:rPr>
              <a:t>animates</a:t>
            </a:r>
            <a:r>
              <a:rPr lang="cs-CZ" sz="2400" dirty="0" smtClean="0">
                <a:latin typeface="+mn-lt"/>
              </a:rPr>
              <a:t> (</a:t>
            </a:r>
            <a:r>
              <a:rPr lang="cs-CZ" sz="2400" i="1" dirty="0" err="1" smtClean="0">
                <a:latin typeface="+mn-lt"/>
              </a:rPr>
              <a:t>males</a:t>
            </a:r>
            <a:r>
              <a:rPr lang="cs-CZ" sz="2400" dirty="0" smtClean="0">
                <a:latin typeface="+mn-lt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Mi: </a:t>
            </a:r>
            <a:r>
              <a:rPr lang="cs-CZ" sz="2400" dirty="0" err="1" smtClean="0">
                <a:latin typeface="+mn-lt"/>
              </a:rPr>
              <a:t>masculines</a:t>
            </a:r>
            <a:r>
              <a:rPr lang="cs-CZ" sz="2400" dirty="0" smtClean="0">
                <a:latin typeface="+mn-lt"/>
              </a:rPr>
              <a:t> </a:t>
            </a:r>
            <a:r>
              <a:rPr lang="cs-CZ" sz="2400" dirty="0" err="1" smtClean="0">
                <a:latin typeface="+mn-lt"/>
              </a:rPr>
              <a:t>inanimates</a:t>
            </a:r>
            <a:r>
              <a:rPr lang="cs-CZ" sz="2400" dirty="0" smtClean="0">
                <a:latin typeface="+mn-lt"/>
              </a:rPr>
              <a:t> (</a:t>
            </a:r>
            <a:r>
              <a:rPr lang="cs-CZ" sz="2400" i="1" dirty="0" err="1" smtClean="0">
                <a:latin typeface="+mn-lt"/>
              </a:rPr>
              <a:t>objects</a:t>
            </a:r>
            <a:r>
              <a:rPr lang="cs-CZ" sz="2400" i="1" dirty="0" smtClean="0">
                <a:latin typeface="+mn-lt"/>
              </a:rPr>
              <a:t>, gender </a:t>
            </a:r>
            <a:r>
              <a:rPr lang="cs-CZ" sz="2400" i="1" dirty="0" err="1" smtClean="0">
                <a:latin typeface="+mn-lt"/>
              </a:rPr>
              <a:t>is</a:t>
            </a:r>
            <a:r>
              <a:rPr lang="cs-CZ" sz="2400" i="1" dirty="0" smtClean="0">
                <a:latin typeface="+mn-lt"/>
              </a:rPr>
              <a:t> </a:t>
            </a:r>
            <a:r>
              <a:rPr lang="cs-CZ" sz="2400" i="1" dirty="0" err="1" smtClean="0">
                <a:latin typeface="+mn-lt"/>
              </a:rPr>
              <a:t>arbitrary</a:t>
            </a:r>
            <a:r>
              <a:rPr lang="cs-CZ" sz="2400" dirty="0" smtClean="0">
                <a:latin typeface="+mn-lt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F: </a:t>
            </a:r>
            <a:r>
              <a:rPr lang="cs-CZ" sz="2400" dirty="0" err="1" smtClean="0">
                <a:latin typeface="+mn-lt"/>
              </a:rPr>
              <a:t>feminines</a:t>
            </a:r>
            <a:r>
              <a:rPr lang="cs-CZ" sz="2400" dirty="0" smtClean="0">
                <a:latin typeface="+mn-lt"/>
              </a:rPr>
              <a:t> (</a:t>
            </a:r>
            <a:r>
              <a:rPr lang="cs-CZ" sz="2400" i="1" dirty="0" err="1" smtClean="0">
                <a:latin typeface="+mn-lt"/>
              </a:rPr>
              <a:t>females</a:t>
            </a:r>
            <a:r>
              <a:rPr lang="cs-CZ" sz="2400" i="1" dirty="0" smtClean="0">
                <a:latin typeface="+mn-lt"/>
              </a:rPr>
              <a:t> + </a:t>
            </a:r>
            <a:r>
              <a:rPr lang="cs-CZ" sz="2400" i="1" dirty="0" err="1" smtClean="0">
                <a:latin typeface="+mn-lt"/>
              </a:rPr>
              <a:t>objects</a:t>
            </a:r>
            <a:r>
              <a:rPr lang="cs-CZ" sz="2400" i="1" dirty="0" smtClean="0">
                <a:latin typeface="+mn-lt"/>
              </a:rPr>
              <a:t> </a:t>
            </a:r>
            <a:r>
              <a:rPr lang="cs-CZ" sz="2400" i="1" dirty="0" err="1" smtClean="0">
                <a:latin typeface="+mn-lt"/>
              </a:rPr>
              <a:t>with</a:t>
            </a:r>
            <a:r>
              <a:rPr lang="cs-CZ" sz="2400" i="1" dirty="0" smtClean="0">
                <a:latin typeface="+mn-lt"/>
              </a:rPr>
              <a:t> </a:t>
            </a:r>
            <a:r>
              <a:rPr lang="cs-CZ" sz="2400" i="1" dirty="0" err="1" smtClean="0">
                <a:latin typeface="+mn-lt"/>
              </a:rPr>
              <a:t>arbitrary</a:t>
            </a:r>
            <a:r>
              <a:rPr lang="cs-CZ" sz="2400" i="1" dirty="0" smtClean="0">
                <a:latin typeface="+mn-lt"/>
              </a:rPr>
              <a:t> gender</a:t>
            </a:r>
            <a:r>
              <a:rPr lang="cs-CZ" sz="2400" dirty="0" smtClean="0">
                <a:latin typeface="+mn-lt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N: </a:t>
            </a:r>
            <a:r>
              <a:rPr lang="cs-CZ" sz="2400" dirty="0" err="1" smtClean="0">
                <a:latin typeface="+mn-lt"/>
              </a:rPr>
              <a:t>neutres</a:t>
            </a:r>
            <a:r>
              <a:rPr lang="cs-CZ" sz="2400" dirty="0" smtClean="0">
                <a:latin typeface="+mn-lt"/>
              </a:rPr>
              <a:t> (</a:t>
            </a:r>
            <a:r>
              <a:rPr lang="cs-CZ" sz="2400" i="1" dirty="0" err="1" smtClean="0">
                <a:latin typeface="+mn-lt"/>
              </a:rPr>
              <a:t>babies</a:t>
            </a:r>
            <a:r>
              <a:rPr lang="cs-CZ" sz="2400" i="1" dirty="0">
                <a:latin typeface="+mn-lt"/>
              </a:rPr>
              <a:t> </a:t>
            </a:r>
            <a:r>
              <a:rPr lang="cs-CZ" sz="2400" i="1" dirty="0" smtClean="0">
                <a:latin typeface="+mn-lt"/>
              </a:rPr>
              <a:t>+ </a:t>
            </a:r>
            <a:r>
              <a:rPr lang="cs-CZ" sz="2400" i="1" dirty="0" err="1" smtClean="0">
                <a:latin typeface="+mn-lt"/>
              </a:rPr>
              <a:t>objects</a:t>
            </a:r>
            <a:r>
              <a:rPr lang="cs-CZ" sz="2400" i="1" dirty="0" smtClean="0">
                <a:latin typeface="+mn-lt"/>
              </a:rPr>
              <a:t> </a:t>
            </a:r>
            <a:r>
              <a:rPr lang="cs-CZ" sz="2400" i="1" dirty="0" err="1" smtClean="0">
                <a:latin typeface="+mn-lt"/>
              </a:rPr>
              <a:t>with</a:t>
            </a:r>
            <a:r>
              <a:rPr lang="cs-CZ" sz="2400" i="1" dirty="0" smtClean="0">
                <a:latin typeface="+mn-lt"/>
              </a:rPr>
              <a:t> </a:t>
            </a:r>
            <a:r>
              <a:rPr lang="cs-CZ" sz="2400" i="1" dirty="0" err="1" smtClean="0">
                <a:latin typeface="+mn-lt"/>
              </a:rPr>
              <a:t>arbitrary</a:t>
            </a:r>
            <a:r>
              <a:rPr lang="cs-CZ" sz="2400" i="1" dirty="0" smtClean="0">
                <a:latin typeface="+mn-lt"/>
              </a:rPr>
              <a:t> gender</a:t>
            </a:r>
            <a:r>
              <a:rPr lang="cs-CZ" sz="2400" dirty="0" smtClean="0">
                <a:latin typeface="+mn-lt"/>
              </a:rPr>
              <a:t>)</a:t>
            </a:r>
            <a:endParaRPr lang="cs-CZ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89998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Jaký je tvůj telefon?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mluvtecesky.net/cs/courses/a1/2/4/5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9246379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Nadpis 1"/>
          <p:cNvSpPr>
            <a:spLocks noGrp="1"/>
          </p:cNvSpPr>
          <p:nvPr>
            <p:ph type="title"/>
          </p:nvPr>
        </p:nvSpPr>
        <p:spPr>
          <a:xfrm>
            <a:off x="1522413" y="274638"/>
            <a:ext cx="9144000" cy="1020762"/>
          </a:xfrm>
        </p:spPr>
        <p:txBody>
          <a:bodyPr/>
          <a:lstStyle/>
          <a:p>
            <a:r>
              <a:rPr lang="cs-CZ" dirty="0" err="1" smtClean="0"/>
              <a:t>Homework</a:t>
            </a:r>
            <a:endParaRPr lang="cs-CZ" dirty="0" smtClean="0"/>
          </a:p>
        </p:txBody>
      </p:sp>
      <p:sp>
        <p:nvSpPr>
          <p:cNvPr id="481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mluvtecesky.net/en/courses/a1/6/1</a:t>
            </a:r>
            <a:r>
              <a:rPr lang="cs-CZ" dirty="0" smtClean="0"/>
              <a:t> and on (</a:t>
            </a:r>
            <a:r>
              <a:rPr lang="cs-CZ" dirty="0" err="1" smtClean="0"/>
              <a:t>whole</a:t>
            </a:r>
            <a:r>
              <a:rPr lang="cs-CZ" dirty="0" smtClean="0"/>
              <a:t> </a:t>
            </a:r>
            <a:r>
              <a:rPr lang="cs-CZ" dirty="0" err="1" smtClean="0"/>
              <a:t>chapter</a:t>
            </a:r>
            <a:r>
              <a:rPr lang="cs-CZ" dirty="0" smtClean="0"/>
              <a:t> 6)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aktivity </a:t>
            </a:r>
            <a:r>
              <a:rPr lang="cs-CZ" dirty="0" err="1" smtClean="0"/>
              <a:t>book</a:t>
            </a:r>
            <a:r>
              <a:rPr lang="cs-CZ" dirty="0" smtClean="0"/>
              <a:t>: 10/7, 12/14, 13/16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 smtClean="0"/>
              <a:t>longterm</a:t>
            </a:r>
            <a:r>
              <a:rPr lang="cs-CZ" dirty="0" smtClean="0"/>
              <a:t> </a:t>
            </a:r>
            <a:r>
              <a:rPr lang="cs-CZ" dirty="0" err="1" smtClean="0"/>
              <a:t>project</a:t>
            </a:r>
            <a:r>
              <a:rPr lang="cs-CZ" dirty="0" smtClean="0"/>
              <a:t> (by </a:t>
            </a:r>
            <a:r>
              <a:rPr lang="cs-CZ" dirty="0" err="1" smtClean="0"/>
              <a:t>week</a:t>
            </a:r>
            <a:r>
              <a:rPr lang="cs-CZ" dirty="0" smtClean="0"/>
              <a:t> 5): Moje rodina (90 </a:t>
            </a:r>
            <a:r>
              <a:rPr lang="cs-CZ" dirty="0" err="1" smtClean="0"/>
              <a:t>words</a:t>
            </a:r>
            <a:r>
              <a:rPr lang="cs-CZ" dirty="0" smtClean="0"/>
              <a:t>, </a:t>
            </a:r>
            <a:r>
              <a:rPr lang="cs-CZ" dirty="0" err="1" smtClean="0"/>
              <a:t>writing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_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v podobě školní tabule (širokoúhlá)</Template>
  <TotalTime>0</TotalTime>
  <Words>635</Words>
  <Application>Microsoft Office PowerPoint</Application>
  <PresentationFormat>Vlastní</PresentationFormat>
  <Paragraphs>104</Paragraphs>
  <Slides>8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Chalkboard_16x9</vt:lpstr>
      <vt:lpstr>Čeština: 3. lekce Czech language: 3rd lesson</vt:lpstr>
      <vt:lpstr>How to recognize gender? — possessivity</vt:lpstr>
      <vt:lpstr>Mirroring the form‘s endings | „tenis“</vt:lpstr>
      <vt:lpstr>Keeping the forms | copies</vt:lpstr>
      <vt:lpstr>Jaký? Jaká? Jaké?</vt:lpstr>
      <vt:lpstr>Rod | gender</vt:lpstr>
      <vt:lpstr>Jaký je tvůj telefon?</vt:lpstr>
      <vt:lpstr>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Čeština: 1. lekce Czech language: 1st lesson</dc:title>
  <dc:creator/>
  <cp:lastModifiedBy/>
  <cp:revision>3</cp:revision>
  <dcterms:created xsi:type="dcterms:W3CDTF">2015-09-08T18:40:27Z</dcterms:created>
  <dcterms:modified xsi:type="dcterms:W3CDTF">2015-10-06T05:35:44Z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</Properties>
</file>