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63" r:id="rId4"/>
    <p:sldId id="266" r:id="rId5"/>
    <p:sldId id="261" r:id="rId6"/>
    <p:sldId id="265" r:id="rId7"/>
    <p:sldId id="259" r:id="rId8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>
        <p:scale>
          <a:sx n="86" d="100"/>
          <a:sy n="86" d="100"/>
        </p:scale>
        <p:origin x="-120" y="-7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24.11.2015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24.11.2015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</a:t>
            </a:r>
            <a:r>
              <a:rPr lang="cs-CZ" noProof="0" dirty="0" err="1" smtClean="0"/>
              <a:t>přidíte</a:t>
            </a:r>
            <a:r>
              <a:rPr lang="cs-CZ" noProof="0" dirty="0" smtClean="0"/>
              <a:t>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lic.kr/p/oY4xH1" TargetMode="External"/><Relationship Id="rId2" Type="http://schemas.openxmlformats.org/officeDocument/2006/relationships/hyperlink" Target="https://flic.kr/p/pyyUz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lic.kr/p/oZoVW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10225458" cy="2667000"/>
          </a:xfrm>
        </p:spPr>
        <p:txBody>
          <a:bodyPr/>
          <a:lstStyle/>
          <a:p>
            <a:r>
              <a:rPr lang="cs-CZ" dirty="0" smtClean="0"/>
              <a:t>Čeština: 10. 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10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Competency</a:t>
            </a:r>
            <a:r>
              <a:rPr lang="cs-CZ" dirty="0"/>
              <a:t>: </a:t>
            </a:r>
            <a:r>
              <a:rPr lang="cs-CZ" dirty="0" err="1"/>
              <a:t>Meals</a:t>
            </a:r>
            <a:r>
              <a:rPr lang="cs-CZ" dirty="0"/>
              <a:t>. Café, Restaurant. </a:t>
            </a:r>
            <a:r>
              <a:rPr lang="cs-CZ" dirty="0" err="1"/>
              <a:t>Likes</a:t>
            </a:r>
            <a:r>
              <a:rPr lang="cs-CZ" dirty="0"/>
              <a:t> and </a:t>
            </a:r>
            <a:r>
              <a:rPr lang="cs-CZ" dirty="0" err="1"/>
              <a:t>dislikes</a:t>
            </a:r>
            <a:r>
              <a:rPr lang="cs-CZ" dirty="0"/>
              <a:t>: </a:t>
            </a:r>
            <a:r>
              <a:rPr lang="cs-CZ" dirty="0" err="1"/>
              <a:t>rád+verb</a:t>
            </a:r>
            <a:r>
              <a:rPr lang="cs-CZ" dirty="0"/>
              <a:t>, mít rád, líbit se, chutnat.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Grammar</a:t>
            </a:r>
            <a:r>
              <a:rPr lang="cs-CZ" dirty="0"/>
              <a:t>: </a:t>
            </a:r>
            <a:r>
              <a:rPr lang="cs-CZ" dirty="0" err="1"/>
              <a:t>Present</a:t>
            </a:r>
            <a:r>
              <a:rPr lang="cs-CZ" dirty="0"/>
              <a:t> tense, infinitive. </a:t>
            </a:r>
            <a:r>
              <a:rPr lang="cs-CZ" dirty="0" err="1"/>
              <a:t>Accusative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singular</a:t>
            </a:r>
            <a:r>
              <a:rPr lang="cs-CZ" dirty="0"/>
              <a:t> in </a:t>
            </a:r>
            <a:r>
              <a:rPr lang="cs-CZ" dirty="0" err="1"/>
              <a:t>nouns</a:t>
            </a:r>
            <a:r>
              <a:rPr lang="cs-CZ" dirty="0"/>
              <a:t>, </a:t>
            </a:r>
            <a:r>
              <a:rPr lang="cs-CZ" dirty="0" err="1"/>
              <a:t>adjectives</a:t>
            </a:r>
            <a:r>
              <a:rPr lang="cs-CZ" dirty="0"/>
              <a:t>, </a:t>
            </a:r>
            <a:r>
              <a:rPr lang="cs-CZ" dirty="0" err="1"/>
              <a:t>pronouns</a:t>
            </a:r>
            <a:r>
              <a:rPr lang="cs-CZ" dirty="0"/>
              <a:t>, and </a:t>
            </a:r>
            <a:r>
              <a:rPr lang="cs-CZ" dirty="0" err="1"/>
              <a:t>numeral</a:t>
            </a:r>
            <a:r>
              <a:rPr lang="cs-CZ" dirty="0"/>
              <a:t> "</a:t>
            </a:r>
            <a:r>
              <a:rPr lang="cs-CZ" dirty="0" err="1"/>
              <a:t>one</a:t>
            </a:r>
            <a:r>
              <a:rPr lang="cs-CZ" dirty="0"/>
              <a:t>". </a:t>
            </a:r>
            <a:r>
              <a:rPr lang="cs-CZ" dirty="0" err="1"/>
              <a:t>Verbs</a:t>
            </a:r>
            <a:r>
              <a:rPr lang="cs-CZ"/>
              <a:t> </a:t>
            </a:r>
            <a:r>
              <a:rPr lang="cs-CZ" smtClean="0"/>
              <a:t>and prepositions</a:t>
            </a:r>
            <a:r>
              <a:rPr lang="cs-CZ" dirty="0" smtClean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accusative</a:t>
            </a:r>
            <a:r>
              <a:rPr lang="cs-CZ" dirty="0"/>
              <a:t>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Likes</a:t>
            </a:r>
            <a:r>
              <a:rPr lang="cs-CZ" dirty="0" smtClean="0"/>
              <a:t> and </a:t>
            </a:r>
            <a:r>
              <a:rPr lang="cs-CZ" dirty="0" err="1" smtClean="0"/>
              <a:t>dislikes</a:t>
            </a:r>
            <a:r>
              <a:rPr lang="cs-CZ" dirty="0" smtClean="0"/>
              <a:t> I. (RÁD)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Rád/a + </a:t>
            </a:r>
            <a:r>
              <a:rPr lang="cs-CZ" dirty="0" err="1"/>
              <a:t>declined</a:t>
            </a:r>
            <a:r>
              <a:rPr lang="cs-CZ" dirty="0"/>
              <a:t> verb: I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doing</a:t>
            </a:r>
            <a:r>
              <a:rPr lang="cs-CZ" dirty="0"/>
              <a:t> </a:t>
            </a:r>
            <a:r>
              <a:rPr lang="cs-CZ" dirty="0" err="1" smtClean="0"/>
              <a:t>something</a:t>
            </a:r>
            <a:endParaRPr lang="cs-CZ" dirty="0" smtClean="0"/>
          </a:p>
          <a:p>
            <a:pPr lvl="1"/>
            <a:r>
              <a:rPr lang="cs-CZ" i="1" dirty="0" smtClean="0"/>
              <a:t>Rád sportuju, rád hraju fotbal, rád jím v restauraci.</a:t>
            </a:r>
            <a:endParaRPr lang="cs-CZ" i="1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Mám rád/a + </a:t>
            </a:r>
            <a:r>
              <a:rPr lang="cs-CZ" dirty="0" err="1"/>
              <a:t>object</a:t>
            </a:r>
            <a:r>
              <a:rPr lang="cs-CZ" dirty="0"/>
              <a:t>: I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 smtClean="0"/>
              <a:t>someone</a:t>
            </a:r>
            <a:r>
              <a:rPr lang="cs-CZ" dirty="0" smtClean="0"/>
              <a:t>/</a:t>
            </a:r>
            <a:r>
              <a:rPr lang="cs-CZ" dirty="0" err="1" smtClean="0"/>
              <a:t>something</a:t>
            </a:r>
            <a:endParaRPr lang="cs-CZ" dirty="0" smtClean="0"/>
          </a:p>
          <a:p>
            <a:pPr lvl="1"/>
            <a:r>
              <a:rPr lang="cs-CZ" i="1" dirty="0" smtClean="0"/>
              <a:t>Mám rád Brno, mám rád fotbal, mám rád maminku, mám rád Jaromíra Jágra.</a:t>
            </a:r>
            <a:endParaRPr lang="cs-CZ" i="1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Jsem rád/a, že…: I </a:t>
            </a:r>
            <a:r>
              <a:rPr lang="cs-CZ" dirty="0" err="1"/>
              <a:t>am</a:t>
            </a:r>
            <a:r>
              <a:rPr lang="cs-CZ" dirty="0"/>
              <a:t> happy </a:t>
            </a:r>
            <a:r>
              <a:rPr lang="cs-CZ" dirty="0" err="1" smtClean="0"/>
              <a:t>that</a:t>
            </a:r>
            <a:endParaRPr lang="cs-CZ" dirty="0" smtClean="0"/>
          </a:p>
          <a:p>
            <a:pPr lvl="1"/>
            <a:r>
              <a:rPr lang="cs-CZ" dirty="0" smtClean="0"/>
              <a:t>Jsem rád, že jsi tady. Jsem rád, že studuju v Brně.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5266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Likes</a:t>
            </a:r>
            <a:r>
              <a:rPr lang="cs-CZ" dirty="0"/>
              <a:t> and </a:t>
            </a:r>
            <a:r>
              <a:rPr lang="cs-CZ" dirty="0" err="1"/>
              <a:t>dislikes</a:t>
            </a:r>
            <a:r>
              <a:rPr lang="cs-CZ" dirty="0"/>
              <a:t> </a:t>
            </a:r>
            <a:r>
              <a:rPr lang="cs-CZ" dirty="0" smtClean="0"/>
              <a:t>II. (</a:t>
            </a:r>
            <a:r>
              <a:rPr lang="cs-CZ" dirty="0" err="1" smtClean="0"/>
              <a:t>verbs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LÍBÍ</a:t>
            </a:r>
            <a:r>
              <a:rPr lang="cs-CZ" dirty="0" smtClean="0"/>
              <a:t> se mi tvůj telefon (</a:t>
            </a:r>
            <a:r>
              <a:rPr lang="cs-CZ" i="1" dirty="0" smtClean="0"/>
              <a:t>I </a:t>
            </a:r>
            <a:r>
              <a:rPr lang="cs-CZ" i="1" dirty="0" err="1" smtClean="0"/>
              <a:t>like</a:t>
            </a:r>
            <a:r>
              <a:rPr lang="cs-CZ" i="1" dirty="0" smtClean="0"/>
              <a:t> </a:t>
            </a:r>
            <a:r>
              <a:rPr lang="cs-CZ" i="1" dirty="0" err="1" smtClean="0"/>
              <a:t>your</a:t>
            </a:r>
            <a:r>
              <a:rPr lang="cs-CZ" i="1" dirty="0" smtClean="0"/>
              <a:t> </a:t>
            </a:r>
            <a:r>
              <a:rPr lang="cs-CZ" i="1" dirty="0" err="1" smtClean="0"/>
              <a:t>phone</a:t>
            </a:r>
            <a:r>
              <a:rPr lang="cs-CZ" dirty="0" smtClean="0"/>
              <a:t>). 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líbí se mi Brno (</a:t>
            </a:r>
            <a:r>
              <a:rPr lang="cs-CZ" i="1" dirty="0" smtClean="0"/>
              <a:t>I do not </a:t>
            </a:r>
            <a:r>
              <a:rPr lang="cs-CZ" i="1" dirty="0" err="1" smtClean="0"/>
              <a:t>like</a:t>
            </a:r>
            <a:r>
              <a:rPr lang="cs-CZ" i="1" dirty="0" smtClean="0"/>
              <a:t> Brno</a:t>
            </a:r>
            <a:r>
              <a:rPr lang="cs-CZ" dirty="0" smtClean="0"/>
              <a:t>).</a:t>
            </a:r>
          </a:p>
          <a:p>
            <a:pPr lvl="1"/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appeals</a:t>
            </a:r>
            <a:r>
              <a:rPr lang="cs-CZ" dirty="0" smtClean="0"/>
              <a:t> to </a:t>
            </a:r>
            <a:r>
              <a:rPr lang="cs-CZ" dirty="0" err="1" smtClean="0"/>
              <a:t>people´s</a:t>
            </a:r>
            <a:r>
              <a:rPr lang="cs-CZ" dirty="0" smtClean="0"/>
              <a:t> </a:t>
            </a:r>
            <a:r>
              <a:rPr lang="cs-CZ" dirty="0" err="1" smtClean="0"/>
              <a:t>senses</a:t>
            </a:r>
            <a:r>
              <a:rPr lang="cs-CZ" dirty="0" smtClean="0"/>
              <a:t> (</a:t>
            </a:r>
            <a:r>
              <a:rPr lang="cs-CZ" dirty="0" err="1" smtClean="0"/>
              <a:t>mostly</a:t>
            </a:r>
            <a:r>
              <a:rPr lang="cs-CZ" dirty="0" smtClean="0"/>
              <a:t> </a:t>
            </a:r>
            <a:r>
              <a:rPr lang="cs-CZ" dirty="0" err="1" smtClean="0"/>
              <a:t>sight</a:t>
            </a:r>
            <a:r>
              <a:rPr lang="cs-CZ" dirty="0" smtClean="0"/>
              <a:t>: Líbí se mi Mona Lisa, </a:t>
            </a:r>
            <a:r>
              <a:rPr lang="cs-CZ" dirty="0" err="1" smtClean="0"/>
              <a:t>hearing</a:t>
            </a:r>
            <a:r>
              <a:rPr lang="cs-CZ" dirty="0" smtClean="0"/>
              <a:t>: Líbí se mi Iron </a:t>
            </a:r>
            <a:r>
              <a:rPr lang="cs-CZ" dirty="0" err="1" smtClean="0"/>
              <a:t>Maiden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something</a:t>
            </a:r>
            <a:r>
              <a:rPr lang="cs-CZ" dirty="0" smtClean="0"/>
              <a:t> [use nominativ]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liked</a:t>
            </a:r>
            <a:r>
              <a:rPr lang="cs-CZ" dirty="0" smtClean="0"/>
              <a:t> by </a:t>
            </a:r>
            <a:r>
              <a:rPr lang="cs-CZ" dirty="0" err="1" smtClean="0"/>
              <a:t>me</a:t>
            </a:r>
            <a:r>
              <a:rPr lang="cs-CZ" dirty="0" smtClean="0"/>
              <a:t>/</a:t>
            </a:r>
            <a:r>
              <a:rPr lang="cs-CZ" dirty="0" err="1" smtClean="0"/>
              <a:t>you</a:t>
            </a:r>
            <a:r>
              <a:rPr lang="cs-CZ" dirty="0" smtClean="0"/>
              <a:t>…“</a:t>
            </a:r>
          </a:p>
          <a:p>
            <a:pPr lvl="1"/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flic.kr/p/pyyUzg</a:t>
            </a:r>
            <a:r>
              <a:rPr lang="cs-CZ" dirty="0" smtClean="0"/>
              <a:t> 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CHUTNÁ</a:t>
            </a:r>
            <a:r>
              <a:rPr lang="cs-CZ" dirty="0" smtClean="0"/>
              <a:t> mi maso (I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taste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meat</a:t>
            </a:r>
            <a:r>
              <a:rPr lang="cs-CZ" dirty="0" smtClean="0"/>
              <a:t>). 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chutná mi Starobrno (</a:t>
            </a:r>
            <a:r>
              <a:rPr lang="cs-CZ" i="1" dirty="0" smtClean="0"/>
              <a:t>I do not </a:t>
            </a:r>
            <a:r>
              <a:rPr lang="cs-CZ" i="1" dirty="0" err="1" smtClean="0"/>
              <a:t>like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taste </a:t>
            </a:r>
            <a:r>
              <a:rPr lang="cs-CZ" i="1" dirty="0" err="1" smtClean="0"/>
              <a:t>of</a:t>
            </a:r>
            <a:r>
              <a:rPr lang="cs-CZ" i="1" dirty="0" smtClean="0"/>
              <a:t> Starobrno</a:t>
            </a:r>
            <a:r>
              <a:rPr lang="cs-CZ" dirty="0" smtClean="0"/>
              <a:t>).</a:t>
            </a:r>
          </a:p>
          <a:p>
            <a:pPr lvl="1"/>
            <a:r>
              <a:rPr lang="cs-CZ" dirty="0"/>
              <a:t>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delicious</a:t>
            </a:r>
            <a:r>
              <a:rPr lang="cs-CZ" dirty="0"/>
              <a:t>,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taste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(in nominativ,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liked</a:t>
            </a:r>
            <a:r>
              <a:rPr lang="cs-CZ" dirty="0" smtClean="0"/>
              <a:t> by </a:t>
            </a:r>
            <a:r>
              <a:rPr lang="cs-CZ" dirty="0" err="1" smtClean="0"/>
              <a:t>me</a:t>
            </a:r>
            <a:r>
              <a:rPr lang="cs-CZ" dirty="0" smtClean="0"/>
              <a:t>/</a:t>
            </a:r>
            <a:r>
              <a:rPr lang="cs-CZ" dirty="0" err="1" smtClean="0"/>
              <a:t>you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flic.kr/p/oY4xH1</a:t>
            </a:r>
            <a:r>
              <a:rPr lang="cs-CZ" dirty="0" smtClean="0"/>
              <a:t> 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6444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Accusative</a:t>
            </a:r>
            <a:r>
              <a:rPr lang="cs-CZ" dirty="0" smtClean="0"/>
              <a:t>: </a:t>
            </a:r>
            <a:r>
              <a:rPr lang="cs-CZ" dirty="0" err="1" smtClean="0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3" y="1905000"/>
            <a:ext cx="9144000" cy="2316088"/>
          </a:xfrm>
        </p:spPr>
        <p:txBody>
          <a:bodyPr/>
          <a:lstStyle/>
          <a:p>
            <a:r>
              <a:rPr lang="cs-CZ" dirty="0" err="1" smtClean="0"/>
              <a:t>accusative</a:t>
            </a:r>
            <a:r>
              <a:rPr lang="cs-CZ" dirty="0" smtClean="0"/>
              <a:t> =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to express direct </a:t>
            </a:r>
            <a:r>
              <a:rPr lang="cs-CZ" dirty="0" err="1" smtClean="0"/>
              <a:t>object</a:t>
            </a:r>
            <a:r>
              <a:rPr lang="cs-CZ" dirty="0" smtClean="0"/>
              <a:t> (= person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thing</a:t>
            </a:r>
            <a:r>
              <a:rPr lang="cs-CZ" dirty="0" smtClean="0"/>
              <a:t> to </a:t>
            </a:r>
            <a:r>
              <a:rPr lang="cs-CZ" dirty="0" err="1" smtClean="0"/>
              <a:t>whom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done)</a:t>
            </a:r>
          </a:p>
          <a:p>
            <a:r>
              <a:rPr lang="cs-CZ" dirty="0" err="1" smtClean="0"/>
              <a:t>necessity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ending</a:t>
            </a:r>
            <a:r>
              <a:rPr lang="cs-CZ" dirty="0" smtClean="0"/>
              <a:t> in </a:t>
            </a:r>
            <a:r>
              <a:rPr lang="cs-CZ" dirty="0" err="1" smtClean="0"/>
              <a:t>masculine</a:t>
            </a:r>
            <a:r>
              <a:rPr lang="cs-CZ" dirty="0" smtClean="0"/>
              <a:t> </a:t>
            </a:r>
            <a:r>
              <a:rPr lang="cs-CZ" dirty="0" err="1" smtClean="0"/>
              <a:t>animates</a:t>
            </a:r>
            <a:r>
              <a:rPr lang="cs-CZ" dirty="0" smtClean="0"/>
              <a:t> and </a:t>
            </a:r>
            <a:r>
              <a:rPr lang="cs-CZ" dirty="0" err="1" smtClean="0"/>
              <a:t>feminines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061964" y="5445224"/>
            <a:ext cx="7416824" cy="0"/>
          </a:xfrm>
          <a:prstGeom prst="straightConnector1">
            <a:avLst/>
          </a:prstGeom>
          <a:ln w="762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4973593" y="5733256"/>
            <a:ext cx="13372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latin typeface="+mn-lt"/>
              </a:rPr>
              <a:t>sentence</a:t>
            </a:r>
            <a:endParaRPr lang="cs-CZ" dirty="0">
              <a:latin typeface="+mn-lt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701924" y="4509120"/>
            <a:ext cx="29705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i="1" dirty="0" err="1" smtClean="0">
                <a:latin typeface="+mn-lt"/>
              </a:rPr>
              <a:t>known</a:t>
            </a:r>
            <a:r>
              <a:rPr lang="cs-CZ" sz="2400" i="1" dirty="0" smtClean="0">
                <a:latin typeface="+mn-lt"/>
              </a:rPr>
              <a:t> / </a:t>
            </a:r>
            <a:r>
              <a:rPr lang="cs-CZ" sz="2400" i="1" dirty="0" err="1" smtClean="0">
                <a:latin typeface="+mn-lt"/>
              </a:rPr>
              <a:t>unimportant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information</a:t>
            </a:r>
            <a:endParaRPr lang="cs-CZ" i="1" dirty="0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30516" y="4417657"/>
            <a:ext cx="29705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i="1" dirty="0" err="1" smtClean="0">
                <a:latin typeface="+mn-lt"/>
              </a:rPr>
              <a:t>new</a:t>
            </a:r>
            <a:r>
              <a:rPr lang="cs-CZ" sz="2400" i="1" dirty="0" smtClean="0">
                <a:latin typeface="+mn-lt"/>
              </a:rPr>
              <a:t> / </a:t>
            </a:r>
            <a:r>
              <a:rPr lang="cs-CZ" sz="2400" i="1" dirty="0" err="1" smtClean="0">
                <a:latin typeface="+mn-lt"/>
              </a:rPr>
              <a:t>important</a:t>
            </a:r>
            <a:r>
              <a:rPr lang="cs-CZ" sz="2400" i="1" dirty="0" smtClean="0">
                <a:latin typeface="+mn-lt"/>
              </a:rPr>
              <a:t> </a:t>
            </a:r>
            <a:r>
              <a:rPr lang="cs-CZ" sz="2400" i="1" dirty="0" err="1" smtClean="0">
                <a:latin typeface="+mn-lt"/>
              </a:rPr>
              <a:t>information</a:t>
            </a:r>
            <a:endParaRPr lang="cs-CZ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66410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Accusative</a:t>
            </a:r>
            <a:r>
              <a:rPr lang="cs-CZ" dirty="0" smtClean="0"/>
              <a:t> </a:t>
            </a:r>
            <a:r>
              <a:rPr lang="cs-CZ" dirty="0" err="1" smtClean="0"/>
              <a:t>singular</a:t>
            </a:r>
            <a:r>
              <a:rPr lang="cs-CZ" dirty="0" smtClean="0"/>
              <a:t>: </a:t>
            </a:r>
            <a:r>
              <a:rPr lang="cs-CZ" dirty="0" err="1" smtClean="0"/>
              <a:t>forms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are </a:t>
            </a:r>
            <a:r>
              <a:rPr lang="cs-CZ" dirty="0" err="1" smtClean="0"/>
              <a:t>declined</a:t>
            </a:r>
            <a:r>
              <a:rPr lang="cs-CZ" dirty="0" smtClean="0"/>
              <a:t> (=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</a:t>
            </a:r>
            <a:r>
              <a:rPr lang="cs-CZ" dirty="0" err="1" smtClean="0"/>
              <a:t>accusative</a:t>
            </a:r>
            <a:r>
              <a:rPr lang="cs-CZ" dirty="0" smtClean="0"/>
              <a:t> = </a:t>
            </a:r>
            <a:r>
              <a:rPr lang="cs-CZ" dirty="0" err="1" smtClean="0"/>
              <a:t>expressing</a:t>
            </a:r>
            <a:r>
              <a:rPr lang="cs-CZ" dirty="0" smtClean="0"/>
              <a:t> </a:t>
            </a:r>
            <a:r>
              <a:rPr lang="cs-CZ" dirty="0" err="1" smtClean="0"/>
              <a:t>object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) are: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MASCULINE ANIMATES (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animals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masculine</a:t>
            </a:r>
            <a:r>
              <a:rPr lang="cs-CZ" dirty="0" smtClean="0"/>
              <a:t> gender)</a:t>
            </a:r>
          </a:p>
          <a:p>
            <a:pPr lvl="1"/>
            <a:r>
              <a:rPr lang="cs-CZ" dirty="0" smtClean="0"/>
              <a:t>To je mlad</a:t>
            </a:r>
            <a:r>
              <a:rPr lang="cs-CZ" dirty="0" smtClean="0">
                <a:solidFill>
                  <a:srgbClr val="0070C0"/>
                </a:solidFill>
              </a:rPr>
              <a:t>ý</a:t>
            </a:r>
            <a:r>
              <a:rPr lang="cs-CZ" dirty="0" smtClean="0"/>
              <a:t> a inteligentn</a:t>
            </a:r>
            <a:r>
              <a:rPr lang="cs-CZ" dirty="0" smtClean="0">
                <a:solidFill>
                  <a:srgbClr val="0070C0"/>
                </a:solidFill>
              </a:rPr>
              <a:t>í</a:t>
            </a:r>
            <a:r>
              <a:rPr lang="cs-CZ" dirty="0" smtClean="0"/>
              <a:t> Martin Punčochář (</a:t>
            </a:r>
            <a:r>
              <a:rPr lang="cs-CZ" dirty="0"/>
              <a:t>nominativ)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&gt; Vidím mlad</a:t>
            </a:r>
            <a:r>
              <a:rPr lang="cs-CZ" dirty="0" smtClean="0">
                <a:solidFill>
                  <a:srgbClr val="0070C0"/>
                </a:solidFill>
              </a:rPr>
              <a:t>é</a:t>
            </a:r>
            <a:r>
              <a:rPr lang="cs-CZ" dirty="0" smtClean="0">
                <a:solidFill>
                  <a:srgbClr val="FF0000"/>
                </a:solidFill>
              </a:rPr>
              <a:t>ho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inteligentn</a:t>
            </a:r>
            <a:r>
              <a:rPr lang="cs-CZ" dirty="0" smtClean="0">
                <a:solidFill>
                  <a:srgbClr val="0070C0"/>
                </a:solidFill>
              </a:rPr>
              <a:t>í</a:t>
            </a:r>
            <a:r>
              <a:rPr lang="cs-CZ" dirty="0" smtClean="0">
                <a:solidFill>
                  <a:srgbClr val="FF0000"/>
                </a:solidFill>
              </a:rPr>
              <a:t>ho</a:t>
            </a:r>
            <a:r>
              <a:rPr lang="cs-CZ" dirty="0" smtClean="0"/>
              <a:t> Martin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Punčochář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(</a:t>
            </a:r>
            <a:r>
              <a:rPr lang="cs-CZ" dirty="0" err="1" smtClean="0"/>
              <a:t>accusative</a:t>
            </a:r>
            <a:r>
              <a:rPr lang="cs-CZ" dirty="0" smtClean="0"/>
              <a:t>)</a:t>
            </a:r>
          </a:p>
          <a:p>
            <a:r>
              <a:rPr lang="cs-CZ" dirty="0" smtClean="0"/>
              <a:t>FEMININES (</a:t>
            </a:r>
            <a:r>
              <a:rPr lang="cs-CZ" dirty="0" err="1" smtClean="0"/>
              <a:t>all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To je mlad</a:t>
            </a:r>
            <a:r>
              <a:rPr lang="cs-CZ" dirty="0" smtClean="0">
                <a:solidFill>
                  <a:srgbClr val="FF0000"/>
                </a:solidFill>
              </a:rPr>
              <a:t>á</a:t>
            </a:r>
            <a:r>
              <a:rPr lang="cs-CZ" dirty="0" smtClean="0"/>
              <a:t> a </a:t>
            </a:r>
            <a:r>
              <a:rPr lang="cs-CZ" dirty="0"/>
              <a:t>inteligentn</a:t>
            </a:r>
            <a:r>
              <a:rPr lang="cs-CZ" dirty="0">
                <a:solidFill>
                  <a:srgbClr val="FF0000"/>
                </a:solidFill>
              </a:rPr>
              <a:t>í</a:t>
            </a:r>
            <a:r>
              <a:rPr lang="cs-CZ" dirty="0"/>
              <a:t> Ann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Mari</a:t>
            </a:r>
            <a:r>
              <a:rPr lang="cs-CZ" dirty="0">
                <a:solidFill>
                  <a:srgbClr val="FF0000"/>
                </a:solidFill>
              </a:rPr>
              <a:t>e</a:t>
            </a:r>
            <a:r>
              <a:rPr lang="cs-CZ" dirty="0" smtClean="0"/>
              <a:t>.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&gt; Vidím mlad</a:t>
            </a:r>
            <a:r>
              <a:rPr lang="cs-CZ" dirty="0" smtClean="0">
                <a:solidFill>
                  <a:srgbClr val="FF0000"/>
                </a:solidFill>
              </a:rPr>
              <a:t>ou</a:t>
            </a:r>
            <a:r>
              <a:rPr lang="cs-CZ" dirty="0" smtClean="0"/>
              <a:t> a inteligentn</a:t>
            </a:r>
            <a:r>
              <a:rPr lang="cs-CZ" dirty="0" smtClean="0">
                <a:solidFill>
                  <a:srgbClr val="FF0000"/>
                </a:solidFill>
              </a:rPr>
              <a:t>í</a:t>
            </a:r>
            <a:r>
              <a:rPr lang="cs-CZ" dirty="0" smtClean="0"/>
              <a:t> Ann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 Mari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.</a:t>
            </a:r>
          </a:p>
          <a:p>
            <a:pPr lvl="1"/>
            <a:endParaRPr lang="cs-CZ" dirty="0"/>
          </a:p>
          <a:p>
            <a:r>
              <a:rPr lang="cs-CZ" dirty="0"/>
              <a:t>FORMS: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flic.kr/p/oZoVW3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55512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Accusative</a:t>
            </a:r>
            <a:r>
              <a:rPr lang="cs-CZ" dirty="0" smtClean="0"/>
              <a:t>: </a:t>
            </a:r>
            <a:r>
              <a:rPr lang="cs-CZ" dirty="0" err="1" smtClean="0"/>
              <a:t>theory</a:t>
            </a:r>
            <a:r>
              <a:rPr lang="cs-CZ" dirty="0" smtClean="0"/>
              <a:t>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People</a:t>
            </a:r>
            <a:r>
              <a:rPr lang="cs-CZ" dirty="0" smtClean="0"/>
              <a:t>: Petr (M), Petra (F), Martin (M), Martina (F)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Petr</a:t>
            </a:r>
            <a:r>
              <a:rPr lang="cs-CZ" dirty="0" smtClean="0"/>
              <a:t> vidí Petr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0070C0"/>
                </a:solidFill>
              </a:rPr>
              <a:t>Petr</a:t>
            </a:r>
            <a:r>
              <a:rPr lang="cs-CZ" dirty="0" smtClean="0"/>
              <a:t> </a:t>
            </a:r>
            <a:r>
              <a:rPr lang="cs-CZ" dirty="0" err="1" smtClean="0"/>
              <a:t>sees</a:t>
            </a:r>
            <a:r>
              <a:rPr lang="cs-CZ" dirty="0" smtClean="0"/>
              <a:t> Petr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: Petr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 vidí </a:t>
            </a:r>
            <a:r>
              <a:rPr lang="cs-CZ" dirty="0" smtClean="0">
                <a:solidFill>
                  <a:srgbClr val="0070C0"/>
                </a:solidFill>
              </a:rPr>
              <a:t>Petr</a:t>
            </a:r>
            <a:r>
              <a:rPr lang="cs-CZ" dirty="0" smtClean="0"/>
              <a:t>. (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Petr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sees</a:t>
            </a:r>
            <a:r>
              <a:rPr lang="cs-CZ" dirty="0" smtClean="0"/>
              <a:t> Petra, not David)</a:t>
            </a:r>
          </a:p>
          <a:p>
            <a:pPr lvl="1"/>
            <a:r>
              <a:rPr lang="cs-CZ" dirty="0" err="1" smtClean="0"/>
              <a:t>or</a:t>
            </a:r>
            <a:r>
              <a:rPr lang="cs-CZ" dirty="0" smtClean="0"/>
              <a:t>: Petr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Petr</a:t>
            </a:r>
            <a:r>
              <a:rPr lang="cs-CZ" dirty="0" smtClean="0"/>
              <a:t> vidí (Petr </a:t>
            </a:r>
            <a:r>
              <a:rPr lang="cs-CZ" b="1" dirty="0" err="1" smtClean="0"/>
              <a:t>sees</a:t>
            </a:r>
            <a:r>
              <a:rPr lang="cs-CZ" b="1" dirty="0" smtClean="0"/>
              <a:t> </a:t>
            </a:r>
            <a:r>
              <a:rPr lang="cs-CZ" dirty="0" smtClean="0"/>
              <a:t>Petra, not </a:t>
            </a:r>
            <a:r>
              <a:rPr lang="cs-CZ" dirty="0" err="1" smtClean="0"/>
              <a:t>hears</a:t>
            </a:r>
            <a:r>
              <a:rPr lang="cs-CZ" dirty="0" smtClean="0"/>
              <a:t>…)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Petr</a:t>
            </a:r>
            <a:r>
              <a:rPr lang="cs-CZ" dirty="0" smtClean="0"/>
              <a:t> vidí Martin</a:t>
            </a:r>
            <a:r>
              <a:rPr lang="cs-CZ" dirty="0" smtClean="0">
                <a:solidFill>
                  <a:srgbClr val="0070C0"/>
                </a:solidFill>
              </a:rPr>
              <a:t>a</a:t>
            </a:r>
            <a:r>
              <a:rPr lang="cs-CZ" dirty="0" smtClean="0"/>
              <a:t> = </a:t>
            </a:r>
            <a:r>
              <a:rPr lang="cs-CZ" dirty="0" smtClean="0">
                <a:solidFill>
                  <a:srgbClr val="0070C0"/>
                </a:solidFill>
              </a:rPr>
              <a:t>Petr</a:t>
            </a:r>
            <a:r>
              <a:rPr lang="cs-CZ" dirty="0" smtClean="0"/>
              <a:t> </a:t>
            </a:r>
            <a:r>
              <a:rPr lang="cs-CZ" dirty="0" err="1" smtClean="0"/>
              <a:t>sees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Martin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Petr</a:t>
            </a:r>
            <a:r>
              <a:rPr lang="cs-CZ" dirty="0" smtClean="0"/>
              <a:t> vidí Martin</a:t>
            </a:r>
            <a:r>
              <a:rPr lang="cs-CZ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. = Petr </a:t>
            </a:r>
            <a:r>
              <a:rPr lang="cs-CZ" dirty="0" err="1" smtClean="0"/>
              <a:t>sees</a:t>
            </a:r>
            <a:r>
              <a:rPr lang="cs-CZ" dirty="0" smtClean="0"/>
              <a:t> Martin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</a:p>
          <a:p>
            <a:r>
              <a:rPr lang="cs-CZ" dirty="0" smtClean="0"/>
              <a:t>Petr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vidí Petr</a:t>
            </a:r>
            <a:r>
              <a:rPr lang="cs-CZ" dirty="0" smtClean="0">
                <a:solidFill>
                  <a:srgbClr val="0070C0"/>
                </a:solidFill>
              </a:rPr>
              <a:t>a</a:t>
            </a:r>
            <a:r>
              <a:rPr lang="cs-CZ" dirty="0" smtClean="0"/>
              <a:t>. = Petra </a:t>
            </a:r>
            <a:r>
              <a:rPr lang="cs-CZ" dirty="0" err="1" smtClean="0"/>
              <a:t>sees</a:t>
            </a:r>
            <a:r>
              <a:rPr lang="cs-CZ" dirty="0" smtClean="0"/>
              <a:t> Petr.</a:t>
            </a:r>
            <a:endParaRPr lang="cs-CZ" dirty="0" smtClean="0"/>
          </a:p>
          <a:p>
            <a:r>
              <a:rPr lang="cs-CZ" dirty="0" smtClean="0"/>
              <a:t>Petra vidí Martina = Petra </a:t>
            </a:r>
            <a:r>
              <a:rPr lang="cs-CZ" dirty="0" err="1" smtClean="0"/>
              <a:t>sees</a:t>
            </a:r>
            <a:r>
              <a:rPr lang="cs-CZ" dirty="0" smtClean="0"/>
              <a:t> Martin = Martina </a:t>
            </a:r>
            <a:r>
              <a:rPr lang="cs-CZ" dirty="0" err="1" smtClean="0"/>
              <a:t>sees</a:t>
            </a:r>
            <a:r>
              <a:rPr lang="cs-CZ" dirty="0" smtClean="0"/>
              <a:t> Petr.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85632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Phrase</a:t>
            </a:r>
            <a:r>
              <a:rPr lang="cs-CZ" dirty="0" smtClean="0"/>
              <a:t> „Bolí mě…“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860031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BOLÍ </a:t>
            </a:r>
            <a:r>
              <a:rPr lang="cs-CZ" b="1" u="sng" dirty="0" smtClean="0">
                <a:solidFill>
                  <a:srgbClr val="0070C0"/>
                </a:solidFill>
              </a:rPr>
              <a:t>M</a:t>
            </a:r>
            <a:r>
              <a:rPr lang="cs-CZ" b="1" dirty="0" smtClean="0">
                <a:solidFill>
                  <a:srgbClr val="0070C0"/>
                </a:solidFill>
              </a:rPr>
              <a:t>Ě</a:t>
            </a:r>
            <a:r>
              <a:rPr lang="cs-CZ" b="1" dirty="0" smtClean="0"/>
              <a:t> [X]. = </a:t>
            </a:r>
            <a:r>
              <a:rPr lang="cs-CZ" b="1" dirty="0" smtClean="0">
                <a:solidFill>
                  <a:srgbClr val="0070C0"/>
                </a:solidFill>
              </a:rPr>
              <a:t>MY</a:t>
            </a:r>
            <a:r>
              <a:rPr lang="cs-CZ" b="1" dirty="0" smtClean="0"/>
              <a:t> [X] HURTS.</a:t>
            </a:r>
          </a:p>
          <a:p>
            <a:pPr marL="0" indent="0">
              <a:buNone/>
            </a:pPr>
            <a:r>
              <a:rPr lang="cs-CZ" dirty="0" smtClean="0"/>
              <a:t>Bolí </a:t>
            </a:r>
            <a:r>
              <a:rPr lang="cs-CZ" u="sng" dirty="0" smtClean="0">
                <a:solidFill>
                  <a:srgbClr val="0070C0"/>
                </a:solidFill>
              </a:rPr>
              <a:t>t</a:t>
            </a:r>
            <a:r>
              <a:rPr lang="cs-CZ" dirty="0" smtClean="0">
                <a:solidFill>
                  <a:srgbClr val="0070C0"/>
                </a:solidFill>
              </a:rPr>
              <a:t>ě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err="1" smtClean="0">
                <a:solidFill>
                  <a:srgbClr val="0070C0"/>
                </a:solidFill>
              </a:rPr>
              <a:t>Your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ho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smtClean="0">
                <a:solidFill>
                  <a:srgbClr val="0070C0"/>
                </a:solidFill>
              </a:rPr>
              <a:t>His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ji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smtClean="0">
                <a:solidFill>
                  <a:srgbClr val="0070C0"/>
                </a:solidFill>
              </a:rPr>
              <a:t>Her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nás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err="1" smtClean="0">
                <a:solidFill>
                  <a:srgbClr val="0070C0"/>
                </a:solidFill>
              </a:rPr>
              <a:t>Our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BOLÍ </a:t>
            </a:r>
            <a:r>
              <a:rPr lang="cs-CZ" b="1" dirty="0" smtClean="0">
                <a:solidFill>
                  <a:srgbClr val="0070C0"/>
                </a:solidFill>
              </a:rPr>
              <a:t>VÁS</a:t>
            </a:r>
            <a:r>
              <a:rPr lang="cs-CZ" b="1" dirty="0" smtClean="0"/>
              <a:t> [X]. = </a:t>
            </a:r>
            <a:r>
              <a:rPr lang="cs-CZ" b="1" dirty="0" smtClean="0">
                <a:solidFill>
                  <a:srgbClr val="0070C0"/>
                </a:solidFill>
              </a:rPr>
              <a:t>YOUR</a:t>
            </a:r>
            <a:r>
              <a:rPr lang="cs-CZ" b="1" dirty="0" smtClean="0"/>
              <a:t> [X] HURTS.</a:t>
            </a:r>
          </a:p>
          <a:p>
            <a:pPr marL="0" indent="0">
              <a:buNone/>
            </a:pPr>
            <a:r>
              <a:rPr lang="cs-CZ" dirty="0" smtClean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je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err="1" smtClean="0">
                <a:solidFill>
                  <a:srgbClr val="0070C0"/>
                </a:solidFill>
              </a:rPr>
              <a:t>Their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58507" y="1905000"/>
            <a:ext cx="3707905" cy="42672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Q: </a:t>
            </a:r>
            <a:r>
              <a:rPr lang="cs-CZ" dirty="0" smtClean="0">
                <a:solidFill>
                  <a:srgbClr val="FF0000"/>
                </a:solidFill>
              </a:rPr>
              <a:t>Co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vás</a:t>
            </a:r>
            <a:r>
              <a:rPr lang="cs-CZ" dirty="0" smtClean="0"/>
              <a:t> bolí?</a:t>
            </a:r>
          </a:p>
          <a:p>
            <a:pPr marL="0" indent="0">
              <a:buNone/>
            </a:pPr>
            <a:r>
              <a:rPr lang="cs-CZ" dirty="0" smtClean="0"/>
              <a:t>A: Bolí </a:t>
            </a:r>
            <a:r>
              <a:rPr lang="cs-CZ" dirty="0" smtClean="0">
                <a:solidFill>
                  <a:srgbClr val="0070C0"/>
                </a:solidFill>
              </a:rPr>
              <a:t>mě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hlava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3633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455</Words>
  <Application>Microsoft Office PowerPoint</Application>
  <PresentationFormat>Vlastní</PresentationFormat>
  <Paragraphs>56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Chalkboard_16x9</vt:lpstr>
      <vt:lpstr>Čeština: 10. lekce Czech language: 10th lesson</vt:lpstr>
      <vt:lpstr>Likes and dislikes I. (RÁD)</vt:lpstr>
      <vt:lpstr>Likes and dislikes II. (verbs)</vt:lpstr>
      <vt:lpstr>Accusative: theory</vt:lpstr>
      <vt:lpstr>Accusative singular: forms</vt:lpstr>
      <vt:lpstr>Accusative: theory II.</vt:lpstr>
      <vt:lpstr>Phrase „Bolí mě…“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2015-11-24T18:46:45Z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