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1" r:id="rId2"/>
    <p:sldId id="257" r:id="rId3"/>
    <p:sldId id="295" r:id="rId4"/>
    <p:sldId id="330" r:id="rId5"/>
    <p:sldId id="339" r:id="rId6"/>
    <p:sldId id="292" r:id="rId7"/>
    <p:sldId id="293" r:id="rId8"/>
    <p:sldId id="294" r:id="rId9"/>
    <p:sldId id="296" r:id="rId10"/>
    <p:sldId id="297" r:id="rId11"/>
    <p:sldId id="326" r:id="rId12"/>
    <p:sldId id="304" r:id="rId13"/>
    <p:sldId id="329" r:id="rId14"/>
    <p:sldId id="305" r:id="rId15"/>
    <p:sldId id="327" r:id="rId16"/>
    <p:sldId id="332" r:id="rId17"/>
    <p:sldId id="318" r:id="rId18"/>
    <p:sldId id="319" r:id="rId19"/>
    <p:sldId id="340" r:id="rId20"/>
    <p:sldId id="341" r:id="rId21"/>
    <p:sldId id="323" r:id="rId22"/>
    <p:sldId id="325" r:id="rId23"/>
    <p:sldId id="333" r:id="rId24"/>
    <p:sldId id="334" r:id="rId25"/>
    <p:sldId id="335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9928" autoAdjust="0"/>
  </p:normalViewPr>
  <p:slideViewPr>
    <p:cSldViewPr showGuides="1">
      <p:cViewPr varScale="1">
        <p:scale>
          <a:sx n="73" d="100"/>
          <a:sy n="73" d="100"/>
        </p:scale>
        <p:origin x="654" y="7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5.10.2016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5.10.2016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5.10.2016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387821"/>
            <a:ext cx="9036496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.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  <a:endParaRPr lang="cs-CZ" altLang="cs-CZ" sz="2000" i="1" dirty="0" smtClean="0">
              <a:solidFill>
                <a:srgbClr val="0070C0"/>
              </a:solidFill>
            </a:endParaRP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(1-muž, 0-žena).</a:t>
            </a:r>
          </a:p>
          <a:p>
            <a:pPr marL="341313" indent="-341313"/>
            <a:r>
              <a:rPr lang="cs-CZ" altLang="cs-CZ" sz="2000" b="1" u="sng" dirty="0" smtClean="0"/>
              <a:t>Nominální </a:t>
            </a:r>
            <a:r>
              <a:rPr lang="cs-CZ" altLang="cs-CZ" sz="2000" b="1" u="sng" dirty="0" smtClean="0"/>
              <a:t>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stupeň bolesti (mírná/střední/velká), </a:t>
            </a:r>
            <a:endParaRPr lang="cs-CZ" altLang="cs-CZ" sz="2000" i="1" dirty="0" smtClean="0">
              <a:solidFill>
                <a:srgbClr val="0070C0"/>
              </a:solidFill>
            </a:endParaRP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stadium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  <a:endParaRPr lang="cs-CZ" altLang="cs-CZ" dirty="0" smtClean="0"/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u="sng" dirty="0" smtClean="0"/>
              <a:t>Charakteristiky </a:t>
            </a:r>
            <a:r>
              <a:rPr lang="cs-CZ" sz="2400" b="1" u="sng" dirty="0"/>
              <a:t>polohy u </a:t>
            </a:r>
            <a:r>
              <a:rPr lang="cs-CZ" sz="2400" b="1" u="sng" dirty="0" smtClean="0"/>
              <a:t>nominálních znaků</a:t>
            </a:r>
            <a:endParaRPr lang="cs-CZ" sz="2400" b="1" i="0" u="sng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 smtClean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</a:t>
            </a:r>
            <a:r>
              <a:rPr lang="cs-CZ" sz="2400" b="0" i="0" dirty="0" smtClean="0">
                <a:latin typeface="+mn-lt"/>
                <a:cs typeface="+mn-cs"/>
              </a:rPr>
              <a:t>souboru.</a:t>
            </a: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198" y="2780928"/>
            <a:ext cx="8534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altLang="cs-CZ" sz="2400" i="0" u="sng" dirty="0" smtClean="0">
                <a:latin typeface="+mn-lt"/>
              </a:rPr>
              <a:t>Charakteristiky </a:t>
            </a:r>
            <a:r>
              <a:rPr lang="pl-PL" altLang="cs-CZ" sz="2400" i="0" u="sng" dirty="0">
                <a:latin typeface="+mn-lt"/>
              </a:rPr>
              <a:t>polohy u </a:t>
            </a:r>
            <a:r>
              <a:rPr lang="pl-PL" altLang="cs-CZ" sz="2400" i="0" u="sng" dirty="0" smtClean="0">
                <a:latin typeface="+mn-lt"/>
              </a:rPr>
              <a:t>ordinálních znaků</a:t>
            </a:r>
            <a:endParaRPr lang="cs-CZ" altLang="cs-CZ" sz="2400" i="0" u="sng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400" i="0" u="sng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cs-CZ" altLang="cs-CZ" sz="2400" i="0" u="sng" dirty="0">
                <a:solidFill>
                  <a:srgbClr val="00B050"/>
                </a:solidFill>
                <a:latin typeface="+mn-lt"/>
              </a:rPr>
              <a:t>-kvantil</a:t>
            </a:r>
            <a:r>
              <a:rPr lang="cs-CZ" altLang="cs-CZ" sz="2400" b="0" i="0" dirty="0">
                <a:latin typeface="+mn-lt"/>
              </a:rPr>
              <a:t>: je-li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</a:t>
            </a:r>
            <a:r>
              <a:rPr lang="az-Cyrl-AZ" altLang="cs-CZ" sz="2400" b="0" i="0" dirty="0">
                <a:latin typeface="+mn-lt"/>
              </a:rPr>
              <a:t>Є</a:t>
            </a:r>
            <a:r>
              <a:rPr lang="cs-CZ" altLang="cs-CZ" sz="2400" b="0" i="0" dirty="0">
                <a:latin typeface="+mn-lt"/>
              </a:rPr>
              <a:t> (0,1), pak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-kvantil x</a:t>
            </a:r>
            <a:r>
              <a:rPr lang="el-GR" altLang="cs-CZ" sz="2400" b="0" i="0" baseline="-2500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je číslo, které rozděluje uspořádaný datový soubor na dolní úsek, obsahující aspoň podíl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 a na horní úsek obsahující aspoň podíl 1-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b="0" i="0" dirty="0" smtClean="0">
                <a:latin typeface="+mn-lt"/>
              </a:rPr>
              <a:t>x</a:t>
            </a:r>
            <a:r>
              <a:rPr lang="cs-CZ" altLang="cs-CZ" sz="2400" b="0" i="0" baseline="-25000" dirty="0" smtClean="0">
                <a:latin typeface="+mn-lt"/>
              </a:rPr>
              <a:t>0,50</a:t>
            </a:r>
            <a:r>
              <a:rPr lang="cs-CZ" altLang="cs-CZ" sz="2400" b="0" i="0" dirty="0" smtClean="0">
                <a:latin typeface="+mn-lt"/>
              </a:rPr>
              <a:t>- </a:t>
            </a:r>
            <a:r>
              <a:rPr lang="cs-CZ" altLang="cs-CZ" sz="2400" i="0" dirty="0">
                <a:latin typeface="+mn-lt"/>
              </a:rPr>
              <a:t>medián</a:t>
            </a:r>
            <a:r>
              <a:rPr lang="cs-CZ" altLang="cs-CZ" sz="2400" b="0" i="0" dirty="0">
                <a:latin typeface="+mn-lt"/>
              </a:rPr>
              <a:t>, x</a:t>
            </a:r>
            <a:r>
              <a:rPr lang="cs-CZ" altLang="cs-CZ" sz="2400" b="0" i="0" baseline="-25000" dirty="0">
                <a:latin typeface="+mn-lt"/>
              </a:rPr>
              <a:t>0,25- </a:t>
            </a:r>
            <a:r>
              <a:rPr lang="cs-CZ" altLang="cs-CZ" sz="2400" i="0" dirty="0">
                <a:latin typeface="+mn-lt"/>
              </a:rPr>
              <a:t>dolní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0,75-</a:t>
            </a:r>
            <a:r>
              <a:rPr lang="cs-CZ" altLang="cs-CZ" sz="2400" i="0" dirty="0">
                <a:latin typeface="+mn-lt"/>
              </a:rPr>
              <a:t>horní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0,1….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0,9-</a:t>
            </a:r>
            <a:r>
              <a:rPr lang="cs-CZ" altLang="cs-CZ" sz="2400" i="0" dirty="0">
                <a:latin typeface="+mn-lt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i="0" u="sng" dirty="0" smtClean="0">
                <a:solidFill>
                  <a:srgbClr val="00B050"/>
                </a:solidFill>
                <a:latin typeface="+mn-lt"/>
              </a:rPr>
              <a:t>Medián</a:t>
            </a:r>
            <a:r>
              <a:rPr lang="cs-CZ" altLang="cs-CZ" sz="2400" b="0" i="0" dirty="0" smtClean="0">
                <a:latin typeface="+mn-lt"/>
              </a:rPr>
              <a:t>:</a:t>
            </a:r>
            <a:r>
              <a:rPr lang="cs-CZ" altLang="cs-CZ" sz="2400" b="0" i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400" b="0" i="0" dirty="0" smtClean="0">
                <a:solidFill>
                  <a:srgbClr val="000000"/>
                </a:solidFill>
                <a:latin typeface="+mn-lt"/>
              </a:rPr>
              <a:t>hodnota, </a:t>
            </a:r>
            <a:r>
              <a:rPr lang="cs-CZ" altLang="cs-CZ" sz="2400" b="0" i="0" dirty="0">
                <a:solidFill>
                  <a:srgbClr val="000000"/>
                </a:solidFill>
                <a:latin typeface="+mn-lt"/>
              </a:rPr>
              <a:t>jež dělí řadu podle velikosti seřazených výsledků na dvě stejně početné poloviny. </a:t>
            </a:r>
            <a:endParaRPr lang="cs-CZ" altLang="cs-CZ" sz="2400" b="0" i="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  <a:endParaRPr lang="cs-CZ" altLang="cs-CZ" dirty="0" smtClean="0"/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 smtClean="0">
                <a:latin typeface="+mn-lt"/>
                <a:cs typeface="+mn-cs"/>
              </a:rPr>
              <a:t>Charakteristiky polohy u intervalových a poměrových znaků</a:t>
            </a:r>
            <a:endParaRPr lang="cs-CZ" sz="2400" b="1" i="0" u="sng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Charakteristiky variability</a:t>
            </a:r>
            <a:endParaRPr lang="cs-CZ" altLang="cs-CZ" dirty="0" smtClean="0"/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410419"/>
            <a:ext cx="8534400" cy="3898901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</a:t>
            </a:r>
            <a:r>
              <a:rPr lang="cs-CZ" altLang="cs-CZ" sz="2300" b="1" u="sng" dirty="0" smtClean="0"/>
              <a:t>variability u intervalových a poměrových znaků</a:t>
            </a:r>
            <a:endParaRPr lang="cs-CZ" altLang="cs-CZ" sz="2300" b="1" u="sng" dirty="0" smtClean="0"/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	Jeho </a:t>
            </a:r>
            <a:r>
              <a:rPr lang="cs-CZ" altLang="cs-CZ" sz="2300" dirty="0" smtClean="0"/>
              <a:t>vypovídací schopnost nejvyšší v </a:t>
            </a:r>
            <a:r>
              <a:rPr lang="cs-CZ" altLang="cs-CZ" sz="2300" dirty="0" smtClean="0"/>
              <a:t>případě symetrického/normálního </a:t>
            </a:r>
            <a:r>
              <a:rPr lang="cs-CZ" altLang="cs-CZ" sz="2300" dirty="0" smtClean="0"/>
              <a:t>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</a:t>
            </a:r>
            <a:r>
              <a:rPr lang="cs-CZ" altLang="cs-CZ" sz="2300" b="1" u="sng" dirty="0" smtClean="0">
                <a:solidFill>
                  <a:srgbClr val="FD9203"/>
                </a:solidFill>
              </a:rPr>
              <a:t>odchylka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</a:t>
            </a:r>
            <a:r>
              <a:rPr lang="cs-CZ" altLang="cs-CZ" sz="2300" dirty="0" smtClean="0">
                <a:sym typeface="Math1" pitchFamily="2" charset="2"/>
              </a:rPr>
              <a:t>(vyjadřuje se v %)</a:t>
            </a:r>
            <a:endParaRPr lang="cs-CZ" altLang="cs-CZ" sz="2300" dirty="0" smtClean="0">
              <a:sym typeface="Math1" pitchFamily="2" charset="2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9126"/>
              </p:ext>
            </p:extLst>
          </p:nvPr>
        </p:nvGraphicFramePr>
        <p:xfrm>
          <a:off x="6084168" y="3222426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22426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301625" y="1124744"/>
            <a:ext cx="85344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 smtClean="0">
                <a:latin typeface="Calibri" pitchFamily="34" charset="0"/>
              </a:rPr>
              <a:t>Charakteristiky variability u ordinálních znaků</a:t>
            </a:r>
            <a:endParaRPr lang="cs-CZ" altLang="cs-CZ" sz="2400" i="0" u="sng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3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3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3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300" b="0" i="0" dirty="0" smtClean="0">
                <a:latin typeface="Calibri" pitchFamily="34" charset="0"/>
              </a:rPr>
              <a:t>q = x</a:t>
            </a:r>
            <a:r>
              <a:rPr lang="cs-CZ" altLang="cs-CZ" sz="2300" b="0" i="0" baseline="-25000" dirty="0" smtClean="0">
                <a:latin typeface="Calibri" pitchFamily="34" charset="0"/>
              </a:rPr>
              <a:t>0,75 </a:t>
            </a:r>
            <a:r>
              <a:rPr lang="cs-CZ" altLang="cs-CZ" sz="2300" b="0" i="0" dirty="0" smtClean="0">
                <a:latin typeface="Calibri" pitchFamily="34" charset="0"/>
              </a:rPr>
              <a:t>- x</a:t>
            </a:r>
            <a:r>
              <a:rPr lang="cs-CZ" altLang="cs-CZ" sz="2300" b="0" i="0" baseline="-25000" dirty="0" smtClean="0">
                <a:latin typeface="Calibri" pitchFamily="34" charset="0"/>
              </a:rPr>
              <a:t>0,25</a:t>
            </a:r>
            <a:endParaRPr lang="cs-CZ" altLang="cs-CZ" sz="23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</a:t>
            </a:r>
            <a:r>
              <a:rPr lang="cs-CZ" altLang="cs-CZ" sz="2000" dirty="0" smtClean="0"/>
              <a:t>– 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(rozsah)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80463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Cvičení v programu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 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pacienti.sta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studenti.sta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Jak získat program </a:t>
            </a:r>
            <a:r>
              <a:rPr lang="cs-CZ" dirty="0" err="1" smtClean="0"/>
              <a:t>Statistica</a:t>
            </a:r>
            <a:r>
              <a:rPr lang="cs-CZ" dirty="0" smtClean="0"/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002060"/>
                </a:solidFill>
              </a:rPr>
              <a:t>https://inet.muni.cz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err="1" smtClean="0"/>
              <a:t>Login</a:t>
            </a:r>
            <a:r>
              <a:rPr lang="cs-CZ" dirty="0" smtClean="0"/>
              <a:t> a heslo: UČO a primární heslo jako do IS-u.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</a:t>
            </a:r>
            <a:r>
              <a:rPr lang="cs-CZ" dirty="0" err="1" smtClean="0"/>
              <a:t>ponuke</a:t>
            </a:r>
            <a:r>
              <a:rPr lang="cs-CZ" dirty="0" smtClean="0"/>
              <a:t> kliknout:  </a:t>
            </a:r>
            <a:r>
              <a:rPr lang="cs-CZ" b="1" dirty="0" smtClean="0"/>
              <a:t>Provozní služby – Software – Nabídka softwaru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Nalézt:  </a:t>
            </a:r>
            <a:r>
              <a:rPr lang="cs-CZ" b="1" dirty="0" err="1" smtClean="0"/>
              <a:t>Statistica</a:t>
            </a:r>
            <a:r>
              <a:rPr lang="cs-CZ" b="1" dirty="0" smtClean="0"/>
              <a:t> 13 </a:t>
            </a:r>
            <a:r>
              <a:rPr lang="cs-CZ" dirty="0" smtClean="0"/>
              <a:t>– kliknout </a:t>
            </a:r>
            <a:r>
              <a:rPr lang="cs-CZ" b="1" dirty="0" smtClean="0">
                <a:solidFill>
                  <a:srgbClr val="002060"/>
                </a:solidFill>
              </a:rPr>
              <a:t>Získat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Postupovat dle návodu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653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statistiky: soubor </a:t>
            </a:r>
            <a:r>
              <a:rPr lang="cs-CZ" dirty="0" err="1" smtClean="0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Načtěte soubor </a:t>
            </a:r>
            <a:r>
              <a:rPr lang="cs-CZ" b="1" dirty="0" err="1"/>
              <a:t>pacienti.sta</a:t>
            </a:r>
            <a:r>
              <a:rPr lang="cs-CZ" dirty="0"/>
              <a:t>, který obsahuje údaje o 61 pacientech.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Nejprve budeme pracovat s </a:t>
            </a:r>
            <a:r>
              <a:rPr lang="cs-CZ" b="1" i="1" u="sng" dirty="0"/>
              <a:t>kategoriální proměnnou</a:t>
            </a:r>
            <a:r>
              <a:rPr lang="cs-CZ" b="1" dirty="0"/>
              <a:t>.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 proměnnou pohlaví zjistěte: </a:t>
            </a:r>
            <a:r>
              <a:rPr lang="cs-CZ" b="1" i="1" u="sng" dirty="0"/>
              <a:t>absolutní, relativní četnost, dále absolutní a relativní kumulativní četnost</a:t>
            </a:r>
            <a:endParaRPr lang="cs-CZ" b="1" i="1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09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22440"/>
            <a:ext cx="318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94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Pomoc</a:t>
            </a:r>
            <a:r>
              <a:rPr lang="cs-CZ" b="1" i="1" dirty="0"/>
              <a:t>í </a:t>
            </a:r>
            <a:r>
              <a:rPr lang="cs-CZ" b="1" i="1" u="sng" dirty="0"/>
              <a:t>výsečového grafu (koláčového grafu)</a:t>
            </a:r>
            <a:r>
              <a:rPr lang="cs-CZ" b="1" i="1" dirty="0"/>
              <a:t> znázorněte proměnnou Pohlaví, doplňte procenta (relativní četnost</a:t>
            </a:r>
            <a:r>
              <a:rPr lang="cs-CZ" b="1" i="1" dirty="0" smtClean="0"/>
              <a:t>).</a:t>
            </a:r>
            <a:r>
              <a:rPr lang="cs-CZ" dirty="0"/>
              <a:t> </a:t>
            </a:r>
          </a:p>
        </p:txBody>
      </p:sp>
      <p:pic>
        <p:nvPicPr>
          <p:cNvPr id="7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855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Nyní </a:t>
            </a:r>
            <a:r>
              <a:rPr lang="cs-CZ" b="1" i="1" dirty="0"/>
              <a:t>budeme pracovat se spojitou proměnnou. </a:t>
            </a:r>
            <a:endParaRPr lang="cs-CZ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Pro </a:t>
            </a:r>
            <a:r>
              <a:rPr lang="cs-CZ" b="1" i="1" dirty="0"/>
              <a:t>proměnnou váha zjistěte: průměr, medián, minimum a maximum </a:t>
            </a:r>
          </a:p>
        </p:txBody>
      </p:sp>
      <p:pic>
        <p:nvPicPr>
          <p:cNvPr id="8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888"/>
            <a:ext cx="298132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509120"/>
            <a:ext cx="421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3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bychom chtěli zjistit průměrnou váhu pouze u mužů, klikneme na tlačítko </a:t>
            </a:r>
            <a:r>
              <a:rPr lang="cs-CZ" b="1" i="1" dirty="0" err="1"/>
              <a:t>select</a:t>
            </a:r>
            <a:r>
              <a:rPr lang="cs-CZ" b="1" i="1" dirty="0"/>
              <a:t> </a:t>
            </a:r>
            <a:r>
              <a:rPr lang="cs-CZ" b="1" i="1" dirty="0" err="1"/>
              <a:t>cases</a:t>
            </a:r>
            <a:r>
              <a:rPr lang="cs-CZ" b="1" i="1" dirty="0"/>
              <a:t> a zvolíte Pohlaví=“</a:t>
            </a:r>
            <a:r>
              <a:rPr lang="cs-CZ" b="1" i="1" dirty="0" err="1"/>
              <a:t>muz</a:t>
            </a:r>
            <a:r>
              <a:rPr lang="cs-CZ" b="1" i="1" dirty="0"/>
              <a:t>“(nezapomínejte na uvozovky)</a:t>
            </a:r>
          </a:p>
        </p:txBody>
      </p:sp>
      <p:pic>
        <p:nvPicPr>
          <p:cNvPr id="7" name="obrázek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89112"/>
            <a:ext cx="5105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8979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1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V</a:t>
            </a:r>
            <a:r>
              <a:rPr lang="en-US" b="1" i="1" u="sng" dirty="0" err="1"/>
              <a:t>ytvořte</a:t>
            </a:r>
            <a:r>
              <a:rPr lang="en-US" b="1" i="1" u="sng" dirty="0"/>
              <a:t> histogram</a:t>
            </a:r>
            <a:r>
              <a:rPr lang="en-US" b="1" i="1" dirty="0"/>
              <a:t> s </a:t>
            </a:r>
            <a:r>
              <a:rPr lang="en-US" b="1" i="1" dirty="0" err="1"/>
              <a:t>rozpětím</a:t>
            </a:r>
            <a:r>
              <a:rPr lang="en-US" b="1" i="1" dirty="0"/>
              <a:t> </a:t>
            </a:r>
            <a:r>
              <a:rPr lang="en-US" b="1" i="1" dirty="0" err="1"/>
              <a:t>hodnot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pěti</a:t>
            </a:r>
            <a:r>
              <a:rPr lang="en-US" b="1" i="1" dirty="0"/>
              <a:t>, </a:t>
            </a:r>
            <a:r>
              <a:rPr lang="en-US" b="1" i="1" dirty="0" err="1"/>
              <a:t>poté</a:t>
            </a:r>
            <a:r>
              <a:rPr lang="en-US" b="1" i="1" dirty="0"/>
              <a:t> </a:t>
            </a:r>
            <a:r>
              <a:rPr lang="en-US" b="1" i="1" dirty="0" err="1"/>
              <a:t>zkuste</a:t>
            </a:r>
            <a:r>
              <a:rPr lang="en-US" b="1" i="1" dirty="0"/>
              <a:t> to </a:t>
            </a:r>
            <a:r>
              <a:rPr lang="en-US" b="1" i="1" dirty="0" err="1"/>
              <a:t>samé</a:t>
            </a:r>
            <a:r>
              <a:rPr lang="en-US" b="1" i="1" dirty="0"/>
              <a:t> pro </a:t>
            </a:r>
            <a:r>
              <a:rPr lang="en-US" b="1" i="1" dirty="0" err="1"/>
              <a:t>muže</a:t>
            </a:r>
            <a:r>
              <a:rPr lang="en-US" b="1" i="1" dirty="0"/>
              <a:t> a </a:t>
            </a:r>
            <a:r>
              <a:rPr lang="en-US" b="1" i="1" dirty="0" err="1"/>
              <a:t>ženy</a:t>
            </a:r>
            <a:r>
              <a:rPr lang="en-US" b="1" i="1" dirty="0"/>
              <a:t>.</a:t>
            </a:r>
            <a:endParaRPr lang="cs-CZ" b="1" i="1" dirty="0"/>
          </a:p>
          <a:p>
            <a:r>
              <a:rPr lang="cs-CZ" b="1" i="1" dirty="0"/>
              <a:t>Návod: Záložka </a:t>
            </a:r>
            <a:r>
              <a:rPr lang="cs-CZ" b="1" i="1" dirty="0" err="1"/>
              <a:t>Graphs</a:t>
            </a:r>
            <a:r>
              <a:rPr lang="cs-CZ" b="1" i="1" dirty="0"/>
              <a:t>-</a:t>
            </a:r>
            <a:r>
              <a:rPr lang="en-US" b="1" i="1" dirty="0"/>
              <a:t>&gt;Histogram-&gt;pro</a:t>
            </a:r>
            <a:r>
              <a:rPr lang="cs-CZ" b="1" i="1" dirty="0"/>
              <a:t>měnná váha, záložka </a:t>
            </a:r>
            <a:r>
              <a:rPr lang="cs-CZ" b="1" i="1" dirty="0" err="1"/>
              <a:t>Advanced</a:t>
            </a:r>
            <a:r>
              <a:rPr lang="cs-CZ" b="1" i="1" dirty="0"/>
              <a:t>: </a:t>
            </a:r>
            <a:r>
              <a:rPr lang="cs-CZ" b="1" i="1" dirty="0" err="1"/>
              <a:t>Intervals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r>
              <a:rPr lang="cs-CZ" b="1" i="1" dirty="0"/>
              <a:t>, </a:t>
            </a:r>
            <a:r>
              <a:rPr lang="cs-CZ" b="1" i="1" dirty="0" err="1"/>
              <a:t>Specifies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endParaRPr lang="cs-CZ" b="1" i="1" dirty="0"/>
          </a:p>
        </p:txBody>
      </p:sp>
      <p:pic>
        <p:nvPicPr>
          <p:cNvPr id="8" name="obrázek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8709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80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váhu odděleně pro pohlaví - po boku vpravo By </a:t>
            </a:r>
            <a:r>
              <a:rPr lang="cs-CZ" b="1" i="1" dirty="0" err="1"/>
              <a:t>group</a:t>
            </a:r>
            <a:r>
              <a:rPr lang="cs-CZ" b="1" i="1" dirty="0"/>
              <a:t>: vybereme proměnnou pohlaví </a:t>
            </a:r>
            <a:r>
              <a:rPr lang="cs-CZ" b="1" i="1" dirty="0" smtClean="0"/>
              <a:t>.</a:t>
            </a:r>
            <a:endParaRPr lang="cs-CZ" b="1" i="1" dirty="0"/>
          </a:p>
        </p:txBody>
      </p:sp>
      <p:pic>
        <p:nvPicPr>
          <p:cNvPr id="6" name="obráze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7" y="2276872"/>
            <a:ext cx="576072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611959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histogram váhy pro muže i ženy mít v jenom grafu: vybereme záložku </a:t>
            </a:r>
            <a:r>
              <a:rPr lang="cs-CZ" b="1" i="1" dirty="0" err="1"/>
              <a:t>Categorized</a:t>
            </a:r>
            <a:r>
              <a:rPr lang="cs-CZ" b="1" i="1" dirty="0"/>
              <a:t>, zapneme kategorii X a změníme proměnnou na pohlaví.</a:t>
            </a:r>
            <a:endParaRPr lang="cs-CZ" dirty="0"/>
          </a:p>
        </p:txBody>
      </p:sp>
      <p:pic>
        <p:nvPicPr>
          <p:cNvPr id="8" name="obrázek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3"/>
            <a:ext cx="421195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9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Překódovaní proměnné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Proměnnou váha </a:t>
            </a:r>
            <a:r>
              <a:rPr lang="cs-CZ" b="1" i="1" u="sng" dirty="0"/>
              <a:t>překódujte </a:t>
            </a:r>
            <a:r>
              <a:rPr lang="cs-CZ" b="1" i="1" dirty="0"/>
              <a:t>do proměnné </a:t>
            </a:r>
            <a:r>
              <a:rPr lang="cs-CZ" b="1" i="1" dirty="0" err="1"/>
              <a:t>vaha_kategorie</a:t>
            </a:r>
            <a:r>
              <a:rPr lang="cs-CZ" b="1" i="1" dirty="0"/>
              <a:t> tak, aby pacienti pod 60 kg tvořili jednu skupinu a pacienti 60+ druhou skupinu. </a:t>
            </a:r>
          </a:p>
          <a:p>
            <a:r>
              <a:rPr lang="en-US" b="1" i="1" dirty="0"/>
              <a:t>N</a:t>
            </a:r>
            <a:r>
              <a:rPr lang="cs-CZ" b="1" i="1" dirty="0" err="1"/>
              <a:t>ávod</a:t>
            </a:r>
            <a:r>
              <a:rPr lang="cs-CZ" b="1" i="1" dirty="0"/>
              <a:t>: Vložíme novou proměnnou </a:t>
            </a:r>
            <a:r>
              <a:rPr lang="cs-CZ" b="1" i="1" dirty="0" err="1"/>
              <a:t>vaha_kategorie</a:t>
            </a:r>
            <a:r>
              <a:rPr lang="cs-CZ" b="1" i="1" dirty="0"/>
              <a:t> za proměnnou váha. Označíme novou proměnnou </a:t>
            </a:r>
            <a:r>
              <a:rPr lang="cs-CZ" b="1" i="1" dirty="0" err="1"/>
              <a:t>vaha_kategorie</a:t>
            </a:r>
            <a:r>
              <a:rPr lang="cs-CZ" b="1" i="1" dirty="0" smtClean="0"/>
              <a:t>, záložka Data </a:t>
            </a:r>
            <a:r>
              <a:rPr lang="en-US" b="1" i="1" dirty="0" smtClean="0"/>
              <a:t>-&gt;</a:t>
            </a:r>
            <a:r>
              <a:rPr lang="cs-CZ" b="1" i="1" dirty="0" smtClean="0"/>
              <a:t> </a:t>
            </a:r>
            <a:r>
              <a:rPr lang="cs-CZ" b="1" i="1" dirty="0" err="1" smtClean="0"/>
              <a:t>Recode</a:t>
            </a:r>
            <a:endParaRPr lang="cs-CZ" b="1" i="1" dirty="0"/>
          </a:p>
        </p:txBody>
      </p:sp>
      <p:pic>
        <p:nvPicPr>
          <p:cNvPr id="6" name="obrázek 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5760720" cy="22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481" y="5229201"/>
            <a:ext cx="8229600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Zjistěte</a:t>
            </a:r>
            <a:r>
              <a:rPr lang="cs-CZ" b="1" i="1" dirty="0"/>
              <a:t>, kolik % žen mělo váhu pod 60 kg?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88129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48535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u="sng" dirty="0"/>
              <a:t>Načtěte soubor </a:t>
            </a:r>
            <a:r>
              <a:rPr lang="cs-CZ" b="1" u="sng" dirty="0" err="1"/>
              <a:t>studenti.sta</a:t>
            </a:r>
            <a:r>
              <a:rPr lang="cs-CZ" b="1" dirty="0"/>
              <a:t>, který obsahuje údaje o 26 studentech, získané informace jsou shrnuty v proměnných A,B,C,D.  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Home</a:t>
            </a:r>
            <a:r>
              <a:rPr lang="cs-CZ" dirty="0"/>
              <a:t> → </a:t>
            </a:r>
            <a:r>
              <a:rPr lang="cs-CZ" i="1" dirty="0"/>
              <a:t>Open</a:t>
            </a:r>
            <a:r>
              <a:rPr lang="cs-CZ" dirty="0"/>
              <a:t> → vybereme soubor </a:t>
            </a:r>
            <a:r>
              <a:rPr lang="cs-CZ" dirty="0" err="1"/>
              <a:t>studenti.sta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Změňte názvy proměnných</a:t>
            </a:r>
            <a:r>
              <a:rPr lang="cs-CZ" b="1" dirty="0"/>
              <a:t>: A-jméno studenta, B-známka z biostatistiky, C-pohlaví, D-věk. U proměnných B a C popište jednotlivé varianty (proměnná B odpovídá známce: 1- výborně, 2- velmi dobře, 3- dobře, 4- nedostatečně; proměnná C odpovídá pohlaví:1 - muž, 2 - žena)</a:t>
            </a:r>
            <a:endParaRPr lang="cs-CZ" dirty="0"/>
          </a:p>
          <a:p>
            <a:r>
              <a:rPr lang="cs-CZ" dirty="0"/>
              <a:t>Návod: Vybereme nejprve příslušnou proměnnou A, 2krát klikneme myší → do položky </a:t>
            </a:r>
            <a:r>
              <a:rPr lang="cs-CZ" i="1" dirty="0" err="1"/>
              <a:t>Name</a:t>
            </a:r>
            <a:r>
              <a:rPr lang="cs-CZ" dirty="0"/>
              <a:t> napíšeme nový název proměnné (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Specs</a:t>
            </a:r>
            <a:r>
              <a:rPr lang="cs-CZ" dirty="0"/>
              <a:t>… umožní přejmenovat všechny proměnné najednou; </a:t>
            </a:r>
            <a:r>
              <a:rPr lang="cs-CZ" i="1" dirty="0"/>
              <a:t>Text </a:t>
            </a:r>
            <a:r>
              <a:rPr lang="cs-CZ" i="1" dirty="0" err="1"/>
              <a:t>Labels</a:t>
            </a:r>
            <a:r>
              <a:rPr lang="cs-CZ" dirty="0"/>
              <a:t> číselným hodnotám přiřadí textový popisek).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Pojmenujte názvy řádků tabulky jmény studentů</a:t>
            </a:r>
            <a:r>
              <a:rPr lang="cs-CZ" b="1" dirty="0"/>
              <a:t>, poté proměnnou jméno studenta smažte.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/>
              <a:t>Data →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/>
              <a:t>Transfer case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 err="1"/>
              <a:t>Variable</a:t>
            </a:r>
            <a:r>
              <a:rPr lang="cs-CZ" dirty="0"/>
              <a:t>: Jméno studenta;</a:t>
            </a:r>
          </a:p>
          <a:p>
            <a:r>
              <a:rPr lang="cs-CZ" dirty="0"/>
              <a:t>smazání-vybereme proměnnou Jméno studenta, pravé tlačítko myši → </a:t>
            </a:r>
            <a:r>
              <a:rPr lang="cs-CZ" i="1" dirty="0" err="1"/>
              <a:t>Delete</a:t>
            </a:r>
            <a:r>
              <a:rPr lang="cs-CZ" i="1" dirty="0"/>
              <a:t> </a:t>
            </a:r>
            <a:r>
              <a:rPr lang="cs-CZ" i="1" dirty="0" err="1"/>
              <a:t>Variable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U </a:t>
            </a:r>
            <a:r>
              <a:rPr lang="cs-CZ" b="1" dirty="0"/>
              <a:t>proměnné </a:t>
            </a:r>
            <a:r>
              <a:rPr lang="cs-CZ" b="1" u="sng" dirty="0"/>
              <a:t>Známka</a:t>
            </a:r>
            <a:r>
              <a:rPr lang="cs-CZ" b="1" dirty="0"/>
              <a:t> zjistěte </a:t>
            </a:r>
            <a:r>
              <a:rPr lang="cs-CZ" b="1" u="sng" dirty="0"/>
              <a:t>absolutní, relativní četnost, dále absolutní a relativní kumulativní četnost.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Frequency</a:t>
            </a:r>
            <a:r>
              <a:rPr lang="cs-CZ" i="1" dirty="0"/>
              <a:t> </a:t>
            </a:r>
            <a:r>
              <a:rPr lang="cs-CZ" i="1" dirty="0" err="1"/>
              <a:t>tables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známka z biostatistiky</a:t>
            </a:r>
            <a:r>
              <a:rPr lang="cs-CZ" i="1" dirty="0"/>
              <a:t> → </a:t>
            </a:r>
            <a:r>
              <a:rPr lang="cs-CZ" i="1" dirty="0" err="1"/>
              <a:t>Summary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b="1" dirty="0" smtClean="0"/>
              <a:t>Zjistěte </a:t>
            </a:r>
            <a:r>
              <a:rPr lang="cs-CZ" b="1" u="sng" dirty="0"/>
              <a:t>průměr, medián </a:t>
            </a:r>
            <a:r>
              <a:rPr lang="cs-CZ" b="1" dirty="0"/>
              <a:t>pro proměnnou </a:t>
            </a:r>
            <a:r>
              <a:rPr lang="cs-CZ" b="1" u="sng" dirty="0"/>
              <a:t>Věk</a:t>
            </a:r>
            <a:r>
              <a:rPr lang="cs-CZ" b="1" dirty="0"/>
              <a:t>. U proměnné </a:t>
            </a:r>
            <a:r>
              <a:rPr lang="cs-CZ" b="1" u="sng" dirty="0"/>
              <a:t>pohlaví</a:t>
            </a:r>
            <a:r>
              <a:rPr lang="cs-CZ" b="1" dirty="0"/>
              <a:t> zjistěte </a:t>
            </a:r>
            <a:r>
              <a:rPr lang="cs-CZ" b="1" u="sng" dirty="0"/>
              <a:t>modus</a:t>
            </a:r>
            <a:r>
              <a:rPr lang="cs-CZ" b="1" dirty="0"/>
              <a:t>. Pro proměnnou </a:t>
            </a:r>
            <a:r>
              <a:rPr lang="cs-CZ" b="1" u="sng" dirty="0"/>
              <a:t>známka</a:t>
            </a:r>
            <a:r>
              <a:rPr lang="cs-CZ" b="1" dirty="0"/>
              <a:t> zjistěte medián, modus.</a:t>
            </a:r>
            <a:endParaRPr lang="cs-CZ" dirty="0"/>
          </a:p>
          <a:p>
            <a:r>
              <a:rPr lang="cs-CZ" dirty="0"/>
              <a:t>Návod: </a:t>
            </a:r>
          </a:p>
          <a:p>
            <a:r>
              <a:rPr lang="cs-CZ" u="sng" dirty="0"/>
              <a:t>Způsob 1</a:t>
            </a:r>
            <a:r>
              <a:rPr lang="cs-CZ" dirty="0"/>
              <a:t>: Označíme proměnnou věk, pravé tlačítko</a:t>
            </a:r>
            <a:r>
              <a:rPr lang="cs-CZ" i="1" dirty="0"/>
              <a:t> →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i="1" dirty="0"/>
              <a:t> Data → </a:t>
            </a:r>
            <a:r>
              <a:rPr lang="cs-CZ" i="1" dirty="0" err="1"/>
              <a:t>Blocks</a:t>
            </a:r>
            <a:r>
              <a:rPr lang="cs-CZ" i="1" dirty="0"/>
              <a:t> </a:t>
            </a:r>
            <a:r>
              <a:rPr lang="cs-CZ" i="1" dirty="0" err="1"/>
              <a:t>columns</a:t>
            </a:r>
            <a:r>
              <a:rPr lang="cs-CZ" i="1" dirty="0"/>
              <a:t> → </a:t>
            </a:r>
            <a:r>
              <a:rPr lang="cs-CZ" i="1" dirty="0" err="1"/>
              <a:t>All</a:t>
            </a:r>
            <a:endParaRPr lang="cs-CZ" dirty="0"/>
          </a:p>
          <a:p>
            <a:r>
              <a:rPr lang="cs-CZ" u="sng" dirty="0" err="1"/>
              <a:t>Zbůsob</a:t>
            </a:r>
            <a:r>
              <a:rPr lang="cs-CZ" u="sng" dirty="0"/>
              <a:t> 2</a:t>
            </a:r>
            <a:r>
              <a:rPr lang="cs-CZ" dirty="0"/>
              <a:t>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Descriptive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i="1" dirty="0"/>
              <a:t>:</a:t>
            </a:r>
            <a:r>
              <a:rPr lang="cs-CZ" dirty="0"/>
              <a:t> věk</a:t>
            </a:r>
            <a:r>
              <a:rPr lang="cs-CZ" i="1" dirty="0"/>
              <a:t>→ </a:t>
            </a:r>
            <a:r>
              <a:rPr lang="cs-CZ" dirty="0"/>
              <a:t>záložka </a:t>
            </a:r>
            <a:r>
              <a:rPr lang="cs-CZ" i="1" dirty="0" err="1"/>
              <a:t>Advanced</a:t>
            </a:r>
            <a:r>
              <a:rPr lang="cs-CZ" i="1" dirty="0"/>
              <a:t> → </a:t>
            </a:r>
            <a:r>
              <a:rPr lang="cs-CZ" dirty="0"/>
              <a:t>vybereme </a:t>
            </a:r>
            <a:r>
              <a:rPr lang="cs-CZ" i="1" dirty="0" err="1"/>
              <a:t>Mean</a:t>
            </a:r>
            <a:r>
              <a:rPr lang="cs-CZ" dirty="0"/>
              <a:t>, </a:t>
            </a:r>
            <a:r>
              <a:rPr lang="cs-CZ" i="1" dirty="0" err="1"/>
              <a:t>Median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220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Proměnnou </a:t>
            </a:r>
            <a:r>
              <a:rPr lang="cs-CZ" b="1" u="sng" dirty="0"/>
              <a:t>věk překódujte</a:t>
            </a:r>
            <a:r>
              <a:rPr lang="cs-CZ" b="1" dirty="0"/>
              <a:t> pomocí následujících 5 intervalů: &lt;20,22&gt;, (22,25&gt;, (25,28&gt;, (28,31&gt;, (31,33&gt;  do proměnné Věk 2.</a:t>
            </a:r>
            <a:endParaRPr lang="cs-CZ" dirty="0"/>
          </a:p>
          <a:p>
            <a:r>
              <a:rPr lang="cs-CZ" dirty="0"/>
              <a:t>Návod: Vložíme novou proměnnou Věk 2 za proměnnou Věk. Označíme novou proměnnou</a:t>
            </a:r>
          </a:p>
          <a:p>
            <a:r>
              <a:rPr lang="cs-CZ" dirty="0"/>
              <a:t>Věk 2, záložka </a:t>
            </a:r>
            <a:r>
              <a:rPr lang="cs-CZ" i="1" dirty="0"/>
              <a:t>Data → </a:t>
            </a:r>
            <a:r>
              <a:rPr lang="cs-CZ" i="1" dirty="0" err="1"/>
              <a:t>Recode</a:t>
            </a:r>
            <a:r>
              <a:rPr lang="cs-CZ" i="1" dirty="0"/>
              <a:t> → </a:t>
            </a:r>
            <a:r>
              <a:rPr lang="cs-CZ" i="1" dirty="0" err="1"/>
              <a:t>Category</a:t>
            </a:r>
            <a:r>
              <a:rPr lang="cs-CZ" i="1" dirty="0"/>
              <a:t> 1</a:t>
            </a:r>
            <a:r>
              <a:rPr lang="cs-CZ" dirty="0"/>
              <a:t>: věk&gt;=20 and věk&lt;=22, </a:t>
            </a:r>
            <a:r>
              <a:rPr lang="cs-CZ" i="1" dirty="0"/>
              <a:t>New </a:t>
            </a:r>
            <a:r>
              <a:rPr lang="cs-CZ" i="1" dirty="0" err="1"/>
              <a:t>Value</a:t>
            </a:r>
            <a:r>
              <a:rPr lang="cs-CZ" dirty="0"/>
              <a:t>: 1 atd.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dirty="0" smtClean="0"/>
              <a:t>Pomocí </a:t>
            </a:r>
            <a:r>
              <a:rPr lang="cs-CZ" b="1" u="sng" dirty="0"/>
              <a:t>koláčového grafu</a:t>
            </a:r>
            <a:r>
              <a:rPr lang="cs-CZ" b="1" dirty="0"/>
              <a:t> znázorněte proměnnou </a:t>
            </a:r>
            <a:r>
              <a:rPr lang="cs-CZ" b="1" u="sng" dirty="0"/>
              <a:t>Známku a Pohlaví, </a:t>
            </a:r>
            <a:r>
              <a:rPr lang="cs-CZ" b="1" dirty="0"/>
              <a:t>doplňte procenta (relativní četnost).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Pie </a:t>
            </a:r>
            <a:r>
              <a:rPr lang="cs-CZ" i="1" dirty="0" err="1"/>
              <a:t>Charts</a:t>
            </a:r>
            <a:r>
              <a:rPr lang="cs-CZ" i="1" dirty="0"/>
              <a:t> → </a:t>
            </a:r>
            <a:r>
              <a:rPr lang="cs-CZ" dirty="0"/>
              <a:t>Záložka: </a:t>
            </a:r>
            <a:r>
              <a:rPr lang="cs-CZ" i="1" dirty="0" err="1"/>
              <a:t>Quick</a:t>
            </a:r>
            <a:r>
              <a:rPr lang="cs-CZ" i="1" dirty="0"/>
              <a:t>: </a:t>
            </a:r>
            <a:r>
              <a:rPr lang="cs-CZ" i="1" dirty="0" err="1"/>
              <a:t>Variables</a:t>
            </a:r>
            <a:r>
              <a:rPr lang="cs-CZ" dirty="0"/>
              <a:t>: Známka, Pohlaví; </a:t>
            </a:r>
            <a:r>
              <a:rPr lang="cs-CZ" dirty="0" err="1"/>
              <a:t>Záložka:</a:t>
            </a:r>
            <a:r>
              <a:rPr lang="cs-CZ" i="1" dirty="0" err="1"/>
              <a:t>Advanced</a:t>
            </a:r>
            <a:r>
              <a:rPr lang="cs-CZ" i="1" dirty="0"/>
              <a:t> → Pie </a:t>
            </a:r>
            <a:r>
              <a:rPr lang="cs-CZ" i="1" dirty="0" err="1"/>
              <a:t>legends</a:t>
            </a:r>
            <a:r>
              <a:rPr lang="cs-CZ" i="1" dirty="0"/>
              <a:t> </a:t>
            </a:r>
            <a:r>
              <a:rPr lang="cs-CZ" dirty="0"/>
              <a:t>vyber</a:t>
            </a:r>
            <a:r>
              <a:rPr lang="cs-CZ" i="1" dirty="0"/>
              <a:t> Text and </a:t>
            </a:r>
            <a:r>
              <a:rPr lang="cs-CZ" i="1" dirty="0" err="1"/>
              <a:t>Percent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Pomocí </a:t>
            </a:r>
            <a:r>
              <a:rPr lang="cs-CZ" b="1" u="sng" dirty="0"/>
              <a:t>sloupcového grafu</a:t>
            </a:r>
            <a:r>
              <a:rPr lang="cs-CZ" b="1" dirty="0"/>
              <a:t> znázorněte </a:t>
            </a:r>
            <a:r>
              <a:rPr lang="cs-CZ" b="1" u="sng" dirty="0"/>
              <a:t>věk pouze pro muže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Bar/</a:t>
            </a:r>
            <a:r>
              <a:rPr lang="cs-CZ" i="1" dirty="0" err="1"/>
              <a:t>Column</a:t>
            </a:r>
            <a:r>
              <a:rPr lang="cs-CZ" i="1" dirty="0"/>
              <a:t> </a:t>
            </a:r>
            <a:r>
              <a:rPr lang="cs-CZ" i="1" dirty="0" err="1"/>
              <a:t>Plots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Věk, v tomtéž okně napravo klikneme na </a:t>
            </a:r>
            <a:r>
              <a:rPr lang="cs-CZ" i="1" dirty="0" err="1"/>
              <a:t>Select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i="1" dirty="0"/>
              <a:t> →</a:t>
            </a:r>
            <a:r>
              <a:rPr lang="cs-CZ" dirty="0"/>
              <a:t>zaškrtneme možnost </a:t>
            </a:r>
            <a:r>
              <a:rPr lang="cs-CZ" i="1" dirty="0" err="1"/>
              <a:t>Enable</a:t>
            </a:r>
            <a:r>
              <a:rPr lang="cs-CZ" i="1" dirty="0"/>
              <a:t> </a:t>
            </a:r>
            <a:r>
              <a:rPr lang="cs-CZ" i="1" dirty="0" err="1"/>
              <a:t>Selection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→ </a:t>
            </a:r>
            <a:r>
              <a:rPr lang="cs-CZ" i="1" dirty="0" err="1"/>
              <a:t>Specific</a:t>
            </a:r>
            <a:r>
              <a:rPr lang="cs-CZ" i="1" dirty="0"/>
              <a:t>→ </a:t>
            </a:r>
            <a:r>
              <a:rPr lang="cs-CZ" i="1" dirty="0" err="1"/>
              <a:t>selected</a:t>
            </a:r>
            <a:r>
              <a:rPr lang="cs-CZ" i="1" dirty="0"/>
              <a:t> by </a:t>
            </a:r>
            <a:r>
              <a:rPr lang="cs-CZ" i="1" dirty="0" err="1"/>
              <a:t>Expression</a:t>
            </a:r>
            <a:r>
              <a:rPr lang="cs-CZ" dirty="0" smtClean="0"/>
              <a:t>: Pohlaví=1</a:t>
            </a:r>
            <a:r>
              <a:rPr lang="cs-CZ" dirty="0"/>
              <a:t>.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835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proměnnou </a:t>
            </a:r>
            <a:r>
              <a:rPr lang="cs-CZ" b="1" u="sng" dirty="0"/>
              <a:t>Věk vytvořte histogram</a:t>
            </a:r>
            <a:r>
              <a:rPr lang="cs-CZ" b="1" dirty="0"/>
              <a:t> s intervaly širokými dva roky, poté zkuste to samé zvlášť pro muže a ženy.</a:t>
            </a:r>
            <a:endParaRPr lang="cs-CZ" dirty="0"/>
          </a:p>
          <a:p>
            <a:r>
              <a:rPr lang="cs-CZ" dirty="0" err="1"/>
              <a:t>Návod:Záložka</a:t>
            </a:r>
            <a:r>
              <a:rPr lang="cs-CZ" dirty="0"/>
              <a:t> </a:t>
            </a:r>
            <a:r>
              <a:rPr lang="cs-CZ" i="1" dirty="0" err="1"/>
              <a:t>Graphs</a:t>
            </a:r>
            <a:r>
              <a:rPr lang="cs-CZ" i="1" dirty="0"/>
              <a:t> → Histogram → </a:t>
            </a:r>
            <a:r>
              <a:rPr lang="cs-CZ" i="1" dirty="0" err="1"/>
              <a:t>Variables</a:t>
            </a:r>
            <a:r>
              <a:rPr lang="cs-CZ" i="1" dirty="0"/>
              <a:t>: </a:t>
            </a:r>
            <a:r>
              <a:rPr lang="cs-CZ" dirty="0"/>
              <a:t>věk, záložka </a:t>
            </a:r>
            <a:r>
              <a:rPr lang="cs-CZ" i="1" dirty="0" err="1"/>
              <a:t>Advanced</a:t>
            </a:r>
            <a:r>
              <a:rPr lang="cs-CZ" dirty="0"/>
              <a:t>: </a:t>
            </a:r>
            <a:r>
              <a:rPr lang="cs-CZ" i="1" dirty="0" err="1"/>
              <a:t>Intervals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→ </a:t>
            </a:r>
            <a:r>
              <a:rPr lang="cs-CZ" i="1" dirty="0" err="1"/>
              <a:t>Specifies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dirty="0"/>
              <a:t>po boku vpravo </a:t>
            </a:r>
            <a:r>
              <a:rPr lang="cs-CZ" i="1" dirty="0"/>
              <a:t>By </a:t>
            </a:r>
            <a:r>
              <a:rPr lang="cs-CZ" i="1" dirty="0" err="1"/>
              <a:t>group</a:t>
            </a:r>
            <a:r>
              <a:rPr lang="cs-CZ" dirty="0"/>
              <a:t>: vybereme proměnnou pohlaví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36219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2615</TotalTime>
  <Words>2120</Words>
  <Application>Microsoft Office PowerPoint</Application>
  <PresentationFormat>Předvádění na obrazovce (4:3)</PresentationFormat>
  <Paragraphs>403</Paragraphs>
  <Slides>39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Math1</vt:lpstr>
      <vt:lpstr>Wingdings</vt:lpstr>
      <vt:lpstr>Wingdings 2</vt:lpstr>
      <vt:lpstr>01_Klin_dat_upravyM</vt:lpstr>
      <vt:lpstr>Rovnice</vt:lpstr>
      <vt:lpstr>ASTAc Biostatistika  2. cvičení</vt:lpstr>
      <vt:lpstr> I. Kontingenční tabulky v Excelu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Typy proměnných</vt:lpstr>
      <vt:lpstr>Typy proměnných</vt:lpstr>
      <vt:lpstr>Kvalitativní znaky</vt:lpstr>
      <vt:lpstr>Kvalitativní znaky</vt:lpstr>
      <vt:lpstr>Kvantitativní znaky</vt:lpstr>
      <vt:lpstr>Popisné statistiky</vt:lpstr>
      <vt:lpstr>Charakteristiky polohy</vt:lpstr>
      <vt:lpstr>Charakteristiky polohy</vt:lpstr>
      <vt:lpstr>Průměr vs medián</vt:lpstr>
      <vt:lpstr>Charakteristiky variability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  <vt:lpstr> III. Cvičení v programu Statistica</vt:lpstr>
      <vt:lpstr>Program Statistica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Samostatné cvičení: soubor studenti.sta</vt:lpstr>
      <vt:lpstr>Samostatné cvičení: soubor studenti.sta</vt:lpstr>
      <vt:lpstr>Samostatné cvičení: soubor studenti.sta</vt:lpstr>
      <vt:lpstr>Samostatné cvičení: soubor studenti.sta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Danka</cp:lastModifiedBy>
  <cp:revision>179</cp:revision>
  <dcterms:created xsi:type="dcterms:W3CDTF">2011-03-10T15:44:21Z</dcterms:created>
  <dcterms:modified xsi:type="dcterms:W3CDTF">2016-10-05T10:20:12Z</dcterms:modified>
</cp:coreProperties>
</file>