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1" r:id="rId16"/>
    <p:sldId id="293" r:id="rId17"/>
    <p:sldId id="310" r:id="rId18"/>
    <p:sldId id="294" r:id="rId19"/>
    <p:sldId id="295" r:id="rId20"/>
    <p:sldId id="296" r:id="rId21"/>
    <p:sldId id="311" r:id="rId22"/>
    <p:sldId id="312" r:id="rId23"/>
    <p:sldId id="314" r:id="rId24"/>
    <p:sldId id="313" r:id="rId25"/>
    <p:sldId id="292" r:id="rId26"/>
    <p:sldId id="315" r:id="rId27"/>
    <p:sldId id="316" r:id="rId28"/>
    <p:sldId id="298" r:id="rId29"/>
    <p:sldId id="299" r:id="rId30"/>
    <p:sldId id="300" r:id="rId31"/>
    <p:sldId id="317" r:id="rId32"/>
    <p:sldId id="302" r:id="rId33"/>
    <p:sldId id="318" r:id="rId34"/>
    <p:sldId id="319" r:id="rId35"/>
    <p:sldId id="320" r:id="rId36"/>
    <p:sldId id="321" r:id="rId37"/>
    <p:sldId id="334" r:id="rId38"/>
    <p:sldId id="323" r:id="rId39"/>
    <p:sldId id="325" r:id="rId40"/>
    <p:sldId id="322" r:id="rId41"/>
    <p:sldId id="335" r:id="rId42"/>
    <p:sldId id="331" r:id="rId43"/>
    <p:sldId id="336" r:id="rId44"/>
    <p:sldId id="337" r:id="rId45"/>
    <p:sldId id="338" r:id="rId46"/>
    <p:sldId id="339" r:id="rId47"/>
    <p:sldId id="340" r:id="rId48"/>
    <p:sldId id="341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7.12.2016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7.12.2016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7.12.2016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7.12.2016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459829"/>
            <a:ext cx="8928992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1,03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6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46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47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48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7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2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3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test, mediánový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2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3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4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Zjistěte, zda výuka o pozitivním působení sportu na zdraví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Výuka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356992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výuce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výukou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8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9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2x2 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2x5 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</a:t>
            </a:r>
            <a:r>
              <a:rPr lang="cs-CZ" sz="2000" dirty="0" smtClean="0"/>
              <a:t>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769666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631554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631554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1115616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3431779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45866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3535462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995962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34068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33814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3400524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3500537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50991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50737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5092799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5191224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3621187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463083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45752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422126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445462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43704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4221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40529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9783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381962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36989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38005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36148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3586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3578324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478958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3660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367992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37831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393233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39323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38386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402441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41180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4295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4380012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42577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4565749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46594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48181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631554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631554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922066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822054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1115616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3431779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nezávislé náhodné veličiny  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pomoc 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Samostatný úkol</a:t>
            </a:r>
          </a:p>
        </p:txBody>
      </p:sp>
    </p:spTree>
    <p:extLst>
      <p:ext uri="{BB962C8B-B14F-4D97-AF65-F5344CB8AC3E}">
        <p14:creationId xmlns:p14="http://schemas.microsoft.com/office/powerpoint/2010/main" val="1086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11154" y="3115920"/>
          <a:ext cx="52251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Světlá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Kaštanová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Černá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Zrzavá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Světla modrá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1768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807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2811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Šedá nebo zelená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1387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3132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Tmavohnědá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438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857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2829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2632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6800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74846" y="5589240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Nezapomeňte ověřit podmínky dobré aproximace!</a:t>
            </a:r>
            <a:endParaRPr lang="cs-CZ" b="1" i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4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2344" y="314817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Eskade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Annandale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Nithsdale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253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478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1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7976"/>
            <a:ext cx="7772400" cy="648816"/>
          </a:xfrm>
        </p:spPr>
        <p:txBody>
          <a:bodyPr/>
          <a:lstStyle/>
          <a:p>
            <a:r>
              <a:rPr lang="cs-CZ" dirty="0" smtClean="0"/>
              <a:t>Výsledky k samostatnému úkolu</a:t>
            </a: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</p:spTree>
    <p:extLst>
      <p:ext uri="{BB962C8B-B14F-4D97-AF65-F5344CB8AC3E}">
        <p14:creationId xmlns:p14="http://schemas.microsoft.com/office/powerpoint/2010/main" val="61561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1073,51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</a:t>
            </a:r>
            <a:r>
              <a:rPr lang="en-US" b="1" i="1" dirty="0" smtClean="0">
                <a:solidFill>
                  <a:srgbClr val="0070C0"/>
                </a:solidFill>
              </a:rPr>
              <a:t>&lt;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0,01</a:t>
            </a:r>
            <a:r>
              <a:rPr lang="cs-CZ" b="1" i="1" dirty="0" smtClean="0">
                <a:solidFill>
                  <a:srgbClr val="0070C0"/>
                </a:solidFill>
              </a:rPr>
              <a:t>     … na hladině významnosti zamítáme nulovou hypotézu o nezávislosti barvy očí a barvy vlasů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Cram</a:t>
            </a:r>
            <a:r>
              <a:rPr lang="cs-CZ" b="1" i="1" dirty="0" err="1" smtClean="0">
                <a:solidFill>
                  <a:srgbClr val="0070C0"/>
                </a:solidFill>
              </a:rPr>
              <a:t>érův</a:t>
            </a:r>
            <a:r>
              <a:rPr lang="cs-CZ" b="1" i="1" dirty="0" smtClean="0">
                <a:solidFill>
                  <a:srgbClr val="0070C0"/>
                </a:solidFill>
              </a:rPr>
              <a:t> koeficient = 0,28    … mezi barvou očí a barvou vlasů je slabá závislost</a:t>
            </a:r>
            <a:r>
              <a:rPr lang="cs-CZ" b="1" i="1" dirty="0">
                <a:solidFill>
                  <a:srgbClr val="0070C0"/>
                </a:solidFill>
              </a:rPr>
              <a:t>.</a:t>
            </a:r>
            <a:endParaRPr lang="cs-CZ" b="1" i="1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5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b="1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10,454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= 0,107     … nelze zamítnout nulovou hypotézu, že procentuální zastoupení krevních skupin na celém území je homogenní / stejné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1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2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3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14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5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6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0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1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3536</Words>
  <Application>Microsoft Office PowerPoint</Application>
  <PresentationFormat>Předvádění na obrazovce (4:3)</PresentationFormat>
  <Paragraphs>847</Paragraphs>
  <Slides>53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 ASTAc/01,03 Biostatistika  6. cvičení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  <vt:lpstr>Samostatný úkol</vt:lpstr>
      <vt:lpstr>1. Příklad k procvičení</vt:lpstr>
      <vt:lpstr>2. Příklad k procvičení</vt:lpstr>
      <vt:lpstr>Výsledky k samostatnému úkolu</vt:lpstr>
      <vt:lpstr>1. Příklad k procvičení</vt:lpstr>
      <vt:lpstr>2. Příklad k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Danka</cp:lastModifiedBy>
  <cp:revision>238</cp:revision>
  <dcterms:created xsi:type="dcterms:W3CDTF">2011-05-05T11:43:39Z</dcterms:created>
  <dcterms:modified xsi:type="dcterms:W3CDTF">2016-12-07T13:00:49Z</dcterms:modified>
</cp:coreProperties>
</file>