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1B7FE-44F0-4846-AC3D-6C19597B8F46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21E8D-1354-48F0-B392-C15BD5FFA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15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333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32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5853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25513" y="685800"/>
            <a:ext cx="5006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32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0782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7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69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7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50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8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07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3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1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0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32D1-4A65-4A1F-AE72-94604E190EAF}" type="datetimeFigureOut">
              <a:rPr lang="cs-CZ" smtClean="0"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6EFE-27C0-469D-8127-11E746BB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91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5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Musculus pronator quadratus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992313" y="1628776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3600"/>
              <a:t>ZAČÁTEK: přední plocha ulny</a:t>
            </a:r>
          </a:p>
          <a:p>
            <a:pPr eaLnBrk="1" hangingPunct="1"/>
            <a:r>
              <a:rPr lang="cs-CZ" altLang="cs-CZ" sz="3600"/>
              <a:t>ÚPON: distální čtvrtina radia</a:t>
            </a:r>
          </a:p>
          <a:p>
            <a:pPr eaLnBrk="1" hangingPunct="1"/>
            <a:r>
              <a:rPr lang="cs-CZ" altLang="cs-CZ" sz="3600"/>
              <a:t>INERVACE: n. medianus</a:t>
            </a:r>
          </a:p>
          <a:p>
            <a:pPr eaLnBrk="1" hangingPunct="1"/>
            <a:r>
              <a:rPr lang="cs-CZ" altLang="cs-CZ" sz="3600"/>
              <a:t>FUNKCE: pronace předloktí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2658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brachioradialis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laterální okraj distální části humeru</a:t>
            </a:r>
          </a:p>
          <a:p>
            <a:pPr eaLnBrk="1" hangingPunct="1"/>
            <a:r>
              <a:rPr lang="cs-CZ" altLang="cs-CZ" smtClean="0"/>
              <a:t>ÚPON: processus styloideus radii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flexe předloktí, podílí se na pronaci i supinaci</a:t>
            </a:r>
          </a:p>
          <a:p>
            <a:pPr eaLnBrk="1" hangingPunct="1"/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03388" y="188913"/>
            <a:ext cx="479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LATERÁLNÍ SKUPINA SVALŮ PŘEDLOKTÍ</a:t>
            </a:r>
          </a:p>
        </p:txBody>
      </p:sp>
    </p:spTree>
    <p:extLst>
      <p:ext uri="{BB962C8B-B14F-4D97-AF65-F5344CB8AC3E}">
        <p14:creationId xmlns:p14="http://schemas.microsoft.com/office/powerpoint/2010/main" val="353599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Musculus extensor carpi radialis longus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distální část humeru</a:t>
            </a:r>
          </a:p>
          <a:p>
            <a:pPr eaLnBrk="1" hangingPunct="1"/>
            <a:r>
              <a:rPr lang="cs-CZ" altLang="cs-CZ" smtClean="0"/>
              <a:t>ÚPON:baze 2. metakarpu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a radiální dukce ruky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2695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Musculus extensor carpi radialis brevis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lateralis humeri</a:t>
            </a:r>
          </a:p>
          <a:p>
            <a:pPr eaLnBrk="1" hangingPunct="1"/>
            <a:r>
              <a:rPr lang="cs-CZ" altLang="cs-CZ" smtClean="0"/>
              <a:t>ÚPON: baze 3. metakarpu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a radiální dukce ruky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1237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supinator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lateralis humeri, ligamentum collaterale laterale, ligamentum anulare radii, crista musculi supinatorii</a:t>
            </a:r>
          </a:p>
          <a:p>
            <a:pPr eaLnBrk="1" hangingPunct="1"/>
            <a:r>
              <a:rPr lang="cs-CZ" altLang="cs-CZ" smtClean="0"/>
              <a:t>ÚPON: od tuberositas radii po úpon pronátoru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supinace předloktí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614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Musculus extensor digitorum communis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lateralis humeri </a:t>
            </a:r>
          </a:p>
          <a:p>
            <a:pPr eaLnBrk="1" hangingPunct="1"/>
            <a:r>
              <a:rPr lang="cs-CZ" altLang="cs-CZ" smtClean="0"/>
              <a:t>ÚPON: dorzální aponeuróza (zadní strana všech tří článků)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ruky a prstů</a:t>
            </a:r>
          </a:p>
          <a:p>
            <a:endParaRPr lang="cs-CZ" altLang="cs-CZ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703388" y="188913"/>
            <a:ext cx="419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sng"/>
              <a:t>ZADNÍ SKUPINA SVALŮ PŘEDLOKTÍ</a:t>
            </a:r>
          </a:p>
        </p:txBody>
      </p:sp>
    </p:spTree>
    <p:extLst>
      <p:ext uri="{BB962C8B-B14F-4D97-AF65-F5344CB8AC3E}">
        <p14:creationId xmlns:p14="http://schemas.microsoft.com/office/powerpoint/2010/main" val="2187485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extensor digiti minimi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lateralis humeri</a:t>
            </a:r>
          </a:p>
          <a:p>
            <a:pPr eaLnBrk="1" hangingPunct="1"/>
            <a:r>
              <a:rPr lang="cs-CZ" altLang="cs-CZ" smtClean="0"/>
              <a:t>ÚPON: dorzální aponeuróza 5. prstu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ruky a malíčku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947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extensor carpi ulnaris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lateralis humeri </a:t>
            </a:r>
          </a:p>
          <a:p>
            <a:pPr eaLnBrk="1" hangingPunct="1"/>
            <a:r>
              <a:rPr lang="cs-CZ" altLang="cs-CZ" smtClean="0"/>
              <a:t>ÚPON: baze 5. metakarpu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a ulnární dukce ruky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66916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Musculus abductor pollicis longus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prox. ulna, membrana, prox. radius </a:t>
            </a:r>
          </a:p>
          <a:p>
            <a:pPr eaLnBrk="1" hangingPunct="1"/>
            <a:r>
              <a:rPr lang="cs-CZ" altLang="cs-CZ" smtClean="0"/>
              <a:t>ÚPON: baze prvního metakarpu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abdukce palce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4173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Musculus extensor pollicis brevis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radius, membrana</a:t>
            </a:r>
          </a:p>
          <a:p>
            <a:pPr eaLnBrk="1" hangingPunct="1"/>
            <a:r>
              <a:rPr lang="cs-CZ" altLang="cs-CZ" smtClean="0"/>
              <a:t>ÚPON: dorzální strana prox. článku palce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v mkf kloubu palce, abdukce palce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760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174626"/>
            <a:ext cx="6516688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cs-CZ" altLang="cs-CZ" sz="2400" b="1" u="sng"/>
              <a:t>SVALY PŘEDLOKTÍ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Times New Roman" panose="02020603050405020304" pitchFamily="18" charset="0"/>
              <a:buNone/>
            </a:pPr>
            <a:r>
              <a:rPr lang="cs-CZ" altLang="cs-CZ" sz="2400" b="1" u="sng"/>
              <a:t>PŘEDNÍ SKUPINA SVALŮ PŘEDLOKTÍ</a:t>
            </a:r>
          </a:p>
          <a:p>
            <a:pPr eaLnBrk="1" hangingPunct="1">
              <a:spcBef>
                <a:spcPct val="0"/>
              </a:spcBef>
              <a:buClr>
                <a:srgbClr val="FFFF00"/>
              </a:buClr>
              <a:buFont typeface="Times New Roman" panose="02020603050405020304" pitchFamily="18" charset="0"/>
              <a:buNone/>
            </a:pPr>
            <a:endParaRPr lang="cs-CZ" altLang="cs-CZ" sz="24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/>
              <a:t>Přední skupina předloketních svalů má jako celek funkci ohybačů (flexorů) ruky (zápěstí) a prstů, jsou zde rovněž pronátory předloktí.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/>
          </a:p>
        </p:txBody>
      </p:sp>
    </p:spTree>
    <p:extLst>
      <p:ext uri="{BB962C8B-B14F-4D97-AF65-F5344CB8AC3E}">
        <p14:creationId xmlns:p14="http://schemas.microsoft.com/office/powerpoint/2010/main" val="298007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Musculus extensor pollicis longus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ulna, membrana</a:t>
            </a:r>
          </a:p>
          <a:p>
            <a:pPr eaLnBrk="1" hangingPunct="1"/>
            <a:r>
              <a:rPr lang="cs-CZ" altLang="cs-CZ" smtClean="0"/>
              <a:t>ÚPON: distalní článek palce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palce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30988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extensor indicis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ulna, membrana, nejdistálněji</a:t>
            </a:r>
          </a:p>
          <a:p>
            <a:pPr eaLnBrk="1" hangingPunct="1"/>
            <a:r>
              <a:rPr lang="cs-CZ" altLang="cs-CZ" smtClean="0"/>
              <a:t>ÚPON: dorzální aponeuróza 2. prstu</a:t>
            </a:r>
          </a:p>
          <a:p>
            <a:pPr eaLnBrk="1" hangingPunct="1"/>
            <a:r>
              <a:rPr lang="cs-CZ" altLang="cs-CZ" smtClean="0"/>
              <a:t>INERVACE: n. radialis</a:t>
            </a:r>
          </a:p>
          <a:p>
            <a:pPr eaLnBrk="1" hangingPunct="1"/>
            <a:r>
              <a:rPr lang="cs-CZ" altLang="cs-CZ" smtClean="0"/>
              <a:t>FUNKCE: extenze 2. prstu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37355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3946525"/>
          </a:xfrm>
        </p:spPr>
        <p:txBody>
          <a:bodyPr/>
          <a:lstStyle/>
          <a:p>
            <a:pPr eaLnBrk="1" hangingPunct="1"/>
            <a:r>
              <a:rPr lang="cs-CZ" altLang="cs-CZ" smtClean="0"/>
              <a:t>Musculi manus</a:t>
            </a:r>
          </a:p>
        </p:txBody>
      </p:sp>
    </p:spTree>
    <p:extLst>
      <p:ext uri="{BB962C8B-B14F-4D97-AF65-F5344CB8AC3E}">
        <p14:creationId xmlns:p14="http://schemas.microsoft.com/office/powerpoint/2010/main" val="25471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Musculus abductor pollicis brevis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eminentia carpi radialis</a:t>
            </a:r>
          </a:p>
          <a:p>
            <a:pPr eaLnBrk="1" hangingPunct="1"/>
            <a:r>
              <a:rPr lang="cs-CZ" altLang="cs-CZ" smtClean="0"/>
              <a:t>ÚPON: radiální sezamská kůstka</a:t>
            </a:r>
          </a:p>
          <a:p>
            <a:pPr eaLnBrk="1" hangingPunct="1"/>
            <a:r>
              <a:rPr lang="cs-CZ" altLang="cs-CZ" smtClean="0"/>
              <a:t>INERVACE: n. medianus</a:t>
            </a:r>
          </a:p>
          <a:p>
            <a:pPr eaLnBrk="1" hangingPunct="1"/>
            <a:r>
              <a:rPr lang="cs-CZ" altLang="cs-CZ" smtClean="0"/>
              <a:t>FUNKCE: abdukce palce</a:t>
            </a:r>
          </a:p>
          <a:p>
            <a:endParaRPr lang="cs-CZ" altLang="cs-CZ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75051" y="55165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03389" y="188913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SVALY THENARU</a:t>
            </a:r>
          </a:p>
        </p:txBody>
      </p:sp>
    </p:spTree>
    <p:extLst>
      <p:ext uri="{BB962C8B-B14F-4D97-AF65-F5344CB8AC3E}">
        <p14:creationId xmlns:p14="http://schemas.microsoft.com/office/powerpoint/2010/main" val="1223522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flexor pollicis brevis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eminentia carpi radialis</a:t>
            </a:r>
          </a:p>
          <a:p>
            <a:pPr eaLnBrk="1" hangingPunct="1"/>
            <a:r>
              <a:rPr lang="cs-CZ" altLang="cs-CZ" smtClean="0"/>
              <a:t>ÚPON: radiální sezamská kůstka</a:t>
            </a:r>
          </a:p>
          <a:p>
            <a:pPr eaLnBrk="1" hangingPunct="1"/>
            <a:r>
              <a:rPr lang="cs-CZ" altLang="cs-CZ" smtClean="0"/>
              <a:t>INERVACE: c. superficiale-n. medianus, c. profundum-n. ulnaris</a:t>
            </a:r>
          </a:p>
          <a:p>
            <a:pPr eaLnBrk="1" hangingPunct="1"/>
            <a:r>
              <a:rPr lang="cs-CZ" altLang="cs-CZ" smtClean="0"/>
              <a:t>FUNKCE: flexe proximálního článku prstu a opozice palce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987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opponens pollicis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eminentia carpi radialis</a:t>
            </a:r>
          </a:p>
          <a:p>
            <a:pPr eaLnBrk="1" hangingPunct="1"/>
            <a:r>
              <a:rPr lang="cs-CZ" altLang="cs-CZ" smtClean="0"/>
              <a:t>ÚPON: laterální okraj 1. metakarpu</a:t>
            </a:r>
          </a:p>
          <a:p>
            <a:pPr eaLnBrk="1" hangingPunct="1"/>
            <a:r>
              <a:rPr lang="cs-CZ" altLang="cs-CZ" smtClean="0"/>
              <a:t>INERVACE: n. medianus</a:t>
            </a:r>
          </a:p>
          <a:p>
            <a:pPr eaLnBrk="1" hangingPunct="1"/>
            <a:r>
              <a:rPr lang="cs-CZ" altLang="cs-CZ" smtClean="0"/>
              <a:t>FUNKCE: opozice palce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26044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adductor pollicis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c. obliquum-eminentia, c. transversum-palmarní strana 3. metakarpu</a:t>
            </a:r>
          </a:p>
          <a:p>
            <a:pPr eaLnBrk="1" hangingPunct="1"/>
            <a:r>
              <a:rPr lang="cs-CZ" altLang="cs-CZ" smtClean="0"/>
              <a:t>ÚPON:ulnární sezamská kůstka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addukce palce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742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palmaris brevis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ulnární okraj palmární aponeurózy</a:t>
            </a:r>
          </a:p>
          <a:p>
            <a:pPr eaLnBrk="1" hangingPunct="1"/>
            <a:r>
              <a:rPr lang="cs-CZ" altLang="cs-CZ" smtClean="0"/>
              <a:t>ÚPON: kůže hypothenaru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příčné kožní rýhy</a:t>
            </a:r>
          </a:p>
          <a:p>
            <a:endParaRPr lang="cs-CZ" altLang="cs-CZ" smtClean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03389" y="188913"/>
            <a:ext cx="3671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SVALY HYPOTHENARU</a:t>
            </a:r>
          </a:p>
        </p:txBody>
      </p:sp>
    </p:spTree>
    <p:extLst>
      <p:ext uri="{BB962C8B-B14F-4D97-AF65-F5344CB8AC3E}">
        <p14:creationId xmlns:p14="http://schemas.microsoft.com/office/powerpoint/2010/main" val="330011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abductor digiti minimi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os pisiforme</a:t>
            </a:r>
          </a:p>
          <a:p>
            <a:pPr eaLnBrk="1" hangingPunct="1"/>
            <a:r>
              <a:rPr lang="cs-CZ" altLang="cs-CZ" smtClean="0"/>
              <a:t>ÚPON: baze prox článku 5. prstu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abdukce 5. prstu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16806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Musculus flexor digiti minimi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hamulus ossis hamati</a:t>
            </a:r>
          </a:p>
          <a:p>
            <a:pPr eaLnBrk="1" hangingPunct="1"/>
            <a:r>
              <a:rPr lang="cs-CZ" altLang="cs-CZ" smtClean="0"/>
              <a:t>ÚPON: baze prox. článku 5. prstu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flexe 5. prstu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1506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Musculus pronator teres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caput humerale-epicondylus medialis humeri, caput ulnare-processus coronoideus ulnae</a:t>
            </a:r>
          </a:p>
          <a:p>
            <a:pPr eaLnBrk="1" hangingPunct="1"/>
            <a:r>
              <a:rPr lang="cs-CZ" altLang="cs-CZ" smtClean="0"/>
              <a:t>ÚPON: střední část corpus radii</a:t>
            </a:r>
          </a:p>
          <a:p>
            <a:pPr eaLnBrk="1" hangingPunct="1"/>
            <a:r>
              <a:rPr lang="cs-CZ" altLang="cs-CZ" smtClean="0"/>
              <a:t>INERVACE: n. medianus</a:t>
            </a:r>
          </a:p>
          <a:p>
            <a:pPr eaLnBrk="1" hangingPunct="1"/>
            <a:r>
              <a:rPr lang="cs-CZ" altLang="cs-CZ" smtClean="0"/>
              <a:t>FUNKCE: pronace a flexe předloktí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6420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Musculus opponens digiti minimi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eminentia carpi ulnaris</a:t>
            </a:r>
          </a:p>
          <a:p>
            <a:pPr eaLnBrk="1" hangingPunct="1"/>
            <a:r>
              <a:rPr lang="cs-CZ" altLang="cs-CZ" smtClean="0"/>
              <a:t>ÚPON: ulnární okraj 5. metakarpu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mírná opozice 5. prstu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91706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Mm. interossei palmares I.-III.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těla metakarpů</a:t>
            </a:r>
          </a:p>
          <a:p>
            <a:pPr eaLnBrk="1" hangingPunct="1"/>
            <a:r>
              <a:rPr lang="cs-CZ" altLang="cs-CZ" smtClean="0"/>
              <a:t>ÚPON: baze prox. článku a dorzální aponeuróza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addukce prstů, flexe prox. článků</a:t>
            </a:r>
          </a:p>
          <a:p>
            <a:endParaRPr lang="cs-CZ" altLang="cs-CZ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0" y="18891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PROSTŘEDNÍ SKUPINA</a:t>
            </a:r>
          </a:p>
        </p:txBody>
      </p:sp>
    </p:spTree>
    <p:extLst>
      <p:ext uri="{BB962C8B-B14F-4D97-AF65-F5344CB8AC3E}">
        <p14:creationId xmlns:p14="http://schemas.microsoft.com/office/powerpoint/2010/main" val="16170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Musculi lumbricales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šlachy m. flexor digitorum profundus</a:t>
            </a:r>
          </a:p>
          <a:p>
            <a:pPr eaLnBrk="1" hangingPunct="1"/>
            <a:r>
              <a:rPr lang="cs-CZ" altLang="cs-CZ" smtClean="0"/>
              <a:t>ÚPON: rad okraj  baze prox. článku, dorzální aponeuróza 2. až 5. prstu</a:t>
            </a:r>
          </a:p>
          <a:p>
            <a:pPr eaLnBrk="1" hangingPunct="1"/>
            <a:r>
              <a:rPr lang="cs-CZ" altLang="cs-CZ" smtClean="0"/>
              <a:t>INERVACE: I.a II.-n. medianus; III. a IV.- n. ulnaris</a:t>
            </a:r>
          </a:p>
          <a:p>
            <a:pPr eaLnBrk="1" hangingPunct="1"/>
            <a:r>
              <a:rPr lang="cs-CZ" altLang="cs-CZ" smtClean="0"/>
              <a:t>FUNKCE: naklonění prstů radiálním směrem, flexe prox článku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398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Mm. interossei dorsales I.-IV.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dvěma hlavami na tělech sousedních metakarpů</a:t>
            </a:r>
          </a:p>
          <a:p>
            <a:pPr eaLnBrk="1" hangingPunct="1"/>
            <a:r>
              <a:rPr lang="cs-CZ" altLang="cs-CZ" smtClean="0"/>
              <a:t>ÚPON: baze prox. článku prstu a dorzální aponeuróza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abdukce prstů, flexe prox. článku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744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0"/>
            <a:ext cx="8234363" cy="2873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0" tIns="0" rIns="0" bIns="0" rtlCol="0" anchor="ctr">
            <a:normAutofit fontScale="90000"/>
          </a:bodyPr>
          <a:lstStyle/>
          <a:p>
            <a:pPr marL="2057400" indent="-20574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b="1" u="sng"/>
              <a:t>FASCIA MANUS</a:t>
            </a: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404814"/>
            <a:ext cx="5435600" cy="40354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0" tIns="0" rIns="0" bIns="0" rtlCol="0">
            <a:normAutofit/>
          </a:bodyPr>
          <a:lstStyle/>
          <a:p>
            <a:pPr marL="0" indent="0" defTabSz="449263">
              <a:spcBef>
                <a:spcPts val="700"/>
              </a:spcBef>
              <a:buClr>
                <a:srgbClr val="FFFFFF"/>
              </a:buClr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b="1"/>
              <a:t>Strana dorsální</a:t>
            </a:r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buFontTx/>
              <a:buChar char="-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sz="2400" b="1"/>
              <a:t>- fascia dorsalis manus interossea</a:t>
            </a:r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buFontTx/>
              <a:buChar char="-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sz="2400" b="1"/>
              <a:t>- fascia dorsalis manus superficialis</a:t>
            </a:r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buFontTx/>
              <a:buChar char="-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sz="2400" b="1"/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buFontTx/>
              <a:buChar char="-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b="1"/>
              <a:t> Strana palmární</a:t>
            </a:r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sz="2400" b="1"/>
              <a:t>- fascia palmaris interossea</a:t>
            </a:r>
          </a:p>
          <a:p>
            <a:pPr marL="0" indent="0" defTabSz="449263">
              <a:spcBef>
                <a:spcPts val="700"/>
              </a:spcBef>
              <a:buFontTx/>
              <a:buChar char="-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sz="2400" b="1"/>
              <a:t> fascia palmaris superficialis</a:t>
            </a:r>
          </a:p>
          <a:p>
            <a:pPr marL="0" indent="0" defTabSz="449263">
              <a:spcBef>
                <a:spcPts val="700"/>
              </a:spcBef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altLang="cs-CZ" sz="2400" b="1"/>
              <a:t>   - aponeurosis palmaris</a:t>
            </a:r>
          </a:p>
          <a:p>
            <a:pPr marL="0" indent="0" defTabSz="449263">
              <a:spcBef>
                <a:spcPts val="700"/>
              </a:spcBef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sz="2400" b="1"/>
          </a:p>
          <a:p>
            <a:pPr marL="0" indent="0" defTabSz="449263">
              <a:spcBef>
                <a:spcPts val="700"/>
              </a:spcBef>
              <a:buClr>
                <a:srgbClr val="FFFFFF"/>
              </a:buClr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sz="2400" b="1"/>
          </a:p>
          <a:p>
            <a:pPr marL="0" indent="0" defTabSz="449263">
              <a:spcBef>
                <a:spcPts val="700"/>
              </a:spcBef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2150997204"/>
      </p:ext>
    </p:extLst>
  </p:cSld>
  <p:clrMapOvr>
    <a:masterClrMapping/>
  </p:clrMapOvr>
  <p:transition advTm="64512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2135188" y="26035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CANALIS CARPI</a:t>
            </a:r>
          </a:p>
        </p:txBody>
      </p:sp>
    </p:spTree>
    <p:extLst>
      <p:ext uri="{BB962C8B-B14F-4D97-AF65-F5344CB8AC3E}">
        <p14:creationId xmlns:p14="http://schemas.microsoft.com/office/powerpoint/2010/main" val="337289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Musculus flexor carpi radialis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ZAČÁTEK: epicondylus medialis humeri</a:t>
            </a:r>
          </a:p>
          <a:p>
            <a:pPr eaLnBrk="1" hangingPunct="1"/>
            <a:r>
              <a:rPr lang="cs-CZ" altLang="cs-CZ" sz="3600"/>
              <a:t>ÚPON: báze 2. a 3. metakarpu</a:t>
            </a:r>
          </a:p>
          <a:p>
            <a:pPr eaLnBrk="1" hangingPunct="1"/>
            <a:r>
              <a:rPr lang="cs-CZ" altLang="cs-CZ" sz="3600"/>
              <a:t>INERVACE: n. medianus</a:t>
            </a:r>
          </a:p>
          <a:p>
            <a:pPr eaLnBrk="1" hangingPunct="1"/>
            <a:r>
              <a:rPr lang="cs-CZ" altLang="cs-CZ" sz="3600"/>
              <a:t>FUNKCE: flexe předloktí, palmární flexe ruky a její radiální dukce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12208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Musculus palmaris longus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ZAČÁTEK: epicondylus medialis humeri</a:t>
            </a:r>
          </a:p>
          <a:p>
            <a:pPr eaLnBrk="1" hangingPunct="1"/>
            <a:r>
              <a:rPr lang="cs-CZ" altLang="cs-CZ" sz="3600"/>
              <a:t>ÚPON: aponeurosis palmaris</a:t>
            </a:r>
          </a:p>
          <a:p>
            <a:pPr eaLnBrk="1" hangingPunct="1"/>
            <a:r>
              <a:rPr lang="cs-CZ" altLang="cs-CZ" sz="3600"/>
              <a:t>INERVACE: n. medianus</a:t>
            </a:r>
          </a:p>
          <a:p>
            <a:pPr eaLnBrk="1" hangingPunct="1"/>
            <a:r>
              <a:rPr lang="cs-CZ" altLang="cs-CZ" sz="3600"/>
              <a:t>FUNKCE: flexe ruky a předloktí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577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Musculus flexor carpi ulnaris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medialis humeri, olecranon ulnae</a:t>
            </a:r>
          </a:p>
          <a:p>
            <a:pPr eaLnBrk="1" hangingPunct="1"/>
            <a:r>
              <a:rPr lang="cs-CZ" altLang="cs-CZ" smtClean="0"/>
              <a:t>ÚPON: os pisiforme, ligamentum pisohamatum, ligamentum pisometacarpeum</a:t>
            </a:r>
          </a:p>
          <a:p>
            <a:pPr eaLnBrk="1" hangingPunct="1"/>
            <a:r>
              <a:rPr lang="cs-CZ" altLang="cs-CZ" smtClean="0"/>
              <a:t>INERVACE: n. ulnaris</a:t>
            </a:r>
          </a:p>
          <a:p>
            <a:pPr eaLnBrk="1" hangingPunct="1"/>
            <a:r>
              <a:rPr lang="cs-CZ" altLang="cs-CZ" smtClean="0"/>
              <a:t>FUNKCE: flexe předloktí a ruky, ulnární dukce ruky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6725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919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/>
              <a:t>Musculus flexor digitorum superficialis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epicondylus medialis humeri, processus coronoideus ulnae a radius</a:t>
            </a:r>
          </a:p>
          <a:p>
            <a:pPr eaLnBrk="1" hangingPunct="1"/>
            <a:r>
              <a:rPr lang="cs-CZ" altLang="cs-CZ" smtClean="0"/>
              <a:t>ÚPON: prostřední článek 2. až 5. prstu, tvoří chiasma tendinum</a:t>
            </a:r>
          </a:p>
          <a:p>
            <a:pPr eaLnBrk="1" hangingPunct="1"/>
            <a:r>
              <a:rPr lang="cs-CZ" altLang="cs-CZ" smtClean="0"/>
              <a:t>INERVACE: n. medianus</a:t>
            </a:r>
          </a:p>
          <a:p>
            <a:pPr eaLnBrk="1" hangingPunct="1"/>
            <a:r>
              <a:rPr lang="cs-CZ" altLang="cs-CZ" smtClean="0"/>
              <a:t>FUNKCE: flexe ruky, prostředního článku prstu i předloktí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8676" name="AutoShape 14" descr="2Q=="/>
          <p:cNvSpPr>
            <a:spLocks noChangeAspect="1" noChangeArrowheads="1"/>
          </p:cNvSpPr>
          <p:nvPr/>
        </p:nvSpPr>
        <p:spPr bwMode="auto">
          <a:xfrm>
            <a:off x="4429125" y="2238375"/>
            <a:ext cx="333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7" name="AutoShape 16" descr="2Q=="/>
          <p:cNvSpPr>
            <a:spLocks noChangeAspect="1" noChangeArrowheads="1"/>
          </p:cNvSpPr>
          <p:nvPr/>
        </p:nvSpPr>
        <p:spPr bwMode="auto">
          <a:xfrm>
            <a:off x="4429125" y="2238375"/>
            <a:ext cx="333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8" name="AutoShape 18" descr="2Q=="/>
          <p:cNvSpPr>
            <a:spLocks noChangeAspect="1" noChangeArrowheads="1"/>
          </p:cNvSpPr>
          <p:nvPr/>
        </p:nvSpPr>
        <p:spPr bwMode="auto">
          <a:xfrm>
            <a:off x="4429125" y="2238375"/>
            <a:ext cx="333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8679" name="AutoShape 20" descr="2Q=="/>
          <p:cNvSpPr>
            <a:spLocks noChangeAspect="1" noChangeArrowheads="1"/>
          </p:cNvSpPr>
          <p:nvPr/>
        </p:nvSpPr>
        <p:spPr bwMode="auto">
          <a:xfrm>
            <a:off x="4429125" y="2238375"/>
            <a:ext cx="333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40554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Musculus flexor pollicis longus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ZAČÁTEK: přední plocha radia a membrana interossea antebrachii</a:t>
            </a:r>
          </a:p>
          <a:p>
            <a:pPr eaLnBrk="1" hangingPunct="1"/>
            <a:r>
              <a:rPr lang="cs-CZ" altLang="cs-CZ" sz="3600"/>
              <a:t>ÚPON: distální článek palce</a:t>
            </a:r>
          </a:p>
          <a:p>
            <a:pPr eaLnBrk="1" hangingPunct="1"/>
            <a:r>
              <a:rPr lang="cs-CZ" altLang="cs-CZ" sz="3600"/>
              <a:t>INERVACE: n. medianus</a:t>
            </a:r>
          </a:p>
          <a:p>
            <a:pPr eaLnBrk="1" hangingPunct="1"/>
            <a:r>
              <a:rPr lang="cs-CZ" altLang="cs-CZ" sz="3600"/>
              <a:t>FUNKCE: flexe palce a ruky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6089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Musculus flexor digitorum profundus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ZAČÁTEK: přední strana ulny a membrana interossea antebrachii</a:t>
            </a:r>
          </a:p>
          <a:p>
            <a:pPr eaLnBrk="1" hangingPunct="1"/>
            <a:r>
              <a:rPr lang="cs-CZ" altLang="cs-CZ" smtClean="0"/>
              <a:t>ÚPON: distální článek 2.-5. prstu</a:t>
            </a:r>
          </a:p>
          <a:p>
            <a:pPr eaLnBrk="1" hangingPunct="1"/>
            <a:r>
              <a:rPr lang="cs-CZ" altLang="cs-CZ" smtClean="0"/>
              <a:t>INERVACE: n. medianus (2. a 3. prst), n. ulnaris (4. a 5. prst)</a:t>
            </a:r>
          </a:p>
          <a:p>
            <a:pPr eaLnBrk="1" hangingPunct="1"/>
            <a:r>
              <a:rPr lang="cs-CZ" altLang="cs-CZ" smtClean="0"/>
              <a:t>FUNKCE: flexe ruky a prstů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16317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Microsoft Office PowerPoint</Application>
  <PresentationFormat>Širokoúhlá obrazovka</PresentationFormat>
  <Paragraphs>171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Musculus pronator teres</vt:lpstr>
      <vt:lpstr>Musculus flexor carpi radialis</vt:lpstr>
      <vt:lpstr>Musculus palmaris longus</vt:lpstr>
      <vt:lpstr>Musculus flexor carpi ulnaris</vt:lpstr>
      <vt:lpstr>Musculus flexor digitorum superficialis</vt:lpstr>
      <vt:lpstr>Musculus flexor pollicis longus</vt:lpstr>
      <vt:lpstr>Musculus flexor digitorum profundus</vt:lpstr>
      <vt:lpstr>Musculus pronator quadratus</vt:lpstr>
      <vt:lpstr>Musculus brachioradialis</vt:lpstr>
      <vt:lpstr>Musculus extensor carpi radialis longus</vt:lpstr>
      <vt:lpstr>Musculus extensor carpi radialis brevis</vt:lpstr>
      <vt:lpstr>Musculus supinator</vt:lpstr>
      <vt:lpstr>Musculus extensor digitorum communis</vt:lpstr>
      <vt:lpstr>Musculus extensor digiti minimi</vt:lpstr>
      <vt:lpstr>Musculus extensor carpi ulnaris</vt:lpstr>
      <vt:lpstr>Musculus abductor pollicis longus</vt:lpstr>
      <vt:lpstr>Musculus extensor pollicis brevis</vt:lpstr>
      <vt:lpstr>Musculus extensor pollicis longus</vt:lpstr>
      <vt:lpstr>Musculus extensor indicis</vt:lpstr>
      <vt:lpstr>Musculi manus</vt:lpstr>
      <vt:lpstr>Musculus abductor pollicis brevis</vt:lpstr>
      <vt:lpstr>Musculus flexor pollicis brevis</vt:lpstr>
      <vt:lpstr>Musculus opponens pollicis</vt:lpstr>
      <vt:lpstr>Musculus adductor pollicis</vt:lpstr>
      <vt:lpstr>Musculus palmaris brevis</vt:lpstr>
      <vt:lpstr>Musculus abductor digiti minimi</vt:lpstr>
      <vt:lpstr>Musculus flexor digiti minimi</vt:lpstr>
      <vt:lpstr>Musculus opponens digiti minimi</vt:lpstr>
      <vt:lpstr>Mm. interossei palmares I.-III. </vt:lpstr>
      <vt:lpstr>Musculi lumbricales</vt:lpstr>
      <vt:lpstr>Mm. interossei dorsales I.-IV.</vt:lpstr>
      <vt:lpstr>FASCIA MANUS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Vymazalová</dc:creator>
  <cp:lastModifiedBy>Kateřina Vymazalová</cp:lastModifiedBy>
  <cp:revision>1</cp:revision>
  <dcterms:created xsi:type="dcterms:W3CDTF">2016-11-10T09:21:56Z</dcterms:created>
  <dcterms:modified xsi:type="dcterms:W3CDTF">2016-11-10T09:22:10Z</dcterms:modified>
</cp:coreProperties>
</file>