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5" r:id="rId8"/>
    <p:sldId id="307" r:id="rId9"/>
    <p:sldId id="308" r:id="rId10"/>
    <p:sldId id="268" r:id="rId11"/>
    <p:sldId id="276" r:id="rId12"/>
    <p:sldId id="277" r:id="rId13"/>
    <p:sldId id="278" r:id="rId14"/>
    <p:sldId id="280" r:id="rId15"/>
    <p:sldId id="281" r:id="rId16"/>
    <p:sldId id="282" r:id="rId17"/>
    <p:sldId id="283" r:id="rId18"/>
    <p:sldId id="284" r:id="rId19"/>
    <p:sldId id="286" r:id="rId20"/>
    <p:sldId id="289" r:id="rId21"/>
    <p:sldId id="290" r:id="rId22"/>
    <p:sldId id="291" r:id="rId23"/>
    <p:sldId id="292" r:id="rId24"/>
    <p:sldId id="293" r:id="rId25"/>
    <p:sldId id="294" r:id="rId26"/>
    <p:sldId id="295" r:id="rId27"/>
    <p:sldId id="296" r:id="rId28"/>
    <p:sldId id="297" r:id="rId29"/>
    <p:sldId id="298" r:id="rId30"/>
    <p:sldId id="299" r:id="rId31"/>
    <p:sldId id="300" r:id="rId32"/>
    <p:sldId id="301" r:id="rId33"/>
    <p:sldId id="302" r:id="rId34"/>
    <p:sldId id="303" r:id="rId35"/>
    <p:sldId id="304" r:id="rId36"/>
    <p:sldId id="305" r:id="rId37"/>
    <p:sldId id="306" r:id="rId38"/>
    <p:sldId id="310" r:id="rId39"/>
    <p:sldId id="311" r:id="rId40"/>
    <p:sldId id="312" r:id="rId41"/>
    <p:sldId id="313" r:id="rId42"/>
    <p:sldId id="314" r:id="rId43"/>
    <p:sldId id="315" r:id="rId44"/>
    <p:sldId id="316" r:id="rId45"/>
    <p:sldId id="317" r:id="rId46"/>
    <p:sldId id="318" r:id="rId47"/>
    <p:sldId id="319" r:id="rId48"/>
    <p:sldId id="320" r:id="rId49"/>
    <p:sldId id="321" r:id="rId50"/>
    <p:sldId id="322" r:id="rId51"/>
    <p:sldId id="323" r:id="rId52"/>
    <p:sldId id="324" r:id="rId53"/>
    <p:sldId id="325" r:id="rId54"/>
    <p:sldId id="326" r:id="rId55"/>
    <p:sldId id="327" r:id="rId56"/>
    <p:sldId id="328" r:id="rId5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18" autoAdjust="0"/>
    <p:restoredTop sz="94660"/>
  </p:normalViewPr>
  <p:slideViewPr>
    <p:cSldViewPr>
      <p:cViewPr varScale="1">
        <p:scale>
          <a:sx n="51" d="100"/>
          <a:sy n="51" d="100"/>
        </p:scale>
        <p:origin x="-52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Obdélník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Obdélník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11E08B79-B641-43DF-9C18-39C386EC6792}" type="datetimeFigureOut">
              <a:rPr lang="cs-CZ" smtClean="0"/>
              <a:t>29. 10. 2016</a:t>
            </a:fld>
            <a:endParaRPr lang="cs-CZ" dirty="0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5DCEEB3-DA2C-4D84-B381-E7AD34BC4C6E}" type="slidenum">
              <a:rPr lang="cs-CZ" smtClean="0"/>
              <a:t>‹#›</a:t>
            </a:fld>
            <a:endParaRPr lang="cs-CZ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08B79-B641-43DF-9C18-39C386EC6792}" type="datetimeFigureOut">
              <a:rPr lang="cs-CZ" smtClean="0"/>
              <a:t>29. 10. 2016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CEEB3-DA2C-4D84-B381-E7AD34BC4C6E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11E08B79-B641-43DF-9C18-39C386EC6792}" type="datetimeFigureOut">
              <a:rPr lang="cs-CZ" smtClean="0"/>
              <a:t>29. 10. 2016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7" name="Obdélník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Obdélník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Obdélník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B5DCEEB3-DA2C-4D84-B381-E7AD34BC4C6E}" type="slidenum">
              <a:rPr lang="cs-CZ" smtClean="0"/>
              <a:t>‹#›</a:t>
            </a:fld>
            <a:endParaRPr lang="cs-CZ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08B79-B641-43DF-9C18-39C386EC6792}" type="datetimeFigureOut">
              <a:rPr lang="cs-CZ" smtClean="0"/>
              <a:t>29. 10. 2016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5DCEEB3-DA2C-4D84-B381-E7AD34BC4C6E}" type="slidenum">
              <a:rPr lang="cs-CZ" smtClean="0"/>
              <a:t>‹#›</a:t>
            </a:fld>
            <a:endParaRPr lang="cs-CZ" dirty="0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7" name="Obdélník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Obdélník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Obdélník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2" name="Zástupný symbol pro datum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08B79-B641-43DF-9C18-39C386EC6792}" type="datetimeFigureOut">
              <a:rPr lang="cs-CZ" smtClean="0"/>
              <a:t>29. 10. 2016</a:t>
            </a:fld>
            <a:endParaRPr lang="cs-CZ" dirty="0"/>
          </a:p>
        </p:txBody>
      </p:sp>
      <p:sp>
        <p:nvSpPr>
          <p:cNvPr id="13" name="Zástupný symbol pro číslo snímku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B5DCEEB3-DA2C-4D84-B381-E7AD34BC4C6E}" type="slidenum">
              <a:rPr lang="cs-CZ" smtClean="0"/>
              <a:t>‹#›</a:t>
            </a:fld>
            <a:endParaRPr lang="cs-CZ" dirty="0"/>
          </a:p>
        </p:txBody>
      </p:sp>
      <p:sp>
        <p:nvSpPr>
          <p:cNvPr id="14" name="Zástupný symbol pro zápatí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8" name="Zástupný symbol pro datum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11E08B79-B641-43DF-9C18-39C386EC6792}" type="datetimeFigureOut">
              <a:rPr lang="cs-CZ" smtClean="0"/>
              <a:t>29. 10. 2016</a:t>
            </a:fld>
            <a:endParaRPr lang="cs-CZ" dirty="0"/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B5DCEEB3-DA2C-4D84-B381-E7AD34BC4C6E}" type="slidenum">
              <a:rPr lang="cs-CZ" smtClean="0"/>
              <a:t>‹#›</a:t>
            </a:fld>
            <a:endParaRPr lang="cs-CZ" dirty="0"/>
          </a:p>
        </p:txBody>
      </p:sp>
      <p:sp>
        <p:nvSpPr>
          <p:cNvPr id="12" name="Zástupný symbol pro zápatí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cs-CZ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11E08B79-B641-43DF-9C18-39C386EC6792}" type="datetimeFigureOut">
              <a:rPr lang="cs-CZ" smtClean="0"/>
              <a:t>29. 10. 2016</a:t>
            </a:fld>
            <a:endParaRPr lang="cs-CZ" dirty="0"/>
          </a:p>
        </p:txBody>
      </p:sp>
      <p:sp>
        <p:nvSpPr>
          <p:cNvPr id="12" name="Zástupný symbol pro číslo snímku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B5DCEEB3-DA2C-4D84-B381-E7AD34BC4C6E}" type="slidenum">
              <a:rPr lang="cs-CZ" smtClean="0"/>
              <a:t>‹#›</a:t>
            </a:fld>
            <a:endParaRPr lang="cs-CZ" dirty="0"/>
          </a:p>
        </p:txBody>
      </p:sp>
      <p:sp>
        <p:nvSpPr>
          <p:cNvPr id="14" name="Zástupný symbol pro zápatí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cs-CZ" dirty="0"/>
          </a:p>
        </p:txBody>
      </p:sp>
      <p:sp>
        <p:nvSpPr>
          <p:cNvPr id="16" name="Zástupný symbol pro text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5" name="Zástupný symbol pro text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08B79-B641-43DF-9C18-39C386EC6792}" type="datetimeFigureOut">
              <a:rPr lang="cs-CZ" smtClean="0"/>
              <a:t>29. 10. 2016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5DCEEB3-DA2C-4D84-B381-E7AD34BC4C6E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08B79-B641-43DF-9C18-39C386EC6792}" type="datetimeFigureOut">
              <a:rPr lang="cs-CZ" smtClean="0"/>
              <a:t>29. 10. 2016</a:t>
            </a:fld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5DCEEB3-DA2C-4D84-B381-E7AD34BC4C6E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08B79-B641-43DF-9C18-39C386EC6792}" type="datetimeFigureOut">
              <a:rPr lang="cs-CZ" smtClean="0"/>
              <a:t>29. 10. 2016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5DCEEB3-DA2C-4D84-B381-E7AD34BC4C6E}" type="slidenum">
              <a:rPr lang="cs-CZ" smtClean="0"/>
              <a:t>‹#›</a:t>
            </a:fld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Obdélník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Obdélník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Obdélník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1" name="Obdélník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Zástupný symbol pro datum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11E08B79-B641-43DF-9C18-39C386EC6792}" type="datetimeFigureOut">
              <a:rPr lang="cs-CZ" smtClean="0"/>
              <a:t>29. 10. 2016</a:t>
            </a:fld>
            <a:endParaRPr lang="cs-CZ" dirty="0"/>
          </a:p>
        </p:txBody>
      </p:sp>
      <p:sp>
        <p:nvSpPr>
          <p:cNvPr id="13" name="Zástupný symbol pro číslo snímku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B5DCEEB3-DA2C-4D84-B381-E7AD34BC4C6E}" type="slidenum">
              <a:rPr lang="cs-CZ" smtClean="0"/>
              <a:t>‹#›</a:t>
            </a:fld>
            <a:endParaRPr lang="cs-CZ" dirty="0"/>
          </a:p>
        </p:txBody>
      </p:sp>
      <p:sp>
        <p:nvSpPr>
          <p:cNvPr id="14" name="Zástupný symbol pro zápatí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cs-CZ" dirty="0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dirty="0" smtClean="0"/>
              <a:t>Kliknutím na ikonu přidáte obrázek.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11E08B79-B641-43DF-9C18-39C386EC6792}" type="datetimeFigureOut">
              <a:rPr lang="cs-CZ" smtClean="0"/>
              <a:t>29. 10. 2016</a:t>
            </a:fld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7" name="Obdélník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Obdélník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Obdélník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5DCEEB3-DA2C-4D84-B381-E7AD34BC4C6E}" type="slidenum">
              <a:rPr lang="cs-CZ" smtClean="0"/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259632" y="2420888"/>
            <a:ext cx="7579568" cy="3446512"/>
          </a:xfrm>
        </p:spPr>
        <p:txBody>
          <a:bodyPr>
            <a:normAutofit/>
          </a:bodyPr>
          <a:lstStyle/>
          <a:p>
            <a:r>
              <a:rPr lang="cs-CZ" sz="6600" dirty="0" smtClean="0"/>
              <a:t>Managment hendikepovaných </a:t>
            </a:r>
            <a:r>
              <a:rPr lang="cs-CZ" sz="6600" dirty="0" smtClean="0"/>
              <a:t>pacientů – </a:t>
            </a:r>
            <a:r>
              <a:rPr lang="cs-CZ" sz="4000" dirty="0" smtClean="0"/>
              <a:t>učební text</a:t>
            </a:r>
            <a:endParaRPr lang="cs-CZ" sz="40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bg1"/>
                </a:solidFill>
              </a:rPr>
              <a:t>Mgr. Petra </a:t>
            </a:r>
            <a:r>
              <a:rPr lang="cs-CZ" dirty="0" err="1" smtClean="0">
                <a:solidFill>
                  <a:schemeClr val="bg1"/>
                </a:solidFill>
              </a:rPr>
              <a:t>Bielczyková</a:t>
            </a:r>
            <a:endParaRPr lang="cs-CZ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9974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Vzhled pacienta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Osobnost jedince je ovlivňována věkem, fyzickou a somatickou zralostí, povahovými rysy, intelektovou úrovní, ale často i poměrně výrazně i hendikepem somatickým a psychickým. Osobnost není hotova při narození, ale formuje se v individuálním vývoji a je výrazem působení ve společnosti.</a:t>
            </a:r>
          </a:p>
          <a:p>
            <a:r>
              <a:rPr lang="cs-CZ" dirty="0" smtClean="0"/>
              <a:t>Prvotní monitoring při příchodu pac. </a:t>
            </a:r>
            <a:r>
              <a:rPr lang="cs-CZ" dirty="0"/>
              <a:t>d</a:t>
            </a:r>
            <a:r>
              <a:rPr lang="cs-CZ" dirty="0" smtClean="0"/>
              <a:t>o ordinace</a:t>
            </a:r>
          </a:p>
          <a:p>
            <a:pPr>
              <a:buFontTx/>
              <a:buChar char="-"/>
            </a:pPr>
            <a:r>
              <a:rPr lang="cs-CZ" dirty="0" smtClean="0"/>
              <a:t>- Vývoj somatický ( odpovídá věku)</a:t>
            </a:r>
          </a:p>
          <a:p>
            <a:pPr>
              <a:buFontTx/>
              <a:buChar char="-"/>
            </a:pPr>
            <a:r>
              <a:rPr lang="cs-CZ" dirty="0" smtClean="0"/>
              <a:t>- Vývoj emocionální ( pac. pláče, obranné reakce)</a:t>
            </a:r>
          </a:p>
          <a:p>
            <a:pPr>
              <a:buFontTx/>
              <a:buChar char="-"/>
            </a:pPr>
            <a:r>
              <a:rPr lang="cs-CZ" dirty="0" smtClean="0"/>
              <a:t>- Vývoj sociální (chování pac. odpovídá stejně starému jedinci)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7761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Hendikepovaný pacient mívá někdy v rodině horší postavení. Podle chování rodičů může někdy mít pocit nechtěného dítěte. Občas se setkáme se skrytým negativním postojem rodičů. Některým rodičům vadí, že jejich dítě je „</a:t>
            </a:r>
            <a:r>
              <a:rPr lang="cs-CZ" dirty="0" err="1" smtClean="0"/>
              <a:t>nechlubitelné</a:t>
            </a:r>
            <a:r>
              <a:rPr lang="cs-CZ" dirty="0" smtClean="0"/>
              <a:t>“ a matka i dítě se tím cítí ve společenské izolaci. Mnozí rodiče prožívají pocit viny na hendikep svého dítěte a snaží se mu to aspoň trochu vynahradit, proto dítěti dávají mnoho sladkostí, rozmazlují je.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29754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Nespolupracující pacient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Pojem </a:t>
            </a:r>
            <a:r>
              <a:rPr lang="cs-CZ" dirty="0" err="1" smtClean="0"/>
              <a:t>neošetřitelný</a:t>
            </a:r>
            <a:r>
              <a:rPr lang="cs-CZ" dirty="0" smtClean="0"/>
              <a:t> či nespolupracující pacient je velmi široký. Lze rozdělit do několika skupin.</a:t>
            </a:r>
          </a:p>
          <a:p>
            <a:r>
              <a:rPr lang="cs-CZ" dirty="0" smtClean="0"/>
              <a:t>I. Různě silně vyjádřený strach se stomatologického ošetření.</a:t>
            </a:r>
          </a:p>
          <a:p>
            <a:r>
              <a:rPr lang="cs-CZ" dirty="0" smtClean="0"/>
              <a:t>II. Neschopnost spolupráce pro nízkou inteligenci</a:t>
            </a:r>
          </a:p>
          <a:p>
            <a:r>
              <a:rPr lang="cs-CZ" dirty="0" smtClean="0"/>
              <a:t>III. Příčina nespolupráce není ovlivnitelná vůlí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          - nekoordinované pohyby, záškuby a třesy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          - zvýšený dávivý reflex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          - kašel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          - zvýšená salivace</a:t>
            </a:r>
          </a:p>
          <a:p>
            <a:r>
              <a:rPr lang="cs-CZ" dirty="0" smtClean="0"/>
              <a:t>IV. Zcela malé děti do 3 let – rozumové schopnosti těchto dětí nejsou dostatečně rozvinuty a proto je velmi obtížné s nimi navázat kontakt.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4320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Nejdůležitější je prevence nespolupráce celým zdravotnickým personálem, protože i u jedince s intelektem v mezích normy může být nespolupráce tak výrazná, že tento pacient budí dojem intelektové inferiority a doprovod, který se s takovým jednáním setkává u svého svěřence poprvé, připisuje tuto situaci neodbornosti či dokonce neschopnosti ošetřujícího.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11999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Vrozené vývojové poruchy TZT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Např. Dentinová dysplazie- je mimořádně vzácné </a:t>
            </a:r>
            <a:r>
              <a:rPr lang="cs-CZ" dirty="0" err="1" smtClean="0"/>
              <a:t>hereditální</a:t>
            </a:r>
            <a:r>
              <a:rPr lang="cs-CZ" dirty="0" smtClean="0"/>
              <a:t> onemocnění s odchylkami klinickými i histologickými. </a:t>
            </a:r>
          </a:p>
          <a:p>
            <a:r>
              <a:rPr lang="cs-CZ" dirty="0" smtClean="0"/>
              <a:t>Často postihuje obě dentice. ( tvar korunek a erupce zubů je meze změn, nápadná je barva zubu – jantarový nádech, která se objevuje za několik roků po erupci zubů, viklavost, </a:t>
            </a:r>
            <a:r>
              <a:rPr lang="cs-CZ" dirty="0" err="1" smtClean="0"/>
              <a:t>odontogenní</a:t>
            </a:r>
            <a:r>
              <a:rPr lang="cs-CZ" dirty="0" smtClean="0"/>
              <a:t> píštěle a abscesy v periapikální oblasti. </a:t>
            </a:r>
          </a:p>
          <a:p>
            <a:r>
              <a:rPr lang="cs-CZ" dirty="0" smtClean="0"/>
              <a:t>Na rtg. Je typický nález obliterace v dočasné dentici úplná, ve stálé dentici částečná obliterace dřeňových dutin, kde se nachází kalcifikovaný tubulární dentin, </a:t>
            </a:r>
            <a:r>
              <a:rPr lang="cs-CZ" dirty="0" err="1" smtClean="0"/>
              <a:t>osteodentin</a:t>
            </a:r>
            <a:r>
              <a:rPr lang="cs-CZ" dirty="0" smtClean="0"/>
              <a:t>, kaskádovitý dentin a typické periapikální projasnění. Nápadné jsou kořeny zubů, které jsou obvykle krátké, tvarově různě </a:t>
            </a:r>
            <a:r>
              <a:rPr lang="cs-CZ" dirty="0" err="1" smtClean="0"/>
              <a:t>malformované</a:t>
            </a:r>
            <a:r>
              <a:rPr lang="cs-CZ" dirty="0" smtClean="0"/>
              <a:t>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09286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Parodontopatie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smtClean="0"/>
              <a:t>U hendikepovaných bývá zvýšený výskyt. V klinické praxi často pozorujeme souvislost </a:t>
            </a:r>
            <a:r>
              <a:rPr lang="cs-CZ" dirty="0" err="1" smtClean="0"/>
              <a:t>parodontitid</a:t>
            </a:r>
            <a:r>
              <a:rPr lang="cs-CZ" dirty="0" smtClean="0"/>
              <a:t> v dětském věku a dospělosti. Riziko přehlédnutí v dětství při diagnostice je veliké pro ztíženou komunikaci, zejména u MR dětí. </a:t>
            </a:r>
          </a:p>
          <a:p>
            <a:r>
              <a:rPr lang="cs-CZ" dirty="0" err="1" smtClean="0"/>
              <a:t>Parodontitidy</a:t>
            </a:r>
            <a:r>
              <a:rPr lang="cs-CZ" dirty="0" smtClean="0"/>
              <a:t> mohou být raným symptomem závažného somatického onemocnění. </a:t>
            </a:r>
          </a:p>
          <a:p>
            <a:r>
              <a:rPr lang="cs-CZ" dirty="0" smtClean="0"/>
              <a:t>U dočasné dentice nacházíme růžovou, pevnou gingivu s dobře definovanou zónou gingivy připojené, která dosahuje 1-6 mm. Nižší keratinizace a vyšší vaskularizace způsobuje červenější barvu gingivy, nápadná je i hladkost gingivy,       (</a:t>
            </a:r>
            <a:r>
              <a:rPr lang="cs-CZ" dirty="0" err="1" smtClean="0"/>
              <a:t>stipling</a:t>
            </a:r>
            <a:r>
              <a:rPr lang="cs-CZ" dirty="0" smtClean="0"/>
              <a:t> se začíná vyvíjet od 2-3-roku života dítěte), což může vést k záměně za gingivu zánětlivě změněnou.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46809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Parodontopatie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5357192"/>
          </a:xfrm>
        </p:spPr>
        <p:txBody>
          <a:bodyPr>
            <a:normAutofit fontScale="85000" lnSpcReduction="20000"/>
          </a:bodyPr>
          <a:lstStyle/>
          <a:p>
            <a:r>
              <a:rPr lang="cs-CZ" dirty="0" smtClean="0"/>
              <a:t>Také vývoj gingivy při prořezání stálých zubů může způsobit záměnu -erupční chobot zaměnit za </a:t>
            </a:r>
            <a:r>
              <a:rPr lang="cs-CZ" dirty="0" err="1" smtClean="0"/>
              <a:t>parodontální</a:t>
            </a:r>
            <a:r>
              <a:rPr lang="cs-CZ" dirty="0" smtClean="0"/>
              <a:t>. Po ukončení aktivní fáze erupce je gingivální žlábek mělký 0,5 – 1 mm.</a:t>
            </a:r>
          </a:p>
          <a:p>
            <a:r>
              <a:rPr lang="cs-CZ" dirty="0" smtClean="0"/>
              <a:t>U mentálně postižených se můžeme častěji setkat s gingivitis </a:t>
            </a:r>
            <a:r>
              <a:rPr lang="cs-CZ" dirty="0" err="1" smtClean="0"/>
              <a:t>arteficialis</a:t>
            </a:r>
            <a:r>
              <a:rPr lang="cs-CZ" dirty="0" smtClean="0"/>
              <a:t>, kdy příčinou je sebepoškozování ( vlastním </a:t>
            </a:r>
            <a:r>
              <a:rPr lang="cs-CZ" dirty="0" err="1" smtClean="0"/>
              <a:t>nechtem</a:t>
            </a:r>
            <a:r>
              <a:rPr lang="cs-CZ" dirty="0" smtClean="0"/>
              <a:t> pac.). Poměrně časté jsou různé formy </a:t>
            </a:r>
            <a:r>
              <a:rPr lang="cs-CZ" dirty="0" err="1" smtClean="0"/>
              <a:t>fibromatosis</a:t>
            </a:r>
            <a:r>
              <a:rPr lang="cs-CZ" dirty="0" smtClean="0"/>
              <a:t> </a:t>
            </a:r>
            <a:r>
              <a:rPr lang="cs-CZ" dirty="0" err="1" smtClean="0"/>
              <a:t>gingivae</a:t>
            </a:r>
            <a:r>
              <a:rPr lang="cs-CZ" dirty="0" smtClean="0"/>
              <a:t>. </a:t>
            </a:r>
          </a:p>
          <a:p>
            <a:r>
              <a:rPr lang="cs-CZ" dirty="0"/>
              <a:t> </a:t>
            </a:r>
            <a:r>
              <a:rPr lang="cs-CZ" dirty="0" err="1" smtClean="0"/>
              <a:t>Parodontitis</a:t>
            </a:r>
            <a:r>
              <a:rPr lang="cs-CZ" dirty="0" smtClean="0"/>
              <a:t> u systémového onemocnění, zejména </a:t>
            </a:r>
            <a:r>
              <a:rPr lang="cs-CZ" dirty="0" err="1" smtClean="0"/>
              <a:t>progredující</a:t>
            </a:r>
            <a:r>
              <a:rPr lang="cs-CZ" dirty="0" smtClean="0"/>
              <a:t> formy jsou zpočátku snadno přehlédnutelné. Pacient je subjektivně bez potíží, mohou přejít do těžké formy </a:t>
            </a:r>
            <a:r>
              <a:rPr lang="cs-CZ" dirty="0" err="1" smtClean="0"/>
              <a:t>parodontitidy</a:t>
            </a:r>
            <a:r>
              <a:rPr lang="cs-CZ" dirty="0" smtClean="0"/>
              <a:t>. Pozornost věnujeme i macerovaným ragádám na rtech. </a:t>
            </a:r>
            <a:r>
              <a:rPr lang="cs-CZ" dirty="0" err="1" smtClean="0"/>
              <a:t>Vyjímkou</a:t>
            </a:r>
            <a:r>
              <a:rPr lang="cs-CZ" dirty="0" smtClean="0"/>
              <a:t> nejsou ani mykotické infekce. </a:t>
            </a:r>
          </a:p>
          <a:p>
            <a:r>
              <a:rPr lang="cs-CZ" dirty="0" smtClean="0"/>
              <a:t>U jedinců s poruchou retního uzávěru bává </a:t>
            </a:r>
            <a:r>
              <a:rPr lang="cs-CZ" dirty="0" err="1" smtClean="0"/>
              <a:t>stomatitis</a:t>
            </a:r>
            <a:r>
              <a:rPr lang="cs-CZ" dirty="0" smtClean="0"/>
              <a:t> </a:t>
            </a:r>
            <a:r>
              <a:rPr lang="cs-CZ" dirty="0" err="1" smtClean="0"/>
              <a:t>angularis</a:t>
            </a:r>
            <a:r>
              <a:rPr lang="cs-CZ" dirty="0" smtClean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26590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Parodontopatie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Včasná terapie má nejlepší prognózu a umožňuje zachování funkčního chrupu co nejdéle. Terapie u pacientů mentálně postižených je stižena jejich neochotou a neschopností spolupráce, proto je třeba některé postupy modifikovat. ( výplachy nahradit potíráním smotkem vaty)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78561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Motorické postižení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Pohybové vady jsou nápadné, negativně ovlivňují celou osobnost, snižují sebevědomí a vyvolávají snahu kompenzace jiným způsobem. U těchto dětí jsou popisovány tři druhy reakce:</a:t>
            </a:r>
          </a:p>
          <a:p>
            <a:pPr marL="0" indent="0">
              <a:buNone/>
            </a:pPr>
            <a:r>
              <a:rPr lang="cs-CZ" dirty="0" smtClean="0"/>
              <a:t>-své postižení výrazně předvádějí, aby získaly výhody,</a:t>
            </a:r>
          </a:p>
          <a:p>
            <a:pPr marL="0" indent="0">
              <a:buNone/>
            </a:pPr>
            <a:r>
              <a:rPr lang="cs-CZ" dirty="0" smtClean="0"/>
              <a:t>-odklánějí se od společnosti, uzavírají se do sebe, jsou smutní, depresivní, vztahovační,</a:t>
            </a:r>
          </a:p>
          <a:p>
            <a:pPr marL="0" indent="0">
              <a:buNone/>
            </a:pPr>
            <a:r>
              <a:rPr lang="cs-CZ" dirty="0" smtClean="0"/>
              <a:t>-celkově nevyvážení, někdy velmi rychle mění nálady a často se u nich střídají oba předchozí typy chování.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7415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Hybnost dolních končetin umožňuje odpoutání ze závislosti na jiných lidech. Je prostředkem k získání mnoha poznatků.</a:t>
            </a:r>
          </a:p>
          <a:p>
            <a:r>
              <a:rPr lang="cs-CZ" dirty="0" smtClean="0"/>
              <a:t>Hybnost horních končetin je významná pro sebeobsluhu a aktivní kontakt s prostředím, ale znemožňuje samostatný pohyb. </a:t>
            </a:r>
          </a:p>
          <a:p>
            <a:r>
              <a:rPr lang="cs-CZ" dirty="0" smtClean="0"/>
              <a:t>Hybnost mluvidel a mimická pohyblivost je potřebná pro rozvoj komunikace verbální i nonverbální.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65405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Jednotlivé typy postižení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Jedinci hendikepovaní 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- motorickým postižením</a:t>
            </a:r>
          </a:p>
          <a:p>
            <a:pPr marL="0" indent="0">
              <a:buNone/>
            </a:pPr>
            <a:r>
              <a:rPr lang="cs-CZ" dirty="0" smtClean="0"/>
              <a:t> - smyslovým postižením  - zrakově postižený pacient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                                 - sluchově postižený pacient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                                 - kombinované postižení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64431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Klasifikace pohybových poruch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Malformace a amputace – nejčastěji se vyskytuje patologické vyvinutí částí těla (anomálie), umělé oddělení části těla následkem úrazu, choroby, nádorů.</a:t>
            </a:r>
          </a:p>
          <a:p>
            <a:r>
              <a:rPr lang="cs-CZ" dirty="0" smtClean="0"/>
              <a:t>Stomatologické ošetření nebývá komplikované, problémem je doprava pacienta do ordinace</a:t>
            </a:r>
          </a:p>
          <a:p>
            <a:r>
              <a:rPr lang="cs-CZ" dirty="0" smtClean="0"/>
              <a:t>U imobilního pacienta je i problémem posazení do stomatologického křesla. Pokud je tedy možné provádíme některé výkony na vozíku</a:t>
            </a:r>
          </a:p>
          <a:p>
            <a:r>
              <a:rPr lang="cs-CZ" dirty="0" smtClean="0"/>
              <a:t>Pro zdravotníky z toho vyplývají individuální postupy, doporučené NRZP ČR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46004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Desatero komunikace s pacienty s pohybovým postižením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997152"/>
          </a:xfrm>
        </p:spPr>
        <p:txBody>
          <a:bodyPr>
            <a:normAutofit fontScale="85000" lnSpcReduction="20000"/>
          </a:bodyPr>
          <a:lstStyle/>
          <a:p>
            <a:r>
              <a:rPr lang="cs-CZ" dirty="0" smtClean="0"/>
              <a:t>1. Zdrav. Pracovník komunikuje při zjišťování anamnézy zásadně s pacientem , nikoliv s doprovodem</a:t>
            </a:r>
          </a:p>
          <a:p>
            <a:r>
              <a:rPr lang="cs-CZ" dirty="0" smtClean="0"/>
              <a:t>2. Při nezbytné manipulaci s pac. </a:t>
            </a:r>
            <a:r>
              <a:rPr lang="cs-CZ" dirty="0"/>
              <a:t>m</a:t>
            </a:r>
            <a:r>
              <a:rPr lang="cs-CZ" dirty="0" smtClean="0"/>
              <a:t>u vysvětlíme co od něj potřebujeme a požádáme jej, aby nám řekl, jak máme postupovat</a:t>
            </a:r>
          </a:p>
          <a:p>
            <a:r>
              <a:rPr lang="cs-CZ" dirty="0" smtClean="0"/>
              <a:t>3. Dbáme, aby pac. měl ve svém dosahu nezbytné kompenzační pomůcky. Tím zvyšujeme jeho jistotu a pocit soběstačnosti</a:t>
            </a:r>
          </a:p>
          <a:p>
            <a:r>
              <a:rPr lang="cs-CZ" dirty="0" smtClean="0"/>
              <a:t>4. Pokud potřebujeme vykonat zdravot. úkon, požádáme pac. pokud je to možné aby si sám zvolil místo vpichu či jiného zákroku</a:t>
            </a:r>
          </a:p>
          <a:p>
            <a:r>
              <a:rPr lang="cs-CZ" dirty="0" smtClean="0"/>
              <a:t>5. Zásadně dbáme aby měl pac. </a:t>
            </a:r>
            <a:r>
              <a:rPr lang="cs-CZ" dirty="0"/>
              <a:t>k</a:t>
            </a:r>
            <a:r>
              <a:rPr lang="cs-CZ" dirty="0" smtClean="0"/>
              <a:t> dispozici při převozu </a:t>
            </a:r>
            <a:r>
              <a:rPr lang="cs-CZ" dirty="0" err="1" smtClean="0"/>
              <a:t>sanitkoui</a:t>
            </a:r>
            <a:r>
              <a:rPr lang="cs-CZ" dirty="0" smtClean="0"/>
              <a:t> </a:t>
            </a:r>
            <a:r>
              <a:rPr lang="cs-CZ" dirty="0" err="1" smtClean="0"/>
              <a:t>nezbytno</a:t>
            </a:r>
            <a:r>
              <a:rPr lang="cs-CZ" dirty="0" smtClean="0"/>
              <a:t> kompenzační pomůcky. Zajistíme, aby měl k dispozici svůj vozík.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93941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6. Při delším pobytu ve zdrav. zařízení zjistíme, které bariéry v pokoji a jeho okolí brání relativně samostatnému pohybu pac. A snažíme se je odstranit.</a:t>
            </a:r>
          </a:p>
          <a:p>
            <a:r>
              <a:rPr lang="cs-CZ" dirty="0" smtClean="0"/>
              <a:t>7. Maximálně se snažíme, aby pac. nebyl trvale upoután na lůžko, pokud to není nutné</a:t>
            </a:r>
          </a:p>
          <a:p>
            <a:r>
              <a:rPr lang="cs-CZ" dirty="0" smtClean="0"/>
              <a:t>8. Jen v nejkrajnějším případě používáme takové pomůcky jako je permanentní močový katetr apod. Je to velmi ponižující pro všechny pacienty</a:t>
            </a:r>
          </a:p>
          <a:p>
            <a:r>
              <a:rPr lang="cs-CZ" dirty="0" smtClean="0"/>
              <a:t>9. Při podávání stravy se vždy informujeme, zda je pac. </a:t>
            </a:r>
            <a:r>
              <a:rPr lang="cs-CZ" dirty="0"/>
              <a:t>s</a:t>
            </a:r>
            <a:r>
              <a:rPr lang="cs-CZ" dirty="0" smtClean="0"/>
              <a:t>chopen se najíst, nakrájet si jídlo apod.</a:t>
            </a:r>
          </a:p>
          <a:p>
            <a:r>
              <a:rPr lang="cs-CZ" dirty="0" smtClean="0"/>
              <a:t>10. Zvláště při delších vyšetřeních dbáme na časový prostor na použití WC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98367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Zrakově postižený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5141168"/>
          </a:xfrm>
        </p:spPr>
        <p:txBody>
          <a:bodyPr>
            <a:normAutofit fontScale="85000" lnSpcReduction="20000"/>
          </a:bodyPr>
          <a:lstStyle/>
          <a:p>
            <a:r>
              <a:rPr lang="cs-CZ" dirty="0" smtClean="0"/>
              <a:t>Typy onemocnění – Funkce, zraková ostrost, preference různého stupně osvětlení, rozsah narušení zorného pole, barvocitu</a:t>
            </a:r>
          </a:p>
          <a:p>
            <a:pPr marL="0" indent="0">
              <a:buNone/>
            </a:pPr>
            <a:r>
              <a:rPr lang="cs-CZ" dirty="0" smtClean="0"/>
              <a:t>               - zrakové postižení  3 stupně</a:t>
            </a:r>
          </a:p>
          <a:p>
            <a:pPr marL="0" indent="0">
              <a:buNone/>
            </a:pPr>
            <a:r>
              <a:rPr lang="cs-CZ" dirty="0" smtClean="0"/>
              <a:t>1, omezení zrakových funkcí na úroveň 15 – 5% běžné kapacity ( jsou schopní běžné orientace v prostředí, zvládnou požadavky běžné školy (slabozrakost)</a:t>
            </a:r>
          </a:p>
          <a:p>
            <a:pPr marL="0" indent="0">
              <a:buNone/>
            </a:pPr>
            <a:r>
              <a:rPr lang="cs-CZ" dirty="0" smtClean="0"/>
              <a:t>2, Zbytky zraku – schopnost nižší než 4% běžné kapacity ( praktická nevidomost)</a:t>
            </a:r>
          </a:p>
          <a:p>
            <a:pPr marL="0" indent="0">
              <a:buNone/>
            </a:pPr>
            <a:r>
              <a:rPr lang="cs-CZ" dirty="0" smtClean="0"/>
              <a:t>3, Nevidomost – chybí schopnost tvarového vidění, ale může diferencovat světlo a tmu. Někdy i určení směru světla ( světlocit s projekcí) Úplná zraková vnímavost je </a:t>
            </a:r>
            <a:r>
              <a:rPr lang="cs-CZ" dirty="0" err="1" smtClean="0"/>
              <a:t>vzásností</a:t>
            </a:r>
            <a:r>
              <a:rPr lang="cs-CZ" dirty="0" smtClean="0"/>
              <a:t> ( enukleace obou očí)</a:t>
            </a:r>
          </a:p>
          <a:p>
            <a:pPr marL="0" indent="0">
              <a:buNone/>
            </a:pPr>
            <a:r>
              <a:rPr lang="cs-CZ" dirty="0" smtClean="0"/>
              <a:t>Při komunikaci je vhodné deficit zrakový vhodně nahrazovat hmatem a verbální komunikací.</a:t>
            </a:r>
          </a:p>
        </p:txBody>
      </p:sp>
    </p:spTree>
    <p:extLst>
      <p:ext uri="{BB962C8B-B14F-4D97-AF65-F5344CB8AC3E}">
        <p14:creationId xmlns:p14="http://schemas.microsoft.com/office/powerpoint/2010/main" val="91687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Desatero komunikace se zrakovým postižením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1, Při kontaktu je nutné s ním jednat tak, aby se necítil ponížen. Není možné spoléhat na jiný, zvlášť rozvinutý způsob vnímání zrakově postiženého, např. dobrý hmat či sluch.</a:t>
            </a:r>
          </a:p>
          <a:p>
            <a:r>
              <a:rPr lang="cs-CZ" dirty="0" smtClean="0"/>
              <a:t>2, S nevidomým je nutno jednat přirozeně a přímo, nikoliv přes jeho průvodce. ( Paní, chce si pán sednout?)</a:t>
            </a:r>
          </a:p>
          <a:p>
            <a:r>
              <a:rPr lang="cs-CZ" dirty="0" smtClean="0"/>
              <a:t>3, Osoba jednající s nevidomým zdraví jako první. („Dobrý den pane Nováku, jsem Petra </a:t>
            </a:r>
            <a:r>
              <a:rPr lang="cs-CZ" dirty="0" err="1" smtClean="0"/>
              <a:t>Bielczyková</a:t>
            </a:r>
            <a:r>
              <a:rPr lang="cs-CZ" dirty="0" smtClean="0"/>
              <a:t> – dentální hygienistka“)Při odchodu osoby z místnosti, pac. upozorníme kdo odchází.</a:t>
            </a:r>
          </a:p>
          <a:p>
            <a:r>
              <a:rPr lang="cs-CZ" dirty="0" smtClean="0"/>
              <a:t>4, Podání ruky – oznámíme pac. „podávám Vám ruku“ Při komunikaci je důležitý oční kontakt</a:t>
            </a:r>
          </a:p>
        </p:txBody>
      </p:sp>
    </p:spTree>
    <p:extLst>
      <p:ext uri="{BB962C8B-B14F-4D97-AF65-F5344CB8AC3E}">
        <p14:creationId xmlns:p14="http://schemas.microsoft.com/office/powerpoint/2010/main" val="1730277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5257800"/>
          </a:xfrm>
        </p:spPr>
        <p:txBody>
          <a:bodyPr>
            <a:normAutofit fontScale="77500" lnSpcReduction="20000"/>
          </a:bodyPr>
          <a:lstStyle/>
          <a:p>
            <a:r>
              <a:rPr lang="cs-CZ" dirty="0" smtClean="0"/>
              <a:t>5, Při vyšetření je nezbytné </a:t>
            </a:r>
            <a:r>
              <a:rPr lang="cs-CZ" dirty="0" err="1" smtClean="0"/>
              <a:t>pac.vysvětlit</a:t>
            </a:r>
            <a:r>
              <a:rPr lang="cs-CZ" dirty="0" smtClean="0"/>
              <a:t>, co se bude dít, při instrumentálním vyšetření je třeba stručně popsat jak použité přístroje , tak i činnost. ( teď to píchne, teď to bude tlačit, teď </a:t>
            </a:r>
            <a:r>
              <a:rPr lang="cs-CZ" dirty="0" err="1" smtClean="0"/>
              <a:t>vvís</a:t>
            </a:r>
            <a:r>
              <a:rPr lang="cs-CZ" dirty="0" smtClean="0"/>
              <a:t> to bude trochu pálit)</a:t>
            </a:r>
          </a:p>
          <a:p>
            <a:r>
              <a:rPr lang="cs-CZ" dirty="0" smtClean="0"/>
              <a:t>6, Dveře do místnosti by měli zůstat buď zcela otevřené, nebo zcela zavřené.</a:t>
            </a:r>
          </a:p>
          <a:p>
            <a:r>
              <a:rPr lang="cs-CZ" dirty="0" smtClean="0"/>
              <a:t>7, Věci nevidomého by měli zůstat na svém místě. Nemanipulujeme bez jeho vědomí.</a:t>
            </a:r>
          </a:p>
          <a:p>
            <a:r>
              <a:rPr lang="cs-CZ" dirty="0" smtClean="0"/>
              <a:t>8, Při komunikaci s nevidomým lze bez obav použít slova: vidět, kouknout se, mrknout, prohlédnout si. Tato slova používají nevidomí k vyjádření způsobu vnímání: cítit, hmatat, dotýkat se.</a:t>
            </a:r>
          </a:p>
          <a:p>
            <a:r>
              <a:rPr lang="cs-CZ" dirty="0" smtClean="0"/>
              <a:t>9, Nevidomý s vodícím psem má přístup do zdravotnického zařízení. Na vodícího psa není vhodné mlaskat, hvízdat, hladit ho, krmit ho nebo na něj mluvit bez vědomí majitele. </a:t>
            </a:r>
          </a:p>
          <a:p>
            <a:r>
              <a:rPr lang="cs-CZ" dirty="0" smtClean="0"/>
              <a:t>10, Měli bychom dodržet čas objednání, aby se předešlo jeho nervozitě v neznámém prostředí. Je dobré </a:t>
            </a:r>
            <a:r>
              <a:rPr lang="cs-CZ" dirty="0" err="1" smtClean="0"/>
              <a:t>pac.v</a:t>
            </a:r>
            <a:r>
              <a:rPr lang="cs-CZ" dirty="0" smtClean="0"/>
              <a:t> čekárně sdělit, že o něm víme. 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01145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Sluchově postižený pacient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Komunikaci prožívají jako něco nepříjemného, častá je nápadnost jejich chování, neschopnost jednat očekávaným způsobem. Bývají infantilní, mají sklon reagovat impulzivně, bývají sugestivní, častý sklon k afektivním výbuchům.</a:t>
            </a:r>
          </a:p>
          <a:p>
            <a:r>
              <a:rPr lang="cs-CZ" dirty="0" smtClean="0"/>
              <a:t>Těžké postižení zvyšuje vznik poruch chování  a neurotické potíže.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31746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Rozlišujeme sluchové postižení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Těžké sluchové postižení – vede k podnětové deprivaci, k omezení nebo úplnému chybění zvukových podmětů a s tím souvisejícímu zúžení variability zkušeností.</a:t>
            </a:r>
          </a:p>
          <a:p>
            <a:r>
              <a:rPr lang="cs-CZ" dirty="0" smtClean="0"/>
              <a:t>Pacienti neslyšící- ztráta sluchu větší než 110dB. Nejsou schopni slyšet mluvenou řeč.</a:t>
            </a:r>
          </a:p>
          <a:p>
            <a:r>
              <a:rPr lang="cs-CZ" dirty="0" smtClean="0"/>
              <a:t>Pac. s velmi těžkou sluchovou poruchou – zbytky sluchu. Ztráta sluchu větší než 91 dB. Nejsou schopni vnímat řeč ani pomocí sluchátka. Mohou vnímat některé řečové či neřečové zvuky.</a:t>
            </a:r>
          </a:p>
          <a:p>
            <a:r>
              <a:rPr lang="cs-CZ" dirty="0"/>
              <a:t>Pacienti s těžkou nedoslýchavostí – </a:t>
            </a:r>
            <a:r>
              <a:rPr lang="cs-CZ" dirty="0" smtClean="0"/>
              <a:t>ztráta sluchu </a:t>
            </a:r>
            <a:r>
              <a:rPr lang="cs-CZ" dirty="0"/>
              <a:t>dosahuje 71 – 90 dB. Pomocí kvalitních sluchadel jsou schopni vnímat řeč.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04178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Ošetření sluchově postižených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997152"/>
          </a:xfrm>
        </p:spPr>
        <p:txBody>
          <a:bodyPr>
            <a:normAutofit fontScale="92500" lnSpcReduction="20000"/>
          </a:bodyPr>
          <a:lstStyle/>
          <a:p>
            <a:r>
              <a:rPr lang="cs-CZ" dirty="0" smtClean="0"/>
              <a:t>Dle závažnosti sluchového postižení upravujeme své jednání a umožníme odezírání.</a:t>
            </a:r>
          </a:p>
          <a:p>
            <a:r>
              <a:rPr lang="cs-CZ" dirty="0" smtClean="0"/>
              <a:t>ODEZÍRÁNÍ – je schopnost rozumět hlasité řeči na základě globálního zrakového vnímání pohybu rtů, výrazu obličeje, gestikulace.</a:t>
            </a:r>
          </a:p>
          <a:p>
            <a:r>
              <a:rPr lang="cs-CZ" dirty="0" smtClean="0"/>
              <a:t>Pro optimální odezírání je třeba zachovat určitá pravidla – dobré osvětlení výrazu obličeje mluvčího, vzdálenost mezi komunikujícími má být 1-4 m, stejná úroveň hlavy mluvčího s odezírajícím, pečlivá, ale přirozená výslovnost, zachovávání přirozeného  tempa řeči, používání známějších slov, zvažovat cizí slova. Doporučuje se vést postiženého jedince, aby sám zahájil rozhovor a za 15 – 20 </a:t>
            </a:r>
            <a:r>
              <a:rPr lang="cs-CZ" dirty="0" err="1" smtClean="0"/>
              <a:t>min.udělal</a:t>
            </a:r>
            <a:r>
              <a:rPr lang="cs-CZ" dirty="0" smtClean="0"/>
              <a:t> přestávku.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81201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Desatero komunikace se sluchově postiženým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Komunikace „přes papír“ s neslyšícími je většinou neúčinná. S vrozenou vadou nemají dostatečnou slovní zásobu.</a:t>
            </a:r>
          </a:p>
          <a:p>
            <a:r>
              <a:rPr lang="cs-CZ" dirty="0" smtClean="0"/>
              <a:t>S neslyšícím je třeba mluvit přirozeně, pomaleji, čelem (ne s plnou pusou). Při mluvení nejíme, nepijeme, nežvýkáme, nekouříme, nepodpíráme si bradu či si dávat ruce před ústa. Je vhodné udržovat pomalejší rytmus řeči a nezvyšovat hlas.</a:t>
            </a:r>
          </a:p>
          <a:p>
            <a:r>
              <a:rPr lang="cs-CZ" dirty="0" smtClean="0"/>
              <a:t>Je dobré využívat výrazy obličeje a gesta rukou. Přijímání zpráv je pro neslyšícího stejně důležité jako jejich předávání.</a:t>
            </a:r>
          </a:p>
          <a:p>
            <a:r>
              <a:rPr lang="cs-CZ" dirty="0" smtClean="0"/>
              <a:t>Odezírání pro neslyšící nepředstavuje úlevu. Je zřetelné z 30-40%.</a:t>
            </a:r>
          </a:p>
          <a:p>
            <a:r>
              <a:rPr lang="cs-CZ" dirty="0" smtClean="0"/>
              <a:t>Pokud neslyšícímu nerozumíme, požádáme jej, aby zpomalil, nebo větu opakoval.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82319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Zdravotní hendikep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Hendikep znamená znevýhodnění, nerovnost podmínek. </a:t>
            </a:r>
          </a:p>
          <a:p>
            <a:r>
              <a:rPr lang="cs-CZ" dirty="0" smtClean="0"/>
              <a:t>Vyjadřuje subjektivní pocit oslabené pozice jedince vůči sociálnímu tlaku okolí způsobený objektivními příčinami.</a:t>
            </a:r>
          </a:p>
          <a:p>
            <a:r>
              <a:rPr lang="cs-CZ" dirty="0" smtClean="0"/>
              <a:t>Lidé hendikepovaní jsou především lidé s vrozeným trvalým postižením, lidé mentálně retardovaní, ale také lidé s vadami kombinovanými, kteří mají jak tělesné, mentální, tak i smyslové postižení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88702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Zná-li jednající základy znakové řeči či prstové abecedy, měl by je používat.</a:t>
            </a:r>
          </a:p>
          <a:p>
            <a:r>
              <a:rPr lang="cs-CZ" dirty="0" smtClean="0"/>
              <a:t>Ve skupině je třeba říci neslyšícímu téma rozhovoru tak, aby se necítil vyčleněn.</a:t>
            </a:r>
          </a:p>
          <a:p>
            <a:r>
              <a:rPr lang="cs-CZ" dirty="0" smtClean="0"/>
              <a:t>Kontakt s neslyšícím je zapotřebí udržovat přímým pohledem z očí do očí. </a:t>
            </a:r>
          </a:p>
          <a:p>
            <a:r>
              <a:rPr lang="cs-CZ" dirty="0" smtClean="0"/>
              <a:t>Při komunikaci s neslyšícím je žádoucí vypnout všechny rušivé zvuky(mobil, rádio, televizi)</a:t>
            </a:r>
          </a:p>
          <a:p>
            <a:r>
              <a:rPr lang="cs-CZ" dirty="0" smtClean="0"/>
              <a:t>Pokud chceme získat vazbu a ujištění, že neslyšící našemu sdělení skutečně porozuměl, není dobré ptát se, zda porozuměl, ale položit otázku „ co jste mi rozuměl?“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84300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Mentální retardace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Neschopnost  dosáhnout odpovídajícího stupně vývoje vzhledem k věku.</a:t>
            </a:r>
          </a:p>
          <a:p>
            <a:r>
              <a:rPr lang="cs-CZ" dirty="0" smtClean="0"/>
              <a:t>Nejde jen o snížení intelektu, ale o komplexní narušení schopnosti přizpůsobit se životním podmínkám</a:t>
            </a:r>
          </a:p>
          <a:p>
            <a:r>
              <a:rPr lang="cs-CZ" dirty="0" smtClean="0"/>
              <a:t>V ČR asi u 3% populace. Zhruba 2x častěji jsou postiženi muži.</a:t>
            </a:r>
          </a:p>
          <a:p>
            <a:r>
              <a:rPr lang="cs-CZ" dirty="0" smtClean="0"/>
              <a:t>U pac. S MR lze očekávat horší spolupráci, doprovodné duševní poruchy ( autizmus)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55982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Dělení MR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Lehká – IQ 50-70  - výskyt 85%</a:t>
            </a:r>
          </a:p>
          <a:p>
            <a:r>
              <a:rPr lang="cs-CZ" dirty="0" smtClean="0"/>
              <a:t>Středně těžká - IQ 35-50  - výskyt 10%</a:t>
            </a:r>
          </a:p>
          <a:p>
            <a:r>
              <a:rPr lang="cs-CZ" dirty="0" smtClean="0"/>
              <a:t>Těžká – IQ 20-35   - výskyt 3-4%</a:t>
            </a:r>
          </a:p>
          <a:p>
            <a:r>
              <a:rPr lang="cs-CZ" dirty="0" smtClean="0"/>
              <a:t>Hluboká – IQ pod 20  - výskyt 1-2%</a:t>
            </a:r>
          </a:p>
          <a:p>
            <a:endParaRPr lang="cs-CZ" dirty="0"/>
          </a:p>
          <a:p>
            <a:r>
              <a:rPr lang="cs-CZ" dirty="0" smtClean="0"/>
              <a:t>Pac. </a:t>
            </a:r>
            <a:r>
              <a:rPr lang="cs-CZ" b="1" dirty="0"/>
              <a:t>s</a:t>
            </a:r>
            <a:r>
              <a:rPr lang="cs-CZ" b="1" dirty="0" smtClean="0"/>
              <a:t> lehkou MR </a:t>
            </a:r>
            <a:r>
              <a:rPr lang="cs-CZ" dirty="0" smtClean="0"/>
              <a:t>nemusí být v předškolním věku nápadní a od ostatních dětí se neliší. Většina z nich je v dospělosti schopna dosáhnout určité nezávislosti v péči o sebe a v praktických dovednostech.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95613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Středně těžká MR – pac. nejsou vzdělavatelní v  pravém slova smyslu. Slovní zásoba je nedostatečná, nesprávně artikulují a v řeči mají řadu formálních nedostatků. Jsou většinou dobře vychovatelní.</a:t>
            </a:r>
          </a:p>
          <a:p>
            <a:r>
              <a:rPr lang="cs-CZ" dirty="0" smtClean="0"/>
              <a:t>Někteří mají schopnost komunikovat a sociálně reagovat , zatím co druzí nikoli.  </a:t>
            </a:r>
          </a:p>
          <a:p>
            <a:r>
              <a:rPr lang="cs-CZ" dirty="0" smtClean="0"/>
              <a:t>Mohou si osvojit základy čtení, psaní, počítání – odpovídajícím znalostem 2. třídy ZŠ.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35302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Těžká MR – většina poruchy motoriky, nebo jiné defekty poukazující na těžké poškození CNS. </a:t>
            </a:r>
          </a:p>
          <a:p>
            <a:r>
              <a:rPr lang="cs-CZ" dirty="0" smtClean="0"/>
              <a:t>Diagnostika už v předškolním věku, řeč je chudá a verbální komunikace nedostatečná. </a:t>
            </a:r>
          </a:p>
          <a:p>
            <a:r>
              <a:rPr lang="cs-CZ" dirty="0" smtClean="0"/>
              <a:t>Jsou vychovatelní, ale nevzdělatelní. Nejsou schopni žít samostatně. </a:t>
            </a:r>
          </a:p>
          <a:p>
            <a:r>
              <a:rPr lang="cs-CZ" dirty="0" smtClean="0"/>
              <a:t>Vyžadují specializovanou ošetřovatelskou péči.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17273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Hluboká MR – tito jedinci nejsou vzdělatelní a obvykle ani vychovatelní. </a:t>
            </a:r>
          </a:p>
          <a:p>
            <a:r>
              <a:rPr lang="cs-CZ" dirty="0" smtClean="0"/>
              <a:t>Nejsou schopni porozumět instrukcím a vyhovět požadavkům</a:t>
            </a:r>
          </a:p>
          <a:p>
            <a:r>
              <a:rPr lang="cs-CZ" dirty="0" smtClean="0"/>
              <a:t>Nezvládají většinou péči o své základní potřeby a vyžadují stálou pomoc a dohled.</a:t>
            </a:r>
          </a:p>
          <a:p>
            <a:r>
              <a:rPr lang="cs-CZ" dirty="0" smtClean="0"/>
              <a:t>Zahraniční epidemiologické pohledy uvádějí, že asi 2/3 MR dětí a dospělých mají přídatnou duševní poruchu.</a:t>
            </a:r>
          </a:p>
          <a:p>
            <a:r>
              <a:rPr lang="cs-CZ" dirty="0" smtClean="0"/>
              <a:t>Pac. s hlubším </a:t>
            </a:r>
            <a:r>
              <a:rPr lang="cs-CZ" dirty="0" err="1" smtClean="0"/>
              <a:t>ment</a:t>
            </a:r>
            <a:r>
              <a:rPr lang="cs-CZ" dirty="0" smtClean="0"/>
              <a:t>. postižením projevy autizmu a sebepoškozování.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55313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Autizmus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Je závažné onemocnění objevující se už před 3 rokem dítěte. Hluboce zasáhne do celkového psychického vývoje dítěte, protože omezí, nebo zastaví rozvoj jeho komunikačních dovedností a naruší schopnost sociální interakce. Výsledkem je MR, až u ¾ pacientů. Chování se stává stereotypním, ritualizovaným.</a:t>
            </a:r>
          </a:p>
          <a:p>
            <a:r>
              <a:rPr lang="cs-CZ" dirty="0" err="1" smtClean="0"/>
              <a:t>Pac.nenavazují</a:t>
            </a:r>
            <a:r>
              <a:rPr lang="cs-CZ" dirty="0" smtClean="0"/>
              <a:t> běžný sociální kontakt, jejich ošetřování může být velmi náročné. Mohou reagovat silnými obrannými mechanizmy při snaze o kontakt.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65440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Fobie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Úzkostné poruchy- fobií ze stomatologického vyšetření může trpět i řada jinak zdravých lidí</a:t>
            </a:r>
          </a:p>
          <a:p>
            <a:r>
              <a:rPr lang="cs-CZ" dirty="0" smtClean="0"/>
              <a:t>specifická fobie- vzniká obvykle v dětství a může být dlouhodobá. Vzniká nejčastěji v souvislosti s traumatizujícím zážitkem ( náhlé nepříjemné setkání s lékařem, zvířetem, předmětem)</a:t>
            </a:r>
          </a:p>
          <a:p>
            <a:r>
              <a:rPr lang="cs-CZ" dirty="0" smtClean="0"/>
              <a:t>Pro děti je typický „ strach z bílého pláště“</a:t>
            </a:r>
          </a:p>
          <a:p>
            <a:r>
              <a:rPr lang="cs-CZ" dirty="0" smtClean="0"/>
              <a:t>Jak bolest, tak prožívaná úzkost z odloučení ( separační úzkost), se zapamatovává. – spouštěcí mechanizmus strachu v jiné situaci.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93281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Preventivní programy pro hendikepované pacienty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423848" cy="5257800"/>
          </a:xfrm>
        </p:spPr>
        <p:txBody>
          <a:bodyPr>
            <a:normAutofit fontScale="92500"/>
          </a:bodyPr>
          <a:lstStyle/>
          <a:p>
            <a:r>
              <a:rPr lang="cs-CZ" sz="2400" dirty="0" smtClean="0">
                <a:solidFill>
                  <a:srgbClr val="00B050"/>
                </a:solidFill>
              </a:rPr>
              <a:t>Kazivost                    Preventivní program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           </a:t>
            </a:r>
            <a:r>
              <a:rPr lang="cs-CZ" sz="2400" dirty="0" smtClean="0">
                <a:solidFill>
                  <a:srgbClr val="FF0000"/>
                </a:solidFill>
              </a:rPr>
              <a:t>prohlídky          aplikace F                         orální péče</a:t>
            </a:r>
          </a:p>
          <a:p>
            <a:r>
              <a:rPr lang="cs-CZ" sz="2000" dirty="0" smtClean="0">
                <a:solidFill>
                  <a:schemeClr val="accent2">
                    <a:lumMod val="75000"/>
                  </a:schemeClr>
                </a:solidFill>
              </a:rPr>
              <a:t>Nízká        2x ročně      fluoridové laky                              Dobrá orální hygiena </a:t>
            </a:r>
          </a:p>
          <a:p>
            <a:r>
              <a:rPr lang="cs-CZ" sz="2000" dirty="0" smtClean="0">
                <a:solidFill>
                  <a:srgbClr val="7030A0"/>
                </a:solidFill>
              </a:rPr>
              <a:t>Střední      4x ročně      pasty s vyšší </a:t>
            </a:r>
            <a:r>
              <a:rPr lang="cs-CZ" sz="2000" dirty="0" err="1" smtClean="0">
                <a:solidFill>
                  <a:srgbClr val="7030A0"/>
                </a:solidFill>
              </a:rPr>
              <a:t>konc</a:t>
            </a:r>
            <a:r>
              <a:rPr lang="cs-CZ" sz="2000" dirty="0" smtClean="0">
                <a:solidFill>
                  <a:srgbClr val="7030A0"/>
                </a:solidFill>
              </a:rPr>
              <a:t>. F                        Profes. odstranění  </a:t>
            </a:r>
          </a:p>
          <a:p>
            <a:pPr marL="0" indent="0">
              <a:buNone/>
            </a:pPr>
            <a:r>
              <a:rPr lang="cs-CZ" sz="2000" dirty="0" smtClean="0">
                <a:solidFill>
                  <a:srgbClr val="7030A0"/>
                </a:solidFill>
              </a:rPr>
              <a:t>                                        fluoridové laky                               plaku</a:t>
            </a:r>
          </a:p>
          <a:p>
            <a:pPr marL="0" indent="0">
              <a:buNone/>
            </a:pPr>
            <a:r>
              <a:rPr lang="cs-CZ" sz="2000" dirty="0">
                <a:solidFill>
                  <a:srgbClr val="7030A0"/>
                </a:solidFill>
              </a:rPr>
              <a:t> </a:t>
            </a:r>
            <a:r>
              <a:rPr lang="cs-CZ" sz="2000" dirty="0" smtClean="0">
                <a:solidFill>
                  <a:srgbClr val="7030A0"/>
                </a:solidFill>
              </a:rPr>
              <a:t>                                       ústní voda s F 1x týdně</a:t>
            </a:r>
          </a:p>
          <a:p>
            <a:pPr marL="0" indent="0">
              <a:buNone/>
            </a:pPr>
            <a:r>
              <a:rPr lang="cs-CZ" sz="2000" dirty="0">
                <a:solidFill>
                  <a:srgbClr val="7030A0"/>
                </a:solidFill>
              </a:rPr>
              <a:t> </a:t>
            </a:r>
            <a:r>
              <a:rPr lang="cs-CZ" sz="2000" dirty="0" smtClean="0">
                <a:solidFill>
                  <a:srgbClr val="7030A0"/>
                </a:solidFill>
              </a:rPr>
              <a:t>                                       ústní voda s CHX 1x za 14 dní </a:t>
            </a:r>
          </a:p>
          <a:p>
            <a:r>
              <a:rPr lang="cs-CZ" sz="2000" dirty="0" smtClean="0"/>
              <a:t>Vysoká      4x ročně      ráno a večer zub. pasta. s F               Každých 14 dní </a:t>
            </a:r>
          </a:p>
          <a:p>
            <a:pPr marL="0" indent="0">
              <a:buNone/>
            </a:pPr>
            <a:r>
              <a:rPr lang="cs-CZ" sz="2000" dirty="0"/>
              <a:t> </a:t>
            </a:r>
            <a:r>
              <a:rPr lang="cs-CZ" sz="2000" dirty="0" smtClean="0"/>
              <a:t>                                       fluoridové laky                                 kontrola až </a:t>
            </a:r>
          </a:p>
          <a:p>
            <a:pPr marL="0" indent="0">
              <a:buNone/>
            </a:pPr>
            <a:r>
              <a:rPr lang="cs-CZ" sz="2000" dirty="0"/>
              <a:t>                                       1x za měsíc </a:t>
            </a:r>
            <a:r>
              <a:rPr lang="cs-CZ" sz="2000" dirty="0" smtClean="0"/>
              <a:t>gel s F v </a:t>
            </a:r>
            <a:r>
              <a:rPr lang="cs-CZ" sz="2000" dirty="0" err="1" smtClean="0"/>
              <a:t>apl</a:t>
            </a:r>
            <a:r>
              <a:rPr lang="cs-CZ" sz="2000" dirty="0" smtClean="0"/>
              <a:t>. </a:t>
            </a:r>
            <a:r>
              <a:rPr lang="cs-CZ" sz="2000" dirty="0"/>
              <a:t>l</a:t>
            </a:r>
            <a:r>
              <a:rPr lang="cs-CZ" sz="2000" dirty="0" smtClean="0"/>
              <a:t>žíci             do úpravy orální</a:t>
            </a:r>
          </a:p>
          <a:p>
            <a:pPr marL="0" indent="0">
              <a:buNone/>
            </a:pPr>
            <a:r>
              <a:rPr lang="cs-CZ" sz="2000" dirty="0"/>
              <a:t> </a:t>
            </a:r>
            <a:r>
              <a:rPr lang="cs-CZ" sz="2000" dirty="0" smtClean="0"/>
              <a:t>                                       CHX 0,12% denně výplachy               hygieny</a:t>
            </a:r>
          </a:p>
          <a:p>
            <a:pPr marL="0" indent="0">
              <a:buNone/>
            </a:pPr>
            <a:r>
              <a:rPr lang="cs-CZ" sz="2000" dirty="0"/>
              <a:t> </a:t>
            </a:r>
            <a:r>
              <a:rPr lang="cs-CZ" sz="2000" dirty="0" smtClean="0"/>
              <a:t>                                       týden pak týden pauza</a:t>
            </a:r>
            <a:endParaRPr lang="cs-CZ" sz="2000" dirty="0"/>
          </a:p>
          <a:p>
            <a:pPr marL="0" indent="0">
              <a:buNone/>
            </a:pPr>
            <a:r>
              <a:rPr lang="cs-CZ" sz="2000" dirty="0" smtClean="0"/>
              <a:t> 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720416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Prevence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Od r. 1953 – 1990 –Systematická péče o chrup</a:t>
            </a:r>
          </a:p>
          <a:p>
            <a:r>
              <a:rPr lang="cs-CZ" dirty="0" smtClean="0"/>
              <a:t>Od r. 1991- odpovědnost za zubní zdraví přenesena na rodiče.</a:t>
            </a:r>
          </a:p>
          <a:p>
            <a:r>
              <a:rPr lang="cs-CZ" dirty="0"/>
              <a:t>pravidelné zubní prohlídky- hendikepovaných pacientů všech věkových  </a:t>
            </a:r>
            <a:r>
              <a:rPr lang="cs-CZ" dirty="0" smtClean="0"/>
              <a:t>kategorií. Informovat i </a:t>
            </a:r>
            <a:r>
              <a:rPr lang="cs-CZ" dirty="0"/>
              <a:t>jejich rodiče a pečovatele </a:t>
            </a:r>
            <a:r>
              <a:rPr lang="cs-CZ" dirty="0" smtClean="0"/>
              <a:t> </a:t>
            </a:r>
          </a:p>
          <a:p>
            <a:r>
              <a:rPr lang="cs-CZ" dirty="0" smtClean="0"/>
              <a:t>Rizikové faktory – zvýšená kazivost ( dýchání ústy, psychofarmaka – snížená salivace, sirupy), porucha metabolizmu minerálů.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65463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Mentálně postižení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Mezinárodní klasifikace nemocí definuje mentální retardaci jako stav zastaveného, nebo neúplného duševního vývoje</a:t>
            </a:r>
          </a:p>
          <a:p>
            <a:r>
              <a:rPr lang="cs-CZ" dirty="0" smtClean="0"/>
              <a:t>Na základě současných poznatků se domníváme, že za nejméně dvě třetiny stavu intelektových schopností odpovídají faktory genetické.</a:t>
            </a:r>
          </a:p>
          <a:p>
            <a:r>
              <a:rPr lang="cs-CZ" dirty="0" smtClean="0"/>
              <a:t>Termín sociální slabomyslnost – v minulosti označení defektu intelektu sociálního původu při zachovaných vrozených schopnostech. ( Bývali tak označováni jedinci s nízkým intelektem, kteří žili v podmínkách s nedostatečnou stimulací jejich duševního vývoje)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80937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Fluoridy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Fluoridace pitné vody– snížení kazivosti o 40%</a:t>
            </a:r>
          </a:p>
          <a:p>
            <a:pPr marL="0" indent="0">
              <a:buNone/>
            </a:pPr>
            <a:r>
              <a:rPr lang="cs-CZ" dirty="0" smtClean="0"/>
              <a:t>U nás se voda </a:t>
            </a:r>
            <a:r>
              <a:rPr lang="cs-CZ" dirty="0" err="1" smtClean="0"/>
              <a:t>fluoridovat</a:t>
            </a:r>
            <a:r>
              <a:rPr lang="cs-CZ" dirty="0" smtClean="0"/>
              <a:t> přestala, ale stále v USA, </a:t>
            </a:r>
            <a:r>
              <a:rPr lang="cs-CZ" dirty="0" err="1" smtClean="0"/>
              <a:t>Honkong</a:t>
            </a:r>
            <a:r>
              <a:rPr lang="cs-CZ" dirty="0" smtClean="0"/>
              <a:t>, Irsko, Velká Británie</a:t>
            </a:r>
          </a:p>
          <a:p>
            <a:r>
              <a:rPr lang="cs-CZ" dirty="0" smtClean="0"/>
              <a:t> používání tablet s fluoridem sodným – snížení kazivosti ve stálém chrupu o 25%</a:t>
            </a:r>
          </a:p>
          <a:p>
            <a:r>
              <a:rPr lang="cs-CZ" dirty="0" smtClean="0"/>
              <a:t>Fluoridace kuchyňské soli – snížení kazivosti 20%</a:t>
            </a:r>
          </a:p>
          <a:p>
            <a:r>
              <a:rPr lang="cs-CZ" dirty="0" smtClean="0"/>
              <a:t>Fluoridace mléka – 5,5 </a:t>
            </a:r>
            <a:r>
              <a:rPr lang="cs-CZ" dirty="0" err="1" smtClean="0"/>
              <a:t>ppm</a:t>
            </a:r>
            <a:r>
              <a:rPr lang="cs-CZ" dirty="0" smtClean="0"/>
              <a:t> fluoridu ( mléčné svačiny)</a:t>
            </a:r>
            <a:r>
              <a:rPr lang="cs-CZ" dirty="0" err="1" smtClean="0"/>
              <a:t>Vel.Británie</a:t>
            </a:r>
            <a:r>
              <a:rPr lang="cs-CZ" dirty="0" smtClean="0"/>
              <a:t>, Čína, Bulharsko, Rusko –snížení kazivosti 15%</a:t>
            </a:r>
          </a:p>
          <a:p>
            <a:r>
              <a:rPr lang="cs-CZ" dirty="0" smtClean="0"/>
              <a:t>Fluoridové zubní pasty ( počátek 70.let) – účinek při pravidelném používání srovnatelný s fluoridací pitné vody.</a:t>
            </a:r>
          </a:p>
          <a:p>
            <a:r>
              <a:rPr lang="cs-CZ" dirty="0" smtClean="0"/>
              <a:t>Optimální příjem fluoridu je 0,04 – 0,07 mg na kg hmotnosti jedince a den. </a:t>
            </a:r>
          </a:p>
          <a:p>
            <a:r>
              <a:rPr lang="cs-CZ" dirty="0" smtClean="0"/>
              <a:t>Riziko </a:t>
            </a:r>
            <a:r>
              <a:rPr lang="cs-CZ" dirty="0" err="1" smtClean="0"/>
              <a:t>fluotrózy</a:t>
            </a:r>
            <a:r>
              <a:rPr lang="cs-CZ" dirty="0" smtClean="0"/>
              <a:t> – vysoký příjem fluoridů u dětí předškolního věku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14412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Období mineralizace a dozrávání skloviny je zvýšeně citlivé na dlouhodobý zvýšený příjem fluoridů nebo na opakované prudké absorpční ataky plazmatické </a:t>
            </a:r>
            <a:r>
              <a:rPr lang="cs-CZ" dirty="0" err="1" smtClean="0"/>
              <a:t>fluoridémie</a:t>
            </a:r>
            <a:r>
              <a:rPr lang="cs-CZ" dirty="0" smtClean="0"/>
              <a:t> způsobené vyšší koncentrací použitého fluoridu. </a:t>
            </a:r>
          </a:p>
          <a:p>
            <a:r>
              <a:rPr lang="cs-CZ" dirty="0" smtClean="0"/>
              <a:t>Porucha vývoje skloviny stálých zubů, </a:t>
            </a:r>
            <a:r>
              <a:rPr lang="cs-CZ" dirty="0" err="1" smtClean="0"/>
              <a:t>ozačována</a:t>
            </a:r>
            <a:r>
              <a:rPr lang="cs-CZ" dirty="0" smtClean="0"/>
              <a:t> jako zubní fluoróza, se projeví až po erupci zubů do úst v </a:t>
            </a:r>
            <a:r>
              <a:rPr lang="cs-CZ" dirty="0"/>
              <a:t>podobě bílých </a:t>
            </a:r>
            <a:r>
              <a:rPr lang="cs-CZ" dirty="0" smtClean="0"/>
              <a:t>obláčkových opacit, nebo proužků, v těžším případě i </a:t>
            </a:r>
            <a:r>
              <a:rPr lang="cs-CZ" dirty="0" err="1" smtClean="0"/>
              <a:t>žlutohnědavým</a:t>
            </a:r>
            <a:r>
              <a:rPr lang="cs-CZ" dirty="0" smtClean="0"/>
              <a:t>  zabarvením opacit, nebo defekty povrchu skloviny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84037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5069160"/>
          </a:xfrm>
        </p:spPr>
        <p:txBody>
          <a:bodyPr>
            <a:normAutofit fontScale="92500" lnSpcReduction="20000"/>
          </a:bodyPr>
          <a:lstStyle/>
          <a:p>
            <a:r>
              <a:rPr lang="cs-CZ" dirty="0" smtClean="0"/>
              <a:t>Alimentární příjem fluoridu v dětství není doživotním vkladem z hlediska kazivosti , pokud není následován celoživotním  příjmem, nebo pravidelnými lokálními aplikacemi.</a:t>
            </a:r>
          </a:p>
          <a:p>
            <a:r>
              <a:rPr lang="cs-CZ" dirty="0" smtClean="0"/>
              <a:t>Dostatečný příjem fluoridů spolu s lokální aplikací fluoridových přípravků na povrch zubů snižuje náchylnost skloviny ke vzniku a progresi zubního kazu a obě tyto formy jsou stále základní metodou jeho prevence. </a:t>
            </a:r>
          </a:p>
          <a:p>
            <a:r>
              <a:rPr lang="cs-CZ" dirty="0" smtClean="0"/>
              <a:t>Ochranný účinek celkově a lokálně podávaného fluoridu se plně uplatní pouze pokud je prováděna i dobrá ústní hygiena, snižování frekvence příjmu sacharidů a pravidelné preventivní prohlídky u zubního lékaře, dentální/ho hygienistky/ty.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37310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Obsah fluoridů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b="1" dirty="0" smtClean="0"/>
              <a:t>Balené přírodní minerální vody - </a:t>
            </a:r>
            <a:r>
              <a:rPr lang="cs-CZ" b="1" dirty="0" err="1" smtClean="0"/>
              <a:t>mgF</a:t>
            </a:r>
            <a:r>
              <a:rPr lang="cs-CZ" b="1" dirty="0" smtClean="0"/>
              <a:t>/l ( </a:t>
            </a:r>
            <a:r>
              <a:rPr lang="cs-CZ" b="1" dirty="0" err="1" smtClean="0"/>
              <a:t>ppm</a:t>
            </a:r>
            <a:r>
              <a:rPr lang="cs-CZ" b="1" dirty="0" smtClean="0"/>
              <a:t> F)</a:t>
            </a:r>
          </a:p>
          <a:p>
            <a:pPr>
              <a:buFontTx/>
              <a:buChar char="-"/>
            </a:pPr>
            <a:r>
              <a:rPr lang="cs-CZ" dirty="0" smtClean="0"/>
              <a:t>Dobrá voda 0,70</a:t>
            </a:r>
          </a:p>
          <a:p>
            <a:pPr>
              <a:buFontTx/>
              <a:buChar char="-"/>
            </a:pPr>
            <a:r>
              <a:rPr lang="cs-CZ" dirty="0" err="1" smtClean="0"/>
              <a:t>Mattoniho</a:t>
            </a:r>
            <a:r>
              <a:rPr lang="cs-CZ" dirty="0" smtClean="0"/>
              <a:t> kyselka 2,59</a:t>
            </a:r>
          </a:p>
          <a:p>
            <a:pPr>
              <a:buFontTx/>
              <a:buChar char="-"/>
            </a:pPr>
            <a:r>
              <a:rPr lang="cs-CZ" dirty="0" smtClean="0"/>
              <a:t>Hanácká </a:t>
            </a:r>
            <a:r>
              <a:rPr lang="cs-CZ" dirty="0" err="1" smtClean="0"/>
              <a:t>kyseka</a:t>
            </a:r>
            <a:r>
              <a:rPr lang="cs-CZ" dirty="0" smtClean="0"/>
              <a:t> 2,93</a:t>
            </a:r>
          </a:p>
          <a:p>
            <a:pPr>
              <a:buFontTx/>
              <a:buChar char="-"/>
            </a:pPr>
            <a:r>
              <a:rPr lang="cs-CZ" dirty="0" smtClean="0"/>
              <a:t>Vincentka 3,42</a:t>
            </a:r>
          </a:p>
          <a:p>
            <a:pPr>
              <a:buFontTx/>
              <a:buChar char="-"/>
            </a:pPr>
            <a:r>
              <a:rPr lang="cs-CZ" dirty="0" smtClean="0"/>
              <a:t>Poděbradka 1,40</a:t>
            </a:r>
          </a:p>
          <a:p>
            <a:pPr>
              <a:buFontTx/>
              <a:buChar char="-"/>
            </a:pPr>
            <a:r>
              <a:rPr lang="cs-CZ" dirty="0" smtClean="0"/>
              <a:t>Korunní kyselka 1,26</a:t>
            </a:r>
          </a:p>
          <a:p>
            <a:pPr>
              <a:buFontTx/>
              <a:buChar char="-"/>
            </a:pPr>
            <a:r>
              <a:rPr lang="cs-CZ" dirty="0" err="1" smtClean="0"/>
              <a:t>Ondrášovka</a:t>
            </a:r>
            <a:r>
              <a:rPr lang="cs-CZ" dirty="0" smtClean="0"/>
              <a:t> 0,03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45825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Obsah fluoridů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Obsah fluoridů v ovocných džusech a čajích - mg/l</a:t>
            </a:r>
          </a:p>
          <a:p>
            <a:pPr>
              <a:buFontTx/>
              <a:buChar char="-"/>
            </a:pPr>
            <a:r>
              <a:rPr lang="cs-CZ" dirty="0" smtClean="0"/>
              <a:t>Balené citrusové džusy  0,25 – 1,75</a:t>
            </a:r>
          </a:p>
          <a:p>
            <a:pPr>
              <a:buFontTx/>
              <a:buChar char="-"/>
            </a:pPr>
            <a:r>
              <a:rPr lang="cs-CZ" dirty="0" smtClean="0"/>
              <a:t>Balené jablečné džusy 0,15 – 0,45</a:t>
            </a:r>
          </a:p>
          <a:p>
            <a:pPr>
              <a:buFontTx/>
              <a:buChar char="-"/>
            </a:pPr>
            <a:r>
              <a:rPr lang="cs-CZ" dirty="0" smtClean="0"/>
              <a:t>Balené šťávy z hroznového vína 0,20 – 2,80</a:t>
            </a:r>
          </a:p>
          <a:p>
            <a:pPr>
              <a:buFontTx/>
              <a:buChar char="-"/>
            </a:pPr>
            <a:r>
              <a:rPr lang="cs-CZ" dirty="0" smtClean="0"/>
              <a:t>Černý čaj 1,70 – 7,50</a:t>
            </a:r>
          </a:p>
          <a:p>
            <a:pPr>
              <a:buFontTx/>
              <a:buChar char="-"/>
            </a:pPr>
            <a:r>
              <a:rPr lang="cs-CZ" dirty="0" smtClean="0"/>
              <a:t>Ovocné čaje 0,05 – 0,30</a:t>
            </a:r>
          </a:p>
          <a:p>
            <a:r>
              <a:rPr lang="cs-CZ" dirty="0" smtClean="0"/>
              <a:t>Kuchyňská sůl </a:t>
            </a:r>
            <a:r>
              <a:rPr lang="cs-CZ" dirty="0" err="1" smtClean="0"/>
              <a:t>fluoridovaná</a:t>
            </a:r>
            <a:r>
              <a:rPr lang="cs-CZ" dirty="0" smtClean="0"/>
              <a:t>  250mg/kg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00047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Příjem fluoridů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Natrium </a:t>
            </a:r>
            <a:r>
              <a:rPr lang="cs-CZ" dirty="0" err="1" smtClean="0"/>
              <a:t>fluoratum</a:t>
            </a:r>
            <a:r>
              <a:rPr lang="cs-CZ" dirty="0" smtClean="0"/>
              <a:t>,  </a:t>
            </a:r>
            <a:r>
              <a:rPr lang="cs-CZ" dirty="0" err="1" smtClean="0"/>
              <a:t>Zymafluor</a:t>
            </a:r>
            <a:r>
              <a:rPr lang="cs-CZ" dirty="0" smtClean="0"/>
              <a:t> – na lékařský předpis !!</a:t>
            </a:r>
          </a:p>
          <a:p>
            <a:r>
              <a:rPr lang="cs-CZ" dirty="0" smtClean="0"/>
              <a:t>Dávkování je přísně individuální a vychází z daného příjmu fluoridů z přirozených potravinových zdrojů s přihlédnutím k věku dítěte a pravidelnosti čištění zubů </a:t>
            </a:r>
            <a:r>
              <a:rPr lang="cs-CZ" dirty="0" err="1" smtClean="0"/>
              <a:t>fluoridovanou</a:t>
            </a:r>
            <a:r>
              <a:rPr lang="cs-CZ" dirty="0" smtClean="0"/>
              <a:t> zubní pastou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69353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Dávkovací schéma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531352" cy="4495800"/>
          </a:xfrm>
        </p:spPr>
        <p:txBody>
          <a:bodyPr/>
          <a:lstStyle/>
          <a:p>
            <a:r>
              <a:rPr lang="cs-CZ" dirty="0" smtClean="0"/>
              <a:t>Dávkovací schéma fluoridových tablet podle bazálního příjmu fluoridu a věku dítěte. </a:t>
            </a:r>
          </a:p>
          <a:p>
            <a:pPr marL="0" indent="0">
              <a:buNone/>
            </a:pPr>
            <a:r>
              <a:rPr lang="cs-CZ" sz="2000" dirty="0" smtClean="0"/>
              <a:t>Obsah F ve vodě   6 </a:t>
            </a:r>
            <a:r>
              <a:rPr lang="cs-CZ" sz="2000" dirty="0" err="1" smtClean="0"/>
              <a:t>měs</a:t>
            </a:r>
            <a:r>
              <a:rPr lang="cs-CZ" sz="2000" dirty="0" smtClean="0"/>
              <a:t>.                        3 – 6 let                         více jak 6 let</a:t>
            </a:r>
          </a:p>
          <a:p>
            <a:pPr marL="0" indent="0">
              <a:buNone/>
            </a:pPr>
            <a:r>
              <a:rPr lang="cs-CZ" sz="2000" dirty="0" smtClean="0"/>
              <a:t>( mg/l)                až 3 roky                  </a:t>
            </a:r>
            <a:r>
              <a:rPr lang="cs-CZ" sz="2000" dirty="0" err="1" smtClean="0"/>
              <a:t>Prav.čištění</a:t>
            </a:r>
            <a:r>
              <a:rPr lang="cs-CZ" sz="2000" dirty="0" smtClean="0"/>
              <a:t> ZP                   </a:t>
            </a:r>
            <a:r>
              <a:rPr lang="cs-CZ" sz="2000" dirty="0" err="1" smtClean="0"/>
              <a:t>Prav.čištění</a:t>
            </a:r>
            <a:r>
              <a:rPr lang="cs-CZ" sz="2000" dirty="0" smtClean="0"/>
              <a:t> ZP</a:t>
            </a:r>
          </a:p>
          <a:p>
            <a:pPr marL="0" indent="0">
              <a:buNone/>
            </a:pPr>
            <a:r>
              <a:rPr lang="cs-CZ" sz="2000" dirty="0"/>
              <a:t> </a:t>
            </a:r>
            <a:r>
              <a:rPr lang="cs-CZ" sz="2000" dirty="0" smtClean="0"/>
              <a:t>                                                         &lt;400ppm F                       &lt;1000ppmF</a:t>
            </a:r>
          </a:p>
          <a:p>
            <a:pPr marL="0" indent="0">
              <a:buNone/>
            </a:pPr>
            <a:r>
              <a:rPr lang="cs-CZ" sz="2000" dirty="0" smtClean="0"/>
              <a:t>&lt;0,3 mg/l           </a:t>
            </a:r>
            <a:r>
              <a:rPr lang="cs-CZ" sz="2000" smtClean="0"/>
              <a:t>0,25 1tbl    </a:t>
            </a:r>
            <a:r>
              <a:rPr lang="cs-CZ" sz="2000" b="1" smtClean="0"/>
              <a:t>0,50 </a:t>
            </a:r>
            <a:r>
              <a:rPr lang="cs-CZ" sz="2000" smtClean="0"/>
              <a:t> 2tbl    0,25        </a:t>
            </a:r>
            <a:r>
              <a:rPr lang="cs-CZ" sz="2000" b="1" smtClean="0"/>
              <a:t>0,50-1,00</a:t>
            </a:r>
            <a:r>
              <a:rPr lang="cs-CZ" sz="2000" smtClean="0"/>
              <a:t> 3tbl   0,25-0,50</a:t>
            </a:r>
            <a:endParaRPr lang="cs-CZ" sz="2000" dirty="0" smtClean="0"/>
          </a:p>
          <a:p>
            <a:pPr marL="0" indent="0">
              <a:buNone/>
            </a:pPr>
            <a:r>
              <a:rPr lang="cs-CZ" sz="2000" dirty="0" smtClean="0"/>
              <a:t>0,3-0,7mg/l        0,00           0,25             0,00               0,50             0,25</a:t>
            </a:r>
          </a:p>
          <a:p>
            <a:pPr marL="0" indent="0">
              <a:buNone/>
            </a:pPr>
            <a:r>
              <a:rPr lang="cs-CZ" sz="2000" dirty="0" smtClean="0"/>
              <a:t>&gt;0,7 mg/l           0,00          0,00              0,00               0,00             0,00</a:t>
            </a:r>
          </a:p>
          <a:p>
            <a:pPr marL="0" indent="0">
              <a:buNone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934568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Fluoridové prostředky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Doporučený obsah fluoridu v zubních pastách 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pro děti dle věku</a:t>
            </a:r>
          </a:p>
          <a:p>
            <a:pPr marL="0" indent="0">
              <a:buNone/>
            </a:pPr>
            <a:r>
              <a:rPr lang="cs-CZ" dirty="0" smtClean="0"/>
              <a:t>0,5 – 2 roky  &lt;400 </a:t>
            </a:r>
            <a:r>
              <a:rPr lang="cs-CZ" dirty="0" err="1" smtClean="0"/>
              <a:t>ppmF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2 – 6 leté-     &lt;500 </a:t>
            </a:r>
            <a:r>
              <a:rPr lang="cs-CZ" dirty="0" err="1" smtClean="0"/>
              <a:t>ppmF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6 leté          1000 – 1450 </a:t>
            </a:r>
            <a:r>
              <a:rPr lang="cs-CZ" dirty="0" err="1" smtClean="0"/>
              <a:t>ppmF</a:t>
            </a:r>
            <a:endParaRPr lang="cs-CZ" dirty="0" smtClean="0"/>
          </a:p>
          <a:p>
            <a:r>
              <a:rPr lang="cs-CZ" dirty="0" smtClean="0"/>
              <a:t>Fluoridové ústní vody – množství fluoridů nesmí dle ČSN EN ISO 16408 překročit 0,15 hmotnostních procent, tedy 250mg fluoridu na litr. ( ústní vody patří mezi </a:t>
            </a:r>
            <a:r>
              <a:rPr lang="cs-CZ" dirty="0" err="1" smtClean="0"/>
              <a:t>nízkoobsahové</a:t>
            </a:r>
            <a:r>
              <a:rPr lang="cs-CZ" dirty="0" smtClean="0"/>
              <a:t> fluoridové prostředky indikované pro časté až každodenní použití.</a:t>
            </a:r>
          </a:p>
          <a:p>
            <a:endParaRPr lang="cs-CZ" dirty="0" smtClean="0"/>
          </a:p>
          <a:p>
            <a:pPr>
              <a:buFont typeface="Wingdings" pitchFamily="2" charset="2"/>
              <a:buChar char="Ø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47780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Další fluoridové prostředky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Zubní pasty s obsahem fluoridu nad 1500 mg na kg. Jsou zařazeny do kategorie </a:t>
            </a:r>
            <a:r>
              <a:rPr lang="cs-CZ" b="1" dirty="0" smtClean="0"/>
              <a:t>léčivých přípravků.</a:t>
            </a:r>
          </a:p>
          <a:p>
            <a:r>
              <a:rPr lang="cs-CZ" dirty="0" smtClean="0"/>
              <a:t>Mohou obsahovat 1600 – 2500 </a:t>
            </a:r>
            <a:r>
              <a:rPr lang="cs-CZ" dirty="0" err="1" smtClean="0"/>
              <a:t>ppm</a:t>
            </a:r>
            <a:r>
              <a:rPr lang="cs-CZ" dirty="0" smtClean="0"/>
              <a:t> fluoridu.  Indikace při poruchách skloviny, např. </a:t>
            </a:r>
            <a:r>
              <a:rPr lang="cs-CZ" dirty="0" err="1"/>
              <a:t>a</a:t>
            </a:r>
            <a:r>
              <a:rPr lang="cs-CZ" dirty="0" err="1" smtClean="0"/>
              <a:t>melogenesis</a:t>
            </a:r>
            <a:r>
              <a:rPr lang="cs-CZ" dirty="0" smtClean="0"/>
              <a:t> </a:t>
            </a:r>
            <a:r>
              <a:rPr lang="cs-CZ" dirty="0" err="1" smtClean="0"/>
              <a:t>imperfecta</a:t>
            </a:r>
            <a:r>
              <a:rPr lang="cs-CZ" dirty="0" smtClean="0"/>
              <a:t>, nebo při závažných poruchách salivace patologického, nebo </a:t>
            </a:r>
            <a:r>
              <a:rPr lang="cs-CZ" dirty="0" err="1" smtClean="0"/>
              <a:t>iatrogenního</a:t>
            </a:r>
            <a:r>
              <a:rPr lang="cs-CZ" dirty="0" smtClean="0"/>
              <a:t> původu, kdy hrozí extrémní riziko zubního kazu.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27925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Fluoridové roztoky a gely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5573216"/>
          </a:xfrm>
        </p:spPr>
        <p:txBody>
          <a:bodyPr>
            <a:normAutofit fontScale="77500" lnSpcReduction="20000"/>
          </a:bodyPr>
          <a:lstStyle/>
          <a:p>
            <a:r>
              <a:rPr lang="cs-CZ" dirty="0" smtClean="0"/>
              <a:t>Pro domácí péči o chrup – aplikace koncentrovaných roztoků nebo gelů fluoridu.  Patří do kategorie léčivých přípravků. </a:t>
            </a:r>
            <a:endParaRPr lang="cs-CZ" dirty="0"/>
          </a:p>
          <a:p>
            <a:r>
              <a:rPr lang="cs-CZ" dirty="0" smtClean="0"/>
              <a:t>Roztoky obsahují 6000 – 1000 </a:t>
            </a:r>
            <a:r>
              <a:rPr lang="cs-CZ" dirty="0" err="1" smtClean="0"/>
              <a:t>ppm</a:t>
            </a:r>
            <a:r>
              <a:rPr lang="cs-CZ" dirty="0" smtClean="0"/>
              <a:t> F</a:t>
            </a:r>
          </a:p>
          <a:p>
            <a:r>
              <a:rPr lang="cs-CZ" dirty="0" smtClean="0"/>
              <a:t>Gely kolem 12 500ppm F</a:t>
            </a:r>
          </a:p>
          <a:p>
            <a:r>
              <a:rPr lang="cs-CZ" dirty="0" smtClean="0"/>
              <a:t>Frekvence  1 x měsíčně až 1x za čtvrt roku.</a:t>
            </a:r>
          </a:p>
          <a:p>
            <a:r>
              <a:rPr lang="cs-CZ" dirty="0" smtClean="0"/>
              <a:t>Gel se aplikuje štěničkou na vyčištěný a osušený povrch , nebo najednou na celý zubní oblouk pomocí polystyrénových lžic. Doba aplikace je 1 minuta</a:t>
            </a:r>
          </a:p>
          <a:p>
            <a:r>
              <a:rPr lang="cs-CZ" dirty="0" smtClean="0"/>
              <a:t>Fluoridové laky obsahují obvykle 5%NaF v polyuretanovém lakovém základu. Aplikace laku štětičkou na vyčištěné, osušené zuby po dobu 2-3 minuty. </a:t>
            </a:r>
          </a:p>
          <a:p>
            <a:r>
              <a:rPr lang="cs-CZ" dirty="0" smtClean="0"/>
              <a:t>Po aplikaci roztoku, či gelu by se nemělo alespoň 3 hodiny jíst a pít. </a:t>
            </a:r>
          </a:p>
          <a:p>
            <a:r>
              <a:rPr lang="cs-CZ" dirty="0" err="1"/>
              <a:t>p</a:t>
            </a:r>
            <a:r>
              <a:rPr lang="cs-CZ" dirty="0" err="1" smtClean="0"/>
              <a:t>pm</a:t>
            </a:r>
            <a:r>
              <a:rPr lang="cs-CZ" dirty="0"/>
              <a:t> : </a:t>
            </a:r>
            <a:r>
              <a:rPr lang="cs-CZ" dirty="0" err="1"/>
              <a:t>Parts</a:t>
            </a:r>
            <a:r>
              <a:rPr lang="cs-CZ" dirty="0"/>
              <a:t> per </a:t>
            </a:r>
            <a:r>
              <a:rPr lang="cs-CZ" dirty="0" err="1"/>
              <a:t>million</a:t>
            </a:r>
            <a:r>
              <a:rPr lang="cs-CZ" dirty="0"/>
              <a:t> (z angličtiny, česky „dílů či částic na jeden milion</a:t>
            </a:r>
            <a:r>
              <a:rPr lang="cs-CZ" dirty="0" smtClean="0"/>
              <a:t>“)</a:t>
            </a:r>
            <a:r>
              <a:rPr lang="pl-PL" dirty="0"/>
              <a:t> výraz pro jednu miliontinu (</a:t>
            </a:r>
            <a:r>
              <a:rPr lang="pl-PL" dirty="0" smtClean="0"/>
              <a:t>celku)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72960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Vnímání  mentálně hendikepovaných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Mentální postižení je hendikepem, který neumožňuje úplné vyléčení.</a:t>
            </a:r>
          </a:p>
          <a:p>
            <a:r>
              <a:rPr lang="cs-CZ" dirty="0" smtClean="0"/>
              <a:t>Je však psychickou poruchou, která může být v některých směrech výrazně zlepšena. Dnešní postoj se snaží maximálně integrovat postižené lidi do života společnosti. </a:t>
            </a:r>
          </a:p>
          <a:p>
            <a:r>
              <a:rPr lang="cs-CZ" dirty="0" smtClean="0"/>
              <a:t>Mentální retardace je dnes chápána spíše jako důsledek patologického procesu v mozku, jehož výsledkem jsou omezené schopnosti intelektové a schopnosti přizpůsobení, než jako nemoc v biologickém pojetí, která má známou příčinu, klinický obraz a léčbu.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35314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Ústní hygiena u hendikepovaných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853136"/>
          </a:xfrm>
        </p:spPr>
        <p:txBody>
          <a:bodyPr>
            <a:normAutofit fontScale="85000" lnSpcReduction="20000"/>
          </a:bodyPr>
          <a:lstStyle/>
          <a:p>
            <a:r>
              <a:rPr lang="cs-CZ" dirty="0" smtClean="0"/>
              <a:t>Nejdůležitější je motivace pečující osoby o hendikepovaného. </a:t>
            </a:r>
          </a:p>
          <a:p>
            <a:r>
              <a:rPr lang="cs-CZ" dirty="0" smtClean="0"/>
              <a:t>Zdraví dutiny ústní může ovlivnit celkový zdravotní stav.</a:t>
            </a:r>
          </a:p>
          <a:p>
            <a:r>
              <a:rPr lang="cs-CZ" dirty="0" smtClean="0"/>
              <a:t>Pokud má pečující osoba zvládnout ústní hygienu u svého svěřence, musí se sama naučit správné technice. </a:t>
            </a:r>
          </a:p>
          <a:p>
            <a:r>
              <a:rPr lang="cs-CZ" dirty="0" smtClean="0"/>
              <a:t>U tělesně postižených jde víceméně o technický problém, snadno řešitelný. Horší je to s hygienou u dětí s MR. Tento nácvik vždy doprovází nonverbální komunikace ( doteky, výraz obličeje) a vhodná pozitivní stimulace, které je schopno dítě porozumět. Nezbytná je pochvala za každý úspěch.</a:t>
            </a:r>
          </a:p>
          <a:p>
            <a:r>
              <a:rPr lang="cs-CZ" dirty="0" smtClean="0"/>
              <a:t>Ústní hygiena spočívá: mechanické čištění plošek zubů zubními kartáčky, mezizubní kartáčky a použití chemických prostředků k ovlivnění tvorby plaku. 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4571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Pomůcky orální hygieny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Zubní kartáčky – běžné ruční kartáčky, dvojhlavé ruční kartáčky</a:t>
            </a:r>
          </a:p>
          <a:p>
            <a:r>
              <a:rPr lang="cs-CZ" dirty="0" smtClean="0"/>
              <a:t>Mechanické zubní kartáčky s elektrickým pohonem.</a:t>
            </a:r>
          </a:p>
          <a:p>
            <a:r>
              <a:rPr lang="cs-CZ" dirty="0" smtClean="0"/>
              <a:t>Silikonový masážní kartáček na zuby pro kojence a batolata, který lze opakovaně vyvařit.</a:t>
            </a:r>
          </a:p>
          <a:p>
            <a:r>
              <a:rPr lang="cs-CZ" dirty="0" smtClean="0"/>
              <a:t>Mezizubní kartáčky, </a:t>
            </a:r>
            <a:r>
              <a:rPr lang="cs-CZ" dirty="0" err="1" smtClean="0"/>
              <a:t>superfloss</a:t>
            </a:r>
            <a:r>
              <a:rPr lang="cs-CZ" dirty="0" smtClean="0"/>
              <a:t>, </a:t>
            </a:r>
            <a:r>
              <a:rPr lang="cs-CZ" dirty="0" err="1" smtClean="0"/>
              <a:t>dental</a:t>
            </a:r>
            <a:r>
              <a:rPr lang="cs-CZ" dirty="0" smtClean="0"/>
              <a:t> </a:t>
            </a:r>
            <a:r>
              <a:rPr lang="cs-CZ" dirty="0" err="1" smtClean="0"/>
              <a:t>floss</a:t>
            </a:r>
            <a:r>
              <a:rPr lang="cs-CZ" dirty="0" smtClean="0"/>
              <a:t>, nebo zubní pásky (</a:t>
            </a:r>
            <a:r>
              <a:rPr lang="cs-CZ" dirty="0" err="1" smtClean="0"/>
              <a:t>dental</a:t>
            </a:r>
            <a:r>
              <a:rPr lang="cs-CZ" dirty="0" smtClean="0"/>
              <a:t> </a:t>
            </a:r>
            <a:r>
              <a:rPr lang="cs-CZ" dirty="0" err="1" smtClean="0"/>
              <a:t>tape</a:t>
            </a:r>
            <a:r>
              <a:rPr lang="cs-CZ" dirty="0" smtClean="0"/>
              <a:t>)</a:t>
            </a:r>
          </a:p>
          <a:p>
            <a:r>
              <a:rPr lang="cs-CZ" dirty="0" smtClean="0"/>
              <a:t>Jednosvazkové kartáčky</a:t>
            </a:r>
          </a:p>
          <a:p>
            <a:r>
              <a:rPr lang="cs-CZ" dirty="0" smtClean="0"/>
              <a:t>Ústní sprchy (irigátory)</a:t>
            </a:r>
          </a:p>
          <a:p>
            <a:r>
              <a:rPr lang="cs-CZ" dirty="0" smtClean="0"/>
              <a:t>Zubní párátka ( dřevěná, nebo plastová)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11212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1196752"/>
            <a:ext cx="2952328" cy="33123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20485" y="1624211"/>
            <a:ext cx="3485324" cy="3498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116" y="3789040"/>
            <a:ext cx="2667000" cy="2667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15486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Technika čištění hendikepovaných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925144"/>
          </a:xfrm>
        </p:spPr>
        <p:txBody>
          <a:bodyPr>
            <a:normAutofit fontScale="85000" lnSpcReduction="20000"/>
          </a:bodyPr>
          <a:lstStyle/>
          <a:p>
            <a:r>
              <a:rPr lang="cs-CZ" dirty="0" smtClean="0"/>
              <a:t>Při nácviku používáme zpočátku jednoduchou stírací techniku (od červeného k bílému). Doporučuje se začít na orálních plochách, které jsou obtížnější, poté na vestibul. a nakonec žvýkacích. </a:t>
            </a:r>
          </a:p>
          <a:p>
            <a:r>
              <a:rPr lang="cs-CZ" dirty="0" smtClean="0"/>
              <a:t>Pro provádění ústní hygieny u ležících dětí s těžším zdravotním postižením je důležitý návyk na ústní hygienu. Kde není možné použít kartáček, provádí se odstranění zubního plaku a zbytků potravy pomocí zvlhčené gázy, nebo speciálních tampónů.</a:t>
            </a:r>
          </a:p>
          <a:p>
            <a:r>
              <a:rPr lang="cs-CZ" dirty="0" smtClean="0"/>
              <a:t>Při kombinovaných vadách ( poruchy hybnosti) je důležité, aby dítě, které je schopno si čistit zuby samo, mělo vhodný zubní kartáček, který je možné uchopit.( větší plocha držadla s tvarovanými ploškami na prsty)musí odpovídat velikosti ruky dítěte. Někdy je nutné kartáček individuálně upravit. </a:t>
            </a:r>
          </a:p>
        </p:txBody>
      </p:sp>
    </p:spTree>
    <p:extLst>
      <p:ext uri="{BB962C8B-B14F-4D97-AF65-F5344CB8AC3E}">
        <p14:creationId xmlns:p14="http://schemas.microsoft.com/office/powerpoint/2010/main" val="2481698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Výživa hendikepovaných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Zásadní význam má příjem základních živin, zejména bílkovin, minerálů ( Ca, P) včetně stopových prvků (</a:t>
            </a:r>
            <a:r>
              <a:rPr lang="cs-CZ" dirty="0" err="1" smtClean="0"/>
              <a:t>Fe</a:t>
            </a:r>
            <a:r>
              <a:rPr lang="cs-CZ" dirty="0" smtClean="0"/>
              <a:t> Se a jiné)a vitamínů ( D,C, A). Při nedostatku může dojít k poškození zubního zárodku a k vývojovým změnám tvaru zubů a kvality skloviny</a:t>
            </a:r>
            <a:endParaRPr lang="cs-CZ" dirty="0"/>
          </a:p>
          <a:p>
            <a:r>
              <a:rPr lang="cs-CZ" dirty="0" smtClean="0"/>
              <a:t>Měly by být co nejméně kariogenní. </a:t>
            </a:r>
          </a:p>
          <a:p>
            <a:r>
              <a:rPr lang="cs-CZ" dirty="0" smtClean="0"/>
              <a:t>U osob s </a:t>
            </a:r>
            <a:r>
              <a:rPr lang="cs-CZ" dirty="0" err="1" smtClean="0"/>
              <a:t>orofaciálními</a:t>
            </a:r>
            <a:r>
              <a:rPr lang="cs-CZ" dirty="0" smtClean="0"/>
              <a:t> dysfunkcemi s poruchou polykání – není možné přijímat potravu s dostatečně samočistícím mechanizmem. Pac. přijímá potravu kašovitou až tekutou.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24663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5257800"/>
          </a:xfrm>
        </p:spPr>
        <p:txBody>
          <a:bodyPr>
            <a:normAutofit fontScale="85000" lnSpcReduction="20000"/>
          </a:bodyPr>
          <a:lstStyle/>
          <a:p>
            <a:r>
              <a:rPr lang="cs-CZ" dirty="0" smtClean="0"/>
              <a:t>Potrava, která slouží jako substrát pro kariogenní bakterie</a:t>
            </a:r>
          </a:p>
          <a:p>
            <a:r>
              <a:rPr lang="cs-CZ" dirty="0" smtClean="0"/>
              <a:t>Potrava, která způsobuje erozivní změny TZT</a:t>
            </a:r>
          </a:p>
          <a:p>
            <a:r>
              <a:rPr lang="cs-CZ" dirty="0" smtClean="0"/>
              <a:t>Poškození TZT tepelnými změnami, které souvisejí s příjmem potravy</a:t>
            </a:r>
          </a:p>
          <a:p>
            <a:pPr>
              <a:buFontTx/>
              <a:buChar char="-"/>
            </a:pPr>
            <a:r>
              <a:rPr lang="cs-CZ" dirty="0" smtClean="0"/>
              <a:t>V batolecím věku do 3 let dítěte nemůže ovlivňovat složení potravy, kterou dostává. Osoby mentálně postižené jsou s výběrem potravin závislé na svých pečovatelích a to často celoživotně. </a:t>
            </a:r>
          </a:p>
          <a:p>
            <a:pPr>
              <a:buFontTx/>
              <a:buChar char="-"/>
            </a:pPr>
            <a:r>
              <a:rPr lang="cs-CZ" dirty="0" smtClean="0"/>
              <a:t>Pokud to zdravotní stav postiženého dovolí, je vhodné zařadit potraviny s obsahem náhradních sladidel. </a:t>
            </a:r>
          </a:p>
          <a:p>
            <a:pPr>
              <a:buFontTx/>
              <a:buChar char="-"/>
            </a:pPr>
            <a:r>
              <a:rPr lang="cs-CZ" dirty="0" smtClean="0"/>
              <a:t>Dále je třeba upozornit na to, že člověk patří do rodu </a:t>
            </a:r>
            <a:r>
              <a:rPr lang="cs-CZ" dirty="0" err="1" smtClean="0"/>
              <a:t>Mammalia</a:t>
            </a:r>
            <a:r>
              <a:rPr lang="cs-CZ" dirty="0" smtClean="0"/>
              <a:t>, který má přirozenou afinitu ke sladké chuti, která se tak může ještě prohloubit, jestliže matka během těhotenství přijímá cukry. Je proto vhodné na tuto skutečnost upozornit v rámci dentální péče těhotné. 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16114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Závěrem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925144"/>
          </a:xfrm>
        </p:spPr>
        <p:txBody>
          <a:bodyPr>
            <a:normAutofit fontScale="85000" lnSpcReduction="20000"/>
          </a:bodyPr>
          <a:lstStyle/>
          <a:p>
            <a:r>
              <a:rPr lang="cs-CZ" dirty="0" smtClean="0"/>
              <a:t>Pacient při opuštění ordinace zapomíná 60% obdržených poznatků. </a:t>
            </a:r>
          </a:p>
          <a:p>
            <a:r>
              <a:rPr lang="cs-CZ" dirty="0" smtClean="0"/>
              <a:t>Informacím musí pacient rozumět a mohl je uskutečnit ve svých podmínkách</a:t>
            </a:r>
          </a:p>
          <a:p>
            <a:r>
              <a:rPr lang="cs-CZ" dirty="0" smtClean="0"/>
              <a:t>Informace musí být z různých zdrojů TV, časopis, knihy, brožurky</a:t>
            </a:r>
          </a:p>
          <a:p>
            <a:r>
              <a:rPr lang="cs-CZ" dirty="0" smtClean="0"/>
              <a:t>Informace musí být předána profesionálem –lékařem, dentálním hygienistou</a:t>
            </a:r>
          </a:p>
          <a:p>
            <a:r>
              <a:rPr lang="cs-CZ" dirty="0" smtClean="0"/>
              <a:t>Pacient musí být přesvědčen, že změny jsou v jeho vlastním zájmu</a:t>
            </a:r>
          </a:p>
          <a:p>
            <a:r>
              <a:rPr lang="cs-CZ" dirty="0" smtClean="0"/>
              <a:t>Musíme mít na paměti, že většina pacientů se vrací ke svým zvyklostem</a:t>
            </a:r>
          </a:p>
          <a:p>
            <a:r>
              <a:rPr lang="cs-CZ" dirty="0" smtClean="0"/>
              <a:t>Je vhodné mít připravený informační leták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42918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12648" y="260648"/>
            <a:ext cx="8153400" cy="6480720"/>
          </a:xfrm>
        </p:spPr>
        <p:txBody>
          <a:bodyPr>
            <a:normAutofit fontScale="85000" lnSpcReduction="10000"/>
          </a:bodyPr>
          <a:lstStyle/>
          <a:p>
            <a:r>
              <a:rPr lang="cs-CZ" dirty="0" smtClean="0"/>
              <a:t>Současná Mezinárodní klasifikace nemocí respektuje klasické dělení postižení podle hodnot IQ, není tím základním kritériem. </a:t>
            </a:r>
          </a:p>
          <a:p>
            <a:r>
              <a:rPr lang="cs-CZ" dirty="0" smtClean="0"/>
              <a:t>Rozhodující jsou jeho schopnosti adaptační. Až 85% postižených jsou s mírným stupněm poruchy. </a:t>
            </a:r>
          </a:p>
          <a:p>
            <a:r>
              <a:rPr lang="cs-CZ" dirty="0" smtClean="0"/>
              <a:t>Jedna ze současných definic říká, že MR předstauje „funkční integraci mezi jedincem a prostředím“</a:t>
            </a:r>
          </a:p>
          <a:p>
            <a:r>
              <a:rPr lang="cs-CZ" dirty="0" smtClean="0"/>
              <a:t>MR bývá provázena negativním sebepojetím, což znamená, že si postižený nevěří, selhával, zklamával očekávání svých rodičů</a:t>
            </a:r>
          </a:p>
          <a:p>
            <a:r>
              <a:rPr lang="cs-CZ" dirty="0" smtClean="0"/>
              <a:t>Také jeho nedostatečné komunikační schopnosti mohou zvyšovat zranitelnost, posilují jeho sociální izolaci, což zvyšuje pocity úzkosti, vzteku a vyvolávají deprese. </a:t>
            </a:r>
          </a:p>
          <a:p>
            <a:r>
              <a:rPr lang="cs-CZ" dirty="0" smtClean="0"/>
              <a:t>Ne všichni jsou schopni si uvědomovat svoje postižení a jeho negativní důsledky, záleží na stupni postižení.</a:t>
            </a:r>
          </a:p>
          <a:p>
            <a:r>
              <a:rPr lang="cs-CZ" dirty="0" smtClean="0"/>
              <a:t>Cílem všech odborných snah by měla být redukce prožívané nepohody a snaha o zlepšení životní spokojenosti pacientů.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67927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Rozdělení postižení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Vrozené – ovlivňuje ve větší míře vývoj jedince, který nemůže získat určité zkušenosti, ale je na své postižení postupně adaptován.</a:t>
            </a:r>
          </a:p>
          <a:p>
            <a:r>
              <a:rPr lang="cs-CZ" dirty="0" smtClean="0"/>
              <a:t>Poruchy vrozené se projeví hned po narození  nebo do jednoho roku, jsou nazývány souborně primární poruchy, a pokud nejsou léčeny, vyvíjejí se jako poruchy sekundární. Charakteristický vztah mezi primárními a sekundárními poruchami je </a:t>
            </a:r>
            <a:r>
              <a:rPr lang="cs-CZ" dirty="0" err="1" smtClean="0"/>
              <a:t>morbus</a:t>
            </a:r>
            <a:r>
              <a:rPr lang="cs-CZ" dirty="0" smtClean="0"/>
              <a:t> Down. </a:t>
            </a:r>
          </a:p>
          <a:p>
            <a:r>
              <a:rPr lang="cs-CZ" dirty="0" smtClean="0"/>
              <a:t>Později získané – představuje větší psychické trauma, ale jedinec má výhodu dřívějších zkušeností, má určité kompetence, které mu budou v dalším životě užitečné a které jeho vrstevník s vrozeným postižením nemá.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04974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Mentální retardace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Může být způsobena primárně geneticky, nebo může být důsledkem působení vnějších vlivů, ale může být i kombinace mnoha faktorů.</a:t>
            </a:r>
          </a:p>
          <a:p>
            <a:r>
              <a:rPr lang="cs-CZ" dirty="0" smtClean="0"/>
              <a:t>Vlivy genetické a negenetické. </a:t>
            </a:r>
          </a:p>
          <a:p>
            <a:pPr marL="0" indent="0">
              <a:buNone/>
            </a:pPr>
            <a:r>
              <a:rPr lang="cs-CZ" dirty="0" smtClean="0"/>
              <a:t>   - Negenetické vlivy mohou působit prenatálně ( infekce v graviditě, placentární abnormality), perinatálně ( anoxie, poranění mozku) a postnatálně( zánětlivé onemocnění CNS, intoxikace, degenerativní procesy, epilepsie a jiná poškození)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74899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Downův syndrom ( </a:t>
            </a:r>
            <a:r>
              <a:rPr lang="cs-CZ" dirty="0" err="1" smtClean="0"/>
              <a:t>morbus</a:t>
            </a:r>
            <a:r>
              <a:rPr lang="cs-CZ" dirty="0" smtClean="0"/>
              <a:t> Down)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Jeden z nejčastějších postižení geneticky podmíněných. Porucha je především způsobena </a:t>
            </a:r>
            <a:r>
              <a:rPr lang="cs-CZ" dirty="0" err="1" smtClean="0"/>
              <a:t>trisomií</a:t>
            </a:r>
            <a:r>
              <a:rPr lang="cs-CZ" dirty="0" smtClean="0"/>
              <a:t> 21.chromosomu. Děti s tímto syndromem se od ostatních s MR liší. Typický je fenotyp ( mongoloidní vzhled), ale i dobrou sociální přizpůsobivostí a relativně dobrou spoluprací v ordinaci. Podstatně horší spolupráci lze očekávat u pacientů s MR, která je navíc provázena jinou duševní poruchou ( např. autizmem)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60699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án">
  <a:themeElements>
    <a:clrScheme name="Mediá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á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Mediá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44486</TotalTime>
  <Words>4478</Words>
  <Application>Microsoft Office PowerPoint</Application>
  <PresentationFormat>Předvádění na obrazovce (4:3)</PresentationFormat>
  <Paragraphs>285</Paragraphs>
  <Slides>56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56</vt:i4>
      </vt:variant>
    </vt:vector>
  </HeadingPairs>
  <TitlesOfParts>
    <vt:vector size="57" baseType="lpstr">
      <vt:lpstr>Medián</vt:lpstr>
      <vt:lpstr>Managment hendikepovaných pacientů – učební text</vt:lpstr>
      <vt:lpstr>Jednotlivé typy postižení</vt:lpstr>
      <vt:lpstr>Zdravotní hendikep</vt:lpstr>
      <vt:lpstr>Mentálně postižení</vt:lpstr>
      <vt:lpstr>Vnímání  mentálně hendikepovaných</vt:lpstr>
      <vt:lpstr>Prezentace aplikace PowerPoint</vt:lpstr>
      <vt:lpstr>Rozdělení postižení</vt:lpstr>
      <vt:lpstr>Mentální retardace</vt:lpstr>
      <vt:lpstr>Downův syndrom ( morbus Down)</vt:lpstr>
      <vt:lpstr>Vzhled pacienta</vt:lpstr>
      <vt:lpstr>Prezentace aplikace PowerPoint</vt:lpstr>
      <vt:lpstr>Nespolupracující pacient</vt:lpstr>
      <vt:lpstr>Prezentace aplikace PowerPoint</vt:lpstr>
      <vt:lpstr>Vrozené vývojové poruchy TZT</vt:lpstr>
      <vt:lpstr>Parodontopatie</vt:lpstr>
      <vt:lpstr>Parodontopatie</vt:lpstr>
      <vt:lpstr>Parodontopatie</vt:lpstr>
      <vt:lpstr>Motorické postižení</vt:lpstr>
      <vt:lpstr>Prezentace aplikace PowerPoint</vt:lpstr>
      <vt:lpstr>Klasifikace pohybových poruch</vt:lpstr>
      <vt:lpstr>Desatero komunikace s pacienty s pohybovým postižením</vt:lpstr>
      <vt:lpstr>Prezentace aplikace PowerPoint</vt:lpstr>
      <vt:lpstr>Zrakově postižený</vt:lpstr>
      <vt:lpstr>Desatero komunikace se zrakovým postižením</vt:lpstr>
      <vt:lpstr>Prezentace aplikace PowerPoint</vt:lpstr>
      <vt:lpstr>Sluchově postižený pacient</vt:lpstr>
      <vt:lpstr>Rozlišujeme sluchové postižení</vt:lpstr>
      <vt:lpstr>Ošetření sluchově postižených</vt:lpstr>
      <vt:lpstr>Desatero komunikace se sluchově postiženým</vt:lpstr>
      <vt:lpstr>Prezentace aplikace PowerPoint</vt:lpstr>
      <vt:lpstr>Mentální retardace</vt:lpstr>
      <vt:lpstr>Dělení MR</vt:lpstr>
      <vt:lpstr>Prezentace aplikace PowerPoint</vt:lpstr>
      <vt:lpstr>Prezentace aplikace PowerPoint</vt:lpstr>
      <vt:lpstr>Prezentace aplikace PowerPoint</vt:lpstr>
      <vt:lpstr>Autizmus</vt:lpstr>
      <vt:lpstr>Fobie</vt:lpstr>
      <vt:lpstr>Preventivní programy pro hendikepované pacienty</vt:lpstr>
      <vt:lpstr>Prevence</vt:lpstr>
      <vt:lpstr>Fluoridy</vt:lpstr>
      <vt:lpstr>Prezentace aplikace PowerPoint</vt:lpstr>
      <vt:lpstr>Prezentace aplikace PowerPoint</vt:lpstr>
      <vt:lpstr>Obsah fluoridů</vt:lpstr>
      <vt:lpstr>Obsah fluoridů</vt:lpstr>
      <vt:lpstr>Příjem fluoridů</vt:lpstr>
      <vt:lpstr>Dávkovací schéma </vt:lpstr>
      <vt:lpstr>Fluoridové prostředky</vt:lpstr>
      <vt:lpstr>Další fluoridové prostředky</vt:lpstr>
      <vt:lpstr>Fluoridové roztoky a gely</vt:lpstr>
      <vt:lpstr>Ústní hygiena u hendikepovaných</vt:lpstr>
      <vt:lpstr>Pomůcky orální hygieny</vt:lpstr>
      <vt:lpstr>Prezentace aplikace PowerPoint</vt:lpstr>
      <vt:lpstr>Technika čištění hendikepovaných</vt:lpstr>
      <vt:lpstr>Výživa hendikepovaných</vt:lpstr>
      <vt:lpstr>Prezentace aplikace PowerPoint</vt:lpstr>
      <vt:lpstr>Závěrem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Managment hendikepovaných pacientů</dc:title>
  <dc:creator>petra.beruska</dc:creator>
  <cp:lastModifiedBy>petra.beruska</cp:lastModifiedBy>
  <cp:revision>85</cp:revision>
  <dcterms:created xsi:type="dcterms:W3CDTF">2016-08-18T11:03:15Z</dcterms:created>
  <dcterms:modified xsi:type="dcterms:W3CDTF">2016-10-29T15:16:38Z</dcterms:modified>
</cp:coreProperties>
</file>