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90" r:id="rId7"/>
    <p:sldId id="309" r:id="rId8"/>
    <p:sldId id="291" r:id="rId9"/>
    <p:sldId id="310" r:id="rId10"/>
    <p:sldId id="292" r:id="rId11"/>
    <p:sldId id="316" r:id="rId12"/>
    <p:sldId id="320" r:id="rId13"/>
    <p:sldId id="293" r:id="rId14"/>
    <p:sldId id="294" r:id="rId15"/>
    <p:sldId id="295" r:id="rId16"/>
    <p:sldId id="264" r:id="rId17"/>
    <p:sldId id="262" r:id="rId18"/>
    <p:sldId id="265" r:id="rId19"/>
    <p:sldId id="308" r:id="rId20"/>
    <p:sldId id="301" r:id="rId21"/>
    <p:sldId id="268" r:id="rId22"/>
    <p:sldId id="311" r:id="rId23"/>
    <p:sldId id="269" r:id="rId24"/>
    <p:sldId id="317" r:id="rId25"/>
    <p:sldId id="312" r:id="rId26"/>
    <p:sldId id="302" r:id="rId27"/>
    <p:sldId id="307" r:id="rId28"/>
    <p:sldId id="303" r:id="rId29"/>
    <p:sldId id="304" r:id="rId30"/>
    <p:sldId id="305" r:id="rId31"/>
    <p:sldId id="306" r:id="rId32"/>
    <p:sldId id="297" r:id="rId33"/>
    <p:sldId id="298" r:id="rId34"/>
    <p:sldId id="270" r:id="rId35"/>
    <p:sldId id="280" r:id="rId36"/>
    <p:sldId id="313" r:id="rId37"/>
    <p:sldId id="274" r:id="rId38"/>
    <p:sldId id="318" r:id="rId39"/>
    <p:sldId id="278" r:id="rId40"/>
    <p:sldId id="281" r:id="rId41"/>
    <p:sldId id="275" r:id="rId42"/>
    <p:sldId id="276" r:id="rId43"/>
    <p:sldId id="277" r:id="rId44"/>
    <p:sldId id="314" r:id="rId45"/>
    <p:sldId id="283" r:id="rId46"/>
    <p:sldId id="319" r:id="rId47"/>
    <p:sldId id="284" r:id="rId48"/>
    <p:sldId id="285" r:id="rId49"/>
    <p:sldId id="287" r:id="rId50"/>
    <p:sldId id="321" r:id="rId51"/>
    <p:sldId id="323" r:id="rId52"/>
    <p:sldId id="315" r:id="rId53"/>
    <p:sldId id="288" r:id="rId54"/>
    <p:sldId id="289" r:id="rId5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995"/>
    <a:srgbClr val="D1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333" autoAdjust="0"/>
  </p:normalViewPr>
  <p:slideViewPr>
    <p:cSldViewPr>
      <p:cViewPr varScale="1">
        <p:scale>
          <a:sx n="97" d="100"/>
          <a:sy n="97" d="100"/>
        </p:scale>
        <p:origin x="20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6ABC-5C62-4CF0-8F2C-AA827045F46C}" type="datetimeFigureOut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498F-C138-413F-94B4-26F3DB3E266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23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Donor: dárce, akceptor: přijímatel </a:t>
            </a:r>
          </a:p>
          <a:p>
            <a:r>
              <a:rPr lang="cs-CZ" noProof="0" dirty="0" smtClean="0"/>
              <a:t>Koenzym/</a:t>
            </a:r>
            <a:r>
              <a:rPr lang="cs-CZ" noProof="0" dirty="0" err="1" smtClean="0"/>
              <a:t>kofaktor</a:t>
            </a:r>
            <a:r>
              <a:rPr lang="cs-CZ" noProof="0" dirty="0" smtClean="0"/>
              <a:t>:</a:t>
            </a:r>
            <a:r>
              <a:rPr lang="cs-CZ" baseline="0" noProof="0" dirty="0" smtClean="0"/>
              <a:t> látka spolupracující s enzymem, usnadňuje chemickou reakci </a:t>
            </a:r>
          </a:p>
          <a:p>
            <a:r>
              <a:rPr lang="cs-CZ" baseline="0" noProof="0" dirty="0" smtClean="0"/>
              <a:t>Genová exprese: proces přeměny genetické informace v strukturu, funkci...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5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Suplementace: doplňovaní</a:t>
            </a:r>
            <a:r>
              <a:rPr lang="cs-CZ" baseline="0" noProof="0" dirty="0" smtClean="0"/>
              <a:t> stravy o zdraví prospěšné látky </a:t>
            </a:r>
            <a:endParaRPr lang="cs-CZ" noProof="0" dirty="0" smtClean="0"/>
          </a:p>
          <a:p>
            <a:r>
              <a:rPr lang="cs-CZ" noProof="0" dirty="0" smtClean="0"/>
              <a:t>Senioři: problém</a:t>
            </a:r>
            <a:r>
              <a:rPr lang="cs-CZ" baseline="0" noProof="0" dirty="0" smtClean="0"/>
              <a:t> vystavovaní se slunečnímu záření, zhoršený </a:t>
            </a:r>
            <a:r>
              <a:rPr lang="cs-CZ" noProof="0" dirty="0" smtClean="0"/>
              <a:t>stav pokožky, zhoršená</a:t>
            </a:r>
            <a:r>
              <a:rPr lang="cs-CZ" baseline="0" noProof="0" dirty="0" smtClean="0"/>
              <a:t> </a:t>
            </a:r>
            <a:r>
              <a:rPr lang="cs-CZ" noProof="0" dirty="0" smtClean="0"/>
              <a:t>funkce</a:t>
            </a:r>
            <a:r>
              <a:rPr lang="cs-CZ" baseline="0" noProof="0" dirty="0" smtClean="0"/>
              <a:t> jater a ledvin- orgány aktivující vitamin D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71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Intramuskulárně: do svalu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6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Prekurzor: výchozí látka, ze které vzniká chemickou přeměnou výsledný produkt</a:t>
            </a:r>
          </a:p>
          <a:p>
            <a:r>
              <a:rPr lang="cs-CZ" noProof="0" dirty="0" smtClean="0"/>
              <a:t>Antioxidant: látky inhibující oxidaci molekul, působí proti radikálům (např. kyslíkové radikály), které jsou vysoce reaktivní a mohou způsobit poškození buňky... 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035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Vidění:</a:t>
            </a:r>
            <a:r>
              <a:rPr lang="cs-CZ" baseline="0" noProof="0" dirty="0" smtClean="0"/>
              <a:t> </a:t>
            </a:r>
            <a:r>
              <a:rPr lang="cs-CZ" baseline="0" noProof="0" dirty="0" err="1" smtClean="0"/>
              <a:t>retinal</a:t>
            </a:r>
            <a:r>
              <a:rPr lang="cs-CZ" baseline="0" noProof="0" dirty="0" smtClean="0"/>
              <a:t> (jedna z forem vitaminu A/retinolu) je složkou pigmentů tyčinek a čípků retiny/sítnice oka a je esenciální pro </a:t>
            </a:r>
            <a:r>
              <a:rPr lang="cs-CZ" baseline="0" noProof="0" dirty="0" err="1" smtClean="0"/>
              <a:t>fotorecepciu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71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Xeroftalmie</a:t>
            </a:r>
            <a:r>
              <a:rPr lang="sk-SK" dirty="0" smtClean="0"/>
              <a:t>: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vysychání</a:t>
            </a:r>
            <a:r>
              <a:rPr lang="sk-SK" baseline="0" dirty="0" smtClean="0"/>
              <a:t> oční rohovky a spojivky</a:t>
            </a:r>
          </a:p>
          <a:p>
            <a:r>
              <a:rPr lang="sk-SK" baseline="0" dirty="0" err="1" smtClean="0"/>
              <a:t>Hyperkeratóza</a:t>
            </a:r>
            <a:r>
              <a:rPr lang="sk-SK" baseline="0" dirty="0" smtClean="0"/>
              <a:t>: suchá a drsná k</a:t>
            </a:r>
            <a:r>
              <a:rPr lang="cs-CZ" dirty="0" err="1" smtClean="0"/>
              <a:t>ůže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74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err="1" smtClean="0"/>
              <a:t>Hyperkarotenodermie</a:t>
            </a:r>
            <a:r>
              <a:rPr lang="cs-CZ" noProof="0" dirty="0" smtClean="0"/>
              <a:t>:</a:t>
            </a:r>
            <a:r>
              <a:rPr lang="cs-CZ" baseline="0" noProof="0" dirty="0" smtClean="0"/>
              <a:t> zežloutnutí kůže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40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68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Solária:</a:t>
            </a:r>
            <a:r>
              <a:rPr lang="cs-CZ" baseline="0" noProof="0" dirty="0" smtClean="0"/>
              <a:t> jiné UV záření, vitamin D se netvoří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77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EFSA: kojenci:</a:t>
            </a:r>
            <a:r>
              <a:rPr lang="cs-CZ" baseline="0" noProof="0" dirty="0" smtClean="0"/>
              <a:t> 50 </a:t>
            </a:r>
            <a:r>
              <a:rPr lang="cs-CZ" noProof="0" dirty="0" smtClean="0"/>
              <a:t>μg/den,</a:t>
            </a:r>
            <a:r>
              <a:rPr lang="cs-CZ" baseline="0" noProof="0" dirty="0" smtClean="0"/>
              <a:t> děti a dospělí: 100 </a:t>
            </a:r>
            <a:r>
              <a:rPr lang="cs-CZ" noProof="0" dirty="0" smtClean="0"/>
              <a:t>μg/den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66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Fortifikace:</a:t>
            </a:r>
            <a:r>
              <a:rPr lang="cs-CZ" baseline="0" noProof="0" dirty="0" smtClean="0"/>
              <a:t> obohacování potravin</a:t>
            </a:r>
            <a:endParaRPr lang="cs-CZ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498F-C138-413F-94B4-26F3DB3E2666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0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4995"/>
            </a:gs>
            <a:gs pos="0">
              <a:srgbClr val="D12147"/>
            </a:gs>
            <a:gs pos="0">
              <a:srgbClr val="D12147"/>
            </a:gs>
            <a:gs pos="0">
              <a:srgbClr val="BB499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49AC-8859-4980-ACE5-9939ACEC4CB3}" type="datetimeFigureOut">
              <a:rPr lang="sk-SK" smtClean="0"/>
              <a:pPr/>
              <a:t>29. 11. 2016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F03F-B9D5-463A-87FD-180C2686CC2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vitamin-d/" TargetMode="External"/><Relationship Id="rId2" Type="http://schemas.openxmlformats.org/officeDocument/2006/relationships/hyperlink" Target="http://nutritiondata.self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Vitaminy rozpustné v tucích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Bc. Jana </a:t>
            </a:r>
            <a:r>
              <a:rPr lang="sk-SK" dirty="0" err="1" smtClean="0"/>
              <a:t>Kráľová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Živočišné zdroje (vitamin A): </a:t>
            </a:r>
          </a:p>
          <a:p>
            <a:pPr>
              <a:buNone/>
            </a:pPr>
            <a:r>
              <a:rPr lang="cs-CZ" dirty="0" smtClean="0"/>
              <a:t>	játra, mléko, vejce, ryby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Rostlinné zdroje (karotenoidy): </a:t>
            </a:r>
          </a:p>
          <a:p>
            <a:pPr>
              <a:buNone/>
            </a:pPr>
            <a:r>
              <a:rPr lang="cs-CZ" dirty="0" smtClean="0"/>
              <a:t>	žluto-oranžové ovoce a zelenina, </a:t>
            </a:r>
          </a:p>
          <a:p>
            <a:pPr>
              <a:buNone/>
            </a:pPr>
            <a:r>
              <a:rPr lang="cs-CZ" dirty="0" smtClean="0"/>
              <a:t>	zelená listová zelenina</a:t>
            </a:r>
            <a:endParaRPr lang="cs-CZ" dirty="0"/>
          </a:p>
        </p:txBody>
      </p:sp>
      <p:pic>
        <p:nvPicPr>
          <p:cNvPr id="38914" name="Picture 2" descr="Výsledok vyhľadávania obrázkov pre dopyt vitamin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3168352" cy="292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547664" y="1916832"/>
          <a:ext cx="6170875" cy="3327467"/>
        </p:xfrm>
        <a:graphic>
          <a:graphicData uri="http://schemas.openxmlformats.org/drawingml/2006/table">
            <a:tbl>
              <a:tblPr/>
              <a:tblGrid>
                <a:gridCol w="1804640"/>
                <a:gridCol w="2227436"/>
                <a:gridCol w="2138799"/>
              </a:tblGrid>
              <a:tr h="3476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A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9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A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 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(1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kuřecí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 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Vejce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Máslo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Tuňák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0,3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333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Eidam 30 %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 kg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 kg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0,09 RE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1,1 kg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043608" y="1988841"/>
          <a:ext cx="7128792" cy="3384378"/>
        </p:xfrm>
        <a:graphic>
          <a:graphicData uri="http://schemas.openxmlformats.org/drawingml/2006/table">
            <a:tbl>
              <a:tblPr/>
              <a:tblGrid>
                <a:gridCol w="2072826"/>
                <a:gridCol w="2631474"/>
                <a:gridCol w="2424492"/>
              </a:tblGrid>
              <a:tr h="4180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β-karoten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 </a:t>
                      </a: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β-karotenu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(4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Mrkev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9,9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Kapusta hlávková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5,4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Špenát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Paprika červená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125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Meruňky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1,5 mg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1,2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330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Brokolice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440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Rajčata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 mg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660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Vysychání oční rohovky a spojivky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Šeroslepost až slepota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reprodukce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imunity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Poruchy růstu kostí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Suchá a drsná kůže </a:t>
            </a:r>
            <a:endParaRPr lang="cs-CZ" dirty="0"/>
          </a:p>
        </p:txBody>
      </p:sp>
      <p:pic>
        <p:nvPicPr>
          <p:cNvPr id="38914" name="Picture 2" descr="Výsledek obrázku pro xerophthal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199597" cy="1542306"/>
          </a:xfrm>
          <a:prstGeom prst="rect">
            <a:avLst/>
          </a:prstGeom>
          <a:noFill/>
        </p:spPr>
      </p:pic>
      <p:pic>
        <p:nvPicPr>
          <p:cNvPr id="38916" name="Picture 4" descr="Výsledek obrázku pro hyperkera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2664296" cy="179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Příjem vitaminu A nad 200 mg u dospělých a 100 mg u dětí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Kapacita jater ukládat vitamin A je překročena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málo toxické → </a:t>
            </a:r>
            <a:r>
              <a:rPr lang="cs-CZ" dirty="0" err="1" smtClean="0"/>
              <a:t>hyperkarotenodermie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Suché rty, nosní sliznice, oči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Olupování kůže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Ztráta vlasů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Křehkost nehtů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Bolest hlavy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Nevolnost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Zvracení</a:t>
            </a:r>
            <a:endParaRPr lang="cs-CZ" dirty="0"/>
          </a:p>
        </p:txBody>
      </p:sp>
      <p:pic>
        <p:nvPicPr>
          <p:cNvPr id="47106" name="Picture 2" descr="Výsledok vyhľadávania obrázkov pre dopyt hyper carotenoder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952328" cy="244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Vitamin A přispívá k normálnímu metabolismu železa.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sliznic.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pokožky.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udržení normálního stavu zraku.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přispívá k normální funkci imunitního systému.</a:t>
            </a:r>
            <a:endParaRPr lang="sk-SK" b="1" dirty="0" smtClean="0"/>
          </a:p>
          <a:p>
            <a:pPr>
              <a:buNone/>
            </a:pPr>
            <a:r>
              <a:rPr lang="cs-CZ" dirty="0" smtClean="0"/>
              <a:t>Vitamin A se podílí na procesu specializace buněk.</a:t>
            </a:r>
            <a:endParaRPr lang="sk-SK" b="1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 D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K</a:t>
            </a:r>
            <a:r>
              <a:rPr lang="cs-CZ" sz="3300" dirty="0" smtClean="0"/>
              <a:t>alciferol, „sluneční vitamin“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Steroidní hormon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Stabilní během tepelné úpravy a dlouhodobého skladování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Udržování homeostázy vápníku a fosforu: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Zvýšení vstřebávání vápníku a fosforu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Snížení ztrát vápníku a fosforu močí </a:t>
            </a:r>
          </a:p>
        </p:txBody>
      </p:sp>
      <p:sp>
        <p:nvSpPr>
          <p:cNvPr id="35842" name="AutoShape 2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44" name="AutoShape 4" descr="Výsledok vyhľadávania obrázkov pre dopyt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48" name="Picture 8" descr="Výsledok vyhľadávania obrázkov pre dopyt 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088" y="-6868144"/>
            <a:ext cx="4377999" cy="6264696"/>
          </a:xfrm>
          <a:prstGeom prst="rect">
            <a:avLst/>
          </a:prstGeom>
          <a:noFill/>
        </p:spPr>
      </p:pic>
      <p:pic>
        <p:nvPicPr>
          <p:cNvPr id="11" name="Obrázok 10" descr="Výsledok vyhľadávania obrázkov pre dopyt su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137145" cy="21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Prekurzory vitaminu D: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7- </a:t>
            </a:r>
            <a:r>
              <a:rPr lang="cs-CZ" dirty="0" err="1" smtClean="0"/>
              <a:t>dehydrocholesterol</a:t>
            </a:r>
            <a:r>
              <a:rPr lang="cs-CZ" dirty="0" smtClean="0"/>
              <a:t> (živočichové) → </a:t>
            </a:r>
          </a:p>
          <a:p>
            <a:pPr lvl="1">
              <a:buNone/>
            </a:pPr>
            <a:r>
              <a:rPr lang="cs-CZ" dirty="0" smtClean="0"/>
              <a:t>	vitamin D3  (cholekalciferol)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Ergosterol (rostliny) → </a:t>
            </a:r>
          </a:p>
          <a:p>
            <a:pPr lvl="1">
              <a:buNone/>
            </a:pPr>
            <a:r>
              <a:rPr lang="cs-CZ" dirty="0" smtClean="0"/>
              <a:t>	vitamin D2 (ergokalciferol)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Vitamin D2 a vitamin D3 → </a:t>
            </a:r>
            <a:r>
              <a:rPr lang="cs-CZ" dirty="0" err="1" smtClean="0"/>
              <a:t>kalcitriol</a:t>
            </a:r>
            <a:endParaRPr lang="cs-CZ" dirty="0"/>
          </a:p>
          <a:p>
            <a:pPr>
              <a:buNone/>
            </a:pPr>
            <a:r>
              <a:rPr lang="cs-CZ" dirty="0" smtClean="0"/>
              <a:t>	(1,25 </a:t>
            </a:r>
            <a:r>
              <a:rPr lang="cs-CZ" dirty="0" err="1" smtClean="0"/>
              <a:t>dihydroxyvitamin</a:t>
            </a:r>
            <a:r>
              <a:rPr lang="cs-CZ" dirty="0" smtClean="0"/>
              <a:t> D) 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Aktivní forma – </a:t>
            </a:r>
            <a:r>
              <a:rPr lang="cs-CZ" dirty="0" err="1" smtClean="0"/>
              <a:t>kalcitriol</a:t>
            </a:r>
            <a:r>
              <a:rPr lang="cs-CZ" dirty="0" smtClean="0"/>
              <a:t> vzniká hydroxylací v játrech a ledvinách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0418" name="Picture 2" descr="Výsledok vyhľadávania obrázkov pre dopyt vitamin D 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72608" cy="5967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vitaminů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Skupina esenciálních </a:t>
            </a:r>
            <a:r>
              <a:rPr lang="cs-CZ" dirty="0" err="1" smtClean="0"/>
              <a:t>mikronutrientů</a:t>
            </a:r>
            <a:r>
              <a:rPr lang="cs-CZ" dirty="0" smtClean="0"/>
              <a:t>, které splňují následující kritéria: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Sloučeniny odlišné od sacharidů, tuků, bílkovin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Přirozené složky potravin, obvykle přítomné v malých množstvích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Esenciální i v malých množstvích pro zajištění fyziologických potřeb organismu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Nejsou syntetizovány lidským organismem v množstvích potřebných k zajištění fyziologických potřeb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 případě jejich nedostatku nebo úplného chybění způsobují specifické příznaky</a:t>
            </a:r>
          </a:p>
          <a:p>
            <a:pPr lvl="0">
              <a:buFont typeface="Wingdings" pitchFamily="2" charset="2"/>
              <a:buChar char="v"/>
            </a:pPr>
            <a:endParaRPr lang="cs-CZ" dirty="0" smtClean="0"/>
          </a:p>
          <a:p>
            <a:pPr lvl="0"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Slunění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Dostačující je vystavení obličeje, rukou, paží, nohou slunečnímu záření během neoblačné doby </a:t>
            </a:r>
            <a:r>
              <a:rPr lang="cs-CZ" b="1" dirty="0" smtClean="0"/>
              <a:t>20 minut 2-3 x týdně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Rozhodující je množství melaninu v pokožce, oděv, použití opalovacího krému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Narušené působení přes skleněné okno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Solária ???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</a:t>
            </a:r>
            <a:r>
              <a:rPr lang="sk-SK" dirty="0" smtClean="0"/>
              <a:t> denní dávka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Část denní potřeby získáváme na základě expozice slunečnímu záření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DDD stanovené pro lidi nevystavující se slunečnímu záření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1 IU = 0,025 μg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1 μg = 40 IU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0">
              <a:buFont typeface="Wingdings" pitchFamily="2" charset="2"/>
              <a:buChar char="v"/>
            </a:pPr>
            <a:r>
              <a:rPr lang="cs-CZ" dirty="0" smtClean="0"/>
              <a:t>Nejvyšší povolená dávka: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Kojenci: 25 μg/den (1000 IU)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a dospělí: 50 μg/den (2000 IU)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63688" y="404664"/>
          <a:ext cx="5831999" cy="5831993"/>
        </p:xfrm>
        <a:graphic>
          <a:graphicData uri="http://schemas.openxmlformats.org/drawingml/2006/table">
            <a:tbl>
              <a:tblPr/>
              <a:tblGrid>
                <a:gridCol w="2442581"/>
                <a:gridCol w="1694709"/>
                <a:gridCol w="1694709"/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D (μg)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Tresčí játra, ryby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Máslo, smetana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Vaječné žloutky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Houby</a:t>
            </a:r>
            <a:endParaRPr lang="cs-CZ" dirty="0"/>
          </a:p>
        </p:txBody>
      </p:sp>
      <p:pic>
        <p:nvPicPr>
          <p:cNvPr id="26626" name="Picture 2" descr="Výsledok vyhľadávania obrázkov pre dopyt vitamin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744416" cy="344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979712" y="1916832"/>
          <a:ext cx="5040560" cy="3471484"/>
        </p:xfrm>
        <a:graphic>
          <a:graphicData uri="http://schemas.openxmlformats.org/drawingml/2006/table">
            <a:tbl>
              <a:tblPr/>
              <a:tblGrid>
                <a:gridCol w="2256008"/>
                <a:gridCol w="2784552"/>
              </a:tblGrid>
              <a:tr h="3626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D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D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Tresčí játra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250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Máslo čerstvé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Niva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0,28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Smetana kysaná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0,21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Sýr Eidam 30 %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0,18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Tvaroh tučný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0,16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Jogurt smetanový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0,15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Mléko polotučné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0,08 μg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Zjištěný nedostatek vitaminu D v populaci na základě hladin vitaminu D v krvi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Doporučení zvýšit konzumaci potravin bohatých na vitamin D</a:t>
            </a:r>
          </a:p>
          <a:p>
            <a:endParaRPr lang="cs-CZ" dirty="0" smtClean="0"/>
          </a:p>
          <a:p>
            <a:r>
              <a:rPr lang="cs-CZ" dirty="0" smtClean="0"/>
              <a:t>Fortifikace ???</a:t>
            </a:r>
          </a:p>
          <a:p>
            <a:r>
              <a:rPr lang="cs-CZ" dirty="0" smtClean="0"/>
              <a:t>Suplementace ??? </a:t>
            </a:r>
          </a:p>
          <a:p>
            <a:endParaRPr lang="sk-SK" dirty="0"/>
          </a:p>
        </p:txBody>
      </p:sp>
      <p:pic>
        <p:nvPicPr>
          <p:cNvPr id="5" name="Obrázok 4" descr="Výsledok vyhľadávania obrázkov pre dopyt probl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160240" cy="221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Fortifikace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Fortifikace musí být striktně regulována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Nadměrná i nedostatečná fortifikace nebezpečná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Fortifikace mléka výhodná z hlediska obsahu vápníku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Nápoje rostlinného původu fortifikované vitaminem D i vápníkem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Suplementace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Jedinci nevystavující se slunečnímu záření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Zimní období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žijící v severních zeměpisných šířkách nebo v oblastech se znečištěnou atmosférou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nosící oblečení pokrývající celé tělo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Jedinci pracující v noci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Senioři ???</a:t>
            </a:r>
            <a:endParaRPr lang="sk-SK" dirty="0"/>
          </a:p>
        </p:txBody>
      </p:sp>
      <p:pic>
        <p:nvPicPr>
          <p:cNvPr id="24580" name="Picture 4" descr="Výsledok vyhľadávania obrázkov pre dopyt vitamin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cs-CZ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Děti: křivice (rachitida)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Dospělí: osteomalacie 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 narození </a:t>
            </a:r>
            <a:r>
              <a:rPr lang="cs-CZ" dirty="0" err="1" smtClean="0"/>
              <a:t>Vigantol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 jako prevence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425996" cy="37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Křivice</a:t>
            </a:r>
            <a:endParaRPr lang="cs-CZ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Narušená mineralizace rostoucích kostí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Nedostatek vitaminu D, vápníku a fosforu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Bolest kostí, svalová slabost, tetanické křeče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Měkké kosti nedokážou vydržet běžný tlak a namáhání, což vede ke vzniku "ohnutých nohou", ptačího hrudníku a abnormalit na přední straně lebky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Léčba: konzumace potravin bohatých na vitamin D a suplementace vitaminu 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Funkce vitaminů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Metabolické funkce </a:t>
            </a:r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Stabilizátory buněčných membrán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Donory a akceptory vodíku a elektronů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Hormony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Koenzymy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Vliv na genovou expresi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Ohrožené děti: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s tmavou kůží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nevystavované slunečnímu záření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bez suplementace vitaminu D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s malabsorpcí tuků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Děti dlouhodobě užívající léky na epilepsii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Osteomalacie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Úbytek kostní hmoty v dospělosti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Měkkost kostí, svalová slabost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Zvýšené riziko zlomenin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Osteomalacie (měknutí kostí)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Osteoporóza (řídnutí kostí)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Podráždění gastrointestinálního traktu, křehkost kostí, opožděný růst u dětí, nevolnost, bolest hlavy, slabost, nadměrný příjem tekutin, nadměrné močení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Zvýšení hladin vápníku a fosforu v krvi, ukládání vápníku do měkkých tkání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Nadměrný příjem vitaminu D může vést k intoxikaci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dirty="0" smtClean="0"/>
              <a:t>Vitamin D přispívá k normálnímu vstřebávání/využití vápníku a fosforu.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normální hladině vápníku v krvi.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normálního stavu kostí.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 činnosti svalů.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udržení normálního stavu zubů.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přispívá k normální funkci imunitního systému.</a:t>
            </a:r>
            <a:endParaRPr lang="sk-SK" sz="2700" b="1" dirty="0" smtClean="0"/>
          </a:p>
          <a:p>
            <a:pPr>
              <a:buNone/>
            </a:pPr>
            <a:r>
              <a:rPr lang="cs-CZ" sz="2700" dirty="0" smtClean="0"/>
              <a:t>Vitamin D se podílí na procesu dělení buněk.</a:t>
            </a:r>
            <a:endParaRPr lang="sk-SK" sz="2700" b="1" dirty="0" smtClean="0"/>
          </a:p>
          <a:p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 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Tokoferoly (nejdůležitější ɑ-tokoferol)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Tokotrienoly</a:t>
            </a:r>
            <a:r>
              <a:rPr lang="cs-CZ" dirty="0" smtClean="0"/>
              <a:t> (méně biologicky aktivní)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Nestabilní během smažení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Antioxidant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835696" y="476672"/>
          <a:ext cx="5831999" cy="5831993"/>
        </p:xfrm>
        <a:graphic>
          <a:graphicData uri="http://schemas.openxmlformats.org/drawingml/2006/table">
            <a:tbl>
              <a:tblPr/>
              <a:tblGrid>
                <a:gridCol w="2442581"/>
                <a:gridCol w="1694709"/>
                <a:gridCol w="1694709"/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E: ɑ-TE (mg)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</a:t>
            </a:r>
            <a:r>
              <a:rPr lang="nb-NO" dirty="0" smtClean="0"/>
              <a:t>okoferoly a tokotrienoly syntetizovány jen rostlinami</a:t>
            </a:r>
            <a:endParaRPr lang="cs-CZ" dirty="0" smtClean="0"/>
          </a:p>
          <a:p>
            <a:r>
              <a:rPr lang="cs-CZ" dirty="0" smtClean="0"/>
              <a:t>Nejlepší zdroje jsou rostlinné oleje </a:t>
            </a:r>
            <a:endParaRPr lang="cs-CZ" dirty="0"/>
          </a:p>
        </p:txBody>
      </p:sp>
      <p:pic>
        <p:nvPicPr>
          <p:cNvPr id="13314" name="Picture 2" descr="Výsledok vyhľadávania obrázkov pre dopyt vitamin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753437" cy="289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971600" y="1988840"/>
          <a:ext cx="7200801" cy="3020000"/>
        </p:xfrm>
        <a:graphic>
          <a:graphicData uri="http://schemas.openxmlformats.org/drawingml/2006/table">
            <a:tbl>
              <a:tblPr/>
              <a:tblGrid>
                <a:gridCol w="2364926"/>
                <a:gridCol w="2467023"/>
                <a:gridCol w="2368852"/>
              </a:tblGrid>
              <a:tr h="3465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E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9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E 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(12 mg)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slunečnicový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Semena slunečnicová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Mandle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Játra tresčí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řepkový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18 ATE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66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Arašídy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9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133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Olej olivový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 ATE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240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Oxidační stres vedoucí k poškození buněk</a:t>
            </a:r>
          </a:p>
          <a:p>
            <a:endParaRPr lang="cs-CZ" dirty="0" smtClean="0"/>
          </a:p>
          <a:p>
            <a:r>
              <a:rPr lang="cs-CZ" dirty="0" smtClean="0"/>
              <a:t>Poruchy rovnováhy a koordinace, svalová slabost, poruchy vidění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Vitaminy rozpustné v tucích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A, D, E, K  neboli „DEKA“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Vstřebávání vyžaduje přítomnost tuku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Ukládání v těle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Vylučované stolicí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Jeden z nejméně toxických vitaminů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U dospělých tolerance až 1000 mg/den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Zvířata: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Poruchy mineralizace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Poruchy zásobení vitaminu A v játrech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Prodloužení srážlivosti krve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Vliv na jiné v tucích rozpustné vitaminy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Zdravotní </a:t>
            </a:r>
            <a:r>
              <a:rPr lang="cs-CZ" dirty="0" smtClean="0"/>
              <a:t>tvrzení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700" dirty="0" smtClean="0"/>
              <a:t>Vitamin E přispívá k ochraně buněk před oxidativním stresem</a:t>
            </a:r>
            <a:r>
              <a:rPr lang="sk-SK" sz="2700" dirty="0" smtClean="0"/>
              <a:t>. </a:t>
            </a:r>
            <a:endParaRPr lang="sk-SK" sz="2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 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Fylochinon (vitamin K1): zelené rostliny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Menachinon</a:t>
            </a:r>
            <a:r>
              <a:rPr lang="cs-CZ" dirty="0" smtClean="0"/>
              <a:t> (vitamin K2): střevní bakterie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Menadion (vitamin K3): syntetická forma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Citlivý na světlo a alkalické prostředí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Krevní srážení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Tvorba kostí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Regulace enzymových systémů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691680" y="548680"/>
          <a:ext cx="5832000" cy="5831993"/>
        </p:xfrm>
        <a:graphic>
          <a:graphicData uri="http://schemas.openxmlformats.org/drawingml/2006/table">
            <a:tbl>
              <a:tblPr/>
              <a:tblGrid>
                <a:gridCol w="2442582"/>
                <a:gridCol w="1694709"/>
                <a:gridCol w="1694709"/>
              </a:tblGrid>
              <a:tr h="3069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K (μg)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0694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Zelená zelenina: špenát, brokolice, zelí, listy tuřínu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Výsledok vyhľadávania obrázkov pre dopyt vitamin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446651" cy="343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115616" y="2132856"/>
          <a:ext cx="6840760" cy="2712537"/>
        </p:xfrm>
        <a:graphic>
          <a:graphicData uri="http://schemas.openxmlformats.org/drawingml/2006/table">
            <a:tbl>
              <a:tblPr/>
              <a:tblGrid>
                <a:gridCol w="2014141"/>
                <a:gridCol w="2439525"/>
                <a:gridCol w="2387094"/>
              </a:tblGrid>
              <a:tr h="34523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Vitamin 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91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Potravina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Hodnota vitaminu 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 100 g potraviny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Množství potraviny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pro DDD (60 μg)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Špenát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483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12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Listy tuřínu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Salát hlávkový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174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34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Brokolice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102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60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Zelí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76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80 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Avokádo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21 μg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285 g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Vzácný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Výskyt v případě malabsorpce tuků, poškození střevní </a:t>
            </a:r>
            <a:r>
              <a:rPr lang="cs-CZ" dirty="0" err="1" smtClean="0"/>
              <a:t>mikrobioty</a:t>
            </a:r>
            <a:r>
              <a:rPr lang="cs-CZ" dirty="0" smtClean="0"/>
              <a:t> a onemocnění jater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 narození intramuskulárně </a:t>
            </a:r>
            <a:r>
              <a:rPr lang="cs-CZ" dirty="0" err="1" smtClean="0"/>
              <a:t>manadion</a:t>
            </a:r>
            <a:r>
              <a:rPr lang="cs-CZ" dirty="0" smtClean="0"/>
              <a:t> jako prevence hemolytické anemie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Krvácení (prodloužená doba pro srážení krve)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err="1" smtClean="0"/>
              <a:t>Fyloquinon</a:t>
            </a:r>
            <a:r>
              <a:rPr lang="cs-CZ" dirty="0" smtClean="0"/>
              <a:t>, </a:t>
            </a:r>
            <a:r>
              <a:rPr lang="cs-CZ" dirty="0" err="1" smtClean="0"/>
              <a:t>menaquinon</a:t>
            </a:r>
            <a:r>
              <a:rPr lang="cs-CZ" dirty="0" smtClean="0"/>
              <a:t>: nezjištěné žádné nepříznivé účinky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Menadion: ve vysokých dávkách žloutenka u kojenců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700" dirty="0" smtClean="0"/>
              <a:t>Vitamin K přispívá k normální srážlivosti krve.</a:t>
            </a:r>
            <a:endParaRPr lang="cs-CZ" sz="2700" b="1" dirty="0" smtClean="0"/>
          </a:p>
          <a:p>
            <a:pPr>
              <a:buNone/>
            </a:pPr>
            <a:r>
              <a:rPr lang="cs-CZ" sz="2700" dirty="0" smtClean="0"/>
              <a:t>Vitamin K přispívá k udržení normálního stavu kostí.</a:t>
            </a:r>
            <a:endParaRPr lang="cs-CZ" sz="2700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</a:t>
            </a:r>
            <a:r>
              <a:rPr lang="sk-SK" dirty="0" smtClean="0"/>
              <a:t> A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Kvíz </a:t>
            </a:r>
            <a:r>
              <a:rPr lang="cs-CZ" smtClean="0">
                <a:sym typeface="Wingdings" pitchFamily="2" charset="2"/>
              </a:rPr>
              <a:t> 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mtClean="0"/>
              <a:t>Vitamin A</a:t>
            </a:r>
          </a:p>
          <a:p>
            <a:endParaRPr lang="cs-CZ" smtClean="0"/>
          </a:p>
          <a:p>
            <a:pPr>
              <a:buNone/>
            </a:pPr>
            <a:r>
              <a:rPr lang="cs-CZ" smtClean="0"/>
              <a:t>Vitamin D</a:t>
            </a:r>
          </a:p>
          <a:p>
            <a:endParaRPr lang="cs-CZ" smtClean="0"/>
          </a:p>
          <a:p>
            <a:pPr>
              <a:buNone/>
            </a:pPr>
            <a:r>
              <a:rPr lang="cs-CZ" smtClean="0"/>
              <a:t>Vitamin E</a:t>
            </a:r>
          </a:p>
          <a:p>
            <a:endParaRPr lang="cs-CZ" smtClean="0"/>
          </a:p>
          <a:p>
            <a:pPr>
              <a:buNone/>
            </a:pPr>
            <a:r>
              <a:rPr lang="cs-CZ" smtClean="0"/>
              <a:t>Vitamin K</a:t>
            </a:r>
          </a:p>
        </p:txBody>
      </p:sp>
      <p:pic>
        <p:nvPicPr>
          <p:cNvPr id="4" name="Obrázok 3" descr="Výsledok vyhľadávania obrázkov pre dopyt su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ok vyhľadávania obrázkov pre dopyt sunflower 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vitamin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604940" cy="1736627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liver chick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67082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Kvíz </a:t>
            </a:r>
            <a:r>
              <a:rPr lang="cs-CZ" smtClean="0">
                <a:sym typeface="Wingdings" pitchFamily="2" charset="2"/>
              </a:rPr>
              <a:t> 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Vitamin 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Vitamin D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Vitamin 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Vitamin K</a:t>
            </a:r>
          </a:p>
        </p:txBody>
      </p:sp>
      <p:pic>
        <p:nvPicPr>
          <p:cNvPr id="4" name="Obrázok 3" descr="Výsledok vyhľadávania obrázkov pre dopyt su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ok vyhľadávania obrázkov pre dopyt sunflower 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vitamin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2604940" cy="1736627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liver chick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2088232" cy="1566174"/>
          </a:xfrm>
          <a:prstGeom prst="rect">
            <a:avLst/>
          </a:prstGeom>
          <a:noFill/>
        </p:spPr>
      </p:pic>
      <p:cxnSp>
        <p:nvCxnSpPr>
          <p:cNvPr id="12" name="Rovná spojovacia šípka 11"/>
          <p:cNvCxnSpPr/>
          <p:nvPr/>
        </p:nvCxnSpPr>
        <p:spPr>
          <a:xfrm>
            <a:off x="2051720" y="4221088"/>
            <a:ext cx="374441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2195736" y="2852936"/>
            <a:ext cx="3456384" cy="23762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2195736" y="1988840"/>
            <a:ext cx="1656184" cy="2592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2195736" y="2924944"/>
            <a:ext cx="1224136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5400" dirty="0" smtClean="0"/>
          </a:p>
          <a:p>
            <a:pPr>
              <a:buNone/>
            </a:pPr>
            <a:r>
              <a:rPr lang="cs-CZ" sz="5400" dirty="0" smtClean="0"/>
              <a:t>				</a:t>
            </a:r>
            <a:endParaRPr lang="cs-CZ" sz="5400" dirty="0"/>
          </a:p>
        </p:txBody>
      </p:sp>
      <p:pic>
        <p:nvPicPr>
          <p:cNvPr id="73730" name="Picture 2" descr="Výsledok vyhľadávania obrázkov pre dopyt DISK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sz="2400" dirty="0" smtClean="0"/>
              <a:t>MAHAN, L. </a:t>
            </a:r>
            <a:r>
              <a:rPr lang="sk-SK" sz="2400" dirty="0" err="1" smtClean="0"/>
              <a:t>Kathleen</a:t>
            </a:r>
            <a:r>
              <a:rPr lang="sk-SK" sz="2400" dirty="0" smtClean="0"/>
              <a:t>, Sylvia ESCOTT-STUMP, Janice L. RAYMOND a </a:t>
            </a:r>
            <a:r>
              <a:rPr lang="sk-SK" sz="2400" dirty="0" err="1" smtClean="0"/>
              <a:t>Marie</a:t>
            </a:r>
            <a:r>
              <a:rPr lang="sk-SK" sz="2400" dirty="0" smtClean="0"/>
              <a:t> V. KRAUSE. </a:t>
            </a:r>
            <a:r>
              <a:rPr lang="sk-SK" sz="2400" i="1" dirty="0" err="1" smtClean="0"/>
              <a:t>Krause’s</a:t>
            </a:r>
            <a:r>
              <a:rPr lang="sk-SK" sz="2400" i="1" dirty="0" smtClean="0"/>
              <a:t> food &amp; </a:t>
            </a:r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nutrition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care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process</a:t>
            </a:r>
            <a:r>
              <a:rPr lang="sk-SK" sz="2400" dirty="0" smtClean="0"/>
              <a:t>. </a:t>
            </a:r>
            <a:r>
              <a:rPr lang="sk-SK" sz="2400" dirty="0" err="1" smtClean="0"/>
              <a:t>B.m</a:t>
            </a:r>
            <a:r>
              <a:rPr lang="sk-SK" sz="2400" dirty="0" smtClean="0"/>
              <a:t>.: St. Louis, </a:t>
            </a:r>
            <a:r>
              <a:rPr lang="sk-SK" sz="2400" dirty="0" err="1" smtClean="0"/>
              <a:t>Mo</a:t>
            </a:r>
            <a:r>
              <a:rPr lang="sk-SK" sz="2400" dirty="0" smtClean="0"/>
              <a:t>. : </a:t>
            </a:r>
            <a:r>
              <a:rPr lang="sk-SK" sz="2400" dirty="0" err="1" smtClean="0"/>
              <a:t>Elsevier</a:t>
            </a:r>
            <a:r>
              <a:rPr lang="sk-SK" sz="2400" dirty="0" smtClean="0"/>
              <a:t>/</a:t>
            </a:r>
            <a:r>
              <a:rPr lang="sk-SK" sz="2400" dirty="0" err="1" smtClean="0"/>
              <a:t>Saunders</a:t>
            </a:r>
            <a:r>
              <a:rPr lang="sk-SK" sz="2400" dirty="0" smtClean="0"/>
              <a:t>, c2012, 2012. ISBN 978-1-4377-2233-8.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SCHLENKER, Eleanor D. a Joyce GILBERT. </a:t>
            </a:r>
            <a:r>
              <a:rPr lang="en-US" sz="2400" i="1" dirty="0" smtClean="0"/>
              <a:t>Williams' essentials of nutrition and diet therapy</a:t>
            </a:r>
            <a:r>
              <a:rPr lang="en-US" sz="2400" dirty="0" smtClean="0"/>
              <a:t>. 11th edition. St. Louis: Mosby, 2015. ISBN 978-0-323-18580-6.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WHITNEY, Eleanor </a:t>
            </a:r>
            <a:r>
              <a:rPr lang="en-US" sz="2400" dirty="0" err="1" smtClean="0"/>
              <a:t>Noss</a:t>
            </a:r>
            <a:r>
              <a:rPr lang="en-US" sz="2400" dirty="0" smtClean="0"/>
              <a:t> a Sharon </a:t>
            </a:r>
            <a:r>
              <a:rPr lang="en-US" sz="2400" dirty="0" err="1" smtClean="0"/>
              <a:t>Rady</a:t>
            </a:r>
            <a:r>
              <a:rPr lang="en-US" sz="2400" dirty="0" smtClean="0"/>
              <a:t> ROLFES. </a:t>
            </a:r>
            <a:r>
              <a:rPr lang="en-US" sz="2400" i="1" dirty="0" smtClean="0"/>
              <a:t>Understanding nutrition</a:t>
            </a:r>
            <a:r>
              <a:rPr lang="en-US" sz="2400" dirty="0" smtClean="0"/>
              <a:t>. 12th ed. Australia: Wadsworth, </a:t>
            </a:r>
            <a:r>
              <a:rPr lang="en-US" sz="2400" dirty="0" err="1" smtClean="0"/>
              <a:t>Cengage</a:t>
            </a:r>
            <a:r>
              <a:rPr lang="en-US" sz="2400" dirty="0" smtClean="0"/>
              <a:t> Learning, c2011. ISBN 978-0-538-73476-9.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sk-SK" sz="2400" i="1" dirty="0" smtClean="0"/>
              <a:t>Referenční hodnoty </a:t>
            </a:r>
            <a:r>
              <a:rPr lang="sk-SK" sz="2400" i="1" dirty="0" err="1" smtClean="0"/>
              <a:t>pro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příjem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živin</a:t>
            </a:r>
            <a:r>
              <a:rPr lang="sk-SK" sz="2400" dirty="0" smtClean="0"/>
              <a:t>. V ČR 1. vyd. Praha: </a:t>
            </a:r>
            <a:r>
              <a:rPr lang="sk-SK" sz="2400" dirty="0" err="1" smtClean="0"/>
              <a:t>Společnost</a:t>
            </a:r>
            <a:r>
              <a:rPr lang="sk-SK" sz="2400" dirty="0" smtClean="0"/>
              <a:t> </a:t>
            </a:r>
            <a:r>
              <a:rPr lang="sk-SK" sz="2400" dirty="0" err="1" smtClean="0"/>
              <a:t>pro</a:t>
            </a:r>
            <a:r>
              <a:rPr lang="sk-SK" sz="2400" dirty="0" smtClean="0"/>
              <a:t> výživu, 2011. ISBN 978-80-254-6987-3. </a:t>
            </a:r>
          </a:p>
          <a:p>
            <a:pPr>
              <a:buFont typeface="Wingdings" pitchFamily="2" charset="2"/>
              <a:buChar char="v"/>
            </a:pPr>
            <a:r>
              <a:rPr lang="sk-SK" sz="2400" dirty="0" smtClean="0">
                <a:hlinkClick r:id="rId2"/>
              </a:rPr>
              <a:t>http://nutritiondata.self.com/</a:t>
            </a:r>
            <a:endParaRPr lang="sk-SK" sz="2400" dirty="0" smtClean="0"/>
          </a:p>
          <a:p>
            <a:pPr>
              <a:buFont typeface="Wingdings" pitchFamily="2" charset="2"/>
              <a:buChar char="v"/>
            </a:pPr>
            <a:r>
              <a:rPr lang="sk-SK" sz="2400" dirty="0" smtClean="0">
                <a:hlinkClick r:id="rId3"/>
              </a:rPr>
              <a:t>https://www.dge.de/wissenschaft/referenzwerte/vitamin-d/</a:t>
            </a:r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Formy: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Vitamin A/retinol (živočišné potraviny)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Provitamin A/karotenoidy (rostlinné potraviny)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jsou prekurzory vitaminu A a slouží jako antioxidanty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Nejdůležitější je </a:t>
            </a:r>
            <a:r>
              <a:rPr lang="el-GR" dirty="0" smtClean="0"/>
              <a:t>β-</a:t>
            </a:r>
            <a:r>
              <a:rPr lang="cs-CZ" dirty="0" smtClean="0"/>
              <a:t>karoten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Vitamin A stabilní během tepelné úpravy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Karotenoidy po tepelné úpravě vstřebatelnější 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Zásoby vitaminu A v játrech na 6-12 měsíců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Funkce: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Vliv na genovou expresi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Vidění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Růst a vývoj (kostí)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Imunita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Reprodukce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Doporučená denní dávka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1 RAE  = 1 mg retinolu = 12 mg β-karotenu</a:t>
            </a:r>
          </a:p>
          <a:p>
            <a:pPr lvl="0">
              <a:buNone/>
            </a:pPr>
            <a:r>
              <a:rPr lang="cs-CZ" sz="2800" dirty="0" smtClean="0"/>
              <a:t>	 (24 mg jiných karotenoidů)</a:t>
            </a:r>
          </a:p>
          <a:p>
            <a:r>
              <a:rPr lang="cs-CZ" sz="2800" dirty="0" smtClean="0"/>
              <a:t>RAE </a:t>
            </a:r>
            <a:r>
              <a:rPr lang="sk-SK" sz="2800" dirty="0" smtClean="0"/>
              <a:t>(retinol 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</a:t>
            </a:r>
            <a:r>
              <a:rPr lang="sk-SK" sz="2800" dirty="0" err="1" smtClean="0"/>
              <a:t>equivalents</a:t>
            </a:r>
            <a:r>
              <a:rPr lang="sk-SK" sz="2800" dirty="0" smtClean="0"/>
              <a:t>)</a:t>
            </a:r>
            <a:endParaRPr lang="sk-SK" sz="2800" b="1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endParaRPr lang="cs-CZ" sz="2800" b="1" dirty="0" smtClean="0"/>
          </a:p>
          <a:p>
            <a:pPr lvl="0"/>
            <a:endParaRPr lang="cs-CZ" sz="2800" b="1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619673" y="404668"/>
          <a:ext cx="5832000" cy="5832639"/>
        </p:xfrm>
        <a:graphic>
          <a:graphicData uri="http://schemas.openxmlformats.org/drawingml/2006/table">
            <a:tbl>
              <a:tblPr/>
              <a:tblGrid>
                <a:gridCol w="2442582"/>
                <a:gridCol w="1694709"/>
                <a:gridCol w="1694709"/>
              </a:tblGrid>
              <a:tr h="3069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Věk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Vitamin A: RAE (mg) 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0698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Muži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Ženy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Kojenci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0-3 měsíce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4-11 měsíců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Děti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1-3 roky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4-6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7-9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10-12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13-14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Dospívající a dospělí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15-18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19-24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25-50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51-64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0">
                          <a:latin typeface="Times New Roman"/>
                          <a:ea typeface="Calibri"/>
                          <a:cs typeface="Times New Roman"/>
                        </a:rPr>
                        <a:t> ≥ 65 let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Těhotné (</a:t>
                      </a: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od 4.měsíce)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Calibri"/>
                          <a:cs typeface="Times New Roman"/>
                        </a:rPr>
                        <a:t>Kojící</a:t>
                      </a:r>
                      <a:endParaRPr lang="sk-SK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sk-SK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1712</Words>
  <Application>Microsoft Office PowerPoint</Application>
  <PresentationFormat>Předvádění na obrazovce (4:3)</PresentationFormat>
  <Paragraphs>627</Paragraphs>
  <Slides>54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Wingdings</vt:lpstr>
      <vt:lpstr>Motív Office</vt:lpstr>
      <vt:lpstr>Vitaminy rozpustné v tucích</vt:lpstr>
      <vt:lpstr>Charakteristika vitaminů</vt:lpstr>
      <vt:lpstr>Funkce vitaminů</vt:lpstr>
      <vt:lpstr>Vitaminy rozpustné v tucích</vt:lpstr>
      <vt:lpstr>Vitamin A</vt:lpstr>
      <vt:lpstr>Charakteristika</vt:lpstr>
      <vt:lpstr>Prezentace aplikace PowerPoint</vt:lpstr>
      <vt:lpstr>Doporučená denní dávka</vt:lpstr>
      <vt:lpstr>Prezentace aplikace PowerPoint</vt:lpstr>
      <vt:lpstr>Zdroje</vt:lpstr>
      <vt:lpstr>Prezentace aplikace PowerPoint</vt:lpstr>
      <vt:lpstr>Prezentace aplikace PowerPoint</vt:lpstr>
      <vt:lpstr>Nedostatek</vt:lpstr>
      <vt:lpstr>Nadbytek</vt:lpstr>
      <vt:lpstr>Zdravotní tvrzení</vt:lpstr>
      <vt:lpstr>Vitamin D</vt:lpstr>
      <vt:lpstr>Charakteristika </vt:lpstr>
      <vt:lpstr>Prezentace aplikace PowerPoint</vt:lpstr>
      <vt:lpstr>Prezentace aplikace PowerPoint</vt:lpstr>
      <vt:lpstr>Slunění </vt:lpstr>
      <vt:lpstr>Doporučená denní dávka</vt:lpstr>
      <vt:lpstr>Prezentace aplikace PowerPoint</vt:lpstr>
      <vt:lpstr>Zdroje</vt:lpstr>
      <vt:lpstr>Prezentace aplikace PowerPoint</vt:lpstr>
      <vt:lpstr>Prezentace aplikace PowerPoint</vt:lpstr>
      <vt:lpstr>Fortifikace</vt:lpstr>
      <vt:lpstr>Suplementace</vt:lpstr>
      <vt:lpstr>Nedostatek</vt:lpstr>
      <vt:lpstr>Křivice</vt:lpstr>
      <vt:lpstr>Prezentace aplikace PowerPoint</vt:lpstr>
      <vt:lpstr>Osteomalacie</vt:lpstr>
      <vt:lpstr>Nadbytek</vt:lpstr>
      <vt:lpstr>Zdravotní tvrzení</vt:lpstr>
      <vt:lpstr>Vitamin E</vt:lpstr>
      <vt:lpstr>Charakteristika</vt:lpstr>
      <vt:lpstr>Prezentace aplikace PowerPoint</vt:lpstr>
      <vt:lpstr>Zdroje</vt:lpstr>
      <vt:lpstr>Prezentace aplikace PowerPoint</vt:lpstr>
      <vt:lpstr>Nedostatek</vt:lpstr>
      <vt:lpstr>Nadbytek</vt:lpstr>
      <vt:lpstr>Zdravotní tvrzení</vt:lpstr>
      <vt:lpstr>Vitamin K</vt:lpstr>
      <vt:lpstr>Charakteristika</vt:lpstr>
      <vt:lpstr>Prezentace aplikace PowerPoint</vt:lpstr>
      <vt:lpstr>Zdroje</vt:lpstr>
      <vt:lpstr>Prezentace aplikace PowerPoint</vt:lpstr>
      <vt:lpstr>Nedostatek</vt:lpstr>
      <vt:lpstr>Nadbytek</vt:lpstr>
      <vt:lpstr>Zdravotní tvrzení</vt:lpstr>
      <vt:lpstr>Kvíz  </vt:lpstr>
      <vt:lpstr>Kvíz  </vt:lpstr>
      <vt:lpstr>Diskuse</vt:lpstr>
      <vt:lpstr>Použitá literatura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rozpustné v tucích</dc:title>
  <dc:creator>Jana Kráľová</dc:creator>
  <cp:lastModifiedBy>Halina Matějová</cp:lastModifiedBy>
  <cp:revision>126</cp:revision>
  <dcterms:created xsi:type="dcterms:W3CDTF">2016-11-03T13:03:32Z</dcterms:created>
  <dcterms:modified xsi:type="dcterms:W3CDTF">2016-11-29T11:15:40Z</dcterms:modified>
</cp:coreProperties>
</file>