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79" r:id="rId2"/>
    <p:sldId id="380" r:id="rId3"/>
    <p:sldId id="381" r:id="rId4"/>
    <p:sldId id="383" r:id="rId5"/>
    <p:sldId id="382" r:id="rId6"/>
    <p:sldId id="332" r:id="rId7"/>
    <p:sldId id="333" r:id="rId8"/>
    <p:sldId id="334" r:id="rId9"/>
    <p:sldId id="335" r:id="rId10"/>
    <p:sldId id="341" r:id="rId11"/>
    <p:sldId id="336" r:id="rId12"/>
    <p:sldId id="384" r:id="rId13"/>
    <p:sldId id="337" r:id="rId14"/>
    <p:sldId id="338" r:id="rId15"/>
    <p:sldId id="339" r:id="rId16"/>
    <p:sldId id="340" r:id="rId17"/>
    <p:sldId id="343" r:id="rId18"/>
    <p:sldId id="344" r:id="rId19"/>
    <p:sldId id="345" r:id="rId20"/>
    <p:sldId id="385" r:id="rId21"/>
    <p:sldId id="346" r:id="rId22"/>
    <p:sldId id="347" r:id="rId23"/>
    <p:sldId id="348" r:id="rId24"/>
    <p:sldId id="349" r:id="rId25"/>
    <p:sldId id="361" r:id="rId26"/>
    <p:sldId id="350" r:id="rId27"/>
    <p:sldId id="351" r:id="rId28"/>
    <p:sldId id="342" r:id="rId29"/>
    <p:sldId id="352" r:id="rId30"/>
    <p:sldId id="362" r:id="rId31"/>
    <p:sldId id="363" r:id="rId32"/>
    <p:sldId id="364" r:id="rId33"/>
    <p:sldId id="365" r:id="rId34"/>
    <p:sldId id="368" r:id="rId35"/>
    <p:sldId id="369" r:id="rId36"/>
    <p:sldId id="371" r:id="rId37"/>
    <p:sldId id="370" r:id="rId38"/>
    <p:sldId id="372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E35"/>
    <a:srgbClr val="ED9033"/>
    <a:srgbClr val="E9D545"/>
    <a:srgbClr val="E8C238"/>
    <a:srgbClr val="E6E6E6"/>
    <a:srgbClr val="6E1447"/>
    <a:srgbClr val="461F63"/>
    <a:srgbClr val="3E2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45" autoAdjust="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7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4773-82F1-4BC9-B24E-8DBBCD5ABB8A}" type="datetimeFigureOut">
              <a:rPr lang="cs-CZ" smtClean="0"/>
              <a:t>08.01.2017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C540-E3D6-482F-AB74-01051757BD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7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8430-457C-42F3-9DB3-A415629998A3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B7F7-9901-496D-92D0-000CDD6C0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56A2-7AD4-4D76-8719-31A06F51C7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82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3870035"/>
            <a:ext cx="7772400" cy="89153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94312"/>
            <a:ext cx="64008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1872208" cy="1770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kupina 12"/>
          <p:cNvGrpSpPr/>
          <p:nvPr userDrawn="1"/>
        </p:nvGrpSpPr>
        <p:grpSpPr>
          <a:xfrm>
            <a:off x="2627784" y="3429000"/>
            <a:ext cx="3852000" cy="74454"/>
            <a:chOff x="0" y="0"/>
            <a:chExt cx="7558405" cy="179705"/>
          </a:xfrm>
        </p:grpSpPr>
        <p:sp>
          <p:nvSpPr>
            <p:cNvPr id="15" name="Obdélník 14"/>
            <p:cNvSpPr/>
            <p:nvPr userDrawn="1"/>
          </p:nvSpPr>
          <p:spPr>
            <a:xfrm>
              <a:off x="0" y="0"/>
              <a:ext cx="2519680" cy="179705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" name="Obdélník 16"/>
            <p:cNvSpPr/>
            <p:nvPr userDrawn="1"/>
          </p:nvSpPr>
          <p:spPr>
            <a:xfrm>
              <a:off x="2524125" y="0"/>
              <a:ext cx="2519680" cy="179705"/>
            </a:xfrm>
            <a:prstGeom prst="rect">
              <a:avLst/>
            </a:prstGeom>
            <a:solidFill>
              <a:srgbClr val="618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8" name="Obdélník 17"/>
            <p:cNvSpPr/>
            <p:nvPr userDrawn="1"/>
          </p:nvSpPr>
          <p:spPr>
            <a:xfrm>
              <a:off x="5038725" y="0"/>
              <a:ext cx="2519680" cy="179705"/>
            </a:xfrm>
            <a:prstGeom prst="rect">
              <a:avLst/>
            </a:prstGeom>
            <a:solidFill>
              <a:srgbClr val="B5C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8" name="Obdélník 7"/>
          <p:cNvSpPr/>
          <p:nvPr userDrawn="1"/>
        </p:nvSpPr>
        <p:spPr>
          <a:xfrm>
            <a:off x="-2" y="6813376"/>
            <a:ext cx="9144002" cy="72008"/>
          </a:xfrm>
          <a:prstGeom prst="rect">
            <a:avLst/>
          </a:prstGeom>
          <a:solidFill>
            <a:srgbClr val="E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2627784" y="0"/>
            <a:ext cx="385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49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85D4637E-EE93-44A4-A52E-8D209C2E9A76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59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3735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4038600" cy="4752527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4752527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12B7E1A8-C6BD-4C24-A66E-59C987F2A17D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567754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04828"/>
            <a:ext cx="4040188" cy="413732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567754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604828"/>
            <a:ext cx="4041775" cy="413732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B60DE7BA-5F4A-48A5-A721-71C76FF8754B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70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29AED7DA-2FCD-4CFB-B9B1-685ABC1D12A2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30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B30E73AB-CE77-4CDA-95D3-54F4E681A0E9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38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92147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BAE35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4824536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385149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4" name="Nadpis 1"/>
          <p:cNvSpPr txBox="1">
            <a:spLocks/>
          </p:cNvSpPr>
          <p:nvPr userDrawn="1"/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1"/>
                </a:solidFill>
              </a:rPr>
              <a:t>KLIKNUTÍM LZE UPRAVIT STYL.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7EAC30D-5A0D-479D-B2E2-37236A2EDCB0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6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08912" cy="42617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260649"/>
            <a:ext cx="8208912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8213318" cy="4389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3E9AB17-BD6A-4DCE-858E-F7329E53BC77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74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476672"/>
            <a:ext cx="8229600" cy="53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26774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E9D4FD90-C336-4EA0-957D-03CF2972938D}" type="datetime1">
              <a:rPr lang="cs-CZ" smtClean="0"/>
              <a:t>08.01.2017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99992" y="6448251"/>
            <a:ext cx="2952328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162472" cy="365125"/>
          </a:xfrm>
          <a:prstGeom prst="rect">
            <a:avLst/>
          </a:prstGeom>
        </p:spPr>
        <p:txBody>
          <a:bodyPr/>
          <a:lstStyle/>
          <a:p>
            <a:fld id="{84C9401D-42AF-4231-A83B-9F6747628248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6" y="6165304"/>
            <a:ext cx="550762" cy="520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kupina 1"/>
          <p:cNvGrpSpPr/>
          <p:nvPr userDrawn="1"/>
        </p:nvGrpSpPr>
        <p:grpSpPr>
          <a:xfrm>
            <a:off x="2621916" y="0"/>
            <a:ext cx="3852000" cy="72000"/>
            <a:chOff x="6972298" y="198741"/>
            <a:chExt cx="1692141" cy="72000"/>
          </a:xfrm>
        </p:grpSpPr>
        <p:sp>
          <p:nvSpPr>
            <p:cNvPr id="15" name="Obdélník 14"/>
            <p:cNvSpPr/>
            <p:nvPr userDrawn="1"/>
          </p:nvSpPr>
          <p:spPr>
            <a:xfrm>
              <a:off x="6972298" y="198741"/>
              <a:ext cx="564047" cy="72000"/>
            </a:xfrm>
            <a:prstGeom prst="rect">
              <a:avLst/>
            </a:pr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" name="Obdélník 15"/>
            <p:cNvSpPr/>
            <p:nvPr userDrawn="1"/>
          </p:nvSpPr>
          <p:spPr>
            <a:xfrm>
              <a:off x="7536345" y="198741"/>
              <a:ext cx="564047" cy="72000"/>
            </a:xfrm>
            <a:prstGeom prst="rect">
              <a:avLst/>
            </a:prstGeom>
            <a:solidFill>
              <a:srgbClr val="618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" name="Obdélník 16"/>
            <p:cNvSpPr/>
            <p:nvPr userDrawn="1"/>
          </p:nvSpPr>
          <p:spPr>
            <a:xfrm>
              <a:off x="8100392" y="198741"/>
              <a:ext cx="564047" cy="72000"/>
            </a:xfrm>
            <a:prstGeom prst="rect">
              <a:avLst/>
            </a:prstGeom>
            <a:solidFill>
              <a:srgbClr val="B5C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4" name="Obdélník 13"/>
          <p:cNvSpPr/>
          <p:nvPr userDrawn="1"/>
        </p:nvSpPr>
        <p:spPr>
          <a:xfrm>
            <a:off x="0" y="6785992"/>
            <a:ext cx="9144000" cy="72008"/>
          </a:xfrm>
          <a:prstGeom prst="rect">
            <a:avLst/>
          </a:prstGeom>
          <a:solidFill>
            <a:srgbClr val="E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6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 smtClean="0"/>
              <a:t>Opdivo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Nivolumab</a:t>
            </a:r>
            <a:r>
              <a:rPr lang="en-US" sz="2000" b="1" dirty="0" smtClean="0"/>
              <a:t>), NSCLC</a:t>
            </a:r>
            <a:endParaRPr lang="en-US" sz="2000" b="1" dirty="0"/>
          </a:p>
          <a:p>
            <a:r>
              <a:rPr lang="en-US" sz="2200" b="0" dirty="0" err="1" smtClean="0"/>
              <a:t>Brahmer</a:t>
            </a:r>
            <a:r>
              <a:rPr lang="en-US" sz="2200" b="0" dirty="0" smtClean="0"/>
              <a:t> </a:t>
            </a:r>
            <a:r>
              <a:rPr lang="en-US" sz="2200" b="0" dirty="0"/>
              <a:t>J, </a:t>
            </a:r>
            <a:r>
              <a:rPr lang="en-US" sz="2200" b="0" dirty="0" smtClean="0"/>
              <a:t>et </a:t>
            </a:r>
            <a:r>
              <a:rPr lang="en-US" sz="2200" b="0" dirty="0"/>
              <a:t>al. </a:t>
            </a:r>
            <a:r>
              <a:rPr lang="en-US" sz="2200" b="0" dirty="0" err="1" smtClean="0"/>
              <a:t>Nivolumab</a:t>
            </a:r>
            <a:r>
              <a:rPr lang="en-US" sz="2200" b="0" dirty="0" smtClean="0"/>
              <a:t> </a:t>
            </a:r>
            <a:r>
              <a:rPr lang="en-US" sz="2200" b="0" dirty="0"/>
              <a:t>versus Docetaxel in Advanced </a:t>
            </a:r>
            <a:r>
              <a:rPr lang="en-US" sz="2200" dirty="0"/>
              <a:t>Squamous</a:t>
            </a:r>
            <a:r>
              <a:rPr lang="en-US" sz="2200" b="0" dirty="0"/>
              <a:t>-Cell Non-Small-Cell Lung Cancer. N </a:t>
            </a:r>
            <a:r>
              <a:rPr lang="en-US" sz="2200" b="0" dirty="0" err="1"/>
              <a:t>Engl</a:t>
            </a:r>
            <a:r>
              <a:rPr lang="en-US" sz="2200" b="0" dirty="0"/>
              <a:t> J Med </a:t>
            </a:r>
            <a:r>
              <a:rPr lang="en-US" sz="2200" b="0" dirty="0" smtClean="0"/>
              <a:t>2015; 373:123-35 </a:t>
            </a:r>
            <a:br>
              <a:rPr lang="en-US" sz="2200" b="0" dirty="0" smtClean="0"/>
            </a:br>
            <a:r>
              <a:rPr lang="en-US" sz="2200" b="0" dirty="0" smtClean="0"/>
              <a:t>(</a:t>
            </a:r>
            <a:r>
              <a:rPr lang="en-US" sz="2200" dirty="0" err="1">
                <a:solidFill>
                  <a:schemeClr val="tx2"/>
                </a:solidFill>
              </a:rPr>
              <a:t>CheckMate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017</a:t>
            </a:r>
            <a:r>
              <a:rPr lang="en-US" sz="2200" b="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cs-CZ" sz="2000" dirty="0" err="1"/>
              <a:t>Ultibro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Indacaterol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Glycopyrronium</a:t>
            </a:r>
            <a:r>
              <a:rPr lang="en-US" sz="2000" dirty="0" smtClean="0"/>
              <a:t>), COPD</a:t>
            </a:r>
            <a:endParaRPr lang="en-US" sz="2000" dirty="0"/>
          </a:p>
          <a:p>
            <a:r>
              <a:rPr lang="en-US" sz="2200" b="0" dirty="0" err="1"/>
              <a:t>Wedzicha</a:t>
            </a:r>
            <a:r>
              <a:rPr lang="en-US" sz="2200" b="0" dirty="0"/>
              <a:t> J A, et al. </a:t>
            </a:r>
            <a:r>
              <a:rPr lang="en-US" sz="2200" b="0" dirty="0" err="1"/>
              <a:t>Indacaterol</a:t>
            </a:r>
            <a:r>
              <a:rPr lang="en-US" sz="2200" b="0" dirty="0"/>
              <a:t>–</a:t>
            </a:r>
            <a:r>
              <a:rPr lang="en-US" sz="2200" b="0" dirty="0" err="1"/>
              <a:t>Glycopyrronium</a:t>
            </a:r>
            <a:r>
              <a:rPr lang="en-US" sz="2200" b="0" dirty="0"/>
              <a:t> versus </a:t>
            </a:r>
            <a:r>
              <a:rPr lang="en-US" sz="2200" b="0" dirty="0" err="1"/>
              <a:t>Salmeterol</a:t>
            </a:r>
            <a:r>
              <a:rPr lang="en-US" sz="2200" b="0" dirty="0"/>
              <a:t>–Fluticasone for COPD. N </a:t>
            </a:r>
            <a:r>
              <a:rPr lang="en-US" sz="2200" b="0" dirty="0" err="1"/>
              <a:t>Engl</a:t>
            </a:r>
            <a:r>
              <a:rPr lang="en-US" sz="2200" b="0" dirty="0"/>
              <a:t> J Med 2016; 374:2222-2234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 (</a:t>
            </a:r>
            <a:r>
              <a:rPr lang="en-US" sz="2200" dirty="0" smtClean="0">
                <a:solidFill>
                  <a:schemeClr val="tx2"/>
                </a:solidFill>
              </a:rPr>
              <a:t>FLAME</a:t>
            </a:r>
            <a:r>
              <a:rPr lang="en-US" sz="2200" b="0" dirty="0" smtClean="0"/>
              <a:t>)</a:t>
            </a:r>
          </a:p>
          <a:p>
            <a:pPr marL="0" indent="0">
              <a:buNone/>
            </a:pPr>
            <a:r>
              <a:rPr lang="cs-CZ" sz="2000" dirty="0" err="1"/>
              <a:t>Spiolto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Tiotropium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 smtClean="0"/>
              <a:t>Olodaterol</a:t>
            </a:r>
            <a:r>
              <a:rPr lang="en-US" sz="2000" dirty="0"/>
              <a:t>), COPD</a:t>
            </a:r>
          </a:p>
          <a:p>
            <a:r>
              <a:rPr lang="en-US" sz="2200" b="0" dirty="0"/>
              <a:t>Buhl R, Benefits of </a:t>
            </a:r>
            <a:r>
              <a:rPr lang="en-US" sz="2200" b="0" dirty="0" err="1"/>
              <a:t>tiotropium</a:t>
            </a:r>
            <a:r>
              <a:rPr lang="en-US" sz="2200" b="0" dirty="0"/>
              <a:t> + </a:t>
            </a:r>
            <a:r>
              <a:rPr lang="en-US" sz="2200" b="0" dirty="0" err="1"/>
              <a:t>olodaterol</a:t>
            </a:r>
            <a:r>
              <a:rPr lang="en-US" sz="2200" b="0" dirty="0"/>
              <a:t> over </a:t>
            </a:r>
            <a:r>
              <a:rPr lang="en-US" sz="2200" b="0" dirty="0" err="1"/>
              <a:t>tiotropium</a:t>
            </a:r>
            <a:r>
              <a:rPr lang="en-US" sz="2200" b="0" dirty="0"/>
              <a:t> at delaying clinically significant events in patients with COPD classified as GOLD </a:t>
            </a:r>
            <a:r>
              <a:rPr lang="en-US" sz="2200" b="0" dirty="0" smtClean="0"/>
              <a:t>B. </a:t>
            </a:r>
            <a:r>
              <a:rPr lang="en-US" sz="2200" b="0" dirty="0"/>
              <a:t>Poster presented at the American Thoracic Society International Conference, San Francisco, California, USA, May 13–18, 2016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publikací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4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dirty="0" smtClean="0"/>
              <a:t>Růst nádoru nelze sledovat kontinuálně, pro ORR a PFS: radiologická vyšetření v určitých intervalech</a:t>
            </a:r>
          </a:p>
          <a:p>
            <a:r>
              <a:rPr lang="cs-CZ" b="0" dirty="0" smtClean="0"/>
              <a:t>Zde první vyšetření po 9ti týdnech, další potom vždy po 6</a:t>
            </a:r>
          </a:p>
          <a:p>
            <a:r>
              <a:rPr lang="cs-CZ" b="0" dirty="0" smtClean="0"/>
              <a:t>Interval se určuje dle indikace (různá rychlost): 6, 8, 12 týdnů</a:t>
            </a:r>
          </a:p>
          <a:p>
            <a:r>
              <a:rPr lang="cs-CZ" b="0" dirty="0" smtClean="0"/>
              <a:t>První interval 9 týdnů: zkušenosti s přípravkem/imunoterapií (počáteční růst nebo zánětlivá reakce)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Vyhodnocování odpovědi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06" y="836712"/>
            <a:ext cx="4215123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10648"/>
          <a:stretch/>
        </p:blipFill>
        <p:spPr>
          <a:xfrm>
            <a:off x="2170493" y="3501008"/>
            <a:ext cx="6885525" cy="31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0" dirty="0" smtClean="0"/>
              <a:t>Problém mnohonásobného testování:</a:t>
            </a:r>
          </a:p>
          <a:p>
            <a:r>
              <a:rPr lang="cs-CZ" b="0" dirty="0" smtClean="0"/>
              <a:t>Je-li každý </a:t>
            </a:r>
            <a:r>
              <a:rPr lang="en-US" b="0" dirty="0" smtClean="0"/>
              <a:t>endpoint</a:t>
            </a:r>
            <a:r>
              <a:rPr lang="cs-CZ" b="0" dirty="0" smtClean="0"/>
              <a:t> testován na hladině α=0.05, celková pravděpodobnost chybného závěru</a:t>
            </a:r>
            <a:r>
              <a:rPr lang="en-US" b="0" dirty="0" smtClean="0"/>
              <a:t> (</a:t>
            </a:r>
            <a:r>
              <a:rPr lang="cs-CZ" b="0" dirty="0" smtClean="0"/>
              <a:t>předpoklad nezávislosti</a:t>
            </a:r>
            <a:r>
              <a:rPr lang="en-US" b="0" dirty="0" smtClean="0"/>
              <a:t>)</a:t>
            </a:r>
            <a:r>
              <a:rPr lang="cs-CZ" b="0" dirty="0" smtClean="0"/>
              <a:t>:</a:t>
            </a:r>
          </a:p>
          <a:p>
            <a:pPr marL="457200" lvl="1" indent="0">
              <a:buNone/>
            </a:pPr>
            <a:r>
              <a:rPr lang="cs-CZ" dirty="0" smtClean="0"/>
              <a:t>P(chybný závěr ohledně OS nebo chybný závěr ohledně ORR) = 0,05 + 0,05 - 0,05</a:t>
            </a:r>
            <a:r>
              <a:rPr lang="cs-CZ" baseline="30000" dirty="0" smtClean="0"/>
              <a:t>2</a:t>
            </a:r>
            <a:r>
              <a:rPr lang="cs-CZ" dirty="0" smtClean="0"/>
              <a:t> = </a:t>
            </a:r>
            <a:r>
              <a:rPr lang="cs-CZ" b="1" dirty="0" smtClean="0"/>
              <a:t>0,0975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Co-primary endpoints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Co-primary </a:t>
            </a:r>
            <a:r>
              <a:rPr lang="en-US" dirty="0" err="1" smtClean="0"/>
              <a:t>edpoints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0648"/>
          <a:stretch/>
        </p:blipFill>
        <p:spPr>
          <a:xfrm>
            <a:off x="2170493" y="3501008"/>
            <a:ext cx="6885525" cy="3165351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1554711" y="1166756"/>
            <a:ext cx="5688632" cy="1337551"/>
            <a:chOff x="1554711" y="1166756"/>
            <a:chExt cx="5688632" cy="1337551"/>
          </a:xfrm>
        </p:grpSpPr>
        <p:sp>
          <p:nvSpPr>
            <p:cNvPr id="10" name="TextovéPole 9"/>
            <p:cNvSpPr txBox="1"/>
            <p:nvPr/>
          </p:nvSpPr>
          <p:spPr>
            <a:xfrm>
              <a:off x="4499992" y="11667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Interim</a:t>
              </a:r>
              <a:endParaRPr lang="en-US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235231" y="11667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Final</a:t>
              </a:r>
              <a:endParaRPr lang="en-US" b="1" dirty="0"/>
            </a:p>
          </p:txBody>
        </p:sp>
        <p:cxnSp>
          <p:nvCxnSpPr>
            <p:cNvPr id="13" name="Přímá spojnice 12"/>
            <p:cNvCxnSpPr/>
            <p:nvPr/>
          </p:nvCxnSpPr>
          <p:spPr>
            <a:xfrm flipV="1">
              <a:off x="2375999" y="1765815"/>
              <a:ext cx="405708" cy="278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2375998" y="2053847"/>
              <a:ext cx="405709" cy="238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1554711" y="182853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=0.05</a:t>
              </a:r>
              <a:endParaRPr lang="en-US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781707" y="1535228"/>
              <a:ext cx="1344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=0.01 </a:t>
              </a:r>
              <a:r>
                <a:rPr lang="en-US" b="1" dirty="0" smtClean="0">
                  <a:solidFill>
                    <a:schemeClr val="accent1"/>
                  </a:solidFill>
                </a:rPr>
                <a:t>ORR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802325" y="2134975"/>
              <a:ext cx="1416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=0.04 </a:t>
              </a:r>
              <a:r>
                <a:rPr lang="en-US" b="1" dirty="0" smtClean="0">
                  <a:solidFill>
                    <a:schemeClr val="accent1"/>
                  </a:solidFill>
                </a:rPr>
                <a:t>OS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499992" y="212919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=0.016</a:t>
              </a:r>
              <a:endParaRPr lang="en-US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235231" y="213497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=0.035</a:t>
              </a:r>
              <a:endParaRPr lang="en-US" dirty="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4517548" y="1544717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=0.01 </a:t>
            </a:r>
          </a:p>
        </p:txBody>
      </p:sp>
    </p:spTree>
    <p:extLst>
      <p:ext uri="{BB962C8B-B14F-4D97-AF65-F5344CB8AC3E}">
        <p14:creationId xmlns:p14="http://schemas.microsoft.com/office/powerpoint/2010/main" val="19305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Co-primary </a:t>
            </a:r>
            <a:r>
              <a:rPr lang="en-US" dirty="0" err="1" smtClean="0"/>
              <a:t>edpoints</a:t>
            </a:r>
            <a:endParaRPr lang="en-US" dirty="0"/>
          </a:p>
        </p:txBody>
      </p:sp>
      <p:grpSp>
        <p:nvGrpSpPr>
          <p:cNvPr id="8" name="Skupina 7"/>
          <p:cNvGrpSpPr/>
          <p:nvPr/>
        </p:nvGrpSpPr>
        <p:grpSpPr>
          <a:xfrm>
            <a:off x="1691680" y="692696"/>
            <a:ext cx="5688632" cy="1337551"/>
            <a:chOff x="1554711" y="1166756"/>
            <a:chExt cx="5688632" cy="1337551"/>
          </a:xfrm>
        </p:grpSpPr>
        <p:sp>
          <p:nvSpPr>
            <p:cNvPr id="10" name="TextovéPole 9"/>
            <p:cNvSpPr txBox="1"/>
            <p:nvPr/>
          </p:nvSpPr>
          <p:spPr>
            <a:xfrm>
              <a:off x="4499992" y="11667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Interim</a:t>
              </a:r>
              <a:endParaRPr lang="en-US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235231" y="11667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Final</a:t>
              </a:r>
              <a:endParaRPr lang="en-US" b="1" dirty="0"/>
            </a:p>
          </p:txBody>
        </p:sp>
        <p:cxnSp>
          <p:nvCxnSpPr>
            <p:cNvPr id="13" name="Přímá spojnice 12"/>
            <p:cNvCxnSpPr/>
            <p:nvPr/>
          </p:nvCxnSpPr>
          <p:spPr>
            <a:xfrm flipV="1">
              <a:off x="2375999" y="1765815"/>
              <a:ext cx="405708" cy="278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2375998" y="2053847"/>
              <a:ext cx="405709" cy="238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1554711" y="182853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=0.05</a:t>
              </a:r>
              <a:endParaRPr lang="en-US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781707" y="1535228"/>
              <a:ext cx="1344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=0.01 </a:t>
              </a:r>
              <a:r>
                <a:rPr lang="en-US" b="1" dirty="0" smtClean="0">
                  <a:solidFill>
                    <a:schemeClr val="accent1"/>
                  </a:solidFill>
                </a:rPr>
                <a:t>ORR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802325" y="2134975"/>
              <a:ext cx="1416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</a:t>
              </a:r>
              <a:r>
                <a:rPr lang="en-US" dirty="0" smtClean="0">
                  <a:solidFill>
                    <a:srgbClr val="FF0000"/>
                  </a:solidFill>
                </a:rPr>
                <a:t>5</a:t>
              </a:r>
              <a:r>
                <a:rPr lang="en-US" dirty="0" smtClean="0"/>
                <a:t> </a:t>
              </a:r>
              <a:r>
                <a:rPr lang="en-US" b="1" dirty="0" smtClean="0">
                  <a:solidFill>
                    <a:schemeClr val="accent1"/>
                  </a:solidFill>
                </a:rPr>
                <a:t>OS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499992" y="212919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</a:t>
              </a:r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235231" y="213497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=0.0</a:t>
              </a:r>
              <a:r>
                <a:rPr lang="en-US" dirty="0" smtClean="0">
                  <a:solidFill>
                    <a:srgbClr val="FF0000"/>
                  </a:solidFill>
                </a:rPr>
                <a:t>41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Přímá spojnice 3"/>
          <p:cNvCxnSpPr/>
          <p:nvPr/>
        </p:nvCxnSpPr>
        <p:spPr>
          <a:xfrm>
            <a:off x="2939294" y="938716"/>
            <a:ext cx="1121603" cy="631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2980777" y="938716"/>
            <a:ext cx="1080120" cy="631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/>
          <p:cNvGrpSpPr/>
          <p:nvPr/>
        </p:nvGrpSpPr>
        <p:grpSpPr>
          <a:xfrm>
            <a:off x="1187625" y="2116050"/>
            <a:ext cx="6408712" cy="4649458"/>
            <a:chOff x="1187625" y="2116050"/>
            <a:chExt cx="6408712" cy="4649458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5" y="2116050"/>
              <a:ext cx="6408712" cy="4649458"/>
            </a:xfrm>
            <a:prstGeom prst="rect">
              <a:avLst/>
            </a:prstGeom>
          </p:spPr>
        </p:pic>
        <p:sp>
          <p:nvSpPr>
            <p:cNvPr id="12" name="Ovál 11"/>
            <p:cNvSpPr/>
            <p:nvPr/>
          </p:nvSpPr>
          <p:spPr>
            <a:xfrm>
              <a:off x="4391981" y="3231796"/>
              <a:ext cx="792088" cy="3412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4391981" y="3624043"/>
              <a:ext cx="792088" cy="3412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bdélník 19"/>
          <p:cNvSpPr/>
          <p:nvPr/>
        </p:nvSpPr>
        <p:spPr>
          <a:xfrm>
            <a:off x="4636961" y="1116301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=0.01 </a:t>
            </a:r>
          </a:p>
        </p:txBody>
      </p:sp>
    </p:spTree>
    <p:extLst>
      <p:ext uri="{BB962C8B-B14F-4D97-AF65-F5344CB8AC3E}">
        <p14:creationId xmlns:p14="http://schemas.microsoft.com/office/powerpoint/2010/main" val="289221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240360"/>
          </a:xfrm>
        </p:spPr>
        <p:txBody>
          <a:bodyPr>
            <a:normAutofit fontScale="77500" lnSpcReduction="20000"/>
          </a:bodyPr>
          <a:lstStyle/>
          <a:p>
            <a:r>
              <a:rPr lang="cs-CZ" b="0" dirty="0" smtClean="0"/>
              <a:t>Stratifikovaná</a:t>
            </a:r>
            <a:endParaRPr lang="en-US" b="0" dirty="0"/>
          </a:p>
          <a:p>
            <a:pPr lvl="1"/>
            <a:r>
              <a:rPr lang="en-US" dirty="0"/>
              <a:t>prior use of paclitaxel therapy (yes vs. no) </a:t>
            </a:r>
            <a:endParaRPr lang="en-US" dirty="0" smtClean="0"/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region </a:t>
            </a:r>
            <a:r>
              <a:rPr lang="en-US" dirty="0" smtClean="0"/>
              <a:t>(US/Canada </a:t>
            </a:r>
            <a:r>
              <a:rPr lang="en-US" dirty="0"/>
              <a:t>vs. Europe vs. rest of the </a:t>
            </a:r>
            <a:r>
              <a:rPr lang="en-US" dirty="0" smtClean="0"/>
              <a:t>world)</a:t>
            </a:r>
          </a:p>
          <a:p>
            <a:pPr lvl="1"/>
            <a:r>
              <a:rPr lang="en-US" dirty="0" smtClean="0"/>
              <a:t>2x3 = 6 </a:t>
            </a:r>
            <a:r>
              <a:rPr lang="en-US" dirty="0" err="1" smtClean="0"/>
              <a:t>strat</a:t>
            </a:r>
            <a:endParaRPr lang="en-US" dirty="0"/>
          </a:p>
          <a:p>
            <a:r>
              <a:rPr lang="en-US" b="0" dirty="0" err="1" smtClean="0"/>
              <a:t>Zajist</a:t>
            </a:r>
            <a:r>
              <a:rPr lang="cs-CZ" b="0" dirty="0" smtClean="0"/>
              <a:t>í rovnoměrné rozložení do skupin dle strat. faktorů </a:t>
            </a:r>
          </a:p>
          <a:p>
            <a:r>
              <a:rPr lang="cs-CZ" b="0" dirty="0" err="1" smtClean="0"/>
              <a:t>Strata</a:t>
            </a:r>
            <a:r>
              <a:rPr lang="en-US" b="0" dirty="0"/>
              <a:t>:</a:t>
            </a:r>
            <a:r>
              <a:rPr lang="cs-CZ" b="0" dirty="0" smtClean="0"/>
              <a:t> </a:t>
            </a:r>
            <a:r>
              <a:rPr lang="en-US" b="0" dirty="0" smtClean="0"/>
              <a:t>mal</a:t>
            </a:r>
            <a:r>
              <a:rPr lang="cs-CZ" b="0" dirty="0" smtClean="0"/>
              <a:t>é množství významných prognostických faktorů</a:t>
            </a:r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Randomizace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9107" y="3356992"/>
            <a:ext cx="1264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US</a:t>
            </a:r>
            <a:r>
              <a:rPr lang="en-US" dirty="0" smtClean="0"/>
              <a:t>/</a:t>
            </a:r>
            <a:r>
              <a:rPr lang="cs-CZ" dirty="0" err="1" smtClean="0"/>
              <a:t>Canada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cs-CZ" dirty="0" smtClean="0"/>
              <a:t> YES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0547" y="3346941"/>
            <a:ext cx="12241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US</a:t>
            </a:r>
            <a:r>
              <a:rPr lang="en-US" dirty="0" smtClean="0"/>
              <a:t>/</a:t>
            </a:r>
            <a:r>
              <a:rPr lang="cs-CZ" dirty="0" err="1" smtClean="0"/>
              <a:t>Canada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cs-CZ" dirty="0" smtClean="0"/>
              <a:t> NO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81542" y="3356992"/>
            <a:ext cx="12184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Europe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cs-CZ" dirty="0" smtClean="0"/>
              <a:t> </a:t>
            </a:r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6851" y="3345436"/>
            <a:ext cx="12156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Europe </a:t>
            </a:r>
            <a:r>
              <a:rPr lang="cs-CZ" dirty="0" err="1" smtClean="0"/>
              <a:t>Pacli</a:t>
            </a:r>
            <a:r>
              <a:rPr lang="en-US" dirty="0" smtClean="0"/>
              <a:t> </a:t>
            </a:r>
            <a:r>
              <a:rPr lang="cs-CZ" dirty="0" smtClean="0"/>
              <a:t>NO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09317" y="3345435"/>
            <a:ext cx="1226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ROW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en-US" dirty="0" smtClean="0"/>
              <a:t> YES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88592" y="3342667"/>
            <a:ext cx="1226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ROW</a:t>
            </a:r>
            <a:endParaRPr lang="cs-CZ" dirty="0" smtClean="0"/>
          </a:p>
          <a:p>
            <a:r>
              <a:rPr lang="cs-CZ" dirty="0" err="1" smtClean="0"/>
              <a:t>Pacli</a:t>
            </a:r>
            <a:r>
              <a:rPr lang="en-US" dirty="0" smtClean="0"/>
              <a:t> NO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9107" y="4209775"/>
            <a:ext cx="126458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10548" y="4209775"/>
            <a:ext cx="122413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81543" y="4221088"/>
            <a:ext cx="121845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/>
              <a:t>Nivo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92983" y="4227837"/>
            <a:ext cx="11694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08658" y="4227837"/>
            <a:ext cx="122763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Doce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382495" y="4226040"/>
            <a:ext cx="12330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 smtClean="0"/>
              <a:t>Nivo</a:t>
            </a:r>
            <a:endParaRPr lang="en-US" dirty="0" smtClean="0"/>
          </a:p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err="1"/>
              <a:t>Doce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2866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0" dirty="0" smtClean="0"/>
              <a:t>Open label</a:t>
            </a:r>
          </a:p>
          <a:p>
            <a:r>
              <a:rPr lang="cs-CZ" b="0" dirty="0" smtClean="0"/>
              <a:t>Protokol zdůvodňuje tím, že zkoumané léky mají jiný “</a:t>
            </a:r>
            <a:r>
              <a:rPr lang="cs-CZ" b="0" dirty="0" err="1" smtClean="0"/>
              <a:t>mechanisms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</a:t>
            </a:r>
            <a:r>
              <a:rPr lang="cs-CZ" b="0" dirty="0" err="1" smtClean="0"/>
              <a:t>action</a:t>
            </a:r>
            <a:r>
              <a:rPr lang="cs-CZ" b="0" dirty="0" smtClean="0"/>
              <a:t>”, tedy i podobné AE by se měly léčit jiným způsobem</a:t>
            </a:r>
          </a:p>
          <a:p>
            <a:r>
              <a:rPr lang="cs-CZ" b="0" dirty="0" smtClean="0"/>
              <a:t>Podává se v jiných intervalech</a:t>
            </a:r>
          </a:p>
          <a:p>
            <a:r>
              <a:rPr lang="cs-CZ" b="0" dirty="0" smtClean="0"/>
              <a:t>Chemoterapie </a:t>
            </a:r>
            <a:r>
              <a:rPr lang="cs-CZ" b="0" dirty="0" err="1" smtClean="0"/>
              <a:t>vs</a:t>
            </a:r>
            <a:r>
              <a:rPr lang="cs-CZ" b="0" dirty="0" smtClean="0"/>
              <a:t> imunoterapie </a:t>
            </a:r>
          </a:p>
          <a:p>
            <a:endParaRPr lang="cs-CZ" b="0" dirty="0" smtClean="0"/>
          </a:p>
          <a:p>
            <a:r>
              <a:rPr lang="cs-CZ" b="0" dirty="0" smtClean="0"/>
              <a:t>Je vidět, že open-label studie jsou za určitých okolností přijatelné (randomizace je podstatnější než zaslepení)</a:t>
            </a:r>
          </a:p>
          <a:p>
            <a:r>
              <a:rPr lang="cs-CZ" b="0" dirty="0" smtClean="0"/>
              <a:t>I v open-label studiích dnes sponzor zpravidla zůstává zaslepen, je-li to možné 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Zaslepen</a:t>
            </a:r>
            <a:r>
              <a:rPr lang="cs-CZ" dirty="0" smtClean="0"/>
              <a:t>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Intention</a:t>
            </a:r>
            <a:r>
              <a:rPr lang="cs-CZ" dirty="0" smtClean="0"/>
              <a:t>-to-</a:t>
            </a:r>
            <a:r>
              <a:rPr lang="cs-CZ" dirty="0" err="1" smtClean="0"/>
              <a:t>treat</a:t>
            </a:r>
            <a:r>
              <a:rPr lang="en-US" dirty="0" smtClean="0"/>
              <a:t> (ITT)</a:t>
            </a:r>
            <a:r>
              <a:rPr lang="cs-CZ" b="0" dirty="0" smtClean="0"/>
              <a:t>: </a:t>
            </a:r>
            <a:r>
              <a:rPr lang="cs-CZ" b="0" dirty="0" err="1" smtClean="0"/>
              <a:t>all</a:t>
            </a:r>
            <a:r>
              <a:rPr lang="cs-CZ" b="0" dirty="0" smtClean="0"/>
              <a:t> </a:t>
            </a:r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 err="1" smtClean="0"/>
              <a:t>patients</a:t>
            </a:r>
            <a:r>
              <a:rPr lang="cs-CZ" b="0" dirty="0" smtClean="0"/>
              <a:t> </a:t>
            </a:r>
            <a:r>
              <a:rPr lang="cs-CZ" b="0" dirty="0" err="1" smtClean="0"/>
              <a:t>who</a:t>
            </a:r>
            <a:r>
              <a:rPr lang="cs-CZ" b="0" dirty="0" smtClean="0"/>
              <a:t> </a:t>
            </a:r>
            <a:r>
              <a:rPr lang="cs-CZ" b="0" dirty="0" err="1" smtClean="0"/>
              <a:t>underwent</a:t>
            </a:r>
            <a:r>
              <a:rPr lang="cs-CZ" b="0" dirty="0" smtClean="0"/>
              <a:t> </a:t>
            </a:r>
            <a:r>
              <a:rPr lang="cs-CZ" b="0" dirty="0" err="1" smtClean="0"/>
              <a:t>randomization</a:t>
            </a:r>
            <a:r>
              <a:rPr lang="cs-CZ" b="0" dirty="0" smtClean="0"/>
              <a:t>, </a:t>
            </a:r>
          </a:p>
          <a:p>
            <a:pPr lvl="1"/>
            <a:r>
              <a:rPr lang="cs-CZ" dirty="0" smtClean="0"/>
              <a:t>a</a:t>
            </a:r>
            <a:r>
              <a:rPr lang="cs-CZ" b="0" dirty="0" smtClean="0"/>
              <a:t>nalyzován</a:t>
            </a:r>
            <a:r>
              <a:rPr lang="cs-CZ" dirty="0" smtClean="0"/>
              <a:t>o na základě léčby přiřazené při randomizaci, bez ohledu na skutečnost  </a:t>
            </a:r>
            <a:r>
              <a:rPr lang="cs-CZ" b="0" dirty="0" smtClean="0"/>
              <a:t> </a:t>
            </a:r>
          </a:p>
          <a:p>
            <a:r>
              <a:rPr lang="cs-CZ" dirty="0" err="1" smtClean="0"/>
              <a:t>Safety</a:t>
            </a:r>
            <a:r>
              <a:rPr lang="cs-CZ" b="0" dirty="0" smtClean="0"/>
              <a:t>: </a:t>
            </a:r>
            <a:r>
              <a:rPr lang="cs-CZ" b="0" dirty="0" err="1" smtClean="0"/>
              <a:t>all</a:t>
            </a:r>
            <a:r>
              <a:rPr lang="cs-CZ" b="0" dirty="0" smtClean="0"/>
              <a:t> </a:t>
            </a:r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 err="1" smtClean="0"/>
              <a:t>treated</a:t>
            </a:r>
            <a:r>
              <a:rPr lang="cs-CZ" b="0" dirty="0" smtClean="0"/>
              <a:t> </a:t>
            </a:r>
            <a:r>
              <a:rPr lang="cs-CZ" b="0" dirty="0" err="1" smtClean="0"/>
              <a:t>patients</a:t>
            </a:r>
            <a:r>
              <a:rPr lang="cs-CZ" b="0" dirty="0" smtClean="0"/>
              <a:t> (</a:t>
            </a:r>
            <a:r>
              <a:rPr lang="cs-CZ" b="0" dirty="0" err="1" smtClean="0"/>
              <a:t>who</a:t>
            </a:r>
            <a:r>
              <a:rPr lang="cs-CZ" b="0" dirty="0" smtClean="0"/>
              <a:t> </a:t>
            </a:r>
            <a:r>
              <a:rPr lang="cs-CZ" b="0" dirty="0" err="1" smtClean="0"/>
              <a:t>received</a:t>
            </a:r>
            <a:r>
              <a:rPr lang="cs-CZ" b="0" dirty="0" smtClean="0"/>
              <a:t> </a:t>
            </a:r>
            <a:r>
              <a:rPr lang="cs-CZ" b="0" dirty="0" err="1" smtClean="0"/>
              <a:t>at</a:t>
            </a:r>
            <a:r>
              <a:rPr lang="cs-CZ" b="0" dirty="0" smtClean="0"/>
              <a:t> least </a:t>
            </a:r>
            <a:r>
              <a:rPr lang="cs-CZ" b="0" dirty="0" err="1" smtClean="0"/>
              <a:t>one</a:t>
            </a:r>
            <a:r>
              <a:rPr lang="cs-CZ" b="0" dirty="0" smtClean="0"/>
              <a:t> dose </a:t>
            </a:r>
            <a:r>
              <a:rPr lang="cs-CZ" b="0" dirty="0" err="1" smtClean="0"/>
              <a:t>of</a:t>
            </a:r>
            <a:r>
              <a:rPr lang="cs-CZ" b="0" dirty="0" smtClean="0"/>
              <a:t> study </a:t>
            </a:r>
            <a:r>
              <a:rPr lang="cs-CZ" b="0" dirty="0" err="1" smtClean="0"/>
              <a:t>drug</a:t>
            </a:r>
            <a:r>
              <a:rPr lang="cs-CZ" b="0" dirty="0" smtClean="0"/>
              <a:t>)</a:t>
            </a:r>
          </a:p>
          <a:p>
            <a:pPr lvl="1"/>
            <a:r>
              <a:rPr lang="cs-CZ" b="0" dirty="0" smtClean="0"/>
              <a:t>analyzováno </a:t>
            </a:r>
            <a:r>
              <a:rPr lang="cs-CZ" dirty="0" smtClean="0"/>
              <a:t>na základě léčby skutečně obdržené, bez ohledu na randomizaci</a:t>
            </a:r>
            <a:endParaRPr lang="cs-CZ" b="0" dirty="0" smtClean="0"/>
          </a:p>
          <a:p>
            <a:r>
              <a:rPr lang="cs-CZ" dirty="0" smtClean="0"/>
              <a:t>Jindy</a:t>
            </a:r>
            <a:r>
              <a:rPr lang="en-US" dirty="0" smtClean="0"/>
              <a:t>: per-protocol population</a:t>
            </a:r>
            <a:r>
              <a:rPr lang="en-US" b="0" dirty="0" smtClean="0"/>
              <a:t>, </a:t>
            </a:r>
            <a:r>
              <a:rPr lang="cs-CZ" b="0" dirty="0" smtClean="0"/>
              <a:t>tj. všichni pacienti, kteří dodrželi protokol (žádné odchylky od protokolu), min. </a:t>
            </a:r>
            <a:r>
              <a:rPr lang="cs-CZ" b="0" dirty="0" err="1" smtClean="0"/>
              <a:t>exposure</a:t>
            </a:r>
            <a:endParaRPr lang="cs-CZ" b="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Statistická analýza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7195837" cy="49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t="7881" b="7856"/>
          <a:stretch/>
        </p:blipFill>
        <p:spPr>
          <a:xfrm>
            <a:off x="467544" y="1340768"/>
            <a:ext cx="8191500" cy="5112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723331" y="2618313"/>
                <a:ext cx="1368152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*(1 -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31" y="2618313"/>
                <a:ext cx="1368152" cy="485774"/>
              </a:xfrm>
              <a:prstGeom prst="rect">
                <a:avLst/>
              </a:prstGeom>
              <a:blipFill>
                <a:blip r:embed="rId3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226507" y="2189949"/>
                <a:ext cx="1656184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07" y="2189949"/>
                <a:ext cx="1656184" cy="485774"/>
              </a:xfrm>
              <a:prstGeom prst="rect">
                <a:avLst/>
              </a:prstGeom>
              <a:blipFill>
                <a:blip r:embed="rId4"/>
                <a:stretch>
                  <a:fillRect l="-294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547070" y="3104087"/>
                <a:ext cx="1368152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*(1 -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70" y="3104087"/>
                <a:ext cx="1368152" cy="485774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059238" y="3589861"/>
                <a:ext cx="1656184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*(1 -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,56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38" y="3589861"/>
                <a:ext cx="1656184" cy="485197"/>
              </a:xfrm>
              <a:prstGeom prst="rect">
                <a:avLst/>
              </a:prstGeom>
              <a:blipFill>
                <a:blip r:embed="rId6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965384" y="4209697"/>
                <a:ext cx="1872208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,56</m:t>
                    </m:r>
                  </m:oMath>
                </a14:m>
                <a:r>
                  <a:rPr lang="en-US" dirty="0" smtClean="0"/>
                  <a:t>*(1 -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,42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84" y="4209697"/>
                <a:ext cx="1872208" cy="483466"/>
              </a:xfrm>
              <a:prstGeom prst="rect">
                <a:avLst/>
              </a:prstGeom>
              <a:blipFill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855085" y="4976416"/>
                <a:ext cx="1872208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,42</m:t>
                    </m:r>
                  </m:oMath>
                </a14:m>
                <a:r>
                  <a:rPr lang="en-US" dirty="0" smtClean="0"/>
                  <a:t>*(1 -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85" y="4976416"/>
                <a:ext cx="1872208" cy="483466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302927" y="2189949"/>
            <a:ext cx="461665" cy="28739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 smtClean="0"/>
              <a:t>Pravděpodobnost přežití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275262" y="641591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Kaplan-</a:t>
            </a:r>
            <a:r>
              <a:rPr lang="en-US" dirty="0" err="1" smtClean="0"/>
              <a:t>Meierova</a:t>
            </a:r>
            <a:r>
              <a:rPr lang="en-US" dirty="0" smtClean="0"/>
              <a:t> k</a:t>
            </a:r>
            <a:r>
              <a:rPr lang="cs-CZ" dirty="0" err="1" smtClean="0"/>
              <a:t>řivka</a:t>
            </a:r>
            <a:r>
              <a:rPr lang="cs-CZ" dirty="0" smtClean="0"/>
              <a:t> přežití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90872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</a:t>
            </a:r>
            <a:r>
              <a:rPr lang="en-US" dirty="0" smtClean="0"/>
              <a:t>y </a:t>
            </a:r>
            <a:r>
              <a:rPr lang="en-US" dirty="0" err="1" smtClean="0"/>
              <a:t>ud</a:t>
            </a:r>
            <a:r>
              <a:rPr lang="cs-CZ" dirty="0" err="1" smtClean="0"/>
              <a:t>álo</a:t>
            </a:r>
            <a:r>
              <a:rPr lang="en-US" dirty="0" smtClean="0"/>
              <a:t>s</a:t>
            </a:r>
            <a:r>
              <a:rPr lang="cs-CZ" dirty="0" smtClean="0"/>
              <a:t>ti</a:t>
            </a:r>
            <a:r>
              <a:rPr lang="en-US" dirty="0"/>
              <a:t>:</a:t>
            </a:r>
            <a:r>
              <a:rPr lang="cs-CZ" dirty="0" smtClean="0"/>
              <a:t> </a:t>
            </a:r>
            <a:r>
              <a:rPr lang="en-US" dirty="0" smtClean="0"/>
              <a:t>1, 2, 3, 4*, 5*, 6, 7, 8*, 9, 10*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dirty="0"/>
              <a:t>I</a:t>
            </a:r>
            <a:r>
              <a:rPr lang="cs-CZ" b="0" dirty="0" err="1" smtClean="0"/>
              <a:t>munoterapie</a:t>
            </a:r>
            <a:r>
              <a:rPr lang="cs-CZ" b="0" dirty="0" smtClean="0"/>
              <a:t> rakoviny</a:t>
            </a:r>
          </a:p>
          <a:p>
            <a:r>
              <a:rPr lang="cs-CZ" b="0" dirty="0" smtClean="0"/>
              <a:t>“-</a:t>
            </a:r>
            <a:r>
              <a:rPr lang="cs-CZ" b="0" dirty="0" err="1" smtClean="0"/>
              <a:t>mab</a:t>
            </a:r>
            <a:r>
              <a:rPr lang="cs-CZ" b="0" dirty="0" smtClean="0"/>
              <a:t>” = </a:t>
            </a:r>
            <a:r>
              <a:rPr lang="cs-CZ" b="0" dirty="0" err="1" smtClean="0"/>
              <a:t>monoclonal</a:t>
            </a:r>
            <a:r>
              <a:rPr lang="cs-CZ" b="0" dirty="0" smtClean="0"/>
              <a:t> </a:t>
            </a:r>
            <a:r>
              <a:rPr lang="cs-CZ" b="0" dirty="0" err="1" smtClean="0"/>
              <a:t>antibody</a:t>
            </a:r>
            <a:endParaRPr lang="cs-CZ" b="0" dirty="0" smtClean="0"/>
          </a:p>
          <a:p>
            <a:r>
              <a:rPr lang="en-US" b="0" dirty="0"/>
              <a:t>I</a:t>
            </a:r>
            <a:r>
              <a:rPr lang="cs-CZ" b="0" dirty="0" err="1" smtClean="0"/>
              <a:t>nhibitor</a:t>
            </a:r>
            <a:r>
              <a:rPr lang="cs-CZ" b="0" dirty="0" smtClean="0"/>
              <a:t> kontrolního bodu (</a:t>
            </a:r>
            <a:r>
              <a:rPr lang="cs-CZ" b="0" dirty="0" err="1" smtClean="0"/>
              <a:t>checkpoint</a:t>
            </a:r>
            <a:r>
              <a:rPr lang="cs-CZ" b="0" dirty="0" smtClean="0"/>
              <a:t>) imunitní reakce PD‑1</a:t>
            </a:r>
          </a:p>
          <a:p>
            <a:pPr lvl="1"/>
            <a:r>
              <a:rPr lang="cs-CZ" sz="2600" b="0" dirty="0" smtClean="0"/>
              <a:t>PD-1 = protein exprimovaný na aktivovaných T-buňkách </a:t>
            </a:r>
          </a:p>
          <a:p>
            <a:pPr lvl="1"/>
            <a:r>
              <a:rPr lang="cs-CZ" sz="2600" b="0" dirty="0" smtClean="0"/>
              <a:t>PD-L1 (PD-L2) = </a:t>
            </a:r>
            <a:r>
              <a:rPr lang="cs-CZ" sz="2600" b="0" dirty="0" err="1" smtClean="0"/>
              <a:t>programmed</a:t>
            </a:r>
            <a:r>
              <a:rPr lang="cs-CZ" sz="2600" b="0" dirty="0" smtClean="0"/>
              <a:t> cell </a:t>
            </a:r>
            <a:r>
              <a:rPr lang="cs-CZ" sz="2600" b="0" dirty="0" err="1" smtClean="0"/>
              <a:t>death</a:t>
            </a:r>
            <a:r>
              <a:rPr lang="cs-CZ" sz="2600" b="0" dirty="0" smtClean="0"/>
              <a:t> 1 ligand 1, naváže-li se na PD-1, deaktivuje T-buňky. Produkován mnoha nádorovými buňkami</a:t>
            </a:r>
            <a:r>
              <a:rPr lang="en-US" sz="2600" b="0" dirty="0" smtClean="0"/>
              <a:t>.</a:t>
            </a:r>
            <a:endParaRPr lang="cs-CZ" sz="2600" b="0" dirty="0" smtClean="0"/>
          </a:p>
          <a:p>
            <a:pPr lvl="1"/>
            <a:r>
              <a:rPr lang="cs-CZ" sz="2600" b="0" dirty="0" err="1" smtClean="0"/>
              <a:t>Nivolumab</a:t>
            </a:r>
            <a:r>
              <a:rPr lang="cs-CZ" sz="2600" b="0" dirty="0" smtClean="0"/>
              <a:t> blokuje vazbu PD-L1 a PD-L2 na PD-1</a:t>
            </a:r>
            <a:r>
              <a:rPr lang="en-US" sz="2600" b="0" dirty="0" smtClean="0"/>
              <a:t> </a:t>
            </a:r>
            <a:r>
              <a:rPr lang="cs-CZ" sz="2600" dirty="0"/>
              <a:t>→ </a:t>
            </a:r>
            <a:r>
              <a:rPr lang="cs-CZ" sz="2600" dirty="0" smtClean="0"/>
              <a:t>T</a:t>
            </a:r>
            <a:r>
              <a:rPr lang="en-US" sz="2600" dirty="0" smtClean="0"/>
              <a:t>-</a:t>
            </a:r>
            <a:r>
              <a:rPr lang="cs-CZ" sz="2600" dirty="0" smtClean="0"/>
              <a:t>buňky </a:t>
            </a:r>
            <a:r>
              <a:rPr lang="cs-CZ" sz="2600" b="0" dirty="0" smtClean="0"/>
              <a:t>zůstávají aktivovány </a:t>
            </a:r>
          </a:p>
          <a:p>
            <a:r>
              <a:rPr lang="en-US" b="0" dirty="0" smtClean="0"/>
              <a:t>S</a:t>
            </a:r>
            <a:r>
              <a:rPr lang="cs-CZ" b="0" dirty="0" smtClean="0"/>
              <a:t>chválen poprvé 12/2014 (FDA), BMS</a:t>
            </a:r>
          </a:p>
          <a:p>
            <a:r>
              <a:rPr lang="en-US" b="0" dirty="0" smtClean="0"/>
              <a:t>M</a:t>
            </a:r>
            <a:r>
              <a:rPr lang="cs-CZ" b="0" dirty="0" err="1" smtClean="0"/>
              <a:t>elanom</a:t>
            </a:r>
            <a:r>
              <a:rPr lang="cs-CZ" b="0" dirty="0" smtClean="0"/>
              <a:t>, 2. linie nemalobuněčného karcinomu plic (NSCLC) a 2. linie karcinomu ledvin (RCC)</a:t>
            </a:r>
          </a:p>
          <a:p>
            <a:endParaRPr lang="en-US" b="0" dirty="0" smtClean="0"/>
          </a:p>
          <a:p>
            <a:r>
              <a:rPr lang="cs-CZ" b="0" dirty="0" smtClean="0"/>
              <a:t>Registrační studie (“</a:t>
            </a:r>
            <a:r>
              <a:rPr lang="cs-CZ" b="0" dirty="0" err="1" smtClean="0"/>
              <a:t>pivotal</a:t>
            </a:r>
            <a:r>
              <a:rPr lang="cs-CZ" b="0" dirty="0" smtClean="0"/>
              <a:t> trial”)</a:t>
            </a:r>
            <a:endParaRPr lang="en-US" b="0" dirty="0" smtClean="0"/>
          </a:p>
          <a:p>
            <a:r>
              <a:rPr lang="cs-CZ" b="0" dirty="0" smtClean="0"/>
              <a:t>Tato </a:t>
            </a:r>
            <a:r>
              <a:rPr lang="cs-CZ" b="0" dirty="0"/>
              <a:t>studie </a:t>
            </a:r>
            <a:r>
              <a:rPr lang="en-US" b="0" dirty="0"/>
              <a:t>+ </a:t>
            </a:r>
            <a:r>
              <a:rPr lang="en-US" b="0" dirty="0" err="1"/>
              <a:t>CheckM</a:t>
            </a:r>
            <a:r>
              <a:rPr lang="cs-CZ" b="0" dirty="0"/>
              <a:t>a</a:t>
            </a:r>
            <a:r>
              <a:rPr lang="en-US" b="0" dirty="0" err="1"/>
              <a:t>te</a:t>
            </a:r>
            <a:r>
              <a:rPr lang="en-US" b="0" dirty="0"/>
              <a:t> 067 (f</a:t>
            </a:r>
            <a:r>
              <a:rPr lang="cs-CZ" b="0" dirty="0" err="1"/>
              <a:t>áze</a:t>
            </a:r>
            <a:r>
              <a:rPr lang="cs-CZ" b="0" dirty="0"/>
              <a:t> II</a:t>
            </a:r>
            <a:r>
              <a:rPr lang="en-US" b="0" dirty="0"/>
              <a:t>)</a:t>
            </a:r>
            <a:r>
              <a:rPr lang="cs-CZ" b="0" dirty="0"/>
              <a:t> →</a:t>
            </a:r>
            <a:r>
              <a:rPr lang="en-US" b="0" dirty="0"/>
              <a:t> </a:t>
            </a:r>
            <a:r>
              <a:rPr lang="en-US" b="0" dirty="0" smtClean="0"/>
              <a:t>03/2015</a:t>
            </a:r>
            <a:r>
              <a:rPr lang="cs-CZ" b="0" dirty="0" smtClean="0"/>
              <a:t> </a:t>
            </a:r>
            <a:r>
              <a:rPr lang="cs-CZ" b="0" dirty="0"/>
              <a:t>schválen FDA</a:t>
            </a:r>
            <a:r>
              <a:rPr lang="en-US" b="0" dirty="0"/>
              <a:t> </a:t>
            </a:r>
          </a:p>
          <a:p>
            <a:pPr lvl="1"/>
            <a:r>
              <a:rPr lang="en-US" dirty="0"/>
              <a:t>“for the treatment of patients</a:t>
            </a:r>
            <a:r>
              <a:rPr lang="cs-CZ" dirty="0"/>
              <a:t> </a:t>
            </a:r>
            <a:r>
              <a:rPr lang="en-US" dirty="0"/>
              <a:t>with metastatic squamous-cell NSCLC who had</a:t>
            </a:r>
            <a:r>
              <a:rPr lang="cs-CZ" dirty="0"/>
              <a:t> </a:t>
            </a:r>
            <a:r>
              <a:rPr lang="en-US" dirty="0"/>
              <a:t>disease progression during or after platinum</a:t>
            </a:r>
            <a:r>
              <a:rPr lang="cs-CZ" dirty="0"/>
              <a:t> </a:t>
            </a:r>
            <a:r>
              <a:rPr lang="en-US" dirty="0"/>
              <a:t>based</a:t>
            </a:r>
            <a:r>
              <a:rPr lang="cs-CZ" dirty="0"/>
              <a:t> </a:t>
            </a:r>
            <a:r>
              <a:rPr lang="en-US" dirty="0"/>
              <a:t>chemotherapy”</a:t>
            </a:r>
          </a:p>
          <a:p>
            <a:endParaRPr lang="cs-CZ" b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Opdivo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Nivolumab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95287"/>
            <a:ext cx="8191500" cy="606742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Kaplan-</a:t>
            </a:r>
            <a:r>
              <a:rPr lang="cs-CZ" dirty="0" err="1"/>
              <a:t>Meier</a:t>
            </a:r>
            <a:endParaRPr lang="en-US" dirty="0"/>
          </a:p>
        </p:txBody>
      </p:sp>
      <p:grpSp>
        <p:nvGrpSpPr>
          <p:cNvPr id="10" name="Skupina 9"/>
          <p:cNvGrpSpPr/>
          <p:nvPr/>
        </p:nvGrpSpPr>
        <p:grpSpPr>
          <a:xfrm>
            <a:off x="311633" y="1722653"/>
            <a:ext cx="5491632" cy="4595296"/>
            <a:chOff x="311633" y="1722653"/>
            <a:chExt cx="5491632" cy="4595296"/>
          </a:xfrm>
        </p:grpSpPr>
        <p:sp>
          <p:nvSpPr>
            <p:cNvPr id="7" name="TextovéPole 6"/>
            <p:cNvSpPr txBox="1"/>
            <p:nvPr/>
          </p:nvSpPr>
          <p:spPr>
            <a:xfrm>
              <a:off x="4499992" y="5013176"/>
              <a:ext cx="130327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Medi</a:t>
              </a:r>
              <a:r>
                <a:rPr lang="cs-CZ" dirty="0" err="1" smtClean="0"/>
                <a:t>án</a:t>
              </a:r>
              <a:r>
                <a:rPr lang="en-US" dirty="0" smtClean="0"/>
                <a:t>: 7</a:t>
              </a:r>
              <a:endParaRPr lang="en-US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11633" y="1722653"/>
              <a:ext cx="461665" cy="287394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 smtClean="0"/>
                <a:t>Pravděpodobnost přežití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283968" y="5948617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Čas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6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Kaplan-</a:t>
            </a:r>
            <a:r>
              <a:rPr lang="cs-CZ" dirty="0" err="1"/>
              <a:t>Meier</a:t>
            </a:r>
            <a:r>
              <a:rPr lang="cs-CZ" dirty="0"/>
              <a:t>, Log-Rank Test </a:t>
            </a: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187624" y="1124744"/>
            <a:ext cx="7195837" cy="4904217"/>
            <a:chOff x="1187624" y="1124744"/>
            <a:chExt cx="7195837" cy="490421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124744"/>
              <a:ext cx="7195837" cy="4904217"/>
            </a:xfrm>
            <a:prstGeom prst="rect">
              <a:avLst/>
            </a:prstGeom>
          </p:spPr>
        </p:pic>
        <p:cxnSp>
          <p:nvCxnSpPr>
            <p:cNvPr id="5" name="Přímá spojnice 4"/>
            <p:cNvCxnSpPr/>
            <p:nvPr/>
          </p:nvCxnSpPr>
          <p:spPr>
            <a:xfrm>
              <a:off x="2339752" y="2780928"/>
              <a:ext cx="223224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3779912" y="2780928"/>
              <a:ext cx="0" cy="1368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4572000" y="2780928"/>
              <a:ext cx="0" cy="1368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ál 12"/>
          <p:cNvSpPr/>
          <p:nvPr/>
        </p:nvSpPr>
        <p:spPr>
          <a:xfrm>
            <a:off x="6156176" y="2564904"/>
            <a:ext cx="792088" cy="341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0" dirty="0" smtClean="0"/>
              <a:t>Testovaná </a:t>
            </a:r>
            <a:r>
              <a:rPr lang="cs-CZ" b="0" dirty="0" err="1" smtClean="0"/>
              <a:t>stat</a:t>
            </a:r>
            <a:r>
              <a:rPr lang="en-US" b="0" dirty="0" err="1" smtClean="0"/>
              <a:t>istick</a:t>
            </a:r>
            <a:r>
              <a:rPr lang="cs-CZ" b="0" dirty="0" smtClean="0"/>
              <a:t>á hypotéza</a:t>
            </a:r>
          </a:p>
          <a:p>
            <a:r>
              <a:rPr lang="en-US" b="0" dirty="0" smtClean="0"/>
              <a:t>H</a:t>
            </a:r>
            <a:r>
              <a:rPr lang="en-US" b="0" baseline="-25000" dirty="0" smtClean="0"/>
              <a:t>0</a:t>
            </a:r>
            <a:r>
              <a:rPr lang="en-US" b="0" dirty="0" smtClean="0"/>
              <a:t>: </a:t>
            </a:r>
            <a:r>
              <a:rPr lang="cs-CZ" b="0" dirty="0" smtClean="0"/>
              <a:t>S</a:t>
            </a:r>
            <a:r>
              <a:rPr lang="en-US" b="0" baseline="-25000" dirty="0" smtClean="0"/>
              <a:t>N</a:t>
            </a:r>
            <a:r>
              <a:rPr lang="en-US" b="0" dirty="0" smtClean="0"/>
              <a:t>(t) = S</a:t>
            </a:r>
            <a:r>
              <a:rPr lang="en-US" b="0" baseline="-25000" dirty="0" smtClean="0"/>
              <a:t>D</a:t>
            </a:r>
            <a:r>
              <a:rPr lang="en-US" b="0" dirty="0" smtClean="0"/>
              <a:t>(t)</a:t>
            </a:r>
          </a:p>
          <a:p>
            <a:r>
              <a:rPr lang="en-US" b="0" dirty="0" smtClean="0"/>
              <a:t>H</a:t>
            </a:r>
            <a:r>
              <a:rPr lang="en-US" b="0" baseline="-25000" dirty="0" smtClean="0"/>
              <a:t>1</a:t>
            </a:r>
            <a:r>
              <a:rPr lang="en-US" b="0" dirty="0" smtClean="0"/>
              <a:t>: </a:t>
            </a:r>
            <a:r>
              <a:rPr lang="cs-CZ" b="0" dirty="0"/>
              <a:t>S</a:t>
            </a:r>
            <a:r>
              <a:rPr lang="en-US" b="0" baseline="-25000" dirty="0"/>
              <a:t>N</a:t>
            </a:r>
            <a:r>
              <a:rPr lang="en-US" b="0" dirty="0"/>
              <a:t>(t</a:t>
            </a:r>
            <a:r>
              <a:rPr lang="en-US" b="0" dirty="0" smtClean="0"/>
              <a:t>) ≠ S</a:t>
            </a:r>
            <a:r>
              <a:rPr lang="en-US" b="0" baseline="-25000" dirty="0" smtClean="0"/>
              <a:t>D</a:t>
            </a:r>
            <a:r>
              <a:rPr lang="en-US" b="0" dirty="0" smtClean="0"/>
              <a:t>(t)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 smtClean="0"/>
              <a:t>Log-rank test porovnává vzdálenost mezi dvěma empirickými křivkami přežití a testuje, jestli mohou indikovat stejné teoretické rozdělení, nebo už jsou tak vzdálené, že nasvědčují dvou různým rozdělením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Log-Rank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HAZARD</a:t>
            </a:r>
            <a:r>
              <a:rPr lang="cs-CZ" dirty="0" smtClean="0"/>
              <a:t> </a:t>
            </a:r>
            <a:endParaRPr lang="en-US" dirty="0"/>
          </a:p>
          <a:p>
            <a:r>
              <a:rPr lang="cs-CZ" b="0" dirty="0" smtClean="0"/>
              <a:t>Hazard=intenzita=riziko, resp. riziková funkce, může se měnit v čase</a:t>
            </a:r>
          </a:p>
          <a:p>
            <a:r>
              <a:rPr lang="cs-CZ" b="0" dirty="0" smtClean="0"/>
              <a:t>Pravděpodobnost, že u pacienta v daném okamžiku nastane daná událost, za předpokladu, že do tohoto okamžiku událost u tohoto pacienta nenastala/přežil bez události</a:t>
            </a:r>
          </a:p>
          <a:p>
            <a:r>
              <a:rPr lang="cs-CZ" b="0" i="1" dirty="0" smtClean="0"/>
              <a:t>Intenzita, s jakou události nastávají</a:t>
            </a:r>
          </a:p>
          <a:p>
            <a:endParaRPr lang="cs-CZ" b="0" dirty="0" smtClean="0"/>
          </a:p>
          <a:p>
            <a:pPr marL="0" indent="0">
              <a:buNone/>
            </a:pPr>
            <a:r>
              <a:rPr lang="cs-CZ" dirty="0" smtClean="0"/>
              <a:t>HAZARD RATIO</a:t>
            </a:r>
          </a:p>
          <a:p>
            <a:r>
              <a:rPr lang="cs-CZ" b="0" dirty="0" smtClean="0"/>
              <a:t>Pojem HR vychází z tzv. </a:t>
            </a:r>
            <a:r>
              <a:rPr lang="cs-CZ" b="0" dirty="0" err="1" smtClean="0"/>
              <a:t>Coxova</a:t>
            </a:r>
            <a:r>
              <a:rPr lang="cs-CZ" b="0" dirty="0" smtClean="0"/>
              <a:t> modelu: předpoklad proporcionality hazardů. Neznáme intenzitu, může se i měnit ve sledovaném intervalu, ale poměr intenzit mezi léčenou a kontrolní skupinou zůstává vždy stejný. </a:t>
            </a:r>
          </a:p>
          <a:p>
            <a:r>
              <a:rPr lang="cs-CZ" b="0" dirty="0" smtClean="0"/>
              <a:t>Exponenciální model (konstantní </a:t>
            </a:r>
            <a:r>
              <a:rPr lang="cs-CZ" b="0" dirty="0"/>
              <a:t>hazard</a:t>
            </a:r>
            <a:r>
              <a:rPr lang="cs-CZ" b="0" dirty="0" smtClean="0"/>
              <a:t>): HR podíl mediánů</a:t>
            </a:r>
          </a:p>
          <a:p>
            <a:r>
              <a:rPr lang="cs-CZ" b="0" dirty="0" smtClean="0"/>
              <a:t>HR zpravidla uvádí podíl hazardů experimentální </a:t>
            </a:r>
            <a:r>
              <a:rPr lang="cs-CZ" b="0" dirty="0" err="1" smtClean="0"/>
              <a:t>vs</a:t>
            </a:r>
            <a:r>
              <a:rPr lang="cs-CZ" b="0" dirty="0" smtClean="0"/>
              <a:t> kontrolní</a:t>
            </a:r>
            <a:r>
              <a:rPr lang="en-US" b="0" dirty="0" smtClean="0"/>
              <a:t>, </a:t>
            </a:r>
            <a:r>
              <a:rPr lang="en-US" b="0" dirty="0" err="1" smtClean="0"/>
              <a:t>tj</a:t>
            </a:r>
            <a:r>
              <a:rPr lang="en-US" b="0" dirty="0" smtClean="0"/>
              <a:t>. o</a:t>
            </a:r>
            <a:r>
              <a:rPr lang="cs-CZ" b="0" dirty="0" smtClean="0"/>
              <a:t>čekává se HR</a:t>
            </a:r>
            <a:r>
              <a:rPr lang="en-US" b="0" dirty="0" smtClean="0"/>
              <a:t>&lt;1 </a:t>
            </a:r>
            <a:endParaRPr lang="cs-CZ" b="0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Hazard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74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Hazard ratio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7195837" cy="4904217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436096" y="2420889"/>
            <a:ext cx="22322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0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124744"/>
            <a:ext cx="4600575" cy="36195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Následná léčba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5085184"/>
            <a:ext cx="678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Následná léčba může ovlivnit OS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r>
              <a:rPr lang="cs-CZ" dirty="0" smtClean="0"/>
              <a:t>Možnosti další léčby hraj</a:t>
            </a:r>
            <a:r>
              <a:rPr lang="cs-CZ" dirty="0"/>
              <a:t>í</a:t>
            </a:r>
            <a:r>
              <a:rPr lang="cs-CZ" dirty="0" smtClean="0"/>
              <a:t> roli především ve studiích, kde je primární </a:t>
            </a:r>
            <a:r>
              <a:rPr lang="cs-CZ" dirty="0" err="1" smtClean="0"/>
              <a:t>endpoint</a:t>
            </a:r>
            <a:r>
              <a:rPr lang="cs-CZ" dirty="0" smtClean="0"/>
              <a:t> PFS.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ORR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692696"/>
            <a:ext cx="6076950" cy="47815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32020" y="5733256"/>
            <a:ext cx="678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Jedná se o sekundární </a:t>
            </a:r>
            <a:r>
              <a:rPr lang="cs-CZ" dirty="0" err="1" smtClean="0"/>
              <a:t>endpoint</a:t>
            </a:r>
            <a:r>
              <a:rPr lang="cs-CZ" dirty="0" smtClean="0"/>
              <a:t>, výsledek se tedy interpretuje jenom </a:t>
            </a:r>
            <a:endParaRPr lang="en-US" dirty="0" smtClean="0"/>
          </a:p>
          <a:p>
            <a:r>
              <a:rPr lang="cs-CZ" dirty="0" smtClean="0"/>
              <a:t>v případě, že výsledek pro primární </a:t>
            </a:r>
            <a:r>
              <a:rPr lang="cs-CZ" dirty="0" err="1" smtClean="0"/>
              <a:t>endpoint</a:t>
            </a:r>
            <a:r>
              <a:rPr lang="cs-CZ" dirty="0" smtClean="0"/>
              <a:t> </a:t>
            </a:r>
            <a:r>
              <a:rPr lang="en-US" dirty="0" smtClean="0"/>
              <a:t>(OS) je stat. </a:t>
            </a:r>
            <a:r>
              <a:rPr lang="en-US" dirty="0" err="1" smtClean="0"/>
              <a:t>signifikantn</a:t>
            </a:r>
            <a:r>
              <a:rPr lang="cs-CZ" dirty="0" smtClean="0"/>
              <a:t>í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1591"/>
            <a:ext cx="8229600" cy="418338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56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0" dirty="0" smtClean="0"/>
              <a:t>Nežádoucí události = </a:t>
            </a:r>
            <a:r>
              <a:rPr lang="cs-CZ" dirty="0" err="1" smtClean="0"/>
              <a:t>adverse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(AE)</a:t>
            </a:r>
            <a:endParaRPr lang="cs-CZ" b="0" dirty="0" smtClean="0"/>
          </a:p>
          <a:p>
            <a:pPr lvl="0"/>
            <a:r>
              <a:rPr lang="cs-CZ" b="0" dirty="0" smtClean="0"/>
              <a:t>Intenzita dle </a:t>
            </a:r>
            <a:r>
              <a:rPr lang="cs-CZ" dirty="0" smtClean="0"/>
              <a:t>NCI CTCAE </a:t>
            </a:r>
            <a:r>
              <a:rPr lang="cs-CZ" b="0" dirty="0" smtClean="0"/>
              <a:t>(</a:t>
            </a:r>
            <a:r>
              <a:rPr lang="cs-CZ" b="0" dirty="0" err="1" smtClean="0"/>
              <a:t>National</a:t>
            </a:r>
            <a:r>
              <a:rPr lang="cs-CZ" b="0" dirty="0" smtClean="0"/>
              <a:t> </a:t>
            </a:r>
            <a:r>
              <a:rPr lang="cs-CZ" b="0" dirty="0" err="1" smtClean="0"/>
              <a:t>Cancer</a:t>
            </a:r>
            <a:r>
              <a:rPr lang="cs-CZ" b="0" dirty="0" smtClean="0"/>
              <a:t> Institute </a:t>
            </a:r>
            <a:r>
              <a:rPr lang="cs-CZ" b="0" dirty="0" err="1" smtClean="0"/>
              <a:t>Common</a:t>
            </a:r>
            <a:r>
              <a:rPr lang="cs-CZ" b="0" dirty="0" smtClean="0"/>
              <a:t> Terminology </a:t>
            </a:r>
            <a:r>
              <a:rPr lang="cs-CZ" b="0" dirty="0" err="1" smtClean="0"/>
              <a:t>Criteria</a:t>
            </a:r>
            <a:r>
              <a:rPr lang="cs-CZ" b="0" dirty="0" smtClean="0"/>
              <a:t>), v. 4.0</a:t>
            </a:r>
          </a:p>
          <a:p>
            <a:pPr lvl="0"/>
            <a:r>
              <a:rPr lang="cs-CZ" b="0" dirty="0" smtClean="0"/>
              <a:t>Vybrané AE (imunologické příčiny) předdefinované kategorie – sledováno se zvýšenou pozorností</a:t>
            </a:r>
            <a:endParaRPr lang="en-US" b="0" dirty="0" smtClean="0"/>
          </a:p>
          <a:p>
            <a:pPr lvl="0"/>
            <a:r>
              <a:rPr lang="cs-CZ" b="0" dirty="0" smtClean="0"/>
              <a:t>Závažné</a:t>
            </a:r>
            <a:r>
              <a:rPr lang="en-US" b="0" dirty="0" smtClean="0"/>
              <a:t> (serious, SAE)</a:t>
            </a:r>
            <a:endParaRPr lang="cs-CZ" b="0" dirty="0" smtClean="0"/>
          </a:p>
          <a:p>
            <a:pPr lvl="0"/>
            <a:r>
              <a:rPr lang="cs-CZ" b="0" dirty="0" smtClean="0"/>
              <a:t>Kódování pomocí </a:t>
            </a:r>
            <a:r>
              <a:rPr lang="cs-CZ" dirty="0" err="1" smtClean="0"/>
              <a:t>MedDRA</a:t>
            </a:r>
            <a:r>
              <a:rPr lang="cs-CZ" b="0" dirty="0" smtClean="0"/>
              <a:t> </a:t>
            </a:r>
          </a:p>
          <a:p>
            <a:pPr lvl="0"/>
            <a:r>
              <a:rPr lang="cs-CZ" b="0" dirty="0" smtClean="0"/>
              <a:t>Žádné </a:t>
            </a:r>
            <a:r>
              <a:rPr lang="cs-CZ" b="0" dirty="0" err="1" smtClean="0"/>
              <a:t>stat</a:t>
            </a:r>
            <a:r>
              <a:rPr lang="cs-CZ" b="0" dirty="0" smtClean="0"/>
              <a:t>. testy – </a:t>
            </a:r>
            <a:r>
              <a:rPr lang="cs-CZ" dirty="0" smtClean="0"/>
              <a:t>ne</a:t>
            </a:r>
            <a:r>
              <a:rPr lang="cs-CZ" b="0" dirty="0" smtClean="0"/>
              <a:t>lze říci: nepodařilo se nám prokázat, že je zde bezpečnostní problém, tudíž jednáme, jako by nebyl)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28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0" i="1" dirty="0"/>
              <a:t>Treatment-related</a:t>
            </a:r>
            <a:r>
              <a:rPr lang="en-US" b="0" dirty="0"/>
              <a:t> </a:t>
            </a:r>
            <a:r>
              <a:rPr lang="en-US" b="0" dirty="0" smtClean="0"/>
              <a:t>AEs–</a:t>
            </a:r>
            <a:r>
              <a:rPr lang="cs-CZ" b="0" dirty="0" smtClean="0"/>
              <a:t> </a:t>
            </a:r>
            <a:r>
              <a:rPr lang="en-US" b="0" dirty="0" err="1" smtClean="0"/>
              <a:t>nen</a:t>
            </a:r>
            <a:r>
              <a:rPr lang="cs-CZ" b="0" dirty="0" smtClean="0"/>
              <a:t>í zde jasné, co znamená</a:t>
            </a:r>
          </a:p>
          <a:p>
            <a:pPr lvl="1"/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emergent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vyskytl</a:t>
            </a:r>
            <a:r>
              <a:rPr lang="en-US" dirty="0" smtClean="0"/>
              <a:t> se v </a:t>
            </a:r>
            <a:r>
              <a:rPr lang="en-US" dirty="0" err="1" smtClean="0"/>
              <a:t>dob</a:t>
            </a:r>
            <a:r>
              <a:rPr lang="cs-CZ" dirty="0" smtClean="0"/>
              <a:t>ě od zahájení léčby do 28 dní po vysazení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Označena lékařem jako „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“, často se ale nebere příliš v úvahu, neumožňovala by detekovat neočekávané AE </a:t>
            </a:r>
            <a:endParaRPr lang="en-US" dirty="0" smtClean="0"/>
          </a:p>
          <a:p>
            <a:r>
              <a:rPr lang="en-US" b="0" dirty="0" smtClean="0"/>
              <a:t>Grading (</a:t>
            </a:r>
            <a:r>
              <a:rPr lang="cs-CZ" b="0" dirty="0"/>
              <a:t>NCI </a:t>
            </a:r>
            <a:r>
              <a:rPr lang="cs-CZ" b="0" dirty="0" smtClean="0"/>
              <a:t>CTCAE</a:t>
            </a:r>
            <a:r>
              <a:rPr lang="en-US" b="0" dirty="0" smtClean="0"/>
              <a:t>)</a:t>
            </a:r>
            <a:endParaRPr lang="cs-CZ" b="0" dirty="0" smtClean="0"/>
          </a:p>
          <a:p>
            <a:pPr lvl="0"/>
            <a:r>
              <a:rPr lang="en-US" b="0" dirty="0" smtClean="0"/>
              <a:t>Serious </a:t>
            </a:r>
            <a:r>
              <a:rPr lang="en-US" b="0" dirty="0"/>
              <a:t>adverse events</a:t>
            </a:r>
          </a:p>
          <a:p>
            <a:pPr lvl="0"/>
            <a:r>
              <a:rPr lang="en-US" b="0" dirty="0"/>
              <a:t>Treatment-related select adverse events (AEs of special interest)</a:t>
            </a:r>
          </a:p>
          <a:p>
            <a:pPr lvl="0"/>
            <a:r>
              <a:rPr lang="en-US" b="0" dirty="0" smtClean="0"/>
              <a:t>AEs leading </a:t>
            </a:r>
            <a:r>
              <a:rPr lang="en-US" b="0" dirty="0"/>
              <a:t>to treatment discontinuation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Prezentace</a:t>
            </a:r>
            <a:r>
              <a:rPr lang="en-US" dirty="0" smtClean="0"/>
              <a:t> 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6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0" dirty="0" smtClean="0"/>
              <a:t>Chronická obstrukční plicní nemoc (CHOPN, COPD)</a:t>
            </a:r>
          </a:p>
          <a:p>
            <a:r>
              <a:rPr lang="cs-CZ" b="0" dirty="0" smtClean="0"/>
              <a:t>Schválen (poprvé) 10/2015 (FDA), </a:t>
            </a:r>
            <a:r>
              <a:rPr lang="cs-CZ" b="0" dirty="0" err="1" smtClean="0"/>
              <a:t>Novartis</a:t>
            </a:r>
            <a:endParaRPr lang="cs-CZ" b="0" dirty="0" smtClean="0"/>
          </a:p>
          <a:p>
            <a:r>
              <a:rPr lang="cs-CZ" b="0" dirty="0" smtClean="0"/>
              <a:t>Registrován jako udržovací bronchodilatační léčba </a:t>
            </a:r>
            <a:r>
              <a:rPr lang="cs-CZ" b="0" i="1" dirty="0" smtClean="0"/>
              <a:t>ke zmírnění symptomů </a:t>
            </a:r>
            <a:r>
              <a:rPr lang="cs-CZ" b="0" dirty="0" smtClean="0"/>
              <a:t>u dospělých pacientů s CHOPN</a:t>
            </a:r>
          </a:p>
          <a:p>
            <a:r>
              <a:rPr lang="cs-CZ" b="0" dirty="0" smtClean="0"/>
              <a:t>Prokázáno význam</a:t>
            </a:r>
            <a:r>
              <a:rPr lang="en-US" b="0" dirty="0" smtClean="0"/>
              <a:t>n</a:t>
            </a:r>
            <a:r>
              <a:rPr lang="cs-CZ" b="0" dirty="0" smtClean="0"/>
              <a:t>é zlepšení funkce plic (FEV</a:t>
            </a:r>
            <a:r>
              <a:rPr lang="cs-CZ" b="0" baseline="-25000" dirty="0" smtClean="0"/>
              <a:t>1</a:t>
            </a:r>
            <a:r>
              <a:rPr lang="cs-CZ" b="0" dirty="0" smtClean="0"/>
              <a:t>)</a:t>
            </a:r>
          </a:p>
          <a:p>
            <a:pPr marL="0" indent="0">
              <a:buNone/>
            </a:pPr>
            <a:endParaRPr lang="en-US" sz="3100" b="0" dirty="0"/>
          </a:p>
          <a:p>
            <a:r>
              <a:rPr lang="en-US" b="0" dirty="0" err="1" smtClean="0"/>
              <a:t>Prevence</a:t>
            </a:r>
            <a:r>
              <a:rPr lang="en-US" b="0" dirty="0" smtClean="0"/>
              <a:t> </a:t>
            </a:r>
            <a:r>
              <a:rPr lang="en-US" b="0" dirty="0" err="1" smtClean="0"/>
              <a:t>exacerbac</a:t>
            </a:r>
            <a:r>
              <a:rPr lang="cs-CZ" b="0" dirty="0" smtClean="0"/>
              <a:t>í</a:t>
            </a:r>
            <a:r>
              <a:rPr lang="en-US" b="0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long-acting beta-agonists (LABA) + glucocorticoid (e.g. </a:t>
            </a:r>
            <a:r>
              <a:rPr lang="en-US" b="0" dirty="0" err="1" smtClean="0"/>
              <a:t>salmeterol</a:t>
            </a:r>
            <a:r>
              <a:rPr lang="en-US" b="0" dirty="0" smtClean="0"/>
              <a:t>–fluticasone) </a:t>
            </a:r>
            <a:r>
              <a:rPr lang="en-US" b="0" dirty="0" err="1" smtClean="0"/>
              <a:t>nebo</a:t>
            </a:r>
            <a:r>
              <a:rPr lang="en-US" b="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0" dirty="0" smtClean="0"/>
              <a:t>l</a:t>
            </a:r>
            <a:r>
              <a:rPr lang="en-US" b="0" dirty="0" err="1" smtClean="0"/>
              <a:t>ong</a:t>
            </a:r>
            <a:r>
              <a:rPr lang="en-US" b="0" dirty="0" smtClean="0"/>
              <a:t>-acting muscarinic antagonist</a:t>
            </a:r>
            <a:r>
              <a:rPr lang="cs-CZ" b="0" dirty="0" smtClean="0"/>
              <a:t> </a:t>
            </a:r>
            <a:r>
              <a:rPr lang="en-US" b="0" dirty="0" smtClean="0"/>
              <a:t>(LAMA), e.g. </a:t>
            </a:r>
            <a:r>
              <a:rPr lang="en-US" b="0" dirty="0" err="1" smtClean="0"/>
              <a:t>tiotropium</a:t>
            </a:r>
            <a:endParaRPr lang="en-US" dirty="0"/>
          </a:p>
          <a:p>
            <a:r>
              <a:rPr lang="en-US" b="0" dirty="0" err="1" smtClean="0"/>
              <a:t>Lze</a:t>
            </a:r>
            <a:r>
              <a:rPr lang="cs-CZ" b="0" dirty="0" smtClean="0"/>
              <a:t> kombinaci LABA</a:t>
            </a:r>
            <a:r>
              <a:rPr lang="en-US" b="0" dirty="0" smtClean="0"/>
              <a:t> </a:t>
            </a:r>
            <a:r>
              <a:rPr lang="cs-CZ" b="0" dirty="0" smtClean="0"/>
              <a:t>+</a:t>
            </a:r>
            <a:r>
              <a:rPr lang="en-US" b="0" dirty="0" smtClean="0"/>
              <a:t> corticoid</a:t>
            </a:r>
            <a:r>
              <a:rPr lang="cs-CZ" b="0" dirty="0" smtClean="0"/>
              <a:t> nahradit kombinací LABA</a:t>
            </a:r>
            <a:r>
              <a:rPr lang="en-US" b="0" dirty="0" smtClean="0"/>
              <a:t> </a:t>
            </a:r>
            <a:r>
              <a:rPr lang="cs-CZ" b="0" dirty="0" smtClean="0"/>
              <a:t>+</a:t>
            </a:r>
            <a:r>
              <a:rPr lang="en-US" b="0" dirty="0" smtClean="0"/>
              <a:t> </a:t>
            </a:r>
            <a:r>
              <a:rPr lang="cs-CZ" b="0" dirty="0" smtClean="0"/>
              <a:t>LAMA</a:t>
            </a:r>
            <a:r>
              <a:rPr lang="en-US" b="0" dirty="0" smtClean="0"/>
              <a:t>?</a:t>
            </a:r>
          </a:p>
          <a:p>
            <a:r>
              <a:rPr lang="en-US" b="0" dirty="0" smtClean="0"/>
              <a:t>Tato </a:t>
            </a:r>
            <a:r>
              <a:rPr lang="en-US" b="0" dirty="0" err="1" smtClean="0"/>
              <a:t>studie</a:t>
            </a:r>
            <a:r>
              <a:rPr lang="en-US" b="0" dirty="0" smtClean="0"/>
              <a:t> </a:t>
            </a:r>
            <a:r>
              <a:rPr lang="en-US" b="0" dirty="0" err="1" smtClean="0"/>
              <a:t>sou</a:t>
            </a:r>
            <a:r>
              <a:rPr lang="cs-CZ" b="0" dirty="0" smtClean="0"/>
              <a:t>částí </a:t>
            </a:r>
            <a:r>
              <a:rPr lang="en-US" b="0" dirty="0" smtClean="0"/>
              <a:t>“Phase </a:t>
            </a:r>
            <a:r>
              <a:rPr lang="en-US" b="0" dirty="0"/>
              <a:t>III IGNITE clinical trial </a:t>
            </a:r>
            <a:r>
              <a:rPr lang="en-US" b="0" dirty="0" smtClean="0"/>
              <a:t>program”</a:t>
            </a:r>
            <a:endParaRPr lang="cs-CZ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/>
              <a:t>11 </a:t>
            </a:r>
            <a:r>
              <a:rPr lang="en-US" b="0" dirty="0" err="1" smtClean="0"/>
              <a:t>studi</a:t>
            </a:r>
            <a:r>
              <a:rPr lang="cs-CZ" b="0" dirty="0" smtClean="0"/>
              <a:t>í</a:t>
            </a:r>
            <a:r>
              <a:rPr lang="en-US" b="0" dirty="0" smtClean="0"/>
              <a:t>: </a:t>
            </a:r>
            <a:r>
              <a:rPr lang="en-US" b="1" dirty="0"/>
              <a:t>ILLUMINATE, SHINE</a:t>
            </a:r>
            <a:r>
              <a:rPr lang="en-US" b="0" dirty="0"/>
              <a:t>, BRIGHT, ENLIGHTEN, </a:t>
            </a:r>
            <a:r>
              <a:rPr lang="en-US" i="1" dirty="0"/>
              <a:t>SPARK</a:t>
            </a:r>
            <a:r>
              <a:rPr lang="en-US" b="0" dirty="0"/>
              <a:t>, BLAZE, ARISE, BEACON, RADIATE, LANTERN, </a:t>
            </a:r>
            <a:r>
              <a:rPr lang="en-US" b="0" u="sng" dirty="0"/>
              <a:t>FLAME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/>
              <a:t>&gt;10 000 </a:t>
            </a:r>
            <a:r>
              <a:rPr lang="en-US" b="0" dirty="0" smtClean="0"/>
              <a:t>pa</a:t>
            </a:r>
            <a:r>
              <a:rPr lang="cs-CZ" b="0" dirty="0" err="1" smtClean="0"/>
              <a:t>cientů</a:t>
            </a:r>
            <a:endParaRPr lang="cs-CZ" b="0" dirty="0" smtClean="0"/>
          </a:p>
          <a:p>
            <a:endParaRPr lang="en-US" b="0" dirty="0"/>
          </a:p>
          <a:p>
            <a:endParaRPr lang="cs-CZ" b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Ultibro</a:t>
            </a:r>
            <a:r>
              <a:rPr lang="en-US" dirty="0"/>
              <a:t> (</a:t>
            </a:r>
            <a:r>
              <a:rPr lang="en-US" dirty="0" err="1" smtClean="0"/>
              <a:t>Indacaterol</a:t>
            </a:r>
            <a:r>
              <a:rPr lang="en-US" dirty="0" smtClean="0"/>
              <a:t> + </a:t>
            </a:r>
            <a:r>
              <a:rPr lang="en-US" dirty="0" err="1" smtClean="0"/>
              <a:t>Glycopyrronium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6738"/>
            <a:ext cx="6473130" cy="420323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podskupin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481869" y="472514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OTNEJMQuadraat"/>
              </a:rPr>
              <a:t>A consistent treatment effect </a:t>
            </a:r>
            <a:r>
              <a:rPr lang="en-US" sz="1400" dirty="0" smtClean="0">
                <a:latin typeface="OTNEJMQuadraat"/>
              </a:rPr>
              <a:t>was </a:t>
            </a:r>
            <a:r>
              <a:rPr lang="en-US" sz="1400" dirty="0">
                <a:latin typeface="OTNEJMQuadraat"/>
              </a:rPr>
              <a:t>observed in </a:t>
            </a:r>
            <a:r>
              <a:rPr lang="en-US" sz="1400" dirty="0" err="1">
                <a:latin typeface="OTNEJMQuadraat"/>
              </a:rPr>
              <a:t>prespecified</a:t>
            </a:r>
            <a:r>
              <a:rPr lang="en-US" sz="1400" dirty="0">
                <a:latin typeface="OTNEJMQuadraat"/>
              </a:rPr>
              <a:t> subgroups</a:t>
            </a:r>
            <a:r>
              <a:rPr lang="en-US" sz="1400" dirty="0" smtClean="0">
                <a:latin typeface="OTNEJMQuadraat"/>
              </a:rPr>
              <a:t>,</a:t>
            </a:r>
            <a:r>
              <a:rPr lang="cs-CZ" sz="1400" dirty="0" smtClean="0">
                <a:latin typeface="OTNEJMQuadraat"/>
              </a:rPr>
              <a:t> </a:t>
            </a:r>
            <a:r>
              <a:rPr lang="en-US" sz="1400" dirty="0" smtClean="0">
                <a:latin typeface="OTNEJMQuadraat"/>
              </a:rPr>
              <a:t>except </a:t>
            </a:r>
            <a:r>
              <a:rPr lang="en-US" sz="1400" dirty="0">
                <a:latin typeface="OTNEJMQuadraat"/>
              </a:rPr>
              <a:t>in the group of patients 75 years of age </a:t>
            </a:r>
            <a:r>
              <a:rPr lang="en-US" sz="1400" dirty="0" smtClean="0">
                <a:latin typeface="OTNEJMQuadraat"/>
              </a:rPr>
              <a:t>or</a:t>
            </a:r>
            <a:r>
              <a:rPr lang="cs-CZ" sz="1400" dirty="0" smtClean="0">
                <a:latin typeface="OTNEJMQuadraat"/>
              </a:rPr>
              <a:t> </a:t>
            </a:r>
            <a:r>
              <a:rPr lang="en-US" sz="1400" dirty="0" smtClean="0">
                <a:latin typeface="OTNEJMQuadraat"/>
              </a:rPr>
              <a:t>older </a:t>
            </a:r>
            <a:r>
              <a:rPr lang="en-US" sz="1400" dirty="0">
                <a:latin typeface="OTNEJMQuadraat"/>
              </a:rPr>
              <a:t>and the group in the </a:t>
            </a:r>
            <a:r>
              <a:rPr lang="cs-CZ" sz="1400" dirty="0" smtClean="0">
                <a:latin typeface="OTNEJMQuadraat"/>
              </a:rPr>
              <a:t>ROW</a:t>
            </a:r>
            <a:r>
              <a:rPr lang="en-US" sz="1400" dirty="0" smtClean="0">
                <a:latin typeface="OTNEJMQuadraat"/>
              </a:rPr>
              <a:t>. </a:t>
            </a:r>
            <a:r>
              <a:rPr lang="en-US" sz="1400" u="sng" dirty="0">
                <a:latin typeface="OTNEJMQuadraat"/>
              </a:rPr>
              <a:t>This result was probably </a:t>
            </a:r>
            <a:r>
              <a:rPr lang="en-US" sz="1400" u="sng" dirty="0" smtClean="0">
                <a:latin typeface="OTNEJMQuadraat"/>
              </a:rPr>
              <a:t>attributable</a:t>
            </a:r>
            <a:r>
              <a:rPr lang="cs-CZ" sz="1400" u="sng" dirty="0" smtClean="0">
                <a:latin typeface="OTNEJMQuadraat"/>
              </a:rPr>
              <a:t> </a:t>
            </a:r>
            <a:r>
              <a:rPr lang="en-US" sz="1400" u="sng" dirty="0" smtClean="0">
                <a:latin typeface="OTNEJMQuadraat"/>
              </a:rPr>
              <a:t>to </a:t>
            </a:r>
            <a:r>
              <a:rPr lang="en-US" sz="1400" u="sng" dirty="0">
                <a:latin typeface="OTNEJMQuadraat"/>
              </a:rPr>
              <a:t>small sample sizes, a lack of </a:t>
            </a:r>
            <a:r>
              <a:rPr lang="en-US" sz="1400" u="sng" dirty="0" smtClean="0">
                <a:latin typeface="OTNEJMQuadraat"/>
              </a:rPr>
              <a:t>adjustment</a:t>
            </a:r>
            <a:r>
              <a:rPr lang="cs-CZ" sz="1400" u="sng" dirty="0" smtClean="0">
                <a:latin typeface="OTNEJMQuadraat"/>
              </a:rPr>
              <a:t> </a:t>
            </a:r>
            <a:r>
              <a:rPr lang="en-US" sz="1400" u="sng" dirty="0" smtClean="0">
                <a:latin typeface="OTNEJMQuadraat"/>
              </a:rPr>
              <a:t>of </a:t>
            </a:r>
            <a:r>
              <a:rPr lang="en-US" sz="1400" u="sng" dirty="0">
                <a:latin typeface="OTNEJMQuadraat"/>
              </a:rPr>
              <a:t>type I error for multiple </a:t>
            </a:r>
            <a:r>
              <a:rPr lang="cs-CZ" sz="1400" u="sng" dirty="0" smtClean="0">
                <a:latin typeface="OTNEJMQuadraat"/>
              </a:rPr>
              <a:t>c</a:t>
            </a:r>
            <a:r>
              <a:rPr lang="en-US" sz="1400" u="sng" dirty="0" err="1" smtClean="0">
                <a:latin typeface="OTNEJMQuadraat"/>
              </a:rPr>
              <a:t>omparisons</a:t>
            </a:r>
            <a:r>
              <a:rPr lang="en-US" sz="1400" u="sng" dirty="0" smtClean="0">
                <a:latin typeface="OTNEJMQuadraat"/>
              </a:rPr>
              <a:t>,</a:t>
            </a:r>
            <a:r>
              <a:rPr lang="cs-CZ" sz="1400" u="sng" dirty="0" smtClean="0">
                <a:latin typeface="OTNEJMQuadraat"/>
              </a:rPr>
              <a:t> </a:t>
            </a:r>
            <a:r>
              <a:rPr lang="en-US" sz="1400" u="sng" dirty="0" smtClean="0">
                <a:latin typeface="OTNEJMQuadraat"/>
              </a:rPr>
              <a:t>and </a:t>
            </a:r>
            <a:r>
              <a:rPr lang="en-US" sz="1400" u="sng" dirty="0">
                <a:latin typeface="OTNEJMQuadraat"/>
              </a:rPr>
              <a:t>an imbalance in ECOG </a:t>
            </a:r>
            <a:r>
              <a:rPr lang="en-US" sz="1400" u="sng" dirty="0" smtClean="0">
                <a:latin typeface="OTNEJMQuadraat"/>
              </a:rPr>
              <a:t>performance-status</a:t>
            </a:r>
            <a:r>
              <a:rPr lang="cs-CZ" sz="1400" u="sng" dirty="0" smtClean="0">
                <a:latin typeface="OTNEJMQuadraat"/>
              </a:rPr>
              <a:t> </a:t>
            </a:r>
            <a:r>
              <a:rPr lang="en-US" sz="1400" u="sng" dirty="0" smtClean="0">
                <a:latin typeface="OTNEJMQuadraat"/>
              </a:rPr>
              <a:t>score </a:t>
            </a:r>
            <a:r>
              <a:rPr lang="en-US" sz="1400" u="sng" dirty="0">
                <a:latin typeface="OTNEJMQuadraat"/>
              </a:rPr>
              <a:t>that favored the docetaxel group in </a:t>
            </a:r>
            <a:r>
              <a:rPr lang="en-US" sz="1400" u="sng" dirty="0" smtClean="0">
                <a:latin typeface="OTNEJMQuadraat"/>
              </a:rPr>
              <a:t>the</a:t>
            </a:r>
            <a:r>
              <a:rPr lang="cs-CZ" sz="1400" u="sng" dirty="0" smtClean="0">
                <a:latin typeface="OTNEJMQuadraat"/>
              </a:rPr>
              <a:t> </a:t>
            </a:r>
            <a:r>
              <a:rPr lang="en-US" sz="1400" u="sng" dirty="0" smtClean="0">
                <a:latin typeface="OTNEJMQuadraat"/>
              </a:rPr>
              <a:t>subgroup </a:t>
            </a:r>
            <a:r>
              <a:rPr lang="en-US" sz="1400" u="sng" dirty="0">
                <a:latin typeface="OTNEJMQuadraat"/>
              </a:rPr>
              <a:t>of patients who were 75 years of </a:t>
            </a:r>
            <a:r>
              <a:rPr lang="en-US" sz="1400" u="sng" dirty="0" smtClean="0">
                <a:latin typeface="OTNEJMQuadraat"/>
              </a:rPr>
              <a:t>age</a:t>
            </a:r>
            <a:r>
              <a:rPr lang="cs-CZ" sz="1400" u="sng" dirty="0" smtClean="0">
                <a:latin typeface="OTNEJMQuadraat"/>
              </a:rPr>
              <a:t> </a:t>
            </a:r>
            <a:r>
              <a:rPr lang="en-US" sz="1400" u="sng" dirty="0" smtClean="0">
                <a:latin typeface="OTNEJMQuadraat"/>
              </a:rPr>
              <a:t>or </a:t>
            </a:r>
            <a:r>
              <a:rPr lang="en-US" sz="1400" u="sng" dirty="0">
                <a:latin typeface="OTNEJMQuadraat"/>
              </a:rPr>
              <a:t>older </a:t>
            </a:r>
            <a:r>
              <a:rPr lang="en-US" sz="1400" dirty="0">
                <a:latin typeface="OTNEJMQuadraat"/>
              </a:rPr>
              <a:t>(in this subgroup, an ECOG </a:t>
            </a:r>
            <a:r>
              <a:rPr lang="en-US" sz="1400" dirty="0" smtClean="0">
                <a:latin typeface="OTNEJMQuadraat"/>
              </a:rPr>
              <a:t>performance-status </a:t>
            </a:r>
            <a:r>
              <a:rPr lang="en-US" sz="1400" dirty="0">
                <a:latin typeface="OTNEJMQuadraat"/>
              </a:rPr>
              <a:t>score of 1 was assessed in 91% </a:t>
            </a:r>
            <a:r>
              <a:rPr lang="en-US" sz="1400" dirty="0" smtClean="0">
                <a:latin typeface="OTNEJMQuadraat"/>
              </a:rPr>
              <a:t>of</a:t>
            </a:r>
            <a:r>
              <a:rPr lang="cs-CZ" sz="1400" dirty="0" smtClean="0">
                <a:latin typeface="OTNEJMQuadraat"/>
              </a:rPr>
              <a:t> </a:t>
            </a:r>
            <a:r>
              <a:rPr lang="en-US" sz="1400" dirty="0" smtClean="0">
                <a:latin typeface="OTNEJMQuadraat"/>
              </a:rPr>
              <a:t>the </a:t>
            </a:r>
            <a:r>
              <a:rPr lang="en-US" sz="1400" dirty="0">
                <a:latin typeface="OTNEJMQuadraat"/>
              </a:rPr>
              <a:t>patients in the </a:t>
            </a:r>
            <a:r>
              <a:rPr lang="en-US" sz="1400" dirty="0" err="1">
                <a:latin typeface="OTNEJMQuadraat"/>
              </a:rPr>
              <a:t>nivolumab</a:t>
            </a:r>
            <a:r>
              <a:rPr lang="en-US" sz="1400" dirty="0">
                <a:latin typeface="OTNEJMQuadraat"/>
              </a:rPr>
              <a:t> group, vs. 61% </a:t>
            </a:r>
            <a:r>
              <a:rPr lang="en-US" sz="1400" dirty="0" smtClean="0">
                <a:latin typeface="OTNEJMQuadraat"/>
              </a:rPr>
              <a:t>of</a:t>
            </a:r>
            <a:r>
              <a:rPr lang="cs-CZ" sz="1400" dirty="0" smtClean="0">
                <a:latin typeface="OTNEJMQuadraat"/>
              </a:rPr>
              <a:t> </a:t>
            </a:r>
            <a:r>
              <a:rPr lang="en-US" sz="1400" dirty="0" smtClean="0">
                <a:latin typeface="OTNEJMQuadraat"/>
              </a:rPr>
              <a:t>those </a:t>
            </a:r>
            <a:r>
              <a:rPr lang="en-US" sz="1400" dirty="0">
                <a:latin typeface="OTNEJMQuadraat"/>
              </a:rPr>
              <a:t>in the docetaxel group). Further </a:t>
            </a:r>
            <a:r>
              <a:rPr lang="en-US" sz="1400" dirty="0" smtClean="0">
                <a:latin typeface="OTNEJMQuadraat"/>
              </a:rPr>
              <a:t>studies</a:t>
            </a:r>
            <a:r>
              <a:rPr lang="cs-CZ" sz="1400" dirty="0" smtClean="0">
                <a:latin typeface="OTNEJMQuadraat"/>
              </a:rPr>
              <a:t> </a:t>
            </a:r>
            <a:r>
              <a:rPr lang="en-US" sz="1400" dirty="0" smtClean="0">
                <a:latin typeface="OTNEJMQuadraat"/>
              </a:rPr>
              <a:t>that </a:t>
            </a:r>
            <a:r>
              <a:rPr lang="en-US" sz="1400" dirty="0">
                <a:latin typeface="OTNEJMQuadraat"/>
              </a:rPr>
              <a:t>are </a:t>
            </a:r>
            <a:r>
              <a:rPr lang="cs-CZ" sz="1400" dirty="0" smtClean="0">
                <a:latin typeface="OTNEJMQuadraat"/>
              </a:rPr>
              <a:t>                   	</a:t>
            </a:r>
            <a:r>
              <a:rPr lang="en-US" sz="1400" dirty="0" smtClean="0">
                <a:latin typeface="OTNEJMQuadraat"/>
              </a:rPr>
              <a:t>focused </a:t>
            </a:r>
            <a:r>
              <a:rPr lang="en-US" sz="1400" dirty="0">
                <a:latin typeface="OTNEJMQuadraat"/>
              </a:rPr>
              <a:t>on a larger elderly </a:t>
            </a:r>
            <a:r>
              <a:rPr lang="en-US" sz="1400" dirty="0" smtClean="0">
                <a:latin typeface="OTNEJMQuadraat"/>
              </a:rPr>
              <a:t>population</a:t>
            </a:r>
            <a:r>
              <a:rPr lang="cs-CZ" sz="1400" dirty="0" smtClean="0">
                <a:latin typeface="OTNEJMQuadraat"/>
              </a:rPr>
              <a:t> </a:t>
            </a:r>
            <a:r>
              <a:rPr lang="en-US" sz="1400" dirty="0" smtClean="0">
                <a:latin typeface="OTNEJMQuadraat"/>
              </a:rPr>
              <a:t>than </a:t>
            </a:r>
            <a:r>
              <a:rPr lang="en-US" sz="1400" dirty="0">
                <a:latin typeface="OTNEJMQuadraat"/>
              </a:rPr>
              <a:t>was included in our trial may more </a:t>
            </a:r>
            <a:r>
              <a:rPr lang="en-US" sz="1400" dirty="0" smtClean="0">
                <a:latin typeface="OTNEJMQuadraat"/>
              </a:rPr>
              <a:t>fully</a:t>
            </a:r>
            <a:r>
              <a:rPr lang="cs-CZ" sz="1400" dirty="0" smtClean="0">
                <a:latin typeface="OTNEJMQuadraat"/>
              </a:rPr>
              <a:t> 	</a:t>
            </a:r>
            <a:r>
              <a:rPr lang="en-US" sz="1400" dirty="0" smtClean="0">
                <a:latin typeface="OTNEJMQuadraat"/>
              </a:rPr>
              <a:t>characterize </a:t>
            </a:r>
            <a:r>
              <a:rPr lang="en-US" sz="1400" dirty="0">
                <a:latin typeface="OTNEJMQuadraat"/>
              </a:rPr>
              <a:t>the degree of benefit with </a:t>
            </a:r>
            <a:r>
              <a:rPr lang="en-US" sz="1400" dirty="0" err="1" smtClean="0">
                <a:latin typeface="OTNEJMQuadraat"/>
              </a:rPr>
              <a:t>nivolumab</a:t>
            </a:r>
            <a:r>
              <a:rPr lang="cs-CZ" sz="1400" dirty="0" smtClean="0">
                <a:latin typeface="OTNEJMQuadraat"/>
              </a:rPr>
              <a:t> </a:t>
            </a:r>
            <a:r>
              <a:rPr lang="en-US" sz="1400" dirty="0" smtClean="0">
                <a:latin typeface="OTNEJMQuadraat"/>
              </a:rPr>
              <a:t>in </a:t>
            </a:r>
            <a:r>
              <a:rPr lang="en-US" sz="1400" dirty="0">
                <a:latin typeface="OTNEJMQuadraat"/>
              </a:rPr>
              <a:t>this subgroup.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0152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3273003"/>
            <a:ext cx="7882135" cy="1362075"/>
          </a:xfrm>
        </p:spPr>
        <p:txBody>
          <a:bodyPr/>
          <a:lstStyle/>
          <a:p>
            <a:r>
              <a:rPr lang="en-US" dirty="0" err="1" smtClean="0"/>
              <a:t>Indacaterol</a:t>
            </a:r>
            <a:r>
              <a:rPr lang="en-US" dirty="0" smtClean="0"/>
              <a:t>–</a:t>
            </a:r>
            <a:r>
              <a:rPr lang="en-US" dirty="0" err="1" smtClean="0"/>
              <a:t>Glycopyrronium</a:t>
            </a:r>
            <a:r>
              <a:rPr lang="en-US" dirty="0" smtClean="0"/>
              <a:t> </a:t>
            </a:r>
            <a:r>
              <a:rPr lang="en-US" dirty="0"/>
              <a:t>vs </a:t>
            </a:r>
            <a:r>
              <a:rPr lang="en-US" dirty="0" err="1"/>
              <a:t>Salmeterol</a:t>
            </a:r>
            <a:r>
              <a:rPr lang="en-US" dirty="0"/>
              <a:t>–Fluticasone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COPD (FLAME)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924944"/>
            <a:ext cx="6984776" cy="3814267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0" dirty="0" err="1"/>
              <a:t>Randomi</a:t>
            </a:r>
            <a:r>
              <a:rPr lang="en-US" sz="2800" b="0" dirty="0" err="1"/>
              <a:t>zova</a:t>
            </a:r>
            <a:r>
              <a:rPr lang="cs-CZ" sz="2800" b="0" dirty="0" err="1" smtClean="0"/>
              <a:t>ná</a:t>
            </a:r>
            <a:endParaRPr lang="en-US" sz="2800" b="0" dirty="0" smtClean="0"/>
          </a:p>
          <a:p>
            <a:r>
              <a:rPr lang="en-US" sz="2800" b="0" dirty="0" err="1" smtClean="0"/>
              <a:t>Dvojit</a:t>
            </a:r>
            <a:r>
              <a:rPr lang="cs-CZ" sz="2800" b="0" dirty="0" smtClean="0"/>
              <a:t>ě zaslepená, </a:t>
            </a:r>
            <a:r>
              <a:rPr lang="en-US" sz="2800" b="0" dirty="0" smtClean="0"/>
              <a:t>“double-dummy”</a:t>
            </a:r>
            <a:endParaRPr lang="en-US" sz="2800" b="0" dirty="0"/>
          </a:p>
          <a:p>
            <a:r>
              <a:rPr lang="en-US" sz="2800" b="0" dirty="0"/>
              <a:t>1:1 IND + GLY </a:t>
            </a:r>
            <a:r>
              <a:rPr lang="en-US" sz="2800" b="0" dirty="0" err="1" smtClean="0"/>
              <a:t>nebo</a:t>
            </a:r>
            <a:r>
              <a:rPr lang="en-US" sz="2800" b="0" dirty="0"/>
              <a:t> SAL + FLU</a:t>
            </a:r>
            <a:endParaRPr lang="en-US" sz="2800" b="0" dirty="0" smtClean="0"/>
          </a:p>
          <a:p>
            <a:r>
              <a:rPr lang="en-US" sz="2800" b="0" dirty="0" smtClean="0"/>
              <a:t>L</a:t>
            </a:r>
            <a:r>
              <a:rPr lang="cs-CZ" sz="2800" b="0" dirty="0" err="1" smtClean="0"/>
              <a:t>éčba</a:t>
            </a:r>
            <a:r>
              <a:rPr lang="cs-CZ" sz="2800" b="0" dirty="0" smtClean="0"/>
              <a:t> </a:t>
            </a:r>
            <a:r>
              <a:rPr lang="en-US" sz="2800" b="0" dirty="0" smtClean="0"/>
              <a:t>52 t</a:t>
            </a:r>
            <a:r>
              <a:rPr lang="cs-CZ" sz="2800" b="0" dirty="0" err="1" smtClean="0"/>
              <a:t>ýdnů</a:t>
            </a:r>
            <a:endParaRPr lang="en-US" sz="2800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462439"/>
              </p:ext>
            </p:extLst>
          </p:nvPr>
        </p:nvGraphicFramePr>
        <p:xfrm>
          <a:off x="251520" y="918869"/>
          <a:ext cx="8784976" cy="4185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33966404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6687866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56116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Endpoint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7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Primary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demonstrate that IND+GLY (110/50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is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at least non-inferior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SAL+FLU (50/500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b.i.d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in terms of rate of COPD exacerbations (mild/moderate/severe) during 52 weeks of treatment.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ate of COPD exacerbations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5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Secondary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demonstrate that IND+GLY (110/50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is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superior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SAL+FLU (50/500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b.i.d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in terms of rate of all COPD exacerbations during 52 weeks of treatment.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ate of COPD exacerbations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9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evaluate the effect of IND+GLY compared to SAL+FLU during 52 weeks of treatment in terms of: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Time to first COPD exacerbation (mild/moderate/severe)</a:t>
                      </a:r>
                      <a:endParaRPr lang="cs-CZ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Rate and time to first moderate/severe COPD exacerbations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to first exacerbation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 and time to first moderate/severe COPD exacerbation</a:t>
                      </a:r>
                      <a:endParaRPr lang="cs-CZ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4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Exploratory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08789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en-US" dirty="0" smtClean="0"/>
              <a:t>/</a:t>
            </a:r>
            <a:r>
              <a:rPr lang="en-US" dirty="0" err="1" smtClean="0"/>
              <a:t>Endpointy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08520" y="803751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Endpointy</a:t>
            </a:r>
            <a:r>
              <a:rPr lang="cs-CZ" dirty="0" smtClean="0"/>
              <a:t> se stanovují dle standardních přístupů v dané indikaci, pro onkologii je obecně akceptován OS, považován ze objektivní a robustní </a:t>
            </a:r>
            <a:r>
              <a:rPr lang="cs-CZ" dirty="0" err="1" smtClean="0"/>
              <a:t>endpoint</a:t>
            </a:r>
            <a:r>
              <a:rPr lang="cs-CZ" dirty="0" smtClean="0"/>
              <a:t>, v některých indikacích byl jako “</a:t>
            </a:r>
            <a:r>
              <a:rPr lang="cs-CZ" dirty="0" err="1" smtClean="0"/>
              <a:t>surrogate</a:t>
            </a:r>
            <a:r>
              <a:rPr lang="cs-CZ" dirty="0" smtClean="0"/>
              <a:t>” prokázán a akceptován PFS (výjimečně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progression</a:t>
            </a:r>
            <a:r>
              <a:rPr lang="cs-CZ" dirty="0" smtClean="0"/>
              <a:t>, TTP) – jeden z bodů diskusí mezi sponzorem a FDA/EMA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7524" y="530120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</a:t>
            </a:r>
            <a:r>
              <a:rPr lang="en-US" dirty="0" err="1" smtClean="0"/>
              <a:t>xacerba</a:t>
            </a:r>
            <a:r>
              <a:rPr lang="cs-CZ" dirty="0" err="1" smtClean="0"/>
              <a:t>ce</a:t>
            </a:r>
            <a:r>
              <a:rPr lang="cs-CZ" dirty="0" smtClean="0"/>
              <a:t> definovány dle </a:t>
            </a:r>
            <a:r>
              <a:rPr lang="en-US" dirty="0" err="1" smtClean="0"/>
              <a:t>Anthonisen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., </a:t>
            </a:r>
            <a:r>
              <a:rPr lang="en-US" dirty="0" err="1" smtClean="0"/>
              <a:t>pokus</a:t>
            </a:r>
            <a:r>
              <a:rPr lang="en-US" dirty="0" smtClean="0"/>
              <a:t> o </a:t>
            </a:r>
            <a:r>
              <a:rPr lang="en-US" dirty="0" err="1" smtClean="0"/>
              <a:t>standardizaci</a:t>
            </a:r>
            <a:r>
              <a:rPr lang="en-US" dirty="0" smtClean="0"/>
              <a:t> </a:t>
            </a:r>
            <a:r>
              <a:rPr lang="en-US" dirty="0" err="1" smtClean="0"/>
              <a:t>subjektivn</a:t>
            </a:r>
            <a:r>
              <a:rPr lang="cs-CZ" dirty="0" err="1" smtClean="0"/>
              <a:t>ího</a:t>
            </a:r>
            <a:r>
              <a:rPr lang="cs-CZ" dirty="0" smtClean="0"/>
              <a:t> vnímání zdravotního stavu pomocí elektronických diářů.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689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Per-protocol population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cs-CZ" b="0" dirty="0" err="1" smtClean="0"/>
              <a:t>Patients</a:t>
            </a:r>
            <a:r>
              <a:rPr lang="cs-CZ" b="0" dirty="0" smtClean="0"/>
              <a:t> in </a:t>
            </a:r>
            <a:r>
              <a:rPr lang="cs-CZ" b="0" dirty="0" err="1" smtClean="0"/>
              <a:t>mITT</a:t>
            </a:r>
            <a:r>
              <a:rPr lang="cs-CZ" b="0" dirty="0" smtClean="0"/>
              <a:t> </a:t>
            </a:r>
            <a:r>
              <a:rPr lang="en-US" b="0" dirty="0" smtClean="0"/>
              <a:t>who </a:t>
            </a:r>
            <a:r>
              <a:rPr lang="en-US" b="0" dirty="0"/>
              <a:t>did not have any major protocol </a:t>
            </a:r>
            <a:r>
              <a:rPr lang="en-US" b="0" dirty="0" smtClean="0"/>
              <a:t>deviations</a:t>
            </a:r>
            <a:r>
              <a:rPr lang="cs-CZ" b="0" dirty="0" smtClean="0"/>
              <a:t> </a:t>
            </a:r>
            <a:r>
              <a:rPr lang="en-US" b="0" dirty="0" smtClean="0"/>
              <a:t>(definitions </a:t>
            </a:r>
            <a:r>
              <a:rPr lang="en-US" b="0" dirty="0"/>
              <a:t>of major protocol </a:t>
            </a:r>
            <a:r>
              <a:rPr lang="en-US" b="0" dirty="0" smtClean="0"/>
              <a:t>deviations</a:t>
            </a:r>
            <a:r>
              <a:rPr lang="cs-CZ" b="0" dirty="0" smtClean="0"/>
              <a:t> </a:t>
            </a:r>
            <a:r>
              <a:rPr lang="en-US" b="0" dirty="0" smtClean="0"/>
              <a:t>were </a:t>
            </a:r>
            <a:r>
              <a:rPr lang="en-US" b="0" dirty="0"/>
              <a:t>specified before </a:t>
            </a:r>
            <a:r>
              <a:rPr lang="en-US" b="0" dirty="0" err="1"/>
              <a:t>unblinding</a:t>
            </a:r>
            <a:r>
              <a:rPr lang="en-US" b="0" dirty="0"/>
              <a:t> occurred</a:t>
            </a:r>
            <a:r>
              <a:rPr lang="en-US" b="0" dirty="0" smtClean="0"/>
              <a:t>). </a:t>
            </a:r>
          </a:p>
          <a:p>
            <a:pPr lvl="1"/>
            <a:r>
              <a:rPr lang="en-US" b="0" dirty="0" smtClean="0"/>
              <a:t>Primary objective</a:t>
            </a:r>
          </a:p>
          <a:p>
            <a:r>
              <a:rPr lang="cs-CZ" i="1" dirty="0" err="1"/>
              <a:t>Modified</a:t>
            </a:r>
            <a:r>
              <a:rPr lang="cs-CZ" dirty="0"/>
              <a:t> </a:t>
            </a:r>
            <a:r>
              <a:rPr lang="cs-CZ" dirty="0" err="1"/>
              <a:t>Intention</a:t>
            </a:r>
            <a:r>
              <a:rPr lang="cs-CZ" dirty="0"/>
              <a:t>-to-</a:t>
            </a:r>
            <a:r>
              <a:rPr lang="cs-CZ" dirty="0" err="1"/>
              <a:t>treat</a:t>
            </a:r>
            <a:r>
              <a:rPr lang="en-US" dirty="0"/>
              <a:t> (</a:t>
            </a:r>
            <a:r>
              <a:rPr lang="cs-CZ" dirty="0"/>
              <a:t>m</a:t>
            </a:r>
            <a:r>
              <a:rPr lang="en-US" dirty="0"/>
              <a:t>ITT)</a:t>
            </a:r>
            <a:r>
              <a:rPr lang="cs-CZ" b="0" dirty="0"/>
              <a:t>: </a:t>
            </a:r>
            <a:r>
              <a:rPr lang="cs-CZ" b="0" dirty="0" err="1"/>
              <a:t>all</a:t>
            </a:r>
            <a:r>
              <a:rPr lang="cs-CZ" b="0" dirty="0"/>
              <a:t>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patients</a:t>
            </a:r>
            <a:r>
              <a:rPr lang="cs-CZ" b="0" dirty="0"/>
              <a:t> </a:t>
            </a:r>
            <a:r>
              <a:rPr lang="cs-CZ" b="0" dirty="0" err="1"/>
              <a:t>who</a:t>
            </a:r>
            <a:r>
              <a:rPr lang="cs-CZ" b="0" dirty="0"/>
              <a:t> </a:t>
            </a:r>
            <a:r>
              <a:rPr lang="cs-CZ" b="0" dirty="0" err="1"/>
              <a:t>underwent</a:t>
            </a:r>
            <a:r>
              <a:rPr lang="cs-CZ" b="0" dirty="0"/>
              <a:t> </a:t>
            </a:r>
            <a:r>
              <a:rPr lang="cs-CZ" b="0" dirty="0" err="1"/>
              <a:t>randomization</a:t>
            </a:r>
            <a:r>
              <a:rPr lang="cs-CZ" b="0" dirty="0"/>
              <a:t>, </a:t>
            </a:r>
            <a:r>
              <a:rPr lang="en-US" b="0" dirty="0"/>
              <a:t>received at least one dose</a:t>
            </a:r>
            <a:r>
              <a:rPr lang="cs-CZ" b="0" dirty="0"/>
              <a:t> </a:t>
            </a:r>
            <a:r>
              <a:rPr lang="en-US" b="0" dirty="0"/>
              <a:t>of a drug during the treatment period, and did</a:t>
            </a:r>
            <a:r>
              <a:rPr lang="cs-CZ" b="0" dirty="0"/>
              <a:t> </a:t>
            </a:r>
            <a:r>
              <a:rPr lang="en-US" b="0" dirty="0"/>
              <a:t>not have major </a:t>
            </a:r>
            <a:r>
              <a:rPr lang="cs-CZ" b="0" dirty="0"/>
              <a:t>GCP </a:t>
            </a:r>
            <a:r>
              <a:rPr lang="en-US" b="0" dirty="0"/>
              <a:t>violations</a:t>
            </a:r>
          </a:p>
          <a:p>
            <a:pPr lvl="1"/>
            <a:r>
              <a:rPr lang="en-US" dirty="0"/>
              <a:t>Secondary </a:t>
            </a:r>
            <a:r>
              <a:rPr lang="en-US" dirty="0" smtClean="0"/>
              <a:t>objectives</a:t>
            </a:r>
          </a:p>
          <a:p>
            <a:pPr marL="457200" lvl="1" indent="0">
              <a:buNone/>
            </a:pPr>
            <a:endParaRPr lang="en-US" b="0" dirty="0"/>
          </a:p>
          <a:p>
            <a:r>
              <a:rPr lang="en-US" b="0" dirty="0" smtClean="0"/>
              <a:t>“Although </a:t>
            </a:r>
            <a:r>
              <a:rPr lang="en-US" b="0" dirty="0"/>
              <a:t>the per-protocol analysis was </a:t>
            </a:r>
            <a:r>
              <a:rPr lang="en-US" b="0" dirty="0" err="1" smtClean="0"/>
              <a:t>prespecified</a:t>
            </a:r>
            <a:r>
              <a:rPr lang="en-US" b="0" dirty="0" smtClean="0"/>
              <a:t> as </a:t>
            </a:r>
            <a:r>
              <a:rPr lang="en-US" b="0" dirty="0"/>
              <a:t>the main analysis of the primary </a:t>
            </a:r>
            <a:r>
              <a:rPr lang="en-US" b="0" dirty="0" smtClean="0"/>
              <a:t>outcome and </a:t>
            </a:r>
            <a:r>
              <a:rPr lang="en-US" b="0" dirty="0"/>
              <a:t>the modified intention-to-treat </a:t>
            </a:r>
            <a:r>
              <a:rPr lang="en-US" b="0" dirty="0" smtClean="0"/>
              <a:t>analysis as </a:t>
            </a:r>
            <a:r>
              <a:rPr lang="en-US" b="0" dirty="0"/>
              <a:t>the supportive analysis, it was important </a:t>
            </a:r>
            <a:r>
              <a:rPr lang="en-US" b="0" dirty="0" smtClean="0"/>
              <a:t>to achieve </a:t>
            </a:r>
            <a:r>
              <a:rPr lang="en-US" b="0" dirty="0"/>
              <a:t>consistent results in the two analyses </a:t>
            </a:r>
            <a:r>
              <a:rPr lang="en-US" b="0" dirty="0" smtClean="0"/>
              <a:t>in order </a:t>
            </a:r>
            <a:r>
              <a:rPr lang="en-US" b="0" dirty="0"/>
              <a:t>to draw convincing conclusions </a:t>
            </a:r>
            <a:r>
              <a:rPr lang="en-US" b="0" dirty="0" smtClean="0"/>
              <a:t>regarding </a:t>
            </a:r>
            <a:r>
              <a:rPr lang="en-US" b="0" dirty="0" err="1" smtClean="0"/>
              <a:t>noninferiority</a:t>
            </a:r>
            <a:r>
              <a:rPr lang="en-US" b="0" dirty="0" smtClean="0"/>
              <a:t> </a:t>
            </a:r>
            <a:r>
              <a:rPr lang="en-US" b="0" dirty="0"/>
              <a:t>and superiority</a:t>
            </a:r>
            <a:r>
              <a:rPr lang="en-US" b="0" dirty="0" smtClean="0"/>
              <a:t>.”</a:t>
            </a:r>
          </a:p>
          <a:p>
            <a:endParaRPr lang="en-US" b="0" dirty="0"/>
          </a:p>
          <a:p>
            <a:r>
              <a:rPr lang="en-US" b="0" dirty="0" smtClean="0"/>
              <a:t>All efficacy analyses on “on-treatment data”</a:t>
            </a:r>
          </a:p>
          <a:p>
            <a:endParaRPr lang="cs-CZ" b="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8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107504" y="116632"/>
            <a:ext cx="8776469" cy="6575642"/>
            <a:chOff x="107504" y="116632"/>
            <a:chExt cx="8776469" cy="657564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16632"/>
              <a:ext cx="8776469" cy="6575642"/>
            </a:xfrm>
            <a:prstGeom prst="rect">
              <a:avLst/>
            </a:prstGeom>
          </p:spPr>
        </p:pic>
        <p:sp>
          <p:nvSpPr>
            <p:cNvPr id="3" name="Nadpis 2"/>
            <p:cNvSpPr txBox="1">
              <a:spLocks/>
            </p:cNvSpPr>
            <p:nvPr/>
          </p:nvSpPr>
          <p:spPr>
            <a:xfrm>
              <a:off x="467544" y="260648"/>
              <a:ext cx="2880320" cy="64807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 smtClean="0"/>
                <a:t>CONSORT diagram</a:t>
              </a:r>
              <a:endParaRPr lang="en-US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3851920" y="1412776"/>
              <a:ext cx="523460" cy="3412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ál 5"/>
            <p:cNvSpPr/>
            <p:nvPr/>
          </p:nvSpPr>
          <p:spPr>
            <a:xfrm>
              <a:off x="3688500" y="3140968"/>
              <a:ext cx="523460" cy="3412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ál 6"/>
            <p:cNvSpPr/>
            <p:nvPr/>
          </p:nvSpPr>
          <p:spPr>
            <a:xfrm>
              <a:off x="2747318" y="6021288"/>
              <a:ext cx="1727979" cy="6709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/>
            <p:cNvSpPr/>
            <p:nvPr/>
          </p:nvSpPr>
          <p:spPr>
            <a:xfrm>
              <a:off x="6300192" y="6021288"/>
              <a:ext cx="1727979" cy="6709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1930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01622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H</a:t>
            </a:r>
            <a:r>
              <a:rPr lang="en-US" sz="2800" b="0" baseline="-25000" dirty="0" smtClean="0"/>
              <a:t>0</a:t>
            </a:r>
            <a:r>
              <a:rPr lang="en-US" sz="2800" b="0" dirty="0"/>
              <a:t>: There is at least 15% increase in rate of </a:t>
            </a:r>
            <a:r>
              <a:rPr lang="en-US" sz="2800" b="0" dirty="0" smtClean="0"/>
              <a:t>COPD </a:t>
            </a:r>
            <a:r>
              <a:rPr lang="en-US" sz="2800" b="0" dirty="0"/>
              <a:t>exacerbations </a:t>
            </a:r>
            <a:r>
              <a:rPr lang="en-US" sz="2800" b="0" dirty="0" smtClean="0"/>
              <a:t>for patients treated </a:t>
            </a:r>
            <a:r>
              <a:rPr lang="en-US" sz="2800" b="0" dirty="0"/>
              <a:t>with IND+GLY </a:t>
            </a:r>
            <a:r>
              <a:rPr lang="en-US" sz="2800" b="0" dirty="0" smtClean="0"/>
              <a:t>compared </a:t>
            </a:r>
            <a:r>
              <a:rPr lang="en-US" sz="2800" b="0" dirty="0"/>
              <a:t>to </a:t>
            </a:r>
            <a:r>
              <a:rPr lang="en-US" sz="2800" b="0" dirty="0" smtClean="0"/>
              <a:t>SAL+FLU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smtClean="0"/>
              <a:t>RR (rate ratio) </a:t>
            </a:r>
            <a:r>
              <a:rPr lang="en-US" b="0" dirty="0" smtClean="0"/>
              <a:t>≥ 1.15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</a:t>
            </a:r>
            <a:r>
              <a:rPr lang="cs-CZ" b="0" dirty="0" err="1" smtClean="0"/>
              <a:t>tat</a:t>
            </a:r>
            <a:r>
              <a:rPr lang="en-US" b="0" dirty="0" err="1"/>
              <a:t>istick</a:t>
            </a:r>
            <a:r>
              <a:rPr lang="cs-CZ" b="0" dirty="0"/>
              <a:t>á hypotéza</a:t>
            </a:r>
            <a:br>
              <a:rPr lang="cs-CZ" b="0" dirty="0"/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492896"/>
            <a:ext cx="4262812" cy="3884061"/>
          </a:xfrm>
          <a:prstGeom prst="rect">
            <a:avLst/>
          </a:prstGeom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323528" y="3120576"/>
            <a:ext cx="4464496" cy="3116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H1: Rate ratio of COPD exacerbations for patients treated with IND+GLY compared to SAL+FLU is less than 1.15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/>
              <a:t>RR &lt; 1.15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25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 smtClean="0"/>
              <a:t>The </a:t>
            </a:r>
            <a:r>
              <a:rPr lang="en-US" sz="2400" b="0" dirty="0"/>
              <a:t>annual rate </a:t>
            </a:r>
            <a:r>
              <a:rPr lang="en-US" sz="2400" b="0" dirty="0" smtClean="0"/>
              <a:t>of</a:t>
            </a:r>
            <a:r>
              <a:rPr lang="cs-CZ" sz="2400" b="0" dirty="0" smtClean="0"/>
              <a:t> </a:t>
            </a:r>
            <a:r>
              <a:rPr lang="en-US" sz="2400" b="0" dirty="0" smtClean="0"/>
              <a:t>all </a:t>
            </a:r>
            <a:r>
              <a:rPr lang="en-US" sz="2400" b="0" dirty="0"/>
              <a:t>COPD </a:t>
            </a:r>
            <a:r>
              <a:rPr lang="en-US" sz="2400" b="0" dirty="0" smtClean="0"/>
              <a:t>exacerbations</a:t>
            </a:r>
          </a:p>
          <a:p>
            <a:r>
              <a:rPr lang="en-US" sz="2400" b="0" dirty="0" smtClean="0"/>
              <a:t>3.59 (95</a:t>
            </a:r>
            <a:r>
              <a:rPr lang="en-US" sz="2400" b="0" dirty="0"/>
              <a:t>% CI, </a:t>
            </a:r>
            <a:r>
              <a:rPr lang="en-US" sz="2400" b="0" dirty="0" smtClean="0"/>
              <a:t>3.28 </a:t>
            </a:r>
            <a:r>
              <a:rPr lang="en-US" sz="2400" b="0" dirty="0"/>
              <a:t>to </a:t>
            </a:r>
            <a:r>
              <a:rPr lang="en-US" sz="2400" b="0" dirty="0" smtClean="0"/>
              <a:t>3.94) </a:t>
            </a:r>
            <a:r>
              <a:rPr lang="en-US" sz="2400" b="0" dirty="0"/>
              <a:t>in </a:t>
            </a:r>
            <a:r>
              <a:rPr lang="en-US" sz="2400" b="0" dirty="0" smtClean="0"/>
              <a:t>IND+GLY</a:t>
            </a:r>
            <a:endParaRPr lang="en-US" sz="2400" b="0" dirty="0"/>
          </a:p>
          <a:p>
            <a:r>
              <a:rPr lang="en-US" sz="2400" b="0" dirty="0" smtClean="0"/>
              <a:t>4.03 </a:t>
            </a:r>
            <a:r>
              <a:rPr lang="en-US" sz="2400" b="0" dirty="0"/>
              <a:t>(95% CI, 3.68 </a:t>
            </a:r>
            <a:r>
              <a:rPr lang="en-US" sz="2400" b="0" dirty="0" smtClean="0"/>
              <a:t>to 4.41</a:t>
            </a:r>
            <a:r>
              <a:rPr lang="en-US" sz="2400" b="0" dirty="0"/>
              <a:t>) in </a:t>
            </a:r>
            <a:r>
              <a:rPr lang="en-US" sz="2400" b="0" dirty="0" smtClean="0"/>
              <a:t>SAL+FLU</a:t>
            </a:r>
            <a:endParaRPr lang="en-US" sz="2400" b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Statistick</a:t>
            </a:r>
            <a:r>
              <a:rPr lang="cs-CZ" dirty="0" smtClean="0"/>
              <a:t>á analýza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36912"/>
            <a:ext cx="74485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1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6365304" y="903040"/>
            <a:ext cx="265406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 smtClean="0"/>
              <a:t>Ultib</a:t>
            </a:r>
            <a:r>
              <a:rPr lang="en-US" sz="1400" b="1" dirty="0" smtClean="0"/>
              <a:t>r</a:t>
            </a:r>
            <a:r>
              <a:rPr lang="cs-CZ" sz="1400" b="1" dirty="0" smtClean="0"/>
              <a:t>o</a:t>
            </a:r>
            <a:r>
              <a:rPr lang="en-US" sz="1400" b="1" dirty="0" smtClean="0"/>
              <a:t> CHMP </a:t>
            </a:r>
            <a:r>
              <a:rPr lang="en-US" sz="1400" b="1" dirty="0"/>
              <a:t>Assessment report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cs-CZ" dirty="0" err="1" smtClean="0"/>
              <a:t>tatistická</a:t>
            </a:r>
            <a:r>
              <a:rPr lang="cs-CZ" dirty="0" smtClean="0"/>
              <a:t> </a:t>
            </a:r>
            <a:r>
              <a:rPr lang="cs-CZ" dirty="0" err="1" smtClean="0"/>
              <a:t>signif</a:t>
            </a:r>
            <a:r>
              <a:rPr lang="cs-CZ" dirty="0" smtClean="0"/>
              <a:t>. </a:t>
            </a:r>
            <a:r>
              <a:rPr lang="cs-CZ" dirty="0" err="1" smtClean="0"/>
              <a:t>vs</a:t>
            </a:r>
            <a:r>
              <a:rPr lang="cs-CZ" dirty="0" smtClean="0"/>
              <a:t> klinick</a:t>
            </a:r>
            <a:r>
              <a:rPr lang="cs-CZ" dirty="0"/>
              <a:t>á</a:t>
            </a:r>
            <a:r>
              <a:rPr lang="cs-CZ" dirty="0" smtClean="0"/>
              <a:t> </a:t>
            </a:r>
            <a:r>
              <a:rPr lang="cs-CZ" dirty="0" err="1" smtClean="0"/>
              <a:t>signif</a:t>
            </a:r>
            <a:r>
              <a:rPr lang="cs-CZ" dirty="0" smtClean="0"/>
              <a:t>.</a:t>
            </a:r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908720"/>
            <a:ext cx="5770868" cy="2052287"/>
            <a:chOff x="611560" y="2609932"/>
            <a:chExt cx="6346932" cy="2353621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2609932"/>
              <a:ext cx="6346932" cy="235362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" name="Obdélník 10"/>
            <p:cNvSpPr/>
            <p:nvPr/>
          </p:nvSpPr>
          <p:spPr>
            <a:xfrm>
              <a:off x="1560616" y="4005065"/>
              <a:ext cx="5315640" cy="216024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611560" y="4221089"/>
              <a:ext cx="5976664" cy="144015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30501"/>
            <a:ext cx="5760640" cy="1123503"/>
          </a:xfrm>
          <a:prstGeom prst="rect">
            <a:avLst/>
          </a:prstGeom>
          <a:ln w="12700"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933056"/>
            <a:ext cx="3888432" cy="2714202"/>
          </a:xfrm>
          <a:prstGeom prst="rect">
            <a:avLst/>
          </a:prstGeom>
          <a:ln>
            <a:solidFill>
              <a:srgbClr val="080808"/>
            </a:solidFill>
          </a:ln>
        </p:spPr>
      </p:pic>
      <p:sp>
        <p:nvSpPr>
          <p:cNvPr id="23" name="Obdélník 22"/>
          <p:cNvSpPr/>
          <p:nvPr/>
        </p:nvSpPr>
        <p:spPr>
          <a:xfrm>
            <a:off x="7836372" y="1319899"/>
            <a:ext cx="108012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6479591" y="4615933"/>
            <a:ext cx="2436901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SPC:</a:t>
            </a:r>
          </a:p>
          <a:p>
            <a:r>
              <a:rPr lang="en-US" dirty="0" err="1" smtClean="0">
                <a:latin typeface="Arial" panose="020B0604020202020204" pitchFamily="34" charset="0"/>
              </a:rPr>
              <a:t>Ultibro</a:t>
            </a:r>
            <a:r>
              <a:rPr lang="en-US" dirty="0" smtClean="0">
                <a:latin typeface="Arial" panose="020B0604020202020204" pitchFamily="34" charset="0"/>
              </a:rPr>
              <a:t> is </a:t>
            </a:r>
            <a:r>
              <a:rPr lang="en-US" dirty="0">
                <a:latin typeface="Arial" panose="020B0604020202020204" pitchFamily="34" charset="0"/>
              </a:rPr>
              <a:t>indicated as a maintenance bronchodilator treatment </a:t>
            </a:r>
            <a:r>
              <a:rPr lang="en-US" b="1" dirty="0">
                <a:latin typeface="Arial" panose="020B0604020202020204" pitchFamily="34" charset="0"/>
              </a:rPr>
              <a:t>to relieve symptoms </a:t>
            </a:r>
            <a:r>
              <a:rPr lang="en-US" dirty="0">
                <a:latin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</a:rPr>
              <a:t>adult patients </a:t>
            </a:r>
            <a:r>
              <a:rPr lang="en-US" dirty="0">
                <a:latin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</a:rPr>
              <a:t>COPD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0" dirty="0" smtClean="0"/>
              <a:t>Studie fáze III: typicky α=0.05 pro oboustranný test, α=0.025 pro jednostranný test (srovnání s placebem)</a:t>
            </a:r>
          </a:p>
          <a:p>
            <a:r>
              <a:rPr lang="cs-CZ" sz="2400" b="0" dirty="0" smtClean="0"/>
              <a:t>Jedna studie: 5% pravděpodobnost chybného závěru (schválení neúčinného léku)</a:t>
            </a:r>
          </a:p>
          <a:p>
            <a:r>
              <a:rPr lang="cs-CZ" sz="2400" b="0" dirty="0" smtClean="0"/>
              <a:t>Dvě nezávislé studie: 0.05*0.05=0.0025, t.j. 0.25% pravděpodobnost chybného závěru </a:t>
            </a:r>
          </a:p>
          <a:p>
            <a:endParaRPr lang="cs-CZ" sz="2400" b="0" i="1" dirty="0" smtClean="0"/>
          </a:p>
          <a:p>
            <a:r>
              <a:rPr lang="cs-CZ" sz="2400" b="0" dirty="0" err="1" smtClean="0"/>
              <a:t>FDA’s</a:t>
            </a:r>
            <a:r>
              <a:rPr lang="cs-CZ" sz="2400" b="0" dirty="0" smtClean="0"/>
              <a:t> interpretuje </a:t>
            </a:r>
            <a:r>
              <a:rPr lang="cs-CZ" sz="2400" b="0" i="1" dirty="0" smtClean="0"/>
              <a:t>U.S. Food </a:t>
            </a:r>
            <a:r>
              <a:rPr lang="cs-CZ" sz="2400" b="0" i="1" dirty="0" err="1" smtClean="0"/>
              <a:t>Drug</a:t>
            </a:r>
            <a:r>
              <a:rPr lang="cs-CZ" sz="2400" b="0" i="1" dirty="0" smtClean="0"/>
              <a:t> and </a:t>
            </a:r>
            <a:r>
              <a:rPr lang="cs-CZ" sz="2400" b="0" i="1" dirty="0" err="1" smtClean="0"/>
              <a:t>Cosmetic</a:t>
            </a:r>
            <a:r>
              <a:rPr lang="cs-CZ" sz="2400" b="0" i="1" dirty="0" smtClean="0"/>
              <a:t> </a:t>
            </a:r>
            <a:r>
              <a:rPr lang="cs-CZ" sz="2400" b="0" i="1" dirty="0" err="1" smtClean="0"/>
              <a:t>Act</a:t>
            </a:r>
            <a:r>
              <a:rPr lang="cs-CZ" sz="2400" b="0" i="1" dirty="0" smtClean="0"/>
              <a:t> 1962</a:t>
            </a:r>
            <a:r>
              <a:rPr lang="cs-CZ" sz="2400" b="0" dirty="0" smtClean="0"/>
              <a:t>, "</a:t>
            </a:r>
            <a:r>
              <a:rPr lang="cs-CZ" sz="2400" b="0" i="1" dirty="0" err="1" smtClean="0"/>
              <a:t>adequate</a:t>
            </a:r>
            <a:r>
              <a:rPr lang="cs-CZ" sz="2400" b="0" i="1" dirty="0" smtClean="0"/>
              <a:t> and </a:t>
            </a:r>
            <a:r>
              <a:rPr lang="cs-CZ" sz="2400" b="0" i="1" dirty="0" err="1" smtClean="0"/>
              <a:t>well-controlled</a:t>
            </a:r>
            <a:r>
              <a:rPr lang="cs-CZ" sz="2400" b="0" i="1" dirty="0" smtClean="0"/>
              <a:t> </a:t>
            </a:r>
            <a:r>
              <a:rPr lang="cs-CZ" sz="2400" b="0" i="1" dirty="0" err="1" smtClean="0"/>
              <a:t>investigations</a:t>
            </a:r>
            <a:r>
              <a:rPr lang="cs-CZ" sz="2400" b="0" dirty="0" smtClean="0"/>
              <a:t>“:</a:t>
            </a:r>
            <a:br>
              <a:rPr lang="cs-CZ" sz="2400" b="0" dirty="0" smtClean="0"/>
            </a:br>
            <a:r>
              <a:rPr lang="cs-CZ" sz="2400" b="0" dirty="0" smtClean="0"/>
              <a:t>At least </a:t>
            </a:r>
            <a:r>
              <a:rPr lang="cs-CZ" sz="2400" b="0" dirty="0" err="1" smtClean="0"/>
              <a:t>two</a:t>
            </a:r>
            <a:r>
              <a:rPr lang="cs-CZ" sz="2400" b="0" dirty="0" smtClean="0"/>
              <a:t> “</a:t>
            </a:r>
            <a:r>
              <a:rPr lang="cs-CZ" sz="2400" b="0" dirty="0" err="1" smtClean="0"/>
              <a:t>adequate</a:t>
            </a:r>
            <a:r>
              <a:rPr lang="cs-CZ" sz="2400" b="0" dirty="0" smtClean="0"/>
              <a:t> and </a:t>
            </a:r>
            <a:r>
              <a:rPr lang="cs-CZ" sz="2400" b="0" dirty="0" err="1" smtClean="0"/>
              <a:t>well-controlled</a:t>
            </a:r>
            <a:r>
              <a:rPr lang="cs-CZ" sz="2400" b="0" dirty="0" smtClean="0"/>
              <a:t>” </a:t>
            </a:r>
            <a:r>
              <a:rPr lang="cs-CZ" sz="2400" b="0" dirty="0" err="1" smtClean="0"/>
              <a:t>trials</a:t>
            </a:r>
            <a:r>
              <a:rPr lang="cs-CZ" sz="2400" b="0" dirty="0" smtClean="0"/>
              <a:t>, </a:t>
            </a:r>
            <a:r>
              <a:rPr lang="cs-CZ" sz="2400" b="0" dirty="0" err="1" smtClean="0"/>
              <a:t>each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convincing</a:t>
            </a:r>
            <a:r>
              <a:rPr lang="cs-CZ" sz="2400" b="0" dirty="0" smtClean="0"/>
              <a:t> on </a:t>
            </a:r>
            <a:r>
              <a:rPr lang="cs-CZ" sz="2400" b="0" dirty="0" err="1" smtClean="0"/>
              <a:t>its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own</a:t>
            </a:r>
            <a:r>
              <a:rPr lang="cs-CZ" sz="2400" b="0" dirty="0" smtClean="0"/>
              <a:t>, </a:t>
            </a:r>
            <a:r>
              <a:rPr lang="cs-CZ" sz="2400" b="0" dirty="0" err="1" smtClean="0"/>
              <a:t>can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establish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effectiveness</a:t>
            </a:r>
            <a:r>
              <a:rPr lang="cs-CZ" sz="2400" b="0" dirty="0" smtClean="0"/>
              <a:t>.</a:t>
            </a:r>
          </a:p>
          <a:p>
            <a:endParaRPr lang="en-US" sz="2400" b="0" dirty="0"/>
          </a:p>
          <a:p>
            <a:endParaRPr lang="cs-CZ" sz="2400" b="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</a:t>
            </a:r>
            <a:r>
              <a:rPr lang="cs-CZ" dirty="0" smtClean="0"/>
              <a:t>ní kontext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0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0" dirty="0" smtClean="0"/>
              <a:t>Chronická obstrukční plicní nemoc (CHOPN, COPD)</a:t>
            </a:r>
          </a:p>
          <a:p>
            <a:r>
              <a:rPr lang="cs-CZ" b="0" dirty="0" err="1" smtClean="0"/>
              <a:t>Boehringer</a:t>
            </a:r>
            <a:r>
              <a:rPr lang="cs-CZ" b="0" dirty="0" smtClean="0"/>
              <a:t> </a:t>
            </a:r>
            <a:r>
              <a:rPr lang="cs-CZ" b="0" dirty="0" err="1" smtClean="0"/>
              <a:t>Ingelheim</a:t>
            </a:r>
            <a:endParaRPr lang="en-US" b="0" dirty="0" smtClean="0"/>
          </a:p>
          <a:p>
            <a:r>
              <a:rPr lang="cs-CZ" b="0" dirty="0"/>
              <a:t>LAMA + LABA </a:t>
            </a:r>
            <a:endParaRPr lang="en-US" b="0" smtClean="0"/>
          </a:p>
          <a:p>
            <a:r>
              <a:rPr lang="cs-CZ" sz="3100" b="0" smtClean="0"/>
              <a:t>Dvě </a:t>
            </a:r>
            <a:r>
              <a:rPr lang="cs-CZ" sz="3100" b="0" dirty="0" smtClean="0"/>
              <a:t>registrační studie (TONADO 1 + 2), prokázáno význam</a:t>
            </a:r>
            <a:r>
              <a:rPr lang="en-US" sz="3100" b="0" dirty="0" smtClean="0"/>
              <a:t>n</a:t>
            </a:r>
            <a:r>
              <a:rPr lang="cs-CZ" sz="3100" b="0" dirty="0" smtClean="0"/>
              <a:t>é zlepšení funkce plic (FEV1)</a:t>
            </a:r>
          </a:p>
          <a:p>
            <a:r>
              <a:rPr lang="cs-CZ" sz="3100" b="0" dirty="0" smtClean="0"/>
              <a:t>Registrován jako udržovací bronchodilatační léčba k úlevě od příznaků u dospělých pacientů s CHOPN</a:t>
            </a:r>
          </a:p>
          <a:p>
            <a:endParaRPr lang="cs-CZ" sz="3100" b="0" dirty="0" smtClean="0"/>
          </a:p>
          <a:p>
            <a:r>
              <a:rPr lang="cs-CZ" b="0" dirty="0" smtClean="0"/>
              <a:t>Prodloužení doby do zhoršení?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0" dirty="0" smtClean="0"/>
              <a:t>Doba do klinicky signifikantní ud</a:t>
            </a:r>
            <a:r>
              <a:rPr lang="cs-CZ" dirty="0" smtClean="0"/>
              <a:t>á</a:t>
            </a:r>
            <a:r>
              <a:rPr lang="cs-CZ" b="0" dirty="0" smtClean="0"/>
              <a:t>losti (</a:t>
            </a:r>
            <a:r>
              <a:rPr lang="cs-CZ" dirty="0" smtClean="0"/>
              <a:t>zhoršení FEV</a:t>
            </a:r>
            <a:r>
              <a:rPr lang="cs-CZ" baseline="-25000" dirty="0" smtClean="0"/>
              <a:t>1</a:t>
            </a:r>
            <a:r>
              <a:rPr lang="cs-CZ" dirty="0" smtClean="0"/>
              <a:t>,</a:t>
            </a:r>
            <a:r>
              <a:rPr lang="cs-CZ" baseline="-25000" dirty="0" smtClean="0"/>
              <a:t> </a:t>
            </a:r>
            <a:r>
              <a:rPr lang="cs-CZ" dirty="0" smtClean="0"/>
              <a:t>SGRQ skóre, exacerbace</a:t>
            </a:r>
            <a:r>
              <a:rPr lang="cs-CZ" b="0" dirty="0" smtClean="0"/>
              <a:t>)</a:t>
            </a:r>
            <a:endParaRPr lang="cs-CZ" dirty="0" smtClean="0"/>
          </a:p>
          <a:p>
            <a:r>
              <a:rPr lang="cs-CZ" b="0" dirty="0" smtClean="0"/>
              <a:t>Post-hoc analýza</a:t>
            </a:r>
          </a:p>
          <a:p>
            <a:r>
              <a:rPr lang="cs-CZ" b="0" dirty="0" smtClean="0"/>
              <a:t>“</a:t>
            </a:r>
            <a:r>
              <a:rPr lang="cs-CZ" b="0" dirty="0" err="1" smtClean="0"/>
              <a:t>Further</a:t>
            </a:r>
            <a:r>
              <a:rPr lang="cs-CZ" b="0" dirty="0" smtClean="0"/>
              <a:t> </a:t>
            </a:r>
            <a:r>
              <a:rPr lang="cs-CZ" b="0" dirty="0" err="1" smtClean="0"/>
              <a:t>studies</a:t>
            </a:r>
            <a:r>
              <a:rPr lang="cs-CZ" b="0" dirty="0" smtClean="0"/>
              <a:t> are </a:t>
            </a:r>
            <a:r>
              <a:rPr lang="cs-CZ" b="0" dirty="0" err="1" smtClean="0"/>
              <a:t>warranted</a:t>
            </a:r>
            <a:r>
              <a:rPr lang="cs-CZ" b="0" dirty="0" smtClean="0"/>
              <a:t> to </a:t>
            </a:r>
            <a:r>
              <a:rPr lang="cs-CZ" b="0" dirty="0" err="1" smtClean="0"/>
              <a:t>prospectively</a:t>
            </a:r>
            <a:r>
              <a:rPr lang="cs-CZ" b="0" dirty="0" smtClean="0"/>
              <a:t> study </a:t>
            </a:r>
            <a:r>
              <a:rPr lang="cs-CZ" b="0" dirty="0" err="1" smtClean="0"/>
              <a:t>this</a:t>
            </a:r>
            <a:r>
              <a:rPr lang="cs-CZ" b="0" dirty="0" smtClean="0"/>
              <a:t> </a:t>
            </a:r>
            <a:r>
              <a:rPr lang="cs-CZ" b="0" dirty="0" err="1" smtClean="0"/>
              <a:t>effect</a:t>
            </a:r>
            <a:r>
              <a:rPr lang="cs-CZ" b="0" dirty="0" smtClean="0"/>
              <a:t>.”</a:t>
            </a:r>
          </a:p>
          <a:p>
            <a:endParaRPr lang="cs-CZ" b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Spiolto</a:t>
            </a:r>
            <a:r>
              <a:rPr lang="en-US" dirty="0"/>
              <a:t> (</a:t>
            </a:r>
            <a:r>
              <a:rPr lang="en-US" dirty="0" err="1"/>
              <a:t>Tiotropium</a:t>
            </a:r>
            <a:r>
              <a:rPr lang="en-US" dirty="0"/>
              <a:t> + </a:t>
            </a:r>
            <a:r>
              <a:rPr lang="en-US" dirty="0" err="1"/>
              <a:t>Olodaterol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81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3273003"/>
            <a:ext cx="7882135" cy="1362075"/>
          </a:xfrm>
        </p:spPr>
        <p:txBody>
          <a:bodyPr/>
          <a:lstStyle/>
          <a:p>
            <a:r>
              <a:rPr lang="en-US" dirty="0" err="1" smtClean="0"/>
              <a:t>Nivolumab</a:t>
            </a:r>
            <a:r>
              <a:rPr lang="en-US" dirty="0" smtClean="0"/>
              <a:t> vs </a:t>
            </a:r>
            <a:r>
              <a:rPr lang="en-US" dirty="0"/>
              <a:t>Docetaxel </a:t>
            </a:r>
            <a:r>
              <a:rPr lang="en-US" dirty="0" smtClean="0"/>
              <a:t>in </a:t>
            </a:r>
            <a:r>
              <a:rPr lang="en-US" dirty="0"/>
              <a:t>Advanced Squamous-Cell </a:t>
            </a:r>
            <a:r>
              <a:rPr lang="en-US" dirty="0" smtClean="0"/>
              <a:t>NSCLC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cs-CZ" dirty="0" err="1" smtClean="0"/>
              <a:t>CheckMate</a:t>
            </a:r>
            <a:r>
              <a:rPr lang="cs-CZ" dirty="0" smtClean="0"/>
              <a:t> 017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 smtClean="0"/>
              <a:t>Randomizovaná</a:t>
            </a:r>
          </a:p>
          <a:p>
            <a:r>
              <a:rPr lang="cs-CZ" b="0" dirty="0" smtClean="0"/>
              <a:t>1:1 </a:t>
            </a:r>
            <a:r>
              <a:rPr lang="cs-CZ" b="0" dirty="0" err="1" smtClean="0"/>
              <a:t>nivolumab</a:t>
            </a:r>
            <a:r>
              <a:rPr lang="cs-CZ" b="0" dirty="0" smtClean="0"/>
              <a:t> nebo </a:t>
            </a:r>
            <a:r>
              <a:rPr lang="cs-CZ" b="0" dirty="0" err="1" smtClean="0"/>
              <a:t>docetaxel</a:t>
            </a:r>
            <a:endParaRPr lang="cs-CZ" b="0" dirty="0" smtClean="0"/>
          </a:p>
          <a:p>
            <a:r>
              <a:rPr lang="cs-CZ" b="0" dirty="0" smtClean="0"/>
              <a:t>Pacienti léčeni do progrese nebo ukončení léčby kvůli toxicitě nebo jiným důvodům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3861048"/>
            <a:ext cx="85058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714329"/>
              </p:ext>
            </p:extLst>
          </p:nvPr>
        </p:nvGraphicFramePr>
        <p:xfrm>
          <a:off x="251520" y="1052736"/>
          <a:ext cx="8784976" cy="394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339664041"/>
                    </a:ext>
                  </a:extLst>
                </a:gridCol>
                <a:gridCol w="4743172">
                  <a:extLst>
                    <a:ext uri="{9D8B030D-6E8A-4147-A177-3AD203B41FA5}">
                      <a16:colId xmlns:a16="http://schemas.microsoft.com/office/drawing/2014/main" val="1668786674"/>
                    </a:ext>
                  </a:extLst>
                </a:gridCol>
                <a:gridCol w="2673652">
                  <a:extLst>
                    <a:ext uri="{9D8B030D-6E8A-4147-A177-3AD203B41FA5}">
                      <a16:colId xmlns:a16="http://schemas.microsoft.com/office/drawing/2014/main" val="656116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Endpoint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7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Primary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compare the OS of </a:t>
                      </a:r>
                      <a:r>
                        <a:rPr lang="en-US" dirty="0" err="1" smtClean="0"/>
                        <a:t>nivolumab</a:t>
                      </a:r>
                      <a:r>
                        <a:rPr lang="en-US" dirty="0" smtClean="0"/>
                        <a:t> vs docetaxel in subjects with squamous cell NSCLC after failure of prior platinum doublet-based chemotherapy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</a:t>
                      </a:r>
                    </a:p>
                    <a:p>
                      <a:r>
                        <a:rPr lang="en-US" dirty="0" smtClean="0"/>
                        <a:t>(overall survival)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5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compare the ORR of </a:t>
                      </a:r>
                      <a:r>
                        <a:rPr lang="en-US" dirty="0" err="1" smtClean="0"/>
                        <a:t>nivolumab</a:t>
                      </a:r>
                      <a:r>
                        <a:rPr lang="en-US" dirty="0" smtClean="0"/>
                        <a:t> vs docetaxel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ORR </a:t>
                      </a:r>
                    </a:p>
                    <a:p>
                      <a:r>
                        <a:rPr lang="en-US" dirty="0" smtClean="0"/>
                        <a:t>(objective</a:t>
                      </a:r>
                      <a:r>
                        <a:rPr lang="en-US" baseline="0" dirty="0" smtClean="0"/>
                        <a:t> response rate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96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compare the PFS of </a:t>
                      </a:r>
                      <a:r>
                        <a:rPr lang="en-US" dirty="0" err="1" smtClean="0"/>
                        <a:t>nivolumab</a:t>
                      </a:r>
                      <a:r>
                        <a:rPr lang="en-US" dirty="0" smtClean="0"/>
                        <a:t> vs docetaxel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PFS </a:t>
                      </a:r>
                    </a:p>
                    <a:p>
                      <a:r>
                        <a:rPr lang="en-US" dirty="0" smtClean="0"/>
                        <a:t>(progression-free survival)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4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evaluate whether PD-L1 expression is </a:t>
                      </a:r>
                    </a:p>
                    <a:p>
                      <a:r>
                        <a:rPr lang="en-US" dirty="0" smtClean="0"/>
                        <a:t>a predictive biomarker for OS, ORR or 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PD-L1 expression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8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97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Exploratory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08789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en-US" dirty="0" smtClean="0"/>
              <a:t>/</a:t>
            </a:r>
            <a:r>
              <a:rPr lang="en-US" dirty="0" err="1" smtClean="0"/>
              <a:t>Endpointy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14391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Endpointy</a:t>
            </a:r>
            <a:r>
              <a:rPr lang="cs-CZ" dirty="0" smtClean="0"/>
              <a:t> se stanovují dle standardních přístupů v dané indikaci, pro onkologii je obecně akceptován OS, považován ze objektivní a robustní </a:t>
            </a:r>
            <a:r>
              <a:rPr lang="cs-CZ" dirty="0" err="1" smtClean="0"/>
              <a:t>endpoint</a:t>
            </a:r>
            <a:r>
              <a:rPr lang="cs-CZ" dirty="0" smtClean="0"/>
              <a:t>, v některých indikacích byl jako “</a:t>
            </a:r>
            <a:r>
              <a:rPr lang="cs-CZ" dirty="0" err="1" smtClean="0"/>
              <a:t>surrogate</a:t>
            </a:r>
            <a:r>
              <a:rPr lang="cs-CZ" dirty="0" smtClean="0"/>
              <a:t>” prokázán a akceptován PFS (výjimečně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progression</a:t>
            </a:r>
            <a:r>
              <a:rPr lang="cs-CZ" dirty="0" smtClean="0"/>
              <a:t>, TTP) – jeden z bodů 	diskusí mezi sponzorem a FDA/EMA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88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íle</a:t>
            </a:r>
            <a:r>
              <a:rPr lang="en-US" dirty="0" smtClean="0"/>
              <a:t>/</a:t>
            </a:r>
            <a:r>
              <a:rPr lang="en-US" dirty="0" err="1" smtClean="0"/>
              <a:t>Endpointy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/>
              <a:t>OS is defined as the time from randomization to the date of death. A subject who has not </a:t>
            </a:r>
            <a:r>
              <a:rPr lang="en-US" b="0" dirty="0" smtClean="0"/>
              <a:t>died will </a:t>
            </a:r>
            <a:r>
              <a:rPr lang="en-US" b="0" dirty="0"/>
              <a:t>be censored at last known date alive</a:t>
            </a:r>
            <a:r>
              <a:rPr lang="en-US" b="0" dirty="0" smtClean="0"/>
              <a:t>.</a:t>
            </a:r>
          </a:p>
          <a:p>
            <a:r>
              <a:rPr lang="en-US" b="0" dirty="0"/>
              <a:t>ORR (</a:t>
            </a:r>
            <a:r>
              <a:rPr lang="en-US" dirty="0"/>
              <a:t>as determined by </a:t>
            </a:r>
            <a:r>
              <a:rPr lang="en-US" dirty="0" smtClean="0"/>
              <a:t>the investigator</a:t>
            </a:r>
            <a:r>
              <a:rPr lang="en-US" b="0" dirty="0"/>
              <a:t>) is defined as the number of subjects whose </a:t>
            </a:r>
            <a:r>
              <a:rPr lang="en-US" b="0" i="1" dirty="0"/>
              <a:t>best confirmed objective </a:t>
            </a:r>
            <a:r>
              <a:rPr lang="en-US" b="0" i="1" dirty="0" smtClean="0"/>
              <a:t>response (BOR) </a:t>
            </a:r>
            <a:r>
              <a:rPr lang="en-US" b="0" dirty="0" smtClean="0"/>
              <a:t>is either </a:t>
            </a:r>
            <a:r>
              <a:rPr lang="en-US" b="0" dirty="0"/>
              <a:t>a CR or PR divided by the number of randomized subjects. </a:t>
            </a:r>
            <a:endParaRPr lang="en-US" b="0" dirty="0" smtClean="0"/>
          </a:p>
          <a:p>
            <a:pPr lvl="1"/>
            <a:r>
              <a:rPr lang="en-US" b="0" dirty="0" smtClean="0"/>
              <a:t>BOR </a:t>
            </a:r>
            <a:r>
              <a:rPr lang="en-US" b="0" dirty="0"/>
              <a:t>is defined as the </a:t>
            </a:r>
            <a:r>
              <a:rPr lang="en-US" b="0" dirty="0" smtClean="0"/>
              <a:t>best response </a:t>
            </a:r>
            <a:r>
              <a:rPr lang="en-US" b="0" dirty="0"/>
              <a:t>designation, recorded between the date of randomization and the date of </a:t>
            </a:r>
            <a:r>
              <a:rPr lang="en-US" b="0" dirty="0" smtClean="0"/>
              <a:t>objectively documented progression </a:t>
            </a:r>
            <a:r>
              <a:rPr lang="en-US" b="0" dirty="0"/>
              <a:t>per RECIST 1.1 or the date of subsequent anti-cancer </a:t>
            </a:r>
            <a:r>
              <a:rPr lang="en-US" b="0" dirty="0" smtClean="0"/>
              <a:t>therapy, whichever </a:t>
            </a:r>
            <a:r>
              <a:rPr lang="en-US" b="0" dirty="0"/>
              <a:t>occurs first.</a:t>
            </a:r>
            <a:endParaRPr lang="en-US" b="0" dirty="0" smtClean="0"/>
          </a:p>
          <a:p>
            <a:r>
              <a:rPr lang="en-US" b="0" dirty="0"/>
              <a:t>PFS is defined as the time from randomization to the date of the first documented </a:t>
            </a:r>
            <a:r>
              <a:rPr lang="en-US" b="0" dirty="0" smtClean="0"/>
              <a:t>tumor </a:t>
            </a:r>
            <a:r>
              <a:rPr lang="en-US" dirty="0" smtClean="0"/>
              <a:t>progression as determined by the investigator</a:t>
            </a:r>
            <a:r>
              <a:rPr lang="en-US" b="0" dirty="0" smtClean="0"/>
              <a:t> (per RECIST 1.1), or death due to any cause. </a:t>
            </a:r>
            <a:br>
              <a:rPr lang="en-US" b="0" dirty="0" smtClean="0"/>
            </a:br>
            <a:endParaRPr lang="en-US" b="0" dirty="0" smtClean="0"/>
          </a:p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1439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Endpointy</a:t>
            </a:r>
            <a:r>
              <a:rPr lang="cs-CZ" dirty="0" smtClean="0"/>
              <a:t> se odkazují na standardní definice a </a:t>
            </a:r>
            <a:r>
              <a:rPr lang="cs-CZ" dirty="0" err="1" smtClean="0"/>
              <a:t>guideliny</a:t>
            </a:r>
            <a:r>
              <a:rPr lang="cs-CZ" dirty="0" smtClean="0"/>
              <a:t> (solidní nádory RECIST 1.1)</a:t>
            </a:r>
          </a:p>
          <a:p>
            <a:r>
              <a:rPr lang="cs-CZ" dirty="0" smtClean="0"/>
              <a:t>Zde lokální vyhodnocení odpovědi (by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investigator</a:t>
            </a:r>
            <a:r>
              <a:rPr lang="cs-CZ" dirty="0" smtClean="0"/>
              <a:t>), je-li PFS primární </a:t>
            </a:r>
            <a:r>
              <a:rPr lang="cs-CZ" dirty="0" err="1" smtClean="0"/>
              <a:t>endpoint</a:t>
            </a:r>
            <a:r>
              <a:rPr lang="cs-CZ" dirty="0" smtClean="0"/>
              <a:t>, častěji centrální čtení → standardizace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07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IBA MU">
      <a:dk1>
        <a:srgbClr val="5F5F5F"/>
      </a:dk1>
      <a:lt1>
        <a:sysClr val="window" lastClr="FFFFFF"/>
      </a:lt1>
      <a:dk2>
        <a:srgbClr val="005CA9"/>
      </a:dk2>
      <a:lt2>
        <a:srgbClr val="F2F2F2"/>
      </a:lt2>
      <a:accent1>
        <a:srgbClr val="005CA9"/>
      </a:accent1>
      <a:accent2>
        <a:srgbClr val="618BC8"/>
      </a:accent2>
      <a:accent3>
        <a:srgbClr val="E9C541"/>
      </a:accent3>
      <a:accent4>
        <a:srgbClr val="797979"/>
      </a:accent4>
      <a:accent5>
        <a:srgbClr val="B5C3E5"/>
      </a:accent5>
      <a:accent6>
        <a:srgbClr val="DDDCE0"/>
      </a:accent6>
      <a:hlink>
        <a:srgbClr val="00007F"/>
      </a:hlink>
      <a:folHlink>
        <a:srgbClr val="FFB465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9002</TotalTime>
  <Words>2184</Words>
  <Application>Microsoft Office PowerPoint</Application>
  <PresentationFormat>Předvádění na obrazovce (4:3)</PresentationFormat>
  <Paragraphs>294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OTNEJMQuadraat</vt:lpstr>
      <vt:lpstr>Wingdings</vt:lpstr>
      <vt:lpstr>Motiv systému Office</vt:lpstr>
      <vt:lpstr>Příklady publikací</vt:lpstr>
      <vt:lpstr>Opdivo (Nivolumab)</vt:lpstr>
      <vt:lpstr>Ultibro (Indacaterol + Glycopyrronium)</vt:lpstr>
      <vt:lpstr>Regulatorní kontext</vt:lpstr>
      <vt:lpstr>Spiolto (Tiotropium + Olodaterol)</vt:lpstr>
      <vt:lpstr>Nivolumab vs Docetaxel in Advanced Squamous-Cell NSCLC (CheckMate 017)</vt:lpstr>
      <vt:lpstr>Design</vt:lpstr>
      <vt:lpstr>Cíle/Endpointy</vt:lpstr>
      <vt:lpstr>Cíle/Endpointy</vt:lpstr>
      <vt:lpstr>Vyhodnocování odpovědi</vt:lpstr>
      <vt:lpstr>Modifikace</vt:lpstr>
      <vt:lpstr>Co-primary endpoints</vt:lpstr>
      <vt:lpstr>Co-primary edpoints</vt:lpstr>
      <vt:lpstr>Co-primary edpoints</vt:lpstr>
      <vt:lpstr>Randomizace</vt:lpstr>
      <vt:lpstr>Zaslepení</vt:lpstr>
      <vt:lpstr>Populace</vt:lpstr>
      <vt:lpstr>Statistická analýza</vt:lpstr>
      <vt:lpstr>Kaplan-Meierova křivka přežití</vt:lpstr>
      <vt:lpstr>Kaplan-Meier</vt:lpstr>
      <vt:lpstr>Kaplan-Meier, Log-Rank Test </vt:lpstr>
      <vt:lpstr>Log-Rank Test </vt:lpstr>
      <vt:lpstr>Hazard ratio</vt:lpstr>
      <vt:lpstr>Hazard ratio</vt:lpstr>
      <vt:lpstr>Následná léčba</vt:lpstr>
      <vt:lpstr>ORR</vt:lpstr>
      <vt:lpstr>PFS</vt:lpstr>
      <vt:lpstr>Bezpečnost</vt:lpstr>
      <vt:lpstr>Prezentace AE</vt:lpstr>
      <vt:lpstr>Analýza podskupin</vt:lpstr>
      <vt:lpstr>Indacaterol–Glycopyrronium vs Salmeterol–Fluticasone  in COPD (FLAME)</vt:lpstr>
      <vt:lpstr>Design</vt:lpstr>
      <vt:lpstr>Cíle/Endpointy</vt:lpstr>
      <vt:lpstr>Populace</vt:lpstr>
      <vt:lpstr>Prezentace aplikace PowerPoint</vt:lpstr>
      <vt:lpstr>Statistická hypotéza </vt:lpstr>
      <vt:lpstr>Statistická analýza</vt:lpstr>
      <vt:lpstr>Statistická signif. vs klinická signif.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soukupovam</dc:creator>
  <cp:lastModifiedBy>sedova</cp:lastModifiedBy>
  <cp:revision>653</cp:revision>
  <dcterms:created xsi:type="dcterms:W3CDTF">2015-03-19T13:20:03Z</dcterms:created>
  <dcterms:modified xsi:type="dcterms:W3CDTF">2017-01-08T21:20:13Z</dcterms:modified>
</cp:coreProperties>
</file>