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sldIdLst>
    <p:sldId id="507" r:id="rId2"/>
    <p:sldId id="427" r:id="rId3"/>
    <p:sldId id="486" r:id="rId4"/>
    <p:sldId id="487" r:id="rId5"/>
    <p:sldId id="488" r:id="rId6"/>
    <p:sldId id="430" r:id="rId7"/>
    <p:sldId id="431" r:id="rId8"/>
    <p:sldId id="504" r:id="rId9"/>
    <p:sldId id="505" r:id="rId10"/>
    <p:sldId id="506" r:id="rId11"/>
    <p:sldId id="508" r:id="rId12"/>
    <p:sldId id="501" r:id="rId13"/>
    <p:sldId id="502" r:id="rId14"/>
    <p:sldId id="496" r:id="rId15"/>
    <p:sldId id="497" r:id="rId16"/>
    <p:sldId id="498" r:id="rId17"/>
    <p:sldId id="499" r:id="rId18"/>
    <p:sldId id="500" r:id="rId19"/>
    <p:sldId id="495" r:id="rId20"/>
    <p:sldId id="435" r:id="rId21"/>
    <p:sldId id="509" r:id="rId22"/>
    <p:sldId id="436" r:id="rId23"/>
    <p:sldId id="437" r:id="rId24"/>
    <p:sldId id="438" r:id="rId25"/>
    <p:sldId id="439" r:id="rId26"/>
    <p:sldId id="440" r:id="rId27"/>
    <p:sldId id="441" r:id="rId28"/>
    <p:sldId id="442" r:id="rId29"/>
    <p:sldId id="443" r:id="rId30"/>
    <p:sldId id="444" r:id="rId31"/>
    <p:sldId id="445" r:id="rId32"/>
    <p:sldId id="446" r:id="rId33"/>
    <p:sldId id="510" r:id="rId34"/>
    <p:sldId id="447" r:id="rId35"/>
    <p:sldId id="469" r:id="rId36"/>
    <p:sldId id="470" r:id="rId37"/>
    <p:sldId id="471" r:id="rId38"/>
    <p:sldId id="472" r:id="rId39"/>
    <p:sldId id="473" r:id="rId40"/>
    <p:sldId id="474" r:id="rId41"/>
    <p:sldId id="475" r:id="rId42"/>
    <p:sldId id="476" r:id="rId43"/>
    <p:sldId id="511" r:id="rId44"/>
    <p:sldId id="513" r:id="rId45"/>
    <p:sldId id="517" r:id="rId46"/>
    <p:sldId id="516" r:id="rId47"/>
    <p:sldId id="514" r:id="rId48"/>
    <p:sldId id="518" r:id="rId49"/>
    <p:sldId id="512" r:id="rId50"/>
    <p:sldId id="480" r:id="rId51"/>
    <p:sldId id="521" r:id="rId52"/>
    <p:sldId id="520" r:id="rId53"/>
    <p:sldId id="519" r:id="rId54"/>
    <p:sldId id="481" r:id="rId55"/>
    <p:sldId id="482" r:id="rId56"/>
    <p:sldId id="483" r:id="rId57"/>
    <p:sldId id="484" r:id="rId58"/>
    <p:sldId id="485" r:id="rId59"/>
    <p:sldId id="515" r:id="rId60"/>
    <p:sldId id="411" r:id="rId61"/>
    <p:sldId id="412" r:id="rId62"/>
    <p:sldId id="413" r:id="rId63"/>
    <p:sldId id="414" r:id="rId64"/>
    <p:sldId id="415" r:id="rId65"/>
    <p:sldId id="416" r:id="rId66"/>
    <p:sldId id="417" r:id="rId67"/>
    <p:sldId id="418" r:id="rId68"/>
    <p:sldId id="419" r:id="rId69"/>
    <p:sldId id="420" r:id="rId70"/>
    <p:sldId id="421" r:id="rId71"/>
    <p:sldId id="422" r:id="rId72"/>
    <p:sldId id="423" r:id="rId73"/>
    <p:sldId id="424" r:id="rId74"/>
    <p:sldId id="425" r:id="rId75"/>
    <p:sldId id="426" r:id="rId7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684A86"/>
    <a:srgbClr val="CFB203"/>
    <a:srgbClr val="659A2A"/>
    <a:srgbClr val="CD8A05"/>
    <a:srgbClr val="4992A3"/>
    <a:srgbClr val="607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8" autoAdjust="0"/>
    <p:restoredTop sz="94660"/>
  </p:normalViewPr>
  <p:slideViewPr>
    <p:cSldViewPr showGuides="1">
      <p:cViewPr varScale="1">
        <p:scale>
          <a:sx n="67" d="100"/>
          <a:sy n="67" d="100"/>
        </p:scale>
        <p:origin x="534" y="78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l-GR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cs-CZ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200" noProof="0" dirty="0" smtClean="0">
                <a:latin typeface="Arial" pitchFamily="34" charset="0"/>
                <a:cs typeface="Arial" pitchFamily="34" charset="0"/>
              </a:rPr>
              <a:t>HCH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Digitel</c:v>
          </c:tx>
          <c:spPr>
            <a:ln w="25400">
              <a:solidFill>
                <a:prstClr val="black"/>
              </a:solidFill>
            </a:ln>
          </c:spPr>
          <c:marker>
            <c:symbol val="circle"/>
            <c:size val="4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List1!$B$3:$B$25</c:f>
              <c:numCache>
                <c:formatCode>0.0000</c:formatCode>
                <c:ptCount val="23"/>
                <c:pt idx="0">
                  <c:v>4.8199999999999985</c:v>
                </c:pt>
                <c:pt idx="1">
                  <c:v>4.7700000000000014</c:v>
                </c:pt>
                <c:pt idx="2">
                  <c:v>6.37</c:v>
                </c:pt>
                <c:pt idx="4">
                  <c:v>3.4899999999999998</c:v>
                </c:pt>
                <c:pt idx="6">
                  <c:v>6.68</c:v>
                </c:pt>
                <c:pt idx="7">
                  <c:v>12.39</c:v>
                </c:pt>
                <c:pt idx="8">
                  <c:v>6.09</c:v>
                </c:pt>
                <c:pt idx="9">
                  <c:v>8.120000000000001</c:v>
                </c:pt>
                <c:pt idx="10">
                  <c:v>6.3199999999999985</c:v>
                </c:pt>
                <c:pt idx="11">
                  <c:v>6.3000000000000007</c:v>
                </c:pt>
                <c:pt idx="12">
                  <c:v>7.71</c:v>
                </c:pt>
                <c:pt idx="13">
                  <c:v>7.57</c:v>
                </c:pt>
                <c:pt idx="14">
                  <c:v>8.91</c:v>
                </c:pt>
                <c:pt idx="15">
                  <c:v>23.38</c:v>
                </c:pt>
                <c:pt idx="16">
                  <c:v>9.64</c:v>
                </c:pt>
                <c:pt idx="17">
                  <c:v>18.239999999999988</c:v>
                </c:pt>
                <c:pt idx="18">
                  <c:v>10.23</c:v>
                </c:pt>
                <c:pt idx="19">
                  <c:v>7.2700000000000014</c:v>
                </c:pt>
                <c:pt idx="20">
                  <c:v>11.84</c:v>
                </c:pt>
                <c:pt idx="21">
                  <c:v>12.29</c:v>
                </c:pt>
                <c:pt idx="22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B62-40BC-9187-38F8AC6DB4F0}"/>
            </c:ext>
          </c:extLst>
        </c:ser>
        <c:ser>
          <c:idx val="1"/>
          <c:order val="1"/>
          <c:tx>
            <c:v>PS-1</c:v>
          </c:tx>
          <c:spPr>
            <a:ln w="25400" cmpd="sng">
              <a:solidFill>
                <a:prstClr val="black">
                  <a:alpha val="30000"/>
                </a:prstClr>
              </a:solidFill>
            </a:ln>
          </c:spPr>
          <c:marker>
            <c:symbol val="circl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List1!$C$3:$C$25</c:f>
              <c:numCache>
                <c:formatCode>0.0000</c:formatCode>
                <c:ptCount val="23"/>
                <c:pt idx="0">
                  <c:v>8.82</c:v>
                </c:pt>
                <c:pt idx="1">
                  <c:v>6.29</c:v>
                </c:pt>
                <c:pt idx="2">
                  <c:v>12.950000000000006</c:v>
                </c:pt>
                <c:pt idx="3">
                  <c:v>12.11</c:v>
                </c:pt>
                <c:pt idx="4">
                  <c:v>6.8199999999999985</c:v>
                </c:pt>
                <c:pt idx="5">
                  <c:v>11.060000000000002</c:v>
                </c:pt>
                <c:pt idx="6">
                  <c:v>12.23</c:v>
                </c:pt>
                <c:pt idx="7">
                  <c:v>6.4</c:v>
                </c:pt>
                <c:pt idx="8">
                  <c:v>11.1</c:v>
                </c:pt>
                <c:pt idx="9">
                  <c:v>10.08</c:v>
                </c:pt>
                <c:pt idx="11">
                  <c:v>9.32</c:v>
                </c:pt>
                <c:pt idx="12">
                  <c:v>6.7</c:v>
                </c:pt>
                <c:pt idx="13">
                  <c:v>6.68</c:v>
                </c:pt>
                <c:pt idx="14">
                  <c:v>7.01</c:v>
                </c:pt>
                <c:pt idx="15">
                  <c:v>18.41</c:v>
                </c:pt>
                <c:pt idx="16">
                  <c:v>6.6199999999999966</c:v>
                </c:pt>
                <c:pt idx="17">
                  <c:v>13.350000000000017</c:v>
                </c:pt>
                <c:pt idx="18">
                  <c:v>6.23</c:v>
                </c:pt>
                <c:pt idx="19">
                  <c:v>7.6099999999999985</c:v>
                </c:pt>
                <c:pt idx="20">
                  <c:v>13.26</c:v>
                </c:pt>
                <c:pt idx="21">
                  <c:v>8.5400000000000009</c:v>
                </c:pt>
                <c:pt idx="22">
                  <c:v>6.6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B62-40BC-9187-38F8AC6DB4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96416"/>
        <c:axId val="6224896"/>
      </c:scatterChart>
      <c:valAx>
        <c:axId val="4796416"/>
        <c:scaling>
          <c:orientation val="minMax"/>
          <c:max val="40725"/>
          <c:min val="40545"/>
        </c:scaling>
        <c:delete val="0"/>
        <c:axPos val="b"/>
        <c:title>
          <c:tx>
            <c:rich>
              <a:bodyPr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Time (sampling date)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numFmt formatCode="m/yyyy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6224896"/>
        <c:crossesAt val="-35"/>
        <c:crossBetween val="midCat"/>
        <c:majorUnit val="30"/>
      </c:valAx>
      <c:valAx>
        <c:axId val="62248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Concentration 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GB" sz="750" b="1" i="0" u="none" strike="noStrike" baseline="0" noProof="0" dirty="0" err="1" smtClean="0">
                    <a:latin typeface="Arial" pitchFamily="34" charset="0"/>
                    <a:cs typeface="Arial" pitchFamily="34" charset="0"/>
                  </a:rPr>
                  <a:t>ng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/m</a:t>
                </a:r>
                <a:r>
                  <a:rPr lang="en-GB" sz="750" b="1" i="0" u="none" strike="noStrike" baseline="30000" noProof="0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4796416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7338055555555557"/>
          <c:y val="0.16096115898638749"/>
          <c:w val="0.2993232638888898"/>
          <c:h val="0.11757271682963839"/>
        </c:manualLayout>
      </c:layout>
      <c:overlay val="1"/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lang="en-GB" sz="1800" noProof="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Graf ceny vs. prodeje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počet prodaných kusů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List1!$A$2:$A$6</c:f>
              <c:numCache>
                <c:formatCode>m/d/yyyy</c:formatCode>
                <c:ptCount val="5"/>
                <c:pt idx="0">
                  <c:v>42095</c:v>
                </c:pt>
                <c:pt idx="1">
                  <c:v>42186</c:v>
                </c:pt>
                <c:pt idx="2">
                  <c:v>42217</c:v>
                </c:pt>
                <c:pt idx="3">
                  <c:v>42278</c:v>
                </c:pt>
                <c:pt idx="4">
                  <c:v>42339</c:v>
                </c:pt>
              </c:numCache>
            </c:numRef>
          </c:xVal>
          <c:yVal>
            <c:numRef>
              <c:f>List1!$C$2:$C$6</c:f>
              <c:numCache>
                <c:formatCode>General</c:formatCode>
                <c:ptCount val="5"/>
                <c:pt idx="0">
                  <c:v>12300</c:v>
                </c:pt>
                <c:pt idx="1">
                  <c:v>10706</c:v>
                </c:pt>
                <c:pt idx="2">
                  <c:v>16571</c:v>
                </c:pt>
                <c:pt idx="3">
                  <c:v>17444</c:v>
                </c:pt>
                <c:pt idx="4">
                  <c:v>15647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902-4038-A24D-9F0EA1751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1013416"/>
        <c:axId val="481013744"/>
      </c:scatterChart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cena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List1!$A$2:$A$6</c:f>
              <c:numCache>
                <c:formatCode>m/d/yyyy</c:formatCode>
                <c:ptCount val="5"/>
                <c:pt idx="0">
                  <c:v>42095</c:v>
                </c:pt>
                <c:pt idx="1">
                  <c:v>42186</c:v>
                </c:pt>
                <c:pt idx="2">
                  <c:v>42217</c:v>
                </c:pt>
                <c:pt idx="3">
                  <c:v>42278</c:v>
                </c:pt>
                <c:pt idx="4">
                  <c:v>42339</c:v>
                </c:pt>
              </c:numCache>
            </c:numRef>
          </c:xVal>
          <c:yVal>
            <c:numRef>
              <c:f>List1!$B$2:$B$6</c:f>
              <c:numCache>
                <c:formatCode>General</c:formatCode>
                <c:ptCount val="5"/>
                <c:pt idx="0">
                  <c:v>452</c:v>
                </c:pt>
                <c:pt idx="1">
                  <c:v>487</c:v>
                </c:pt>
                <c:pt idx="2">
                  <c:v>425</c:v>
                </c:pt>
                <c:pt idx="3">
                  <c:v>410</c:v>
                </c:pt>
                <c:pt idx="4">
                  <c:v>398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902-4038-A24D-9F0EA1751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6810216"/>
        <c:axId val="476816776"/>
      </c:scatterChart>
      <c:valAx>
        <c:axId val="481013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1013744"/>
        <c:crosses val="autoZero"/>
        <c:crossBetween val="midCat"/>
      </c:valAx>
      <c:valAx>
        <c:axId val="481013744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1013416"/>
        <c:crosses val="autoZero"/>
        <c:crossBetween val="midCat"/>
      </c:valAx>
      <c:valAx>
        <c:axId val="476816776"/>
        <c:scaling>
          <c:orientation val="minMax"/>
          <c:min val="35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6810216"/>
        <c:crosses val="max"/>
        <c:crossBetween val="midCat"/>
      </c:valAx>
      <c:valAx>
        <c:axId val="47681021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768167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5.12.2016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42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5.12.2016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Cvanová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5.12.2016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5.12.2016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7659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5.12.2016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2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4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9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hyperlink" Target="http://www.gvp.cz/local/new/ucebnice/VisBas/obsah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Podnadpis 2"/>
          <p:cNvSpPr>
            <a:spLocks noGrp="1"/>
          </p:cNvSpPr>
          <p:nvPr>
            <p:ph type="subTitle" idx="4294967295"/>
          </p:nvPr>
        </p:nvSpPr>
        <p:spPr>
          <a:xfrm>
            <a:off x="251520" y="3284984"/>
            <a:ext cx="8572500" cy="2677656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Úvod do práce s tabulkovým procesorem MS Excel.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Stručná historie vývoje MS Excel.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Zakládání, otevírání, ukládání a zavírání souborů.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Pracovní prostředí MS 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Excel, přizpůsobení 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a rozšíření.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Formátování 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buněk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, vyjmutí, vložení a 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kopírování.</a:t>
            </a:r>
            <a:endParaRPr lang="cs-CZ" sz="2400" b="1" dirty="0">
              <a:solidFill>
                <a:schemeClr val="tx2"/>
              </a:solidFill>
              <a:latin typeface="Arial" charset="0"/>
            </a:endParaRP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Spolupráce mezi aplikacemi balíku MS Office.</a:t>
            </a:r>
          </a:p>
        </p:txBody>
      </p:sp>
      <p:sp>
        <p:nvSpPr>
          <p:cNvPr id="4096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31837"/>
            <a:ext cx="7772400" cy="138499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1.1</a:t>
            </a:r>
            <a:r>
              <a:rPr lang="cs-CZ" sz="4200" dirty="0">
                <a:solidFill>
                  <a:schemeClr val="accent1"/>
                </a:solidFill>
                <a:latin typeface="Arial" charset="0"/>
              </a:rPr>
              <a:t>. Úvod do MS Excel, základní typy dat</a:t>
            </a:r>
            <a:endParaRPr lang="cs-CZ" sz="4200" dirty="0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000" i="1" dirty="0"/>
              <a:t>Vytvořil Institut biostatistiky a analýz, Masarykova univerzita </a:t>
            </a:r>
            <a:br>
              <a:rPr lang="cs-CZ" sz="1000" i="1" dirty="0"/>
            </a:br>
            <a:r>
              <a:rPr lang="cs-CZ" sz="1000" i="1" dirty="0"/>
              <a:t>J. Jarkovský, L. Dušek, J. Kalina</a:t>
            </a:r>
          </a:p>
          <a:p>
            <a:pPr>
              <a:defRPr/>
            </a:pPr>
            <a:endParaRPr lang="cs-CZ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62730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seznamy ve Wordu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Máme-li vytvořené</a:t>
            </a:r>
            <a:r>
              <a:rPr kumimoji="0" lang="cs-CZ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automatické titulky grafů a tabulek, pak lze vytvořit automatické seznamy</a:t>
            </a: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Šipka doprava 5"/>
          <p:cNvSpPr/>
          <p:nvPr/>
        </p:nvSpPr>
        <p:spPr>
          <a:xfrm rot="7532543">
            <a:off x="825035" y="247941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 l="20604" t="6720" r="45271" b="80680"/>
          <a:stretch>
            <a:fillRect/>
          </a:stretch>
        </p:blipFill>
        <p:spPr bwMode="auto">
          <a:xfrm>
            <a:off x="467544" y="2780928"/>
            <a:ext cx="46805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7532543">
            <a:off x="4641457" y="276744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467544" y="4637509"/>
          <a:ext cx="4953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2" name="Visio" r:id="rId4" imgW="495148" imgH="448170" progId="">
                  <p:embed/>
                </p:oleObj>
              </mc:Choice>
              <mc:Fallback>
                <p:oleObj name="Visio" r:id="rId4" imgW="495148" imgH="4481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637509"/>
                        <a:ext cx="4953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115616" y="4571836"/>
            <a:ext cx="56166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600" dirty="0" smtClean="0">
                <a:solidFill>
                  <a:schemeClr val="tx2"/>
                </a:solidFill>
              </a:rPr>
              <a:t>Každý objekt, který chceme zahrnout do automatického seznamu, musí mít automatický titulek</a:t>
            </a:r>
          </a:p>
          <a:p>
            <a:endParaRPr lang="cs-CZ" sz="1600" dirty="0" smtClean="0">
              <a:solidFill>
                <a:schemeClr val="tx2"/>
              </a:solidFill>
            </a:endParaRPr>
          </a:p>
          <a:p>
            <a:r>
              <a:rPr lang="cs-CZ" sz="1600" dirty="0" smtClean="0">
                <a:solidFill>
                  <a:schemeClr val="tx2"/>
                </a:solidFill>
              </a:rPr>
              <a:t>Aktualizace čísel titulků – pravý klik na označený titulek</a:t>
            </a:r>
          </a:p>
          <a:p>
            <a:r>
              <a:rPr lang="cs-CZ" sz="1600" dirty="0" smtClean="0">
                <a:solidFill>
                  <a:schemeClr val="tx2"/>
                </a:solidFill>
              </a:rPr>
              <a:t>(obdobně aktualizace již vytvořeného seznamu) </a:t>
            </a:r>
            <a:endParaRPr lang="cs-CZ" sz="1600" dirty="0">
              <a:solidFill>
                <a:schemeClr val="tx2"/>
              </a:solidFill>
            </a:endParaRP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6" cstate="print"/>
          <a:srcRect l="24408" t="55120" r="59317" b="7921"/>
          <a:stretch>
            <a:fillRect/>
          </a:stretch>
        </p:blipFill>
        <p:spPr bwMode="auto">
          <a:xfrm>
            <a:off x="6732240" y="3140968"/>
            <a:ext cx="22322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8"/>
          <p:cNvSpPr>
            <a:spLocks noChangeShapeType="1"/>
          </p:cNvSpPr>
          <p:nvPr/>
        </p:nvSpPr>
        <p:spPr bwMode="auto">
          <a:xfrm rot="-720000" flipH="1">
            <a:off x="5756017" y="4839458"/>
            <a:ext cx="1152525" cy="5032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38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Podnadpis 2"/>
          <p:cNvSpPr>
            <a:spLocks noGrp="1"/>
          </p:cNvSpPr>
          <p:nvPr>
            <p:ph type="subTitle" idx="4294967295"/>
          </p:nvPr>
        </p:nvSpPr>
        <p:spPr>
          <a:xfrm>
            <a:off x="251520" y="3284984"/>
            <a:ext cx="8572500" cy="3564053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Základní typy dat.</a:t>
            </a: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Import 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dat ze souborů různých formátů.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Import dat z webové stránky (tabulky).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Import dat z databází pomocí ODBC.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Tipy a triky pro práci v MS Excel, klávesové zkratky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Rozvržení a dělení oken, ukotvení příček.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Kontrola a čištění dat.</a:t>
            </a:r>
          </a:p>
          <a:p>
            <a:pPr marL="0" indent="0" algn="ctr">
              <a:buNone/>
            </a:pPr>
            <a:endParaRPr lang="cs-CZ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96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31837"/>
            <a:ext cx="7772400" cy="138499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1.2. Import, export dat, jejich uložení a čištění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000" i="1" dirty="0"/>
              <a:t>Vytvořil Institut biostatistiky a analýz, Masarykova univerzita </a:t>
            </a:r>
            <a:br>
              <a:rPr lang="cs-CZ" sz="1000" i="1" dirty="0"/>
            </a:br>
            <a:r>
              <a:rPr lang="cs-CZ" sz="1000" i="1" dirty="0"/>
              <a:t>J. Jarkovský, L. Dušek, J. Kalina</a:t>
            </a:r>
          </a:p>
          <a:p>
            <a:pPr>
              <a:defRPr/>
            </a:pPr>
            <a:endParaRPr lang="cs-CZ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65234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628800"/>
            <a:ext cx="8785100" cy="4460850"/>
          </a:xfrm>
          <a:noFill/>
        </p:spPr>
        <p:txBody>
          <a:bodyPr/>
          <a:lstStyle/>
          <a:p>
            <a:r>
              <a:rPr lang="cs-CZ" sz="1800" dirty="0" smtClean="0"/>
              <a:t>Správné a přehledné uložení dat je základem jejich pozdější analýzy.</a:t>
            </a:r>
          </a:p>
          <a:p>
            <a:r>
              <a:rPr lang="cs-CZ" sz="1800" dirty="0" smtClean="0"/>
              <a:t>Je vhodné rozmyslet si předem jak budou data ukládána.</a:t>
            </a:r>
          </a:p>
          <a:p>
            <a:r>
              <a:rPr lang="cs-CZ" sz="1800" dirty="0" smtClean="0"/>
              <a:t>Pro počítačové zpracování dat je vhodné ukládat data v tabulární formě.</a:t>
            </a:r>
          </a:p>
          <a:p>
            <a:r>
              <a:rPr lang="cs-CZ" sz="1800" dirty="0" smtClean="0"/>
              <a:t>Nejvhodnějším způsobem je uložení dat ve formě databázové tabulky:</a:t>
            </a:r>
          </a:p>
          <a:p>
            <a:pPr lvl="1"/>
            <a:r>
              <a:rPr lang="cs-CZ" sz="1600" dirty="0" smtClean="0"/>
              <a:t>každý sloupec obsahuje pouze jediný typ dat, identifikovaný hlavičkou sloupce;</a:t>
            </a:r>
          </a:p>
          <a:p>
            <a:pPr lvl="1"/>
            <a:r>
              <a:rPr lang="cs-CZ" sz="1600" dirty="0" smtClean="0"/>
              <a:t>každý řádek obsahuje minimální jednotku dat (např. pacient, měření apod.);</a:t>
            </a:r>
          </a:p>
          <a:p>
            <a:pPr lvl="1"/>
            <a:r>
              <a:rPr lang="cs-CZ" sz="1600" dirty="0" smtClean="0"/>
              <a:t>je nepřípustné kombinovat v jednom sloupci číselné a textové hodnoty;</a:t>
            </a:r>
          </a:p>
          <a:p>
            <a:pPr lvl="1"/>
            <a:r>
              <a:rPr lang="cs-CZ" sz="1600" dirty="0" smtClean="0"/>
              <a:t>komentáře jsou uloženy v samostatných sloupcích;</a:t>
            </a:r>
          </a:p>
          <a:p>
            <a:pPr lvl="1"/>
            <a:r>
              <a:rPr lang="cs-CZ" sz="1600" dirty="0" smtClean="0"/>
              <a:t>u textových (kategoriálních) dat je nezbytné kontrolovat překlepy v názvech kategorií;</a:t>
            </a:r>
          </a:p>
          <a:p>
            <a:pPr lvl="1"/>
            <a:r>
              <a:rPr lang="cs-CZ" sz="1600" dirty="0" smtClean="0"/>
              <a:t>specifickým typem dat jsou kalendářní data u nichž je nezbytné kontrolovat, zda jsou uložena v korektním formátu (dle aplikace).</a:t>
            </a:r>
          </a:p>
          <a:p>
            <a:r>
              <a:rPr lang="cs-CZ" sz="1800" dirty="0" smtClean="0"/>
              <a:t>Takto uspořádaná data je v tabulkových nebo databázových programech možné převést na libovolnou výstupní tabulku.</a:t>
            </a:r>
          </a:p>
          <a:p>
            <a:r>
              <a:rPr lang="cs-CZ" sz="1800" dirty="0" smtClean="0"/>
              <a:t>Pro základní uložení a čištění dat menšího rozsahu je možné využít aplikací MS Office.</a:t>
            </a:r>
            <a:endParaRPr lang="cs-CZ" sz="1000" dirty="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Zásady pro ukládání dat</a:t>
            </a:r>
          </a:p>
        </p:txBody>
      </p:sp>
    </p:spTree>
    <p:extLst>
      <p:ext uri="{BB962C8B-B14F-4D97-AF65-F5344CB8AC3E}">
        <p14:creationId xmlns:p14="http://schemas.microsoft.com/office/powerpoint/2010/main" val="333672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2057400" cy="3365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Parametry (znaky)</a:t>
            </a:r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6553200" y="762000"/>
            <a:ext cx="609600" cy="1524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8" name="AutoShape 6"/>
          <p:cNvSpPr>
            <a:spLocks noChangeArrowheads="1"/>
          </p:cNvSpPr>
          <p:nvPr/>
        </p:nvSpPr>
        <p:spPr bwMode="auto">
          <a:xfrm>
            <a:off x="3200400" y="80645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 rot="10800000">
            <a:off x="152400" y="1295400"/>
            <a:ext cx="428625" cy="1447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Opakování</a:t>
            </a:r>
          </a:p>
        </p:txBody>
      </p:sp>
      <p:sp>
        <p:nvSpPr>
          <p:cNvPr id="233480" name="AutoShape 8"/>
          <p:cNvSpPr>
            <a:spLocks noChangeArrowheads="1"/>
          </p:cNvSpPr>
          <p:nvPr/>
        </p:nvSpPr>
        <p:spPr bwMode="auto">
          <a:xfrm rot="5428150">
            <a:off x="-739775" y="415290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3" name="Rectangle 9"/>
          <p:cNvSpPr>
            <a:spLocks/>
          </p:cNvSpPr>
          <p:nvPr/>
        </p:nvSpPr>
        <p:spPr bwMode="auto">
          <a:xfrm>
            <a:off x="301625" y="-26988"/>
            <a:ext cx="8534400" cy="75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300" b="1">
                <a:solidFill>
                  <a:srgbClr val="7B9899"/>
                </a:solidFill>
                <a:cs typeface="Arial" pitchFamily="34" charset="0"/>
              </a:rPr>
              <a:t>DATA – ukázka uspořádání datového souboru</a:t>
            </a:r>
          </a:p>
        </p:txBody>
      </p:sp>
      <p:pic>
        <p:nvPicPr>
          <p:cNvPr id="10" name="Obrázek 9" descr="ob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340768"/>
            <a:ext cx="833260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Import dat</a:t>
            </a:r>
          </a:p>
          <a:p>
            <a:pPr lvl="1"/>
            <a:r>
              <a:rPr lang="cs-CZ" sz="1800" dirty="0" smtClean="0"/>
              <a:t>manuální zadávání;</a:t>
            </a:r>
          </a:p>
          <a:p>
            <a:pPr lvl="1"/>
            <a:r>
              <a:rPr lang="cs-CZ" sz="1800" dirty="0" smtClean="0"/>
              <a:t>import – podpora importu ze starších verzí Excelu, textových souborů, databází apod.;</a:t>
            </a:r>
          </a:p>
          <a:p>
            <a:pPr lvl="1"/>
            <a:r>
              <a:rPr lang="cs-CZ" sz="1800" dirty="0" smtClean="0"/>
              <a:t>kopírování přes schránku Windows – vkládání z nejrůznějších aplikací – MS Office, </a:t>
            </a:r>
            <a:r>
              <a:rPr lang="cs-CZ" sz="1800" dirty="0" err="1" smtClean="0"/>
              <a:t>Statistica</a:t>
            </a:r>
            <a:r>
              <a:rPr lang="cs-CZ" sz="1800" dirty="0" smtClean="0"/>
              <a:t>, přímo z HTML apod.;</a:t>
            </a:r>
          </a:p>
          <a:p>
            <a:pPr lvl="1"/>
            <a:r>
              <a:rPr lang="cs-CZ" sz="1800" dirty="0" smtClean="0"/>
              <a:t>využití textových souborů jako kompatibilního formátu pro přenos dat mezi různými aplikacemi.</a:t>
            </a:r>
          </a:p>
          <a:p>
            <a:endParaRPr lang="cs-CZ" sz="2000" dirty="0" smtClean="0"/>
          </a:p>
          <a:p>
            <a:r>
              <a:rPr lang="cs-CZ" sz="2000" b="1" dirty="0" smtClean="0"/>
              <a:t>Export dat</a:t>
            </a:r>
          </a:p>
          <a:p>
            <a:pPr lvl="1"/>
            <a:r>
              <a:rPr lang="cs-CZ" sz="1800" dirty="0" smtClean="0"/>
              <a:t>ukládáním souborů ve formátech podporovaných jinými SW, časté jsou textové soubory, </a:t>
            </a:r>
            <a:r>
              <a:rPr lang="cs-CZ" sz="1800" dirty="0" err="1" smtClean="0"/>
              <a:t>dbf</a:t>
            </a:r>
            <a:r>
              <a:rPr lang="cs-CZ" sz="1800" dirty="0" smtClean="0"/>
              <a:t> soubory nebo starší verze Excelu;</a:t>
            </a:r>
          </a:p>
          <a:p>
            <a:pPr lvl="1"/>
            <a:r>
              <a:rPr lang="cs-CZ" sz="1800" dirty="0" smtClean="0"/>
              <a:t>přímé kopírování přes schránku Windows.</a:t>
            </a:r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275991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Nejčastější datové formáty používané v MS Excel</a:t>
            </a:r>
            <a:endParaRPr lang="cs-CZ" sz="2200" b="1" dirty="0" smtClean="0"/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xlsx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současný Office Open XML formát od verze MS Excel 2007;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xls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starší binární varianta listů MS Excel (více verzí), stále používaná,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csv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dirty="0" err="1" smtClean="0"/>
              <a:t>comma</a:t>
            </a:r>
            <a:r>
              <a:rPr lang="cs-CZ" dirty="0" smtClean="0"/>
              <a:t> </a:t>
            </a:r>
            <a:r>
              <a:rPr lang="cs-CZ" dirty="0" err="1" smtClean="0"/>
              <a:t>separated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, nejjednodušší tabulkový formát, 2 varianty,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dbf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formát </a:t>
            </a:r>
            <a:r>
              <a:rPr lang="cs-CZ" dirty="0" err="1" smtClean="0"/>
              <a:t>dBase</a:t>
            </a:r>
            <a:r>
              <a:rPr lang="cs-CZ" dirty="0" smtClean="0"/>
              <a:t>, široce využívaný formát pro velké databáze;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db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Paradox </a:t>
            </a:r>
            <a:r>
              <a:rPr lang="cs-CZ" dirty="0" err="1" smtClean="0"/>
              <a:t>database</a:t>
            </a:r>
            <a:r>
              <a:rPr lang="cs-CZ" dirty="0" smtClean="0"/>
              <a:t>, starší databázový systém;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slk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dirty="0" err="1" smtClean="0"/>
              <a:t>SYmbolic</a:t>
            </a:r>
            <a:r>
              <a:rPr lang="cs-CZ" dirty="0" smtClean="0"/>
              <a:t> </a:t>
            </a:r>
            <a:r>
              <a:rPr lang="cs-CZ" dirty="0" err="1" smtClean="0"/>
              <a:t>LinK</a:t>
            </a:r>
            <a:r>
              <a:rPr lang="cs-CZ" dirty="0" smtClean="0"/>
              <a:t> (SYLK) formát pro výměnu dat mezi aplikacemi Microsoft, neveřejný;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txt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základní textový formát, často jediná možnost výměny dat s MS Excel.</a:t>
            </a:r>
          </a:p>
        </p:txBody>
      </p:sp>
    </p:spTree>
    <p:extLst>
      <p:ext uri="{BB962C8B-B14F-4D97-AF65-F5344CB8AC3E}">
        <p14:creationId xmlns:p14="http://schemas.microsoft.com/office/powerpoint/2010/main" val="134174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0888"/>
            <a:ext cx="59309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Zdroje dat 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dirty="0"/>
              <a:t> </a:t>
            </a:r>
            <a:r>
              <a:rPr lang="cs-CZ" sz="1400" dirty="0" smtClean="0"/>
              <a:t>Import dat z webu / MS Word pomocí schránky Windows.</a:t>
            </a:r>
          </a:p>
          <a:p>
            <a:r>
              <a:rPr lang="cs-CZ" sz="1400" dirty="0" smtClean="0"/>
              <a:t>Excel umožňuje připojit externí zdroje dat.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r>
              <a:rPr lang="cs-CZ" sz="1400" dirty="0" smtClean="0"/>
              <a:t>Propojení lze aktualizovat ručně/nastavit interval.</a:t>
            </a:r>
          </a:p>
          <a:p>
            <a:r>
              <a:rPr lang="cs-CZ" sz="1400" dirty="0" smtClean="0"/>
              <a:t>Po zrušení propojení je třeba soubor odpojit.</a:t>
            </a:r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 rot="9722304">
            <a:off x="5995189" y="3285981"/>
            <a:ext cx="215900" cy="1325083"/>
          </a:xfrm>
          <a:prstGeom prst="downArrow">
            <a:avLst>
              <a:gd name="adj1" fmla="val 47343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6578293" y="2321000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4" name="AutoShape 12"/>
          <p:cNvSpPr>
            <a:spLocks noChangeArrowheads="1"/>
          </p:cNvSpPr>
          <p:nvPr/>
        </p:nvSpPr>
        <p:spPr bwMode="auto">
          <a:xfrm rot="11602083">
            <a:off x="4915466" y="4023183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5" name="AutoShape 13"/>
          <p:cNvSpPr>
            <a:spLocks noChangeArrowheads="1"/>
          </p:cNvSpPr>
          <p:nvPr/>
        </p:nvSpPr>
        <p:spPr bwMode="auto">
          <a:xfrm flipH="1" flipV="1">
            <a:off x="2627784" y="378904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436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Zdroje dat 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8018453" y="5489352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Obrázek 9" descr="import_dat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8640000" cy="4579200"/>
          </a:xfrm>
          <a:prstGeom prst="rect">
            <a:avLst/>
          </a:prstGeom>
        </p:spPr>
      </p:pic>
      <p:sp>
        <p:nvSpPr>
          <p:cNvPr id="141322" name="AutoShape 10"/>
          <p:cNvSpPr>
            <a:spLocks noChangeArrowheads="1"/>
          </p:cNvSpPr>
          <p:nvPr/>
        </p:nvSpPr>
        <p:spPr bwMode="auto">
          <a:xfrm rot="9722304" flipV="1">
            <a:off x="1695985" y="1473285"/>
            <a:ext cx="230834" cy="1932434"/>
          </a:xfrm>
          <a:prstGeom prst="downArrow">
            <a:avLst>
              <a:gd name="adj1" fmla="val 47343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1340768"/>
            <a:ext cx="38884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Žlutý čtverec se        šipkou u každé HTML tabulky.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121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Zdroje dat 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8018453" y="5489352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9" name="Obrázek 8" descr="import_dat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30120"/>
            <a:ext cx="8640000" cy="4579200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1340768"/>
            <a:ext cx="496855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Načtou se veškerá data v tabulce, často včetně</a:t>
            </a:r>
            <a:r>
              <a:rPr kumimoji="0" lang="cs-CZ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balastu.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500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600" b="1" dirty="0" smtClean="0">
                <a:solidFill>
                  <a:srgbClr val="000000"/>
                </a:solidFill>
              </a:rPr>
              <a:t>Výběr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CTRL+HOME – přesunutí na levý horní roh tabulky;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CTRL+END – přesunutí na pravý dolní roh tabulky;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CTRL+A – výběr celého listu;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 + klepnutí myší do buňky – výběr jednotlivých buněk 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myší na jinou buňku – výběr bloku buněk;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šipky – výběr sousedních buněk ve směru šipky;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SHIFT+CTRL+END (HOME) – výběr do konce (začátku) oblasti dat v listu;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SHIFT+CTRL+šipky – výběr souvislého řádku nebo sloupce buněk;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na objekty – výběr více objektů.</a:t>
            </a:r>
          </a:p>
          <a:p>
            <a:pPr>
              <a:lnSpc>
                <a:spcPct val="90000"/>
              </a:lnSpc>
            </a:pP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b="1" dirty="0" smtClean="0">
                <a:solidFill>
                  <a:srgbClr val="000000"/>
                </a:solidFill>
              </a:rPr>
              <a:t>Kopírování a vkládání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CTRL+C – zkopírování označené oblasti buněk;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CTRL+V – vložení obsahu schránky – oblast buněk, objekt, data z jiné aplikace;</a:t>
            </a:r>
          </a:p>
          <a:p>
            <a:pPr>
              <a:lnSpc>
                <a:spcPct val="90000"/>
              </a:lnSpc>
            </a:pPr>
            <a:r>
              <a:rPr lang="cs-CZ" sz="1600" b="1" dirty="0" smtClean="0"/>
              <a:t>Myš a okraje buňky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/>
              <a:t>Chycení myší za okraj umožňuje přesun buňky nebo bloku buněk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r>
              <a:rPr lang="cs-CZ" sz="1300" dirty="0" smtClean="0"/>
              <a:t>Při chycení čtverečku v pravém dolním rohu výběru je tažením možno vyplnit více buněk hodnotami původní buňky (ve vzorcích se mění relativní odkazy, je také možné vyplnění hodnotami ze seznamu – např. po sobě jsoucí názvy měsíců.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</p:txBody>
      </p:sp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25144"/>
            <a:ext cx="1181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4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Tipy a triky</a:t>
            </a:r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 rot="10800000">
            <a:off x="6617890" y="5139481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870" name="AutoShape 6"/>
          <p:cNvSpPr>
            <a:spLocks noChangeArrowheads="1"/>
          </p:cNvSpPr>
          <p:nvPr/>
        </p:nvSpPr>
        <p:spPr bwMode="auto">
          <a:xfrm rot="-3268195">
            <a:off x="5580459" y="4562425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608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Anotace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Současná statistická analýza se neobejde bez zpracování dat pomocí statistického software. Předpokladem úspěchu je správné uložení dat v definované formě.</a:t>
            </a:r>
          </a:p>
          <a:p>
            <a:r>
              <a:rPr lang="cs-CZ" dirty="0" smtClean="0"/>
              <a:t>Nejčastěji jde o databázové tabulky umožňující zpracování dat v celé škále různých aplikací.</a:t>
            </a:r>
          </a:p>
          <a:p>
            <a:r>
              <a:rPr lang="cs-CZ" dirty="0" smtClean="0"/>
              <a:t>Neméně důležité je věnovat pozornost čištění dat předcházejícímu vlastní analýze. Každá chyba, která vznikne nebo není nalezena ve fázi přípravy dat, se promítne do všech dalších kroků a může zapříčinit neplatnost výsledků a nutnost opakování analýzy.</a:t>
            </a:r>
          </a:p>
        </p:txBody>
      </p:sp>
    </p:spTree>
    <p:extLst>
      <p:ext uri="{BB962C8B-B14F-4D97-AF65-F5344CB8AC3E}">
        <p14:creationId xmlns:p14="http://schemas.microsoft.com/office/powerpoint/2010/main" val="361243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Ukotvení příček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Umožňuje</a:t>
            </a:r>
            <a:r>
              <a:rPr kumimoji="0" lang="cs-CZ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ukotvení libovolných řádků a sloupců pro pohodlné vkládání a prohlížení dat v tabulce. 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Umožňuje </a:t>
            </a:r>
            <a:r>
              <a:rPr kumimoji="0" lang="cs-CZ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číst řádky/sloupce ze začátku tabulky i po přesunutí se dále.</a:t>
            </a: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Záložka „Zobrazení“ → „Ukotvit příčky“.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16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Nabízené možnosti: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příčky – ukotví řádky</a:t>
            </a:r>
            <a:br>
              <a:rPr lang="cs-CZ" sz="1400" dirty="0" smtClean="0"/>
            </a:br>
            <a:r>
              <a:rPr lang="cs-CZ" sz="1400" dirty="0" smtClean="0"/>
              <a:t>nad označenou buňkou a</a:t>
            </a:r>
            <a:br>
              <a:rPr lang="cs-CZ" sz="1400" dirty="0" smtClean="0"/>
            </a:br>
            <a:r>
              <a:rPr lang="cs-CZ" sz="1400" dirty="0" smtClean="0"/>
              <a:t>sloupce vlevo od označené</a:t>
            </a:r>
            <a:br>
              <a:rPr lang="cs-CZ" sz="1400" dirty="0" smtClean="0"/>
            </a:br>
            <a:r>
              <a:rPr lang="cs-CZ" sz="1400" dirty="0" smtClean="0"/>
              <a:t>buňky.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horní řádek.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první sloupec.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endParaRPr lang="cs-CZ" sz="1400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Ukotvení zrušíme opětovným</a:t>
            </a:r>
            <a:br>
              <a:rPr lang="cs-CZ" sz="1400" dirty="0" smtClean="0"/>
            </a:br>
            <a:r>
              <a:rPr lang="cs-CZ" sz="1400" dirty="0" err="1" smtClean="0"/>
              <a:t>odkliknutím</a:t>
            </a:r>
            <a:r>
              <a:rPr lang="cs-CZ" sz="1400" dirty="0" smtClean="0"/>
              <a:t> možnosti ukotvení příček.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2550" t="5880" r="27551" b="67240"/>
          <a:stretch>
            <a:fillRect/>
          </a:stretch>
        </p:blipFill>
        <p:spPr bwMode="auto">
          <a:xfrm>
            <a:off x="3491880" y="2780928"/>
            <a:ext cx="54726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6675654">
            <a:off x="3958922" y="255334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6675654">
            <a:off x="6407193" y="269735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8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Podnadpis 2"/>
          <p:cNvSpPr>
            <a:spLocks noGrp="1"/>
          </p:cNvSpPr>
          <p:nvPr>
            <p:ph type="subTitle" idx="4294967295"/>
          </p:nvPr>
        </p:nvSpPr>
        <p:spPr>
          <a:xfrm>
            <a:off x="251520" y="3284984"/>
            <a:ext cx="8572500" cy="2677656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Dva 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typy práce s listy v MS 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Excel.</a:t>
            </a: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Zadávací 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formulář.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Seznamy.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Filtr a rozšířený filtr.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Automatické opravy a dokončování.</a:t>
            </a:r>
          </a:p>
          <a:p>
            <a:pPr marL="0" indent="0" algn="ctr">
              <a:buNone/>
            </a:pPr>
            <a:endParaRPr lang="cs-CZ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96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1178168"/>
            <a:ext cx="7772400" cy="738664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2.1</a:t>
            </a:r>
            <a:r>
              <a:rPr lang="cs-CZ" sz="4200" dirty="0">
                <a:solidFill>
                  <a:schemeClr val="accent1"/>
                </a:solidFill>
                <a:latin typeface="Arial" charset="0"/>
              </a:rPr>
              <a:t>. </a:t>
            </a:r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Správa dat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000" i="1" dirty="0"/>
              <a:t>Vytvořil Institut biostatistiky a analýz, Masarykova univerzita </a:t>
            </a:r>
            <a:br>
              <a:rPr lang="cs-CZ" sz="1000" i="1" dirty="0"/>
            </a:br>
            <a:r>
              <a:rPr lang="cs-CZ" sz="1000" i="1" dirty="0"/>
              <a:t>J. Jarkovský, L. Dušek, J. Kalina</a:t>
            </a:r>
          </a:p>
          <a:p>
            <a:pPr>
              <a:defRPr/>
            </a:pPr>
            <a:endParaRPr lang="cs-CZ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5267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5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Databázová struktura dat v Excelu</a:t>
            </a:r>
          </a:p>
        </p:txBody>
      </p:sp>
      <p:pic>
        <p:nvPicPr>
          <p:cNvPr id="1658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349500"/>
            <a:ext cx="5040312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3" name="Text Box 4"/>
          <p:cNvSpPr txBox="1">
            <a:spLocks noChangeArrowheads="1"/>
          </p:cNvSpPr>
          <p:nvPr/>
        </p:nvSpPr>
        <p:spPr bwMode="auto">
          <a:xfrm>
            <a:off x="598488" y="3500438"/>
            <a:ext cx="17078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 dirty="0"/>
              <a:t>Jednotlivé záznamy</a:t>
            </a:r>
          </a:p>
          <a:p>
            <a:pPr eaLnBrk="0" hangingPunct="0"/>
            <a:r>
              <a:rPr kumimoji="1" lang="cs-CZ" sz="1400" b="0" i="0" dirty="0"/>
              <a:t>(taxon, </a:t>
            </a:r>
            <a:r>
              <a:rPr kumimoji="1" lang="cs-CZ" sz="1400" b="0" i="0" dirty="0" smtClean="0"/>
              <a:t>lokalita,</a:t>
            </a:r>
          </a:p>
          <a:p>
            <a:pPr eaLnBrk="0" hangingPunct="0"/>
            <a:r>
              <a:rPr kumimoji="1" lang="cs-CZ" sz="1400" dirty="0" smtClean="0"/>
              <a:t>měření, </a:t>
            </a:r>
            <a:r>
              <a:rPr kumimoji="1" lang="cs-CZ" sz="1400" b="0" i="0" dirty="0" smtClean="0"/>
              <a:t>pacient </a:t>
            </a:r>
            <a:r>
              <a:rPr kumimoji="1" lang="cs-CZ" sz="1400" b="0" i="0" dirty="0"/>
              <a:t>atd.)</a:t>
            </a:r>
          </a:p>
        </p:txBody>
      </p:sp>
      <p:sp>
        <p:nvSpPr>
          <p:cNvPr id="165894" name="Text Box 5"/>
          <p:cNvSpPr txBox="1">
            <a:spLocks noChangeArrowheads="1"/>
          </p:cNvSpPr>
          <p:nvPr/>
        </p:nvSpPr>
        <p:spPr bwMode="auto">
          <a:xfrm>
            <a:off x="1403350" y="1557338"/>
            <a:ext cx="52562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Sloupce tabulky = parametry záznamů, hlavička udává obsah sloupce – stejný údaj v celém sloupci</a:t>
            </a:r>
          </a:p>
        </p:txBody>
      </p:sp>
      <p:sp>
        <p:nvSpPr>
          <p:cNvPr id="165895" name="AutoShape 6"/>
          <p:cNvSpPr>
            <a:spLocks noChangeArrowheads="1"/>
          </p:cNvSpPr>
          <p:nvPr/>
        </p:nvSpPr>
        <p:spPr bwMode="auto">
          <a:xfrm rot="-5400000">
            <a:off x="2483644" y="3572669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6" name="AutoShape 7"/>
          <p:cNvSpPr>
            <a:spLocks noChangeArrowheads="1"/>
          </p:cNvSpPr>
          <p:nvPr/>
        </p:nvSpPr>
        <p:spPr bwMode="auto">
          <a:xfrm rot="-2869255">
            <a:off x="2412207" y="3861593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7" name="AutoShape 8"/>
          <p:cNvSpPr>
            <a:spLocks noChangeArrowheads="1"/>
          </p:cNvSpPr>
          <p:nvPr/>
        </p:nvSpPr>
        <p:spPr bwMode="auto">
          <a:xfrm>
            <a:off x="32766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8" name="AutoShape 9"/>
          <p:cNvSpPr>
            <a:spLocks noChangeArrowheads="1"/>
          </p:cNvSpPr>
          <p:nvPr/>
        </p:nvSpPr>
        <p:spPr bwMode="auto">
          <a:xfrm>
            <a:off x="41402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5765194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2000" b="0" i="0" dirty="0" smtClean="0"/>
              <a:t>Excel neumožňuje pojmenování řádků a sloupců vlastními názvy.</a:t>
            </a:r>
            <a:endParaRPr kumimoji="1" lang="cs-CZ" sz="2000" b="0" i="0" dirty="0"/>
          </a:p>
        </p:txBody>
      </p:sp>
    </p:spTree>
    <p:extLst>
      <p:ext uri="{BB962C8B-B14F-4D97-AF65-F5344CB8AC3E}">
        <p14:creationId xmlns:p14="http://schemas.microsoft.com/office/powerpoint/2010/main" val="4138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Slouží k usnadnění zadávání dat do databázových tabulek</a:t>
            </a:r>
          </a:p>
          <a:p>
            <a:r>
              <a:rPr lang="cs-CZ" sz="1600" dirty="0" smtClean="0"/>
              <a:t>Načítá automaticky hlavičky sloupců jako zadávané položky</a:t>
            </a:r>
          </a:p>
        </p:txBody>
      </p:sp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908300"/>
            <a:ext cx="2328862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3708400" y="5300663"/>
            <a:ext cx="1338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 dirty="0"/>
              <a:t>Názvy sloupců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4140200" y="5734050"/>
            <a:ext cx="2774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Obsah dané buňky - editovatelný</a:t>
            </a: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6659563" y="2565400"/>
            <a:ext cx="1258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Nový záznam</a:t>
            </a:r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7019925" y="4724400"/>
            <a:ext cx="1160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Vyhledávání</a:t>
            </a:r>
          </a:p>
        </p:txBody>
      </p:sp>
      <p:sp>
        <p:nvSpPr>
          <p:cNvPr id="166922" name="AutoShape 10"/>
          <p:cNvSpPr>
            <a:spLocks noChangeArrowheads="1"/>
          </p:cNvSpPr>
          <p:nvPr/>
        </p:nvSpPr>
        <p:spPr bwMode="auto">
          <a:xfrm rot="-5400000">
            <a:off x="3671888" y="3033713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3" name="AutoShape 11"/>
          <p:cNvSpPr>
            <a:spLocks noChangeArrowheads="1"/>
          </p:cNvSpPr>
          <p:nvPr/>
        </p:nvSpPr>
        <p:spPr bwMode="auto">
          <a:xfrm rot="3564084">
            <a:off x="6767513" y="267335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4" name="AutoShape 12"/>
          <p:cNvSpPr>
            <a:spLocks noChangeArrowheads="1"/>
          </p:cNvSpPr>
          <p:nvPr/>
        </p:nvSpPr>
        <p:spPr bwMode="auto">
          <a:xfrm rot="-8854007">
            <a:off x="6443663" y="4581525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5" name="AutoShape 13"/>
          <p:cNvSpPr>
            <a:spLocks noChangeArrowheads="1"/>
          </p:cNvSpPr>
          <p:nvPr/>
        </p:nvSpPr>
        <p:spPr bwMode="auto">
          <a:xfrm rot="-5400000">
            <a:off x="4823619" y="5122069"/>
            <a:ext cx="1008062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692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565400"/>
            <a:ext cx="2665412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34595" y="2041103"/>
            <a:ext cx="232082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2003 a starší</a:t>
            </a:r>
            <a:endParaRPr kumimoji="1" lang="cs-CZ" sz="1400" b="0" i="0" dirty="0"/>
          </a:p>
        </p:txBody>
      </p:sp>
    </p:spTree>
    <p:extLst>
      <p:ext uri="{BB962C8B-B14F-4D97-AF65-F5344CB8AC3E}">
        <p14:creationId xmlns:p14="http://schemas.microsoft.com/office/powerpoint/2010/main" val="3820053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844824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Aplikaci automaticky zadávaného formuláře je nutné aktivovat</a:t>
            </a:r>
          </a:p>
          <a:p>
            <a:pPr lvl="1"/>
            <a:r>
              <a:rPr lang="cs-CZ" sz="1400" dirty="0" smtClean="0"/>
              <a:t>„Tlačítko Office“			 → „Možnosti aplikace Excel“</a:t>
            </a:r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Automatický zadávací formulář spustíme pomocí nové ikonky na panelu nástrojů Rychlý přístup; dále stejné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515484" y="1321023"/>
            <a:ext cx="244900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 a novější</a:t>
            </a:r>
            <a:endParaRPr kumimoji="1" lang="cs-CZ" sz="1400" b="0" i="0" dirty="0"/>
          </a:p>
        </p:txBody>
      </p:sp>
      <p:sp>
        <p:nvSpPr>
          <p:cNvPr id="18" name="Šipka doprava 17"/>
          <p:cNvSpPr/>
          <p:nvPr/>
        </p:nvSpPr>
        <p:spPr>
          <a:xfrm>
            <a:off x="1835696" y="198884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21525" t="27720" r="17051" b="30281"/>
          <a:stretch>
            <a:fillRect/>
          </a:stretch>
        </p:blipFill>
        <p:spPr bwMode="auto">
          <a:xfrm>
            <a:off x="359532" y="2348880"/>
            <a:ext cx="7740860" cy="330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 doprava 10"/>
          <p:cNvSpPr/>
          <p:nvPr/>
        </p:nvSpPr>
        <p:spPr>
          <a:xfrm rot="7532543">
            <a:off x="1329090" y="348752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 rot="8082225">
            <a:off x="3144553" y="3019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 rot="8082225">
            <a:off x="3432585" y="398253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2782467">
            <a:off x="4356000" y="362387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 rot="2837020">
            <a:off x="6526103" y="506512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31366" t="5040" r="53934" b="89920"/>
          <a:stretch>
            <a:fillRect/>
          </a:stretch>
        </p:blipFill>
        <p:spPr bwMode="auto">
          <a:xfrm>
            <a:off x="2195736" y="5904000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10800000">
            <a:off x="3995936" y="594928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043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00338" y="2781300"/>
            <a:ext cx="3348037" cy="2238375"/>
            <a:chOff x="476" y="1434"/>
            <a:chExt cx="2109" cy="1410"/>
          </a:xfrm>
        </p:grpSpPr>
        <p:pic>
          <p:nvPicPr>
            <p:cNvPr id="16795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" y="1434"/>
              <a:ext cx="2109" cy="1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7952" name="Rectangle 6"/>
            <p:cNvSpPr>
              <a:spLocks noChangeArrowheads="1"/>
            </p:cNvSpPr>
            <p:nvPr/>
          </p:nvSpPr>
          <p:spPr bwMode="auto">
            <a:xfrm>
              <a:off x="494" y="1543"/>
              <a:ext cx="499" cy="129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167950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437063"/>
            <a:ext cx="36449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7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Automatické seznamy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Vytváří se z hodnot buněk v daném sloupci a umožňují vložit hodnotu výběrem ze seznamu již zadaných hodnot – usnadnění zadávání</a:t>
            </a:r>
          </a:p>
          <a:p>
            <a:endParaRPr lang="cs-CZ" sz="1600" dirty="0" smtClean="0"/>
          </a:p>
        </p:txBody>
      </p:sp>
      <p:sp>
        <p:nvSpPr>
          <p:cNvPr id="167942" name="AutoShape 9"/>
          <p:cNvSpPr>
            <a:spLocks noChangeArrowheads="1"/>
          </p:cNvSpPr>
          <p:nvPr/>
        </p:nvSpPr>
        <p:spPr bwMode="auto">
          <a:xfrm rot="-5400000">
            <a:off x="3563144" y="4941094"/>
            <a:ext cx="288925" cy="1439863"/>
          </a:xfrm>
          <a:prstGeom prst="downArrow">
            <a:avLst>
              <a:gd name="adj1" fmla="val 50000"/>
              <a:gd name="adj2" fmla="val 1245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67943" name="AutoShape 10"/>
          <p:cNvCxnSpPr>
            <a:cxnSpLocks noChangeShapeType="1"/>
            <a:endCxn id="167952" idx="0"/>
          </p:cNvCxnSpPr>
          <p:nvPr/>
        </p:nvCxnSpPr>
        <p:spPr bwMode="auto">
          <a:xfrm rot="-5400000">
            <a:off x="2124869" y="2442369"/>
            <a:ext cx="488950" cy="1512888"/>
          </a:xfrm>
          <a:prstGeom prst="bentConnector3">
            <a:avLst>
              <a:gd name="adj1" fmla="val 181815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67944" name="AutoShape 11"/>
          <p:cNvCxnSpPr>
            <a:cxnSpLocks noChangeShapeType="1"/>
            <a:stCxn id="167952" idx="2"/>
          </p:cNvCxnSpPr>
          <p:nvPr/>
        </p:nvCxnSpPr>
        <p:spPr bwMode="auto">
          <a:xfrm rot="16200000" flipH="1">
            <a:off x="3797300" y="4341813"/>
            <a:ext cx="319088" cy="1662112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67945" name="Text Box 12"/>
          <p:cNvSpPr txBox="1">
            <a:spLocks noChangeArrowheads="1"/>
          </p:cNvSpPr>
          <p:nvPr/>
        </p:nvSpPr>
        <p:spPr bwMode="auto">
          <a:xfrm>
            <a:off x="3348038" y="2349500"/>
            <a:ext cx="418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Sloupec z nějž je seznam vytvořen a pro který platí</a:t>
            </a:r>
          </a:p>
        </p:txBody>
      </p:sp>
      <p:sp>
        <p:nvSpPr>
          <p:cNvPr id="167946" name="AutoShape 13"/>
          <p:cNvSpPr>
            <a:spLocks noChangeArrowheads="1"/>
          </p:cNvSpPr>
          <p:nvPr/>
        </p:nvSpPr>
        <p:spPr bwMode="auto">
          <a:xfrm rot="2875847">
            <a:off x="3311525" y="2601913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7947" name="Text Box 14"/>
          <p:cNvSpPr txBox="1">
            <a:spLocks noChangeArrowheads="1"/>
          </p:cNvSpPr>
          <p:nvPr/>
        </p:nvSpPr>
        <p:spPr bwMode="auto">
          <a:xfrm>
            <a:off x="6588125" y="3632200"/>
            <a:ext cx="1968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Buňka, do níž se vloží </a:t>
            </a:r>
          </a:p>
          <a:p>
            <a:pPr eaLnBrk="0" hangingPunct="0"/>
            <a:r>
              <a:rPr kumimoji="1" lang="cs-CZ" sz="1400" b="0" i="0"/>
              <a:t>vybraná hodnota</a:t>
            </a:r>
          </a:p>
        </p:txBody>
      </p:sp>
      <p:sp>
        <p:nvSpPr>
          <p:cNvPr id="167948" name="AutoShape 15"/>
          <p:cNvSpPr>
            <a:spLocks noChangeArrowheads="1"/>
          </p:cNvSpPr>
          <p:nvPr/>
        </p:nvSpPr>
        <p:spPr bwMode="auto">
          <a:xfrm rot="2875847">
            <a:off x="6623050" y="4113213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794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443288"/>
            <a:ext cx="2433637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8506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896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Automatická kontrola dat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Umožňuje ověřit typ, rozsah nebo povolit pouze určitý seznam hodnot zadávaných do sloupce databázové tabulky</a:t>
            </a:r>
          </a:p>
        </p:txBody>
      </p:sp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2224" y="2564086"/>
            <a:ext cx="38862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261838" y="4292873"/>
            <a:ext cx="2765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Co je povoleno – definiční obory </a:t>
            </a:r>
          </a:p>
          <a:p>
            <a:pPr defTabSz="1095375" eaLnBrk="0" hangingPunct="0"/>
            <a:r>
              <a:rPr kumimoji="1" lang="cs-CZ" sz="1400" b="0" i="0"/>
              <a:t>čísel, seznamy, vzorce atd.</a:t>
            </a:r>
          </a:p>
        </p:txBody>
      </p:sp>
      <p:sp>
        <p:nvSpPr>
          <p:cNvPr id="168967" name="AutoShape 7"/>
          <p:cNvSpPr>
            <a:spLocks noChangeArrowheads="1"/>
          </p:cNvSpPr>
          <p:nvPr/>
        </p:nvSpPr>
        <p:spPr bwMode="auto">
          <a:xfrm rot="-2027054">
            <a:off x="3710061" y="3835673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2125736" y="5085036"/>
            <a:ext cx="202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Rozsahy hodnot, </a:t>
            </a:r>
          </a:p>
          <a:p>
            <a:pPr eaLnBrk="0" hangingPunct="0"/>
            <a:r>
              <a:rPr kumimoji="1" lang="cs-CZ" sz="1400" b="0" i="0"/>
              <a:t>načtení seznamů apod.</a:t>
            </a:r>
          </a:p>
        </p:txBody>
      </p:sp>
      <p:sp>
        <p:nvSpPr>
          <p:cNvPr id="168969" name="AutoShape 9"/>
          <p:cNvSpPr>
            <a:spLocks noChangeArrowheads="1"/>
          </p:cNvSpPr>
          <p:nvPr/>
        </p:nvSpPr>
        <p:spPr bwMode="auto">
          <a:xfrm rot="-2027054">
            <a:off x="3710061" y="4797698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5438849" y="2060848"/>
            <a:ext cx="216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komunikace s uživatelem</a:t>
            </a:r>
          </a:p>
        </p:txBody>
      </p:sp>
      <p:sp>
        <p:nvSpPr>
          <p:cNvPr id="168971" name="AutoShape 11"/>
          <p:cNvSpPr>
            <a:spLocks noChangeArrowheads="1"/>
          </p:cNvSpPr>
          <p:nvPr/>
        </p:nvSpPr>
        <p:spPr bwMode="auto">
          <a:xfrm rot="7943226">
            <a:off x="5583311" y="2565673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72" name="AutoShape 12"/>
          <p:cNvSpPr>
            <a:spLocks noChangeArrowheads="1"/>
          </p:cNvSpPr>
          <p:nvPr/>
        </p:nvSpPr>
        <p:spPr bwMode="auto">
          <a:xfrm rot="3376192">
            <a:off x="6373886" y="2565673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897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204864"/>
            <a:ext cx="230346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délník 14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 l="36749" t="61319" r="32801" b="25241"/>
          <a:stretch>
            <a:fillRect/>
          </a:stretch>
        </p:blipFill>
        <p:spPr bwMode="auto">
          <a:xfrm>
            <a:off x="251520" y="5705872"/>
            <a:ext cx="41764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79512" y="5013176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sp>
        <p:nvSpPr>
          <p:cNvPr id="17" name="Šipka doprava 16"/>
          <p:cNvSpPr/>
          <p:nvPr/>
        </p:nvSpPr>
        <p:spPr>
          <a:xfrm rot="7896387">
            <a:off x="547741" y="549843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204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smtClean="0"/>
              <a:t>Skupiny hodnot zachovávající logické pořadí, některé jsou zabudované (např. dny v týdnu, měsíce v roce), další je možné uživatelsky vytvořit, slouží pro účely řazení a automatického vyplňování dat</a:t>
            </a:r>
          </a:p>
        </p:txBody>
      </p:sp>
      <p:pic>
        <p:nvPicPr>
          <p:cNvPr id="169989" name="Picture 4" descr="moznost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924175"/>
            <a:ext cx="20701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924175"/>
            <a:ext cx="4684713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1" name="AutoShape 6"/>
          <p:cNvSpPr>
            <a:spLocks noChangeArrowheads="1"/>
          </p:cNvSpPr>
          <p:nvPr/>
        </p:nvSpPr>
        <p:spPr bwMode="auto">
          <a:xfrm>
            <a:off x="2771775" y="3716338"/>
            <a:ext cx="827088" cy="325437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2" name="Text Box 7"/>
          <p:cNvSpPr txBox="1">
            <a:spLocks noChangeArrowheads="1"/>
          </p:cNvSpPr>
          <p:nvPr/>
        </p:nvSpPr>
        <p:spPr bwMode="auto">
          <a:xfrm>
            <a:off x="3492500" y="5661025"/>
            <a:ext cx="2578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Výběr buněk pro nový seznam</a:t>
            </a:r>
          </a:p>
        </p:txBody>
      </p:sp>
      <p:sp>
        <p:nvSpPr>
          <p:cNvPr id="169993" name="AutoShape 8"/>
          <p:cNvSpPr>
            <a:spLocks noChangeArrowheads="1"/>
          </p:cNvSpPr>
          <p:nvPr/>
        </p:nvSpPr>
        <p:spPr bwMode="auto">
          <a:xfrm rot="-1721776">
            <a:off x="6011863" y="5300663"/>
            <a:ext cx="1296987" cy="204787"/>
          </a:xfrm>
          <a:prstGeom prst="rightArrow">
            <a:avLst>
              <a:gd name="adj1" fmla="val 50000"/>
              <a:gd name="adj2" fmla="val 1583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4" name="Text Box 9"/>
          <p:cNvSpPr txBox="1">
            <a:spLocks noChangeArrowheads="1"/>
          </p:cNvSpPr>
          <p:nvPr/>
        </p:nvSpPr>
        <p:spPr bwMode="auto">
          <a:xfrm>
            <a:off x="6300788" y="5949950"/>
            <a:ext cx="219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Načtení nového seznamu</a:t>
            </a:r>
          </a:p>
        </p:txBody>
      </p:sp>
      <p:sp>
        <p:nvSpPr>
          <p:cNvPr id="169995" name="AutoShape 10"/>
          <p:cNvSpPr>
            <a:spLocks noChangeArrowheads="1"/>
          </p:cNvSpPr>
          <p:nvPr/>
        </p:nvSpPr>
        <p:spPr bwMode="auto">
          <a:xfrm rot="-5400000">
            <a:off x="7488238" y="5451475"/>
            <a:ext cx="750887" cy="246063"/>
          </a:xfrm>
          <a:prstGeom prst="rightArrow">
            <a:avLst>
              <a:gd name="adj1" fmla="val 50000"/>
              <a:gd name="adj2" fmla="val 762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6" name="Oval 11"/>
          <p:cNvSpPr>
            <a:spLocks noChangeArrowheads="1"/>
          </p:cNvSpPr>
          <p:nvPr/>
        </p:nvSpPr>
        <p:spPr bwMode="auto">
          <a:xfrm>
            <a:off x="6588125" y="3141663"/>
            <a:ext cx="1295400" cy="358775"/>
          </a:xfrm>
          <a:prstGeom prst="ellips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7" name="Text Box 12"/>
          <p:cNvSpPr txBox="1">
            <a:spLocks noChangeArrowheads="1"/>
          </p:cNvSpPr>
          <p:nvPr/>
        </p:nvSpPr>
        <p:spPr bwMode="auto">
          <a:xfrm>
            <a:off x="3635375" y="2420938"/>
            <a:ext cx="1654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Existující seznamy</a:t>
            </a:r>
          </a:p>
        </p:txBody>
      </p:sp>
      <p:sp>
        <p:nvSpPr>
          <p:cNvPr id="169998" name="AutoShape 13"/>
          <p:cNvSpPr>
            <a:spLocks noChangeArrowheads="1"/>
          </p:cNvSpPr>
          <p:nvPr/>
        </p:nvSpPr>
        <p:spPr bwMode="auto">
          <a:xfrm rot="5400000">
            <a:off x="3888581" y="3177382"/>
            <a:ext cx="1008063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34595" y="2257127"/>
            <a:ext cx="232082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2003 a starší</a:t>
            </a:r>
            <a:endParaRPr kumimoji="1" lang="cs-CZ" sz="1400" b="0" i="0" dirty="0"/>
          </a:p>
        </p:txBody>
      </p:sp>
    </p:spTree>
    <p:extLst>
      <p:ext uri="{BB962C8B-B14F-4D97-AF65-F5344CB8AC3E}">
        <p14:creationId xmlns:p14="http://schemas.microsoft.com/office/powerpoint/2010/main" val="138624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lvl="1"/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Vlastní seznamy dále stejné (viz předchozí slide)</a:t>
            </a:r>
            <a:endParaRPr lang="cs-CZ" sz="1400" dirty="0" smtClean="0">
              <a:solidFill>
                <a:srgbClr val="646B86"/>
              </a:solidFill>
            </a:endParaRPr>
          </a:p>
          <a:p>
            <a:endParaRPr lang="cs-CZ" sz="1600" dirty="0" smtClean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195862" y="1321023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628800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>
            <a:off x="1835696" y="177281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6800" r="31226" b="53801"/>
          <a:stretch>
            <a:fillRect/>
          </a:stretch>
        </p:blipFill>
        <p:spPr bwMode="auto">
          <a:xfrm>
            <a:off x="323528" y="2564904"/>
            <a:ext cx="64807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 rot="7532543">
            <a:off x="1113067" y="269543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 rot="8082225">
            <a:off x="6240899" y="463061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133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41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Řazení dat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smtClean="0"/>
              <a:t>Řazení dat je nejjednodušším způsobem jejich zpřehlednění, užitečným hlavně u menších/výsledkových tabulek</a:t>
            </a:r>
          </a:p>
          <a:p>
            <a:endParaRPr lang="cs-CZ" sz="1600" smtClean="0"/>
          </a:p>
          <a:p>
            <a:pPr lvl="1">
              <a:buFont typeface="Wingdings" pitchFamily="2" charset="2"/>
              <a:buNone/>
            </a:pPr>
            <a:r>
              <a:rPr lang="cs-CZ" sz="1300" smtClean="0"/>
              <a:t>	Zkontrolujte, zda seřazení nezničí vazby mezi buňkami = kontrola oblasti, kterou řadíte.</a:t>
            </a:r>
          </a:p>
          <a:p>
            <a:pPr lvl="1">
              <a:buFont typeface="Wingdings" pitchFamily="2" charset="2"/>
              <a:buNone/>
            </a:pPr>
            <a:endParaRPr lang="cs-CZ" sz="130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95288" y="2260600"/>
          <a:ext cx="4953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7" name="Visio" r:id="rId3" imgW="495148" imgH="448170" progId="">
                  <p:embed/>
                </p:oleObj>
              </mc:Choice>
              <mc:Fallback>
                <p:oleObj name="Visio" r:id="rId3" imgW="495148" imgH="4481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260600"/>
                        <a:ext cx="4953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370263"/>
            <a:ext cx="26003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6011863" y="4903788"/>
            <a:ext cx="2771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Využít první řádek oblasti jako záhlaví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50825" y="5516563"/>
            <a:ext cx="26654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Další možnosti – řazení řádků, řazení podle seznamu</a:t>
            </a: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3563938" y="2943225"/>
            <a:ext cx="1465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Podle čeho řadit</a:t>
            </a:r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6156325" y="3679825"/>
            <a:ext cx="2987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Směr řazení – vzestupně, </a:t>
            </a:r>
          </a:p>
          <a:p>
            <a:pPr eaLnBrk="0" hangingPunct="0"/>
            <a:r>
              <a:rPr kumimoji="1" lang="cs-CZ" sz="1400" b="0" i="0"/>
              <a:t>sestupně</a:t>
            </a: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2305050" y="3730625"/>
            <a:ext cx="827088" cy="325438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5400000">
            <a:off x="4087813" y="3444875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10800000">
            <a:off x="5435600" y="3822700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10290664">
            <a:off x="4210050" y="5173663"/>
            <a:ext cx="1800225" cy="215900"/>
          </a:xfrm>
          <a:prstGeom prst="rightArrow">
            <a:avLst>
              <a:gd name="adj1" fmla="val 50000"/>
              <a:gd name="adj2" fmla="val 20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2771775" y="5734050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3336925"/>
            <a:ext cx="187325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6492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1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Typy proměnných (dat)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323528" y="1484784"/>
            <a:ext cx="4176464" cy="1512168"/>
          </a:xfrm>
          <a:prstGeom prst="roundRect">
            <a:avLst/>
          </a:prstGeom>
          <a:solidFill>
            <a:srgbClr val="499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Binární =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dummy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</a:t>
            </a:r>
          </a:p>
          <a:p>
            <a:pPr algn="ct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Proměnná, která může nabývat pouze dvou hodnot. Bývá definovaná odpovědí na otázku (např. TRUE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 FALSE, 1 × 0). 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4644008" y="1484784"/>
            <a:ext cx="4176464" cy="151216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Nominální = kategoriální data</a:t>
            </a:r>
          </a:p>
          <a:p>
            <a:pPr algn="ct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Proměnná, která může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nabývat počtu hodnot (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∊ ℕ), pro které neexistuje přirozené pořadí (např. barvy vzorků).</a:t>
            </a:r>
          </a:p>
          <a:p>
            <a:pPr algn="ctr"/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323528" y="3140968"/>
            <a:ext cx="4176464" cy="1512168"/>
          </a:xfrm>
          <a:prstGeom prst="roundRect">
            <a:avLst/>
          </a:prstGeom>
          <a:solidFill>
            <a:srgbClr val="CFB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Ordinální data</a:t>
            </a:r>
          </a:p>
          <a:p>
            <a:pPr algn="ct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Nominální proměnná, pro kterou ale existuje jasné pořadí kategorií (např. velikost oděvů S, M, L, XL).</a:t>
            </a:r>
          </a:p>
          <a:p>
            <a:pPr algn="ctr"/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4644008" y="3140968"/>
            <a:ext cx="4176464" cy="1512168"/>
          </a:xfrm>
          <a:prstGeom prst="roundRect">
            <a:avLst/>
          </a:prstGeom>
          <a:solidFill>
            <a:srgbClr val="68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ardinální data</a:t>
            </a:r>
          </a:p>
          <a:p>
            <a:pPr algn="ct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Ordinální proměnná, u které lze určit rozdíl mezi kategoriemi. Ty jsou stejně vzdálené (např. počet dětí v rodině).</a:t>
            </a:r>
          </a:p>
          <a:p>
            <a:pPr algn="ctr"/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323528" y="4797152"/>
            <a:ext cx="4176464" cy="1512168"/>
          </a:xfrm>
          <a:prstGeom prst="roundRect">
            <a:avLst/>
          </a:prstGeom>
          <a:solidFill>
            <a:srgbClr val="659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Intervalová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</a:t>
            </a:r>
          </a:p>
          <a:p>
            <a:pPr algn="ct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Spojitá proměnná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 které můžeme určit rozdíl mezi kategoriemi – obvykle jde o počet (např. teplota ve °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C, čas).</a:t>
            </a:r>
          </a:p>
          <a:p>
            <a:pPr algn="ctr"/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4644008" y="4797152"/>
            <a:ext cx="4176464" cy="151216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Poměrová data</a:t>
            </a:r>
          </a:p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Intervalová proměnná, u které má smysl určovat podíly jednotlivých kategorií (např.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hmotnost, vzdálenost).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474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736975"/>
            <a:ext cx="3529012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Pomocí automatického filtru je snadné vybírat úseky dat pro další zpracování na základě hodnot ve sloupcích databázové tabulky, výběr je možný i podle více sloupců (např. určitá skupina pacientů).</a:t>
            </a:r>
          </a:p>
          <a:p>
            <a:r>
              <a:rPr lang="cs-CZ" sz="1600" dirty="0" smtClean="0"/>
              <a:t>Funkce automaticky rozezná hlavičky sloupců v souvislé oblasti buněk.</a:t>
            </a:r>
          </a:p>
          <a:p>
            <a:r>
              <a:rPr lang="cs-CZ" sz="1600" dirty="0" smtClean="0"/>
              <a:t>Čísla filtrovaných řádků jsou zobrazena modře.</a:t>
            </a:r>
          </a:p>
          <a:p>
            <a:r>
              <a:rPr lang="cs-CZ" sz="1600" b="1" u="sng" dirty="0" smtClean="0">
                <a:solidFill>
                  <a:srgbClr val="CC0000"/>
                </a:solidFill>
              </a:rPr>
              <a:t>Výhodné pro čištění dat (vyhledávání překlepů, kombinace textu a čísel).</a:t>
            </a:r>
          </a:p>
        </p:txBody>
      </p:sp>
      <p:sp>
        <p:nvSpPr>
          <p:cNvPr id="171013" name="AutoShape 6"/>
          <p:cNvSpPr>
            <a:spLocks noChangeArrowheads="1"/>
          </p:cNvSpPr>
          <p:nvPr/>
        </p:nvSpPr>
        <p:spPr bwMode="auto">
          <a:xfrm>
            <a:off x="3563938" y="4313238"/>
            <a:ext cx="827087" cy="325437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6084888" y="3284538"/>
            <a:ext cx="2055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Výběr hodnot pro filtraci</a:t>
            </a:r>
          </a:p>
        </p:txBody>
      </p:sp>
      <p:sp>
        <p:nvSpPr>
          <p:cNvPr id="171015" name="AutoShape 8"/>
          <p:cNvSpPr>
            <a:spLocks noChangeArrowheads="1"/>
          </p:cNvSpPr>
          <p:nvPr/>
        </p:nvSpPr>
        <p:spPr bwMode="auto">
          <a:xfrm rot="5400000">
            <a:off x="6228556" y="4183857"/>
            <a:ext cx="1331913" cy="254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1763713" y="5530850"/>
            <a:ext cx="2390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Rozbalení seznamu hodnot </a:t>
            </a:r>
          </a:p>
          <a:p>
            <a:pPr defTabSz="1095375" eaLnBrk="0" hangingPunct="0"/>
            <a:r>
              <a:rPr kumimoji="1" lang="cs-CZ" sz="1400" b="0" i="0"/>
              <a:t>nalezených ve sloupci</a:t>
            </a:r>
          </a:p>
        </p:txBody>
      </p:sp>
      <p:sp>
        <p:nvSpPr>
          <p:cNvPr id="171017" name="AutoShape 10"/>
          <p:cNvSpPr>
            <a:spLocks noChangeArrowheads="1"/>
          </p:cNvSpPr>
          <p:nvPr/>
        </p:nvSpPr>
        <p:spPr bwMode="auto">
          <a:xfrm rot="-1455465">
            <a:off x="4103688" y="5132388"/>
            <a:ext cx="1331912" cy="254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71019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736975"/>
            <a:ext cx="30972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1288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Rozšířený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Funguje podobně jako automatický filtr, ale seznam povolených hodnot není nutné vybírat ručně –  je uveden v oblasti jinde na listu (nebo i na jiném listu).</a:t>
            </a:r>
          </a:p>
          <a:p>
            <a:r>
              <a:rPr lang="cs-CZ" sz="1600" dirty="0" smtClean="0"/>
              <a:t>Podmínkou jsou shodná záhlaví filtrované oblasti a oblasti povolených hodnot.</a:t>
            </a:r>
          </a:p>
          <a:p>
            <a:r>
              <a:rPr lang="cs-CZ" sz="1600" dirty="0" smtClean="0"/>
              <a:t>Prázdné buňky odpovídají prázdné podmínce – tj. je-li v oblasti povolených hodnot nějaká buňka prázdná, splní podmínku libovolná buňka filtrované oblasti.</a:t>
            </a:r>
          </a:p>
          <a:p>
            <a:r>
              <a:rPr lang="cs-CZ" sz="1600" dirty="0" smtClean="0"/>
              <a:t>Čísla řádků filtrované oblasti jsou zobrazena modře.</a:t>
            </a: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3347864" y="3284984"/>
            <a:ext cx="24356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Tlačítko Upřesnit na kartě Data</a:t>
            </a:r>
            <a:endParaRPr kumimoji="1" lang="cs-CZ" sz="1400" b="0" i="0" dirty="0"/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7067559" y="3985900"/>
            <a:ext cx="1968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Výbě</a:t>
            </a:r>
            <a:r>
              <a:rPr kumimoji="1" lang="cs-CZ" sz="1400" dirty="0" smtClean="0"/>
              <a:t>r oblasti cílových</a:t>
            </a:r>
          </a:p>
          <a:p>
            <a:pPr defTabSz="1095375" eaLnBrk="0" hangingPunct="0"/>
            <a:r>
              <a:rPr kumimoji="1" lang="cs-CZ" sz="1400" dirty="0" smtClean="0"/>
              <a:t>hodnot (přefiltrovaných)</a:t>
            </a:r>
            <a:endParaRPr kumimoji="1" lang="cs-CZ" sz="1400" b="0" i="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645024"/>
            <a:ext cx="344845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3" name="AutoShape 6"/>
          <p:cNvSpPr>
            <a:spLocks noChangeArrowheads="1"/>
          </p:cNvSpPr>
          <p:nvPr/>
        </p:nvSpPr>
        <p:spPr bwMode="auto">
          <a:xfrm rot="8201532">
            <a:off x="2199578" y="3765502"/>
            <a:ext cx="1320338" cy="325437"/>
          </a:xfrm>
          <a:prstGeom prst="rightArrow">
            <a:avLst>
              <a:gd name="adj1" fmla="val 36205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3223" y="3645024"/>
            <a:ext cx="26303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7" name="AutoShape 10"/>
          <p:cNvSpPr>
            <a:spLocks noChangeArrowheads="1"/>
          </p:cNvSpPr>
          <p:nvPr/>
        </p:nvSpPr>
        <p:spPr bwMode="auto">
          <a:xfrm rot="10800000">
            <a:off x="5411375" y="4149080"/>
            <a:ext cx="1584176" cy="288032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 rot="10800000">
            <a:off x="5987439" y="4653136"/>
            <a:ext cx="1008112" cy="288032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139567" y="4509120"/>
            <a:ext cx="13706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Původní seznam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 rot="12209786">
            <a:off x="6000994" y="5078216"/>
            <a:ext cx="1110897" cy="299031"/>
          </a:xfrm>
          <a:prstGeom prst="rightArrow">
            <a:avLst>
              <a:gd name="adj1" fmla="val 516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7139567" y="5157192"/>
            <a:ext cx="12111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Oblast kritérií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</p:spTree>
    <p:extLst>
      <p:ext uri="{BB962C8B-B14F-4D97-AF65-F5344CB8AC3E}">
        <p14:creationId xmlns:p14="http://schemas.microsoft.com/office/powerpoint/2010/main" val="4149544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dokončování hodnot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Vhodné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 textová pole; následně není nutné vypisovat celé slovo či slovní spojení, ale jen zvolit nabízené, již dříve použité slovo či slovní spojení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baseline="0" dirty="0" smtClean="0"/>
              <a:t>Automatické</a:t>
            </a:r>
            <a:r>
              <a:rPr lang="cs-CZ" sz="1600" dirty="0" smtClean="0"/>
              <a:t> dokončování hodnot buněk je nutné nastavit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70000"/>
              <a:buFont typeface="Wingdings" pitchFamily="2" charset="2"/>
              <a:buChar char=""/>
            </a:pPr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1600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kumimoji="0" lang="cs-CZ" sz="1600" b="1" i="0" u="sng" strike="noStrike" kern="120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2420888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5"/>
          <p:cNvSpPr/>
          <p:nvPr/>
        </p:nvSpPr>
        <p:spPr>
          <a:xfrm>
            <a:off x="1835696" y="256490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0080" r="20201" b="51280"/>
          <a:stretch>
            <a:fillRect/>
          </a:stretch>
        </p:blipFill>
        <p:spPr bwMode="auto">
          <a:xfrm>
            <a:off x="539552" y="2996952"/>
            <a:ext cx="79928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ipka doprava 7"/>
          <p:cNvSpPr/>
          <p:nvPr/>
        </p:nvSpPr>
        <p:spPr>
          <a:xfrm rot="7532543">
            <a:off x="1545114" y="413559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2267744" y="592200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82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Podnadpis 2"/>
          <p:cNvSpPr>
            <a:spLocks noGrp="1"/>
          </p:cNvSpPr>
          <p:nvPr>
            <p:ph type="subTitle" idx="4294967295"/>
          </p:nvPr>
        </p:nvSpPr>
        <p:spPr>
          <a:xfrm>
            <a:off x="251520" y="3284984"/>
            <a:ext cx="8572500" cy="2529923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Práce se vzorci v interaktivním režimu listu - zadávání vzorců, jejich zobrazení, skrytí, kopírování a úpravy.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Pojmenování oblastí buněk pomocí řádku názvů. Správa pojmenovaných oblastí.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Absolutní a relativní odkazy na buňky a oblasti.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Funkce a knihovny funkcí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.</a:t>
            </a:r>
            <a:endParaRPr lang="cs-CZ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96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31837"/>
            <a:ext cx="7772400" cy="138499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2.2</a:t>
            </a:r>
            <a:r>
              <a:rPr lang="cs-CZ" sz="4200" dirty="0">
                <a:solidFill>
                  <a:schemeClr val="accent1"/>
                </a:solidFill>
                <a:latin typeface="Arial" charset="0"/>
              </a:rPr>
              <a:t>. Práce se vzorci a funkcemi v </a:t>
            </a:r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Excelu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000" i="1" dirty="0"/>
              <a:t>Vytvořil Institut biostatistiky a analýz, Masarykova univerzita </a:t>
            </a:r>
            <a:br>
              <a:rPr lang="cs-CZ" sz="1000" i="1" dirty="0"/>
            </a:br>
            <a:r>
              <a:rPr lang="cs-CZ" sz="1000" i="1" dirty="0"/>
              <a:t>J. Jarkovský, L. Dušek, J. Kalina</a:t>
            </a:r>
          </a:p>
          <a:p>
            <a:pPr>
              <a:defRPr/>
            </a:pPr>
            <a:endParaRPr lang="cs-CZ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11121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1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Anotace</a:t>
            </a:r>
          </a:p>
        </p:txBody>
      </p:sp>
      <p:sp>
        <p:nvSpPr>
          <p:cNvPr id="4198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Realitu můžeme popisovat různými typy dat, každý z nich se specifickými vlastnostmi, výhodami, nevýhodami a vlastní sadou využitelných statistických metod – od binárních přes kategoriální, ordinální až po spojitá data roste míra informace v nich obsažené.</a:t>
            </a:r>
          </a:p>
          <a:p>
            <a:r>
              <a:rPr lang="cs-CZ" dirty="0" smtClean="0"/>
              <a:t>Základním přístupem k popisné analýze dat je tvorba frekvenčních tabulek a jejich grafických reprezentací – histogramů.</a:t>
            </a:r>
          </a:p>
        </p:txBody>
      </p:sp>
    </p:spTree>
    <p:extLst>
      <p:ext uri="{BB962C8B-B14F-4D97-AF65-F5344CB8AC3E}">
        <p14:creationId xmlns:p14="http://schemas.microsoft.com/office/powerpoint/2010/main" val="12650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Vzorce </a:t>
            </a:r>
            <a:r>
              <a:rPr lang="cs-CZ" sz="3600" dirty="0">
                <a:solidFill>
                  <a:schemeClr val="accent1"/>
                </a:solidFill>
                <a:latin typeface="Arial" pitchFamily="34" charset="0"/>
              </a:rPr>
              <a:t>v listu 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dirty="0"/>
              <a:t> vpisují se do buněk sešitu</a:t>
            </a:r>
          </a:p>
          <a:p>
            <a:r>
              <a:rPr lang="cs-CZ" sz="1400" dirty="0"/>
              <a:t>vzorce jsou vždy </a:t>
            </a:r>
            <a:r>
              <a:rPr lang="cs-CZ" sz="1400" dirty="0" err="1" smtClean="0"/>
              <a:t>uvozeny</a:t>
            </a:r>
            <a:r>
              <a:rPr lang="cs-CZ" sz="1400" dirty="0" smtClean="0"/>
              <a:t> </a:t>
            </a:r>
            <a:r>
              <a:rPr lang="cs-CZ" sz="1400" b="1" dirty="0">
                <a:solidFill>
                  <a:srgbClr val="0000FF"/>
                </a:solidFill>
              </a:rPr>
              <a:t>= </a:t>
            </a:r>
            <a:r>
              <a:rPr lang="cs-CZ" sz="1400" dirty="0"/>
              <a:t>(lze též</a:t>
            </a:r>
            <a:r>
              <a:rPr lang="cs-CZ" sz="1400" b="1" dirty="0">
                <a:solidFill>
                  <a:srgbClr val="0000FF"/>
                </a:solidFill>
              </a:rPr>
              <a:t> </a:t>
            </a:r>
            <a:r>
              <a:rPr lang="cs-CZ" sz="1400" b="1" dirty="0" smtClean="0">
                <a:solidFill>
                  <a:srgbClr val="0000FF"/>
                </a:solidFill>
              </a:rPr>
              <a:t>+</a:t>
            </a:r>
            <a:r>
              <a:rPr lang="cs-CZ" sz="1400" dirty="0" smtClean="0"/>
              <a:t>,</a:t>
            </a:r>
            <a:r>
              <a:rPr lang="cs-CZ" sz="1400" b="1" dirty="0" smtClean="0">
                <a:solidFill>
                  <a:srgbClr val="0000FF"/>
                </a:solidFill>
              </a:rPr>
              <a:t> -</a:t>
            </a:r>
            <a:r>
              <a:rPr lang="cs-CZ" sz="1400" dirty="0" smtClean="0"/>
              <a:t>).</a:t>
            </a:r>
            <a:endParaRPr lang="cs-CZ" sz="1400" dirty="0"/>
          </a:p>
          <a:p>
            <a:r>
              <a:rPr lang="cs-CZ" sz="1400" dirty="0"/>
              <a:t> aritmetické operátory + zabudované funkce Excelu</a:t>
            </a:r>
          </a:p>
          <a:p>
            <a:r>
              <a:rPr lang="cs-CZ" sz="1400" dirty="0"/>
              <a:t> pro </a:t>
            </a:r>
            <a:r>
              <a:rPr lang="cs-CZ" sz="1400" dirty="0" smtClean="0"/>
              <a:t>logické sčítání </a:t>
            </a:r>
            <a:r>
              <a:rPr lang="cs-CZ" sz="1400" dirty="0"/>
              <a:t>nečíselných položek se používá </a:t>
            </a:r>
            <a:r>
              <a:rPr lang="en-US" sz="1400" dirty="0">
                <a:solidFill>
                  <a:srgbClr val="0000FF"/>
                </a:solidFill>
              </a:rPr>
              <a:t>&amp;</a:t>
            </a:r>
          </a:p>
          <a:p>
            <a:r>
              <a:rPr lang="en-US" sz="1400" dirty="0"/>
              <a:t> v</a:t>
            </a:r>
            <a:r>
              <a:rPr lang="cs-CZ" sz="1400" dirty="0" err="1"/>
              <a:t>ýpočet</a:t>
            </a:r>
            <a:r>
              <a:rPr lang="cs-CZ" sz="1400" dirty="0"/>
              <a:t> je založen buď na číselných konstantách nebo odkazech na </a:t>
            </a:r>
            <a:r>
              <a:rPr lang="cs-CZ" sz="1400" dirty="0" smtClean="0"/>
              <a:t>buňky</a:t>
            </a:r>
            <a:endParaRPr lang="cs-CZ" sz="1400" dirty="0"/>
          </a:p>
          <a:p>
            <a:endParaRPr lang="cs-CZ" sz="1400" dirty="0"/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484438" y="4238848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 dirty="0">
                <a:solidFill>
                  <a:srgbClr val="0000FF"/>
                </a:solidFill>
              </a:rPr>
              <a:t>=</a:t>
            </a:r>
            <a:r>
              <a:rPr lang="cs-CZ" sz="3600" b="1" dirty="0" smtClean="0">
                <a:solidFill>
                  <a:srgbClr val="0000FF"/>
                </a:solidFill>
              </a:rPr>
              <a:t>3*odmocnina(A1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900113" y="4980210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uvození vzorce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2339752" y="3467323"/>
            <a:ext cx="1101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800" dirty="0"/>
              <a:t>konstanta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4838402" y="3538760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zabudovaný vzorec Excelu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5583262" y="5294535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odkaz na buňku</a:t>
            </a:r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>
            <a:off x="2790602" y="3807048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4478833" y="3780854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4" name="AutoShape 12"/>
          <p:cNvSpPr>
            <a:spLocks noChangeArrowheads="1"/>
          </p:cNvSpPr>
          <p:nvPr/>
        </p:nvSpPr>
        <p:spPr bwMode="auto">
          <a:xfrm rot="-7409376">
            <a:off x="2124076" y="4475385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5" name="AutoShape 13"/>
          <p:cNvSpPr>
            <a:spLocks noChangeArrowheads="1"/>
          </p:cNvSpPr>
          <p:nvPr/>
        </p:nvSpPr>
        <p:spPr bwMode="auto">
          <a:xfrm flipH="1" flipV="1">
            <a:off x="5727725" y="481511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226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 – odkaz na buňku stylu A1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cs-CZ" sz="1600" b="1" dirty="0"/>
              <a:t>Relativní odkazy</a:t>
            </a:r>
          </a:p>
          <a:p>
            <a:r>
              <a:rPr lang="cs-CZ" sz="1400" dirty="0" smtClean="0"/>
              <a:t> </a:t>
            </a:r>
            <a:r>
              <a:rPr lang="cs-CZ" sz="1400" b="1" dirty="0">
                <a:solidFill>
                  <a:srgbClr val="0000FF"/>
                </a:solidFill>
              </a:rPr>
              <a:t>A1</a:t>
            </a:r>
            <a:r>
              <a:rPr lang="cs-CZ" sz="1400" dirty="0"/>
              <a:t> = buňka 1. řádku sloupci A</a:t>
            </a:r>
          </a:p>
          <a:p>
            <a:r>
              <a:rPr lang="cs-CZ" sz="1400" b="1" dirty="0"/>
              <a:t> </a:t>
            </a:r>
            <a:r>
              <a:rPr lang="cs-CZ" sz="1400" b="1" dirty="0">
                <a:solidFill>
                  <a:srgbClr val="0000FF"/>
                </a:solidFill>
              </a:rPr>
              <a:t>A1:B6</a:t>
            </a:r>
            <a:r>
              <a:rPr lang="cs-CZ" sz="1400" dirty="0"/>
              <a:t> = blok buněk – levý horní roh je v 1. řádku, sloupec A,pravý dolní na řádku 6, sloupec </a:t>
            </a:r>
            <a:r>
              <a:rPr lang="cs-CZ" sz="1400" dirty="0" smtClean="0"/>
              <a:t>B</a:t>
            </a:r>
            <a:br>
              <a:rPr lang="cs-CZ" sz="1400" dirty="0" smtClean="0"/>
            </a:br>
            <a:r>
              <a:rPr lang="cs-CZ" sz="1400" dirty="0" smtClean="0"/>
              <a:t>blok lze pojmenovat vepsáním názvu do pole názvů:</a:t>
            </a:r>
          </a:p>
          <a:p>
            <a:r>
              <a:rPr lang="cs-CZ" sz="1400" b="1" dirty="0" smtClean="0">
                <a:solidFill>
                  <a:srgbClr val="0000FF"/>
                </a:solidFill>
              </a:rPr>
              <a:t>A:A</a:t>
            </a:r>
            <a:r>
              <a:rPr lang="cs-CZ" sz="1400" dirty="0" smtClean="0"/>
              <a:t> = blok sloupců</a:t>
            </a:r>
          </a:p>
          <a:p>
            <a:r>
              <a:rPr lang="cs-CZ" sz="1400" b="1" dirty="0" smtClean="0">
                <a:solidFill>
                  <a:srgbClr val="0000FF"/>
                </a:solidFill>
              </a:rPr>
              <a:t>11:11</a:t>
            </a:r>
            <a:r>
              <a:rPr lang="cs-CZ" sz="1400" dirty="0" smtClean="0"/>
              <a:t> = blok řádků</a:t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relativní odkaz se při automatickém vyplnění buněk vzorcem posune</a:t>
            </a:r>
          </a:p>
          <a:p>
            <a:pPr>
              <a:buNone/>
            </a:pPr>
            <a:r>
              <a:rPr lang="cs-CZ" sz="1600" b="1" dirty="0" smtClean="0"/>
              <a:t>Absolutní odkazy</a:t>
            </a:r>
            <a:endParaRPr lang="cs-CZ" sz="1600" dirty="0" smtClean="0"/>
          </a:p>
          <a:p>
            <a:r>
              <a:rPr lang="cs-CZ" sz="1400" dirty="0" smtClean="0"/>
              <a:t> odkaz na buňku  je pevně dán</a:t>
            </a:r>
            <a:r>
              <a:rPr lang="en-US" sz="1400" dirty="0" smtClean="0"/>
              <a:t>, p</a:t>
            </a:r>
            <a:r>
              <a:rPr lang="cs-CZ" sz="1400" dirty="0" err="1" smtClean="0"/>
              <a:t>ři</a:t>
            </a:r>
            <a:r>
              <a:rPr lang="cs-CZ" sz="1400" dirty="0" smtClean="0"/>
              <a:t> kopírování nebo automatickém vyplnění se nemění, lze uzamknout jak řádky, tak sloupce samostatně</a:t>
            </a:r>
          </a:p>
          <a:p>
            <a:endParaRPr lang="cs-CZ" sz="1400" dirty="0"/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4139952" y="5589240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/>
              <a:t> </a:t>
            </a:r>
            <a:r>
              <a:rPr lang="en-US" sz="3600" b="1">
                <a:solidFill>
                  <a:srgbClr val="FF0000"/>
                </a:solidFill>
              </a:rPr>
              <a:t>$</a:t>
            </a:r>
            <a:r>
              <a:rPr lang="cs-CZ" sz="3600" b="1">
                <a:solidFill>
                  <a:srgbClr val="0000FF"/>
                </a:solidFill>
              </a:rPr>
              <a:t>A</a:t>
            </a:r>
            <a:r>
              <a:rPr lang="en-US" sz="3600" b="1">
                <a:solidFill>
                  <a:srgbClr val="FF0000"/>
                </a:solidFill>
              </a:rPr>
              <a:t>$</a:t>
            </a:r>
            <a:r>
              <a:rPr lang="cs-CZ" sz="3600" b="1">
                <a:solidFill>
                  <a:srgbClr val="0000FF"/>
                </a:solidFill>
              </a:rPr>
              <a:t>1</a:t>
            </a:r>
            <a:endParaRPr lang="cs-CZ" sz="2400"/>
          </a:p>
        </p:txBody>
      </p:sp>
      <p:sp>
        <p:nvSpPr>
          <p:cNvPr id="142341" name="AutoShape 5"/>
          <p:cNvSpPr>
            <a:spLocks noChangeArrowheads="1"/>
          </p:cNvSpPr>
          <p:nvPr/>
        </p:nvSpPr>
        <p:spPr bwMode="auto">
          <a:xfrm rot="16200000">
            <a:off x="3852615" y="5654327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1395165" y="5746403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uzamčení sloupce</a:t>
            </a:r>
          </a:p>
        </p:txBody>
      </p:sp>
      <p:sp>
        <p:nvSpPr>
          <p:cNvPr id="142343" name="AutoShape 7"/>
          <p:cNvSpPr>
            <a:spLocks noChangeArrowheads="1"/>
          </p:cNvSpPr>
          <p:nvPr/>
        </p:nvSpPr>
        <p:spPr bwMode="auto">
          <a:xfrm rot="4169552">
            <a:off x="5292478" y="5365402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5602040" y="5366990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uzamčení řádku</a:t>
            </a: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708920"/>
            <a:ext cx="4293661" cy="154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 rot="16200000">
            <a:off x="2484216" y="3860602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70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 descr="vzorc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996952"/>
            <a:ext cx="3797300" cy="1079500"/>
          </a:xfrm>
          <a:prstGeom prst="rect">
            <a:avLst/>
          </a:prstGeom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/>
              <a:t>Závislosti vzorců – </a:t>
            </a:r>
            <a:r>
              <a:rPr lang="cs-CZ" sz="1800" b="1" dirty="0" smtClean="0"/>
              <a:t>karta Vzorce</a:t>
            </a:r>
            <a:endParaRPr lang="cs-CZ" sz="1800" dirty="0"/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3347864" y="4509120"/>
            <a:ext cx="160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kontrola  chyb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587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označení a odznačení předchozích a následných vzorců</a:t>
            </a:r>
          </a:p>
        </p:txBody>
      </p:sp>
      <p:sp>
        <p:nvSpPr>
          <p:cNvPr id="144393" name="AutoShape 9"/>
          <p:cNvSpPr>
            <a:spLocks noChangeArrowheads="1"/>
          </p:cNvSpPr>
          <p:nvPr/>
        </p:nvSpPr>
        <p:spPr bwMode="auto">
          <a:xfrm>
            <a:off x="2339752" y="2924944"/>
            <a:ext cx="1368152" cy="115212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H="1" flipV="1">
            <a:off x="1475654" y="2492896"/>
            <a:ext cx="864097" cy="57606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5" name="AutoShape 11"/>
          <p:cNvSpPr>
            <a:spLocks noChangeArrowheads="1"/>
          </p:cNvSpPr>
          <p:nvPr/>
        </p:nvSpPr>
        <p:spPr bwMode="auto">
          <a:xfrm>
            <a:off x="5436097" y="2996952"/>
            <a:ext cx="720080" cy="93610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4396" name="Line 12"/>
          <p:cNvSpPr>
            <a:spLocks noChangeShapeType="1"/>
          </p:cNvSpPr>
          <p:nvPr/>
        </p:nvSpPr>
        <p:spPr bwMode="auto">
          <a:xfrm flipH="1" flipV="1">
            <a:off x="6156325" y="3578225"/>
            <a:ext cx="503238" cy="4333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5754688" y="4084638"/>
            <a:ext cx="25617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800" dirty="0"/>
              <a:t>sledování </a:t>
            </a:r>
            <a:r>
              <a:rPr lang="cs-CZ" sz="1800" dirty="0" smtClean="0"/>
              <a:t>změn</a:t>
            </a:r>
          </a:p>
          <a:p>
            <a:r>
              <a:rPr lang="cs-CZ" sz="1800" dirty="0" smtClean="0"/>
              <a:t>hodnot i ve skrytých</a:t>
            </a:r>
          </a:p>
          <a:p>
            <a:r>
              <a:rPr lang="cs-CZ" sz="1800" dirty="0" smtClean="0"/>
              <a:t>a neviditelných sloupcích</a:t>
            </a:r>
            <a:endParaRPr lang="cs-CZ" sz="1800" dirty="0"/>
          </a:p>
        </p:txBody>
      </p:sp>
      <p:sp>
        <p:nvSpPr>
          <p:cNvPr id="144398" name="Line 14"/>
          <p:cNvSpPr>
            <a:spLocks noChangeShapeType="1"/>
          </p:cNvSpPr>
          <p:nvPr/>
        </p:nvSpPr>
        <p:spPr bwMode="auto">
          <a:xfrm>
            <a:off x="3995936" y="3501009"/>
            <a:ext cx="648072" cy="93610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9" name="Line 15"/>
          <p:cNvSpPr>
            <a:spLocks noChangeShapeType="1"/>
          </p:cNvSpPr>
          <p:nvPr/>
        </p:nvSpPr>
        <p:spPr bwMode="auto">
          <a:xfrm>
            <a:off x="4067944" y="3212976"/>
            <a:ext cx="1512168" cy="216024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403" name="Text Box 19"/>
          <p:cNvSpPr txBox="1">
            <a:spLocks noChangeArrowheads="1"/>
          </p:cNvSpPr>
          <p:nvPr/>
        </p:nvSpPr>
        <p:spPr bwMode="auto">
          <a:xfrm>
            <a:off x="411162" y="4941168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/>
              <a:t>Zpřehlednění vzorců</a:t>
            </a:r>
            <a:endParaRPr lang="cs-CZ" sz="1800"/>
          </a:p>
        </p:txBody>
      </p:sp>
      <p:sp>
        <p:nvSpPr>
          <p:cNvPr id="144404" name="Text Box 20"/>
          <p:cNvSpPr txBox="1">
            <a:spLocks noChangeArrowheads="1"/>
          </p:cNvSpPr>
          <p:nvPr/>
        </p:nvSpPr>
        <p:spPr bwMode="auto">
          <a:xfrm>
            <a:off x="611188" y="5524500"/>
            <a:ext cx="348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Vložit tabulátor CTRL+ALT+TAB</a:t>
            </a:r>
          </a:p>
          <a:p>
            <a:r>
              <a:rPr lang="cs-CZ" sz="1800"/>
              <a:t>Vložit konec řádku ALT+ENTER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508104" y="5373216"/>
            <a:ext cx="25419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zobrazení vzorců namísto</a:t>
            </a:r>
          </a:p>
          <a:p>
            <a:r>
              <a:rPr lang="cs-CZ" sz="1800" dirty="0" smtClean="0"/>
              <a:t>hodnot v buňkách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231462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 descr="koment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780928"/>
            <a:ext cx="4851400" cy="1079500"/>
          </a:xfrm>
          <a:prstGeom prst="rect">
            <a:avLst/>
          </a:prstGeom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II.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 smtClean="0"/>
              <a:t>Vkládání komentářů, změny listu – karta Revize</a:t>
            </a:r>
            <a:endParaRPr lang="cs-CZ" sz="1800" dirty="0"/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587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označení a odznačení předchozích a následných vzorců</a:t>
            </a:r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H="1" flipV="1">
            <a:off x="1475654" y="2492896"/>
            <a:ext cx="2" cy="50405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19" name="Obrázek 18" descr="vzorc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149080"/>
            <a:ext cx="4660900" cy="1079500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51520" y="5661248"/>
            <a:ext cx="4293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možnost zamknout list či sešit dvojicí hesel</a:t>
            </a:r>
            <a:endParaRPr lang="cs-CZ" sz="18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 flipV="1">
            <a:off x="3779912" y="4869160"/>
            <a:ext cx="2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3779912" y="4869160"/>
            <a:ext cx="720080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156176" y="5661248"/>
            <a:ext cx="264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sledování změn a jejich</a:t>
            </a:r>
          </a:p>
          <a:p>
            <a:r>
              <a:rPr lang="cs-CZ" sz="1800" dirty="0" smtClean="0"/>
              <a:t>schvalování nebo zamítání</a:t>
            </a:r>
            <a:endParaRPr lang="cs-CZ" sz="1800" dirty="0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5724128" y="4869160"/>
            <a:ext cx="432048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943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III.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7069906" y="3245644"/>
            <a:ext cx="15281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K</a:t>
            </a:r>
            <a:r>
              <a:rPr lang="cs-CZ" sz="1800" dirty="0" smtClean="0"/>
              <a:t>ontrola  </a:t>
            </a:r>
            <a:r>
              <a:rPr lang="cs-CZ" sz="1800" dirty="0"/>
              <a:t>chyb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3856402"/>
            <a:ext cx="2470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Výběr funkce z knihoven</a:t>
            </a:r>
            <a:endParaRPr lang="cs-CZ" sz="18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4462" t="36119" r="29134" b="50441"/>
          <a:stretch>
            <a:fillRect/>
          </a:stretch>
        </p:blipFill>
        <p:spPr bwMode="auto">
          <a:xfrm>
            <a:off x="179512" y="2029672"/>
            <a:ext cx="8784976" cy="111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Šipka doprava 22"/>
          <p:cNvSpPr/>
          <p:nvPr/>
        </p:nvSpPr>
        <p:spPr>
          <a:xfrm rot="7532543">
            <a:off x="2985273" y="175933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 rot="7532543">
            <a:off x="320977" y="2047365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1187625" y="2276872"/>
            <a:ext cx="3456384" cy="64807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rot="5400000" flipH="1" flipV="1">
            <a:off x="989837" y="3051095"/>
            <a:ext cx="9000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6264384" y="2277120"/>
            <a:ext cx="1043920" cy="64782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rot="5400000" flipH="1" flipV="1">
            <a:off x="5741994" y="3051094"/>
            <a:ext cx="9000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203848" y="3856402"/>
            <a:ext cx="5336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O</a:t>
            </a:r>
            <a:r>
              <a:rPr lang="cs-CZ" sz="1800" dirty="0" smtClean="0"/>
              <a:t>značení </a:t>
            </a:r>
            <a:r>
              <a:rPr lang="cs-CZ" sz="1800" dirty="0"/>
              <a:t>a odznačení předchozích a následných vzorců</a:t>
            </a:r>
          </a:p>
        </p:txBody>
      </p:sp>
      <p:sp>
        <p:nvSpPr>
          <p:cNvPr id="31" name="Šipka doprava 30"/>
          <p:cNvSpPr/>
          <p:nvPr/>
        </p:nvSpPr>
        <p:spPr>
          <a:xfrm rot="16200000">
            <a:off x="7632364" y="281690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l="18242" t="36119" r="55508" b="51281"/>
          <a:stretch>
            <a:fillRect/>
          </a:stretch>
        </p:blipFill>
        <p:spPr bwMode="auto">
          <a:xfrm>
            <a:off x="2987824" y="4891226"/>
            <a:ext cx="36004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Šipka doprava 32"/>
          <p:cNvSpPr/>
          <p:nvPr/>
        </p:nvSpPr>
        <p:spPr>
          <a:xfrm rot="7532543">
            <a:off x="5073506" y="458971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prava 33"/>
          <p:cNvSpPr/>
          <p:nvPr/>
        </p:nvSpPr>
        <p:spPr>
          <a:xfrm>
            <a:off x="2627832" y="525126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79512" y="5169966"/>
            <a:ext cx="26877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Vkládání komentářů a</a:t>
            </a:r>
          </a:p>
          <a:p>
            <a:r>
              <a:rPr lang="cs-CZ" sz="1800" dirty="0" smtClean="0"/>
              <a:t>poznámek do vytvořeného</a:t>
            </a:r>
          </a:p>
          <a:p>
            <a:r>
              <a:rPr lang="cs-CZ" dirty="0" smtClean="0"/>
              <a:t>souboru se vzorci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833330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57" name="AutoShape 13"/>
          <p:cNvSpPr>
            <a:spLocks noChangeArrowheads="1"/>
          </p:cNvSpPr>
          <p:nvPr/>
        </p:nvSpPr>
        <p:spPr bwMode="auto">
          <a:xfrm>
            <a:off x="288032" y="1484784"/>
            <a:ext cx="5616624" cy="1526579"/>
          </a:xfrm>
          <a:prstGeom prst="roundRect">
            <a:avLst>
              <a:gd name="adj" fmla="val 16667"/>
            </a:avLst>
          </a:prstGeom>
          <a:solidFill>
            <a:srgbClr val="CC6600">
              <a:alpha val="29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anchor="ctr">
            <a:no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cs-CZ" sz="200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Spojitá data</a:t>
            </a:r>
          </a:p>
        </p:txBody>
      </p:sp>
      <p:sp>
        <p:nvSpPr>
          <p:cNvPr id="287758" name="AutoShape 14"/>
          <p:cNvSpPr>
            <a:spLocks noChangeArrowheads="1"/>
          </p:cNvSpPr>
          <p:nvPr/>
        </p:nvSpPr>
        <p:spPr bwMode="auto">
          <a:xfrm>
            <a:off x="288032" y="3011364"/>
            <a:ext cx="5616624" cy="2937917"/>
          </a:xfrm>
          <a:prstGeom prst="roundRect">
            <a:avLst>
              <a:gd name="adj" fmla="val 9076"/>
            </a:avLst>
          </a:prstGeom>
          <a:solidFill>
            <a:srgbClr val="FF850B">
              <a:alpha val="29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anchor="ctr">
            <a:no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cs-CZ" sz="20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Diskrétní data</a:t>
            </a:r>
          </a:p>
        </p:txBody>
      </p:sp>
      <p:sp>
        <p:nvSpPr>
          <p:cNvPr id="43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404813"/>
            <a:ext cx="8985250" cy="776287"/>
          </a:xfrm>
          <a:noFill/>
        </p:spPr>
        <p:txBody>
          <a:bodyPr/>
          <a:lstStyle/>
          <a:p>
            <a:r>
              <a:rPr lang="cs-CZ" smtClean="0"/>
              <a:t>Jak vznikají informace ?</a:t>
            </a:r>
            <a:br>
              <a:rPr lang="cs-CZ" smtClean="0"/>
            </a:br>
            <a:r>
              <a:rPr lang="cs-CZ" smtClean="0"/>
              <a:t>– různé typy dat znamenají různou informaci</a:t>
            </a:r>
          </a:p>
        </p:txBody>
      </p:sp>
      <p:sp>
        <p:nvSpPr>
          <p:cNvPr id="287747" name="AutoShape 3"/>
          <p:cNvSpPr>
            <a:spLocks noChangeArrowheads="1"/>
          </p:cNvSpPr>
          <p:nvPr/>
        </p:nvSpPr>
        <p:spPr bwMode="auto">
          <a:xfrm>
            <a:off x="2165920" y="1634208"/>
            <a:ext cx="1873250" cy="431800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b="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Kolikrát ?</a:t>
            </a:r>
          </a:p>
        </p:txBody>
      </p:sp>
      <p:sp>
        <p:nvSpPr>
          <p:cNvPr id="43013" name="AutoShape 4"/>
          <p:cNvSpPr>
            <a:spLocks noChangeArrowheads="1"/>
          </p:cNvSpPr>
          <p:nvPr/>
        </p:nvSpPr>
        <p:spPr bwMode="auto">
          <a:xfrm>
            <a:off x="6052120" y="2393033"/>
            <a:ext cx="1828800" cy="2582863"/>
          </a:xfrm>
          <a:prstGeom prst="homePlate">
            <a:avLst>
              <a:gd name="adj" fmla="val 25000"/>
            </a:avLst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 i="0"/>
              <a:t/>
            </a:r>
            <a:br>
              <a:rPr lang="cs-CZ" b="0" i="0"/>
            </a:br>
            <a:r>
              <a:rPr lang="cs-CZ" b="0" i="0"/>
              <a:t>Podíl</a:t>
            </a:r>
            <a:br>
              <a:rPr lang="cs-CZ" b="0" i="0"/>
            </a:br>
            <a:r>
              <a:rPr lang="cs-CZ" b="0" i="0"/>
              <a:t>hodnot větší/menší než specifikovaná</a:t>
            </a:r>
            <a:br>
              <a:rPr lang="cs-CZ" b="0" i="0"/>
            </a:br>
            <a:r>
              <a:rPr lang="cs-CZ" b="0" i="0"/>
              <a:t>hodnota</a:t>
            </a:r>
            <a:br>
              <a:rPr lang="cs-CZ" b="0" i="0"/>
            </a:br>
            <a:r>
              <a:rPr lang="cs-CZ" b="0" i="0"/>
              <a:t>?</a:t>
            </a:r>
            <a:br>
              <a:rPr lang="cs-CZ" b="0" i="0"/>
            </a:br>
            <a:endParaRPr lang="cs-CZ" b="0" i="0"/>
          </a:p>
        </p:txBody>
      </p:sp>
      <p:sp>
        <p:nvSpPr>
          <p:cNvPr id="287749" name="AutoShape 5"/>
          <p:cNvSpPr>
            <a:spLocks noChangeArrowheads="1"/>
          </p:cNvSpPr>
          <p:nvPr/>
        </p:nvSpPr>
        <p:spPr bwMode="auto">
          <a:xfrm>
            <a:off x="2165920" y="2783558"/>
            <a:ext cx="1873250" cy="431800"/>
          </a:xfrm>
          <a:prstGeom prst="roundRect">
            <a:avLst>
              <a:gd name="adj" fmla="val 16667"/>
            </a:avLst>
          </a:prstGeom>
          <a:solidFill>
            <a:srgbClr val="E472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b="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 kolik ?</a:t>
            </a:r>
          </a:p>
        </p:txBody>
      </p:sp>
      <p:sp>
        <p:nvSpPr>
          <p:cNvPr id="287750" name="AutoShape 6"/>
          <p:cNvSpPr>
            <a:spLocks noChangeArrowheads="1"/>
          </p:cNvSpPr>
          <p:nvPr/>
        </p:nvSpPr>
        <p:spPr bwMode="auto">
          <a:xfrm>
            <a:off x="2150045" y="3645025"/>
            <a:ext cx="1905000" cy="431800"/>
          </a:xfrm>
          <a:prstGeom prst="roundRect">
            <a:avLst>
              <a:gd name="adj" fmla="val 16667"/>
            </a:avLst>
          </a:prstGeom>
          <a:solidFill>
            <a:srgbClr val="FF850B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Větší, menší ?</a:t>
            </a:r>
          </a:p>
        </p:txBody>
      </p:sp>
      <p:sp>
        <p:nvSpPr>
          <p:cNvPr id="287751" name="AutoShape 7"/>
          <p:cNvSpPr>
            <a:spLocks noChangeArrowheads="1"/>
          </p:cNvSpPr>
          <p:nvPr/>
        </p:nvSpPr>
        <p:spPr bwMode="auto">
          <a:xfrm>
            <a:off x="2165920" y="5157441"/>
            <a:ext cx="1873250" cy="431800"/>
          </a:xfrm>
          <a:prstGeom prst="roundRect">
            <a:avLst>
              <a:gd name="adj" fmla="val 16667"/>
            </a:avLst>
          </a:prstGeom>
          <a:solidFill>
            <a:srgbClr val="FF9E3D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Rovná se ?</a:t>
            </a:r>
          </a:p>
        </p:txBody>
      </p:sp>
      <p:sp>
        <p:nvSpPr>
          <p:cNvPr id="287752" name="AutoShape 8"/>
          <p:cNvSpPr>
            <a:spLocks noChangeArrowheads="1"/>
          </p:cNvSpPr>
          <p:nvPr/>
        </p:nvSpPr>
        <p:spPr bwMode="auto">
          <a:xfrm>
            <a:off x="7704856" y="3221708"/>
            <a:ext cx="1181100" cy="90487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1600" b="0" i="0" dirty="0">
                <a:latin typeface="Arial" pitchFamily="34" charset="0"/>
                <a:cs typeface="Arial" pitchFamily="34" charset="0"/>
              </a:rPr>
              <a:t>Procenta odvozené hodnoty</a:t>
            </a:r>
          </a:p>
        </p:txBody>
      </p:sp>
      <p:sp>
        <p:nvSpPr>
          <p:cNvPr id="43018" name="Text Box 9"/>
          <p:cNvSpPr txBox="1">
            <a:spLocks noChangeArrowheads="1"/>
          </p:cNvSpPr>
          <p:nvPr/>
        </p:nvSpPr>
        <p:spPr bwMode="auto">
          <a:xfrm>
            <a:off x="337120" y="1631033"/>
            <a:ext cx="18288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700" b="0" i="0" u="sng" dirty="0"/>
              <a:t>Data </a:t>
            </a:r>
            <a:r>
              <a:rPr lang="cs-CZ" sz="1700" b="0" i="0" u="sng" dirty="0" smtClean="0"/>
              <a:t>poměrová</a:t>
            </a:r>
            <a:endParaRPr lang="cs-CZ" sz="1700" b="0" i="0" u="sng" dirty="0"/>
          </a:p>
          <a:p>
            <a:pPr>
              <a:spcBef>
                <a:spcPct val="50000"/>
              </a:spcBef>
            </a:pPr>
            <a:endParaRPr lang="cs-CZ" sz="1700" b="0" i="0" u="sng" dirty="0"/>
          </a:p>
          <a:p>
            <a:pPr>
              <a:spcBef>
                <a:spcPct val="50000"/>
              </a:spcBef>
            </a:pPr>
            <a:r>
              <a:rPr lang="cs-CZ" sz="1700" b="0" i="0" u="sng" dirty="0"/>
              <a:t>Data </a:t>
            </a:r>
            <a:r>
              <a:rPr lang="cs-CZ" sz="1700" b="0" i="0" u="sng" dirty="0" smtClean="0"/>
              <a:t>intervalová</a:t>
            </a:r>
          </a:p>
          <a:p>
            <a:pPr>
              <a:spcBef>
                <a:spcPct val="50000"/>
              </a:spcBef>
            </a:pPr>
            <a:endParaRPr lang="cs-CZ" sz="1700" u="sng" dirty="0"/>
          </a:p>
          <a:p>
            <a:pPr>
              <a:spcBef>
                <a:spcPct val="50000"/>
              </a:spcBef>
            </a:pPr>
            <a:r>
              <a:rPr lang="cs-CZ" sz="1700" b="0" i="0" u="sng" dirty="0" smtClean="0"/>
              <a:t>Data kardinální</a:t>
            </a:r>
            <a:endParaRPr lang="cs-CZ" sz="1700" b="0" i="0" u="sng" dirty="0"/>
          </a:p>
          <a:p>
            <a:pPr>
              <a:spcBef>
                <a:spcPct val="50000"/>
              </a:spcBef>
            </a:pPr>
            <a:endParaRPr lang="cs-CZ" sz="1700" b="0" i="0" u="sng" dirty="0"/>
          </a:p>
          <a:p>
            <a:pPr>
              <a:spcBef>
                <a:spcPct val="50000"/>
              </a:spcBef>
            </a:pPr>
            <a:r>
              <a:rPr lang="cs-CZ" sz="1700" b="0" i="0" u="sng" dirty="0"/>
              <a:t>Data </a:t>
            </a:r>
            <a:r>
              <a:rPr lang="cs-CZ" sz="1700" b="0" i="0" u="sng" dirty="0" smtClean="0"/>
              <a:t>ordinální</a:t>
            </a:r>
            <a:endParaRPr lang="cs-CZ" sz="1700" b="0" i="0" u="sng" dirty="0"/>
          </a:p>
          <a:p>
            <a:pPr>
              <a:spcBef>
                <a:spcPct val="50000"/>
              </a:spcBef>
            </a:pPr>
            <a:endParaRPr lang="cs-CZ" sz="1700" b="0" i="0" u="sng" dirty="0"/>
          </a:p>
          <a:p>
            <a:pPr>
              <a:spcBef>
                <a:spcPct val="50000"/>
              </a:spcBef>
            </a:pPr>
            <a:r>
              <a:rPr lang="cs-CZ" sz="1700" b="0" i="0" u="sng" dirty="0"/>
              <a:t>Data </a:t>
            </a:r>
            <a:r>
              <a:rPr lang="cs-CZ" sz="1700" b="0" i="0" u="sng" dirty="0" smtClean="0"/>
              <a:t>nominální</a:t>
            </a:r>
          </a:p>
          <a:p>
            <a:pPr>
              <a:spcBef>
                <a:spcPct val="50000"/>
              </a:spcBef>
            </a:pPr>
            <a:endParaRPr lang="cs-CZ" sz="1700" u="sng" dirty="0"/>
          </a:p>
          <a:p>
            <a:pPr>
              <a:spcBef>
                <a:spcPct val="50000"/>
              </a:spcBef>
            </a:pPr>
            <a:r>
              <a:rPr lang="cs-CZ" sz="1700" b="0" i="0" u="sng" dirty="0" smtClean="0"/>
              <a:t>Data binární</a:t>
            </a:r>
            <a:endParaRPr lang="cs-CZ" sz="1700" b="0" i="0" u="sng" dirty="0"/>
          </a:p>
        </p:txBody>
      </p:sp>
      <p:sp>
        <p:nvSpPr>
          <p:cNvPr id="43019" name="AutoShape 10"/>
          <p:cNvSpPr>
            <a:spLocks noChangeArrowheads="1"/>
          </p:cNvSpPr>
          <p:nvPr/>
        </p:nvSpPr>
        <p:spPr bwMode="auto">
          <a:xfrm rot="16200000" flipV="1">
            <a:off x="764863" y="1965290"/>
            <a:ext cx="420688" cy="514174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cs-CZ"/>
          </a:p>
        </p:txBody>
      </p:sp>
      <p:sp>
        <p:nvSpPr>
          <p:cNvPr id="43024" name="Text Box 15"/>
          <p:cNvSpPr txBox="1">
            <a:spLocks noChangeArrowheads="1"/>
          </p:cNvSpPr>
          <p:nvPr/>
        </p:nvSpPr>
        <p:spPr bwMode="auto">
          <a:xfrm>
            <a:off x="2181718" y="4772036"/>
            <a:ext cx="1828800" cy="117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500" b="0" i="0" dirty="0"/>
              <a:t>Kategoriální </a:t>
            </a:r>
            <a:r>
              <a:rPr lang="cs-CZ" sz="1500" b="0" i="0" dirty="0" smtClean="0"/>
              <a:t>otázky</a:t>
            </a:r>
            <a:endParaRPr lang="cs-CZ" sz="1500" b="0" i="0" dirty="0"/>
          </a:p>
          <a:p>
            <a:pPr>
              <a:spcBef>
                <a:spcPct val="50000"/>
              </a:spcBef>
            </a:pPr>
            <a:endParaRPr lang="cs-CZ" sz="2200" b="0" i="0" dirty="0"/>
          </a:p>
          <a:p>
            <a:pPr>
              <a:spcBef>
                <a:spcPct val="50000"/>
              </a:spcBef>
            </a:pPr>
            <a:r>
              <a:rPr lang="cs-CZ" sz="1500" b="0" i="0" dirty="0"/>
              <a:t>Otázky „Ano/Ne“</a:t>
            </a:r>
          </a:p>
        </p:txBody>
      </p:sp>
      <p:sp>
        <p:nvSpPr>
          <p:cNvPr id="43025" name="Text Box 16"/>
          <p:cNvSpPr txBox="1">
            <a:spLocks noChangeArrowheads="1"/>
          </p:cNvSpPr>
          <p:nvPr/>
        </p:nvSpPr>
        <p:spPr bwMode="auto">
          <a:xfrm>
            <a:off x="216470" y="5972771"/>
            <a:ext cx="9036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0" i="0" dirty="0">
                <a:latin typeface="Arial Black" pitchFamily="34" charset="0"/>
              </a:rPr>
              <a:t>Samotná znalost typu dat ale na dosažení informace </a:t>
            </a:r>
            <a:r>
              <a:rPr lang="cs-CZ" sz="1600" b="0" i="0" dirty="0" smtClean="0">
                <a:latin typeface="Arial Black" pitchFamily="34" charset="0"/>
              </a:rPr>
              <a:t>nestačí…</a:t>
            </a:r>
            <a:endParaRPr lang="cs-CZ" sz="1600" b="0" i="0" dirty="0">
              <a:latin typeface="Arial Black" pitchFamily="34" charset="0"/>
            </a:endParaRP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 rot="16200000" flipV="1">
            <a:off x="764863" y="2754277"/>
            <a:ext cx="420688" cy="514174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cs-CZ"/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 rot="16200000" flipV="1">
            <a:off x="764863" y="3512289"/>
            <a:ext cx="420688" cy="514174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cs-CZ"/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 rot="16200000" flipV="1">
            <a:off x="764863" y="4289177"/>
            <a:ext cx="420688" cy="514174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cs-CZ"/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 rot="16200000" flipV="1">
            <a:off x="764863" y="5049802"/>
            <a:ext cx="420688" cy="514174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06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využití seznamu vzorců</a:t>
            </a:r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/>
        </p:nvGraphicFramePr>
        <p:xfrm>
          <a:off x="395288" y="2565400"/>
          <a:ext cx="22479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8" name="Image" r:id="rId3" imgW="2247619" imgH="2095238" progId="">
                  <p:embed/>
                </p:oleObj>
              </mc:Choice>
              <mc:Fallback>
                <p:oleObj name="Image" r:id="rId3" imgW="2247619" imgH="20952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565400"/>
                        <a:ext cx="2247900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2916238" y="2997200"/>
          <a:ext cx="403225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9" name="Image" r:id="rId5" imgW="5193651" imgH="4368254" progId="">
                  <p:embed/>
                </p:oleObj>
              </mc:Choice>
              <mc:Fallback>
                <p:oleObj name="Image" r:id="rId5" imgW="5193651" imgH="436825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997200"/>
                        <a:ext cx="403225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2195513" y="4005263"/>
            <a:ext cx="574675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15" name="AutoShape 7"/>
          <p:cNvSpPr>
            <a:spLocks noChangeArrowheads="1"/>
          </p:cNvSpPr>
          <p:nvPr/>
        </p:nvSpPr>
        <p:spPr bwMode="auto">
          <a:xfrm rot="5400000">
            <a:off x="2986881" y="3861594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 flipH="1">
            <a:off x="2051050" y="5013325"/>
            <a:ext cx="1152525" cy="5032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 flipH="1" flipV="1">
            <a:off x="2051050" y="5516563"/>
            <a:ext cx="1008063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374650" y="5229225"/>
            <a:ext cx="2109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Funkce a její stručný popis</a:t>
            </a: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3708400" y="3789363"/>
            <a:ext cx="2303463" cy="20161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3178175" y="1917700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Kategorie vzorců</a:t>
            </a:r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 flipH="1" flipV="1">
            <a:off x="4716463" y="2420938"/>
            <a:ext cx="73025" cy="13684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145422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155733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423" name="AutoShape 15"/>
          <p:cNvSpPr>
            <a:spLocks noChangeArrowheads="1"/>
          </p:cNvSpPr>
          <p:nvPr/>
        </p:nvSpPr>
        <p:spPr bwMode="auto">
          <a:xfrm rot="5400000" flipH="1">
            <a:off x="6840538" y="3465512"/>
            <a:ext cx="935038" cy="1008063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7612063" y="4149725"/>
            <a:ext cx="1531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dirty="0"/>
              <a:t>průvodce funkcí</a:t>
            </a:r>
          </a:p>
        </p:txBody>
      </p:sp>
    </p:spTree>
    <p:extLst>
      <p:ext uri="{BB962C8B-B14F-4D97-AF65-F5344CB8AC3E}">
        <p14:creationId xmlns:p14="http://schemas.microsoft.com/office/powerpoint/2010/main" val="377542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</a:t>
            </a:r>
            <a:r>
              <a:rPr lang="cs-CZ" dirty="0" smtClean="0"/>
              <a:t>užitečné funkce</a:t>
            </a:r>
            <a:endParaRPr lang="cs-CZ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05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b="1" dirty="0" smtClean="0"/>
              <a:t>Celkem 408 funkcí ve verzi MS Excel 2010, ve verzi 2013 přidáno 50 nových funkcí, ve verzi 2016 přibude 5 nových funkcí.</a:t>
            </a:r>
          </a:p>
          <a:p>
            <a:pPr>
              <a:spcAft>
                <a:spcPts val="300"/>
              </a:spcAft>
            </a:pPr>
            <a:endParaRPr lang="cs-CZ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SUMA – </a:t>
            </a:r>
            <a:r>
              <a:rPr lang="cs-CZ" b="1" dirty="0" smtClean="0"/>
              <a:t>součet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SUMIF – </a:t>
            </a:r>
            <a:r>
              <a:rPr lang="cs-CZ" b="1" dirty="0" smtClean="0"/>
              <a:t>podmíněný součet (podmínky v doplňkové oblasti);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PRŮMĚR – </a:t>
            </a:r>
            <a:r>
              <a:rPr lang="cs-CZ" b="1" dirty="0" smtClean="0"/>
              <a:t>aritmetický průměr číselných hodnot oblasti;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GEOMEAN – </a:t>
            </a:r>
            <a:r>
              <a:rPr lang="cs-CZ" b="1" dirty="0" smtClean="0"/>
              <a:t>geometrický průměr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KDYŽ – </a:t>
            </a:r>
            <a:r>
              <a:rPr lang="cs-CZ" b="1" dirty="0" smtClean="0"/>
              <a:t>logická podmínka (</a:t>
            </a:r>
            <a:r>
              <a:rPr lang="cs-CZ" b="1" dirty="0" err="1" smtClean="0"/>
              <a:t>if</a:t>
            </a:r>
            <a:r>
              <a:rPr lang="cs-CZ" b="1" dirty="0" smtClean="0"/>
              <a:t>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MAX, MIN – </a:t>
            </a:r>
            <a:r>
              <a:rPr lang="cs-CZ" b="1" dirty="0" smtClean="0"/>
              <a:t>maximum/minimum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MEDIAN – </a:t>
            </a:r>
            <a:r>
              <a:rPr lang="cs-CZ" b="1" dirty="0" smtClean="0"/>
              <a:t>výpočet mediánu;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PERCENTILE – </a:t>
            </a:r>
            <a:r>
              <a:rPr lang="cs-CZ" b="1" dirty="0" smtClean="0"/>
              <a:t>výpočet percentilů;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DATUM (ROK, MĚSÍC, DEN) – </a:t>
            </a:r>
            <a:r>
              <a:rPr lang="cs-CZ" b="1" dirty="0" smtClean="0"/>
              <a:t>práce s kalendářními daty;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ABS – </a:t>
            </a:r>
            <a:r>
              <a:rPr lang="cs-CZ" b="1" dirty="0" smtClean="0"/>
              <a:t>absolutní hodnota;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97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Statistické funkce v MS Excel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11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b="1" dirty="0" smtClean="0"/>
              <a:t>Od verze 2007 obsahuje MS Excel některé pokročilé statistické funkce</a:t>
            </a:r>
          </a:p>
          <a:p>
            <a:pPr>
              <a:spcAft>
                <a:spcPts val="300"/>
              </a:spcAft>
            </a:pPr>
            <a:endParaRPr lang="cs-CZ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ZLEVA, ZPRAVA, ČÁST – </a:t>
            </a:r>
            <a:r>
              <a:rPr lang="cs-CZ" b="1" dirty="0" smtClean="0"/>
              <a:t>funkce pro ořezávání textových řetězců;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STANDARDNÍ MATEMATICKÉ FUNKCE (SIN, COS, LOG, LOGZ, EXP) – </a:t>
            </a:r>
            <a:r>
              <a:rPr lang="cs-CZ" b="1" dirty="0" smtClean="0"/>
              <a:t>a mnoho dalších.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CONFIDENCE – </a:t>
            </a:r>
            <a:r>
              <a:rPr lang="cs-CZ" b="1" dirty="0" smtClean="0"/>
              <a:t>výpočet intervalu spolehlivosti (při normálním rozdělení);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CORREL, PEARSON – </a:t>
            </a:r>
            <a:r>
              <a:rPr lang="cs-CZ" b="1" dirty="0" smtClean="0"/>
              <a:t>výpočet </a:t>
            </a:r>
            <a:r>
              <a:rPr lang="cs-CZ" b="1" dirty="0" err="1" smtClean="0"/>
              <a:t>Pearsonova</a:t>
            </a:r>
            <a:r>
              <a:rPr lang="cs-CZ" b="1" dirty="0" smtClean="0"/>
              <a:t> korelačního koeficientu;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COVAR – </a:t>
            </a:r>
            <a:r>
              <a:rPr lang="cs-CZ" b="1" dirty="0" smtClean="0"/>
              <a:t>výpočet kovariance dvou množin dat;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DEVSQ – </a:t>
            </a:r>
            <a:r>
              <a:rPr lang="cs-CZ" b="1" dirty="0" smtClean="0"/>
              <a:t>součet čtverců odchylek od výběrového průměru;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FDIST, GAMMADIST, CHIDIST, TDIST, NORMDIST aj. – </a:t>
            </a:r>
            <a:r>
              <a:rPr lang="cs-CZ" b="1" dirty="0" smtClean="0"/>
              <a:t>různá rozdělení pravděpodobnosti;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PRŮMODCHYLKA – </a:t>
            </a:r>
            <a:r>
              <a:rPr lang="cs-CZ" b="1" dirty="0" smtClean="0"/>
              <a:t>průměrná hodnota absolutních odchylek;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SLOPE – </a:t>
            </a:r>
            <a:r>
              <a:rPr lang="cs-CZ" b="1" dirty="0" smtClean="0"/>
              <a:t>směrnice lineárního modelu;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TTEST, ZTEST, CHITEST – </a:t>
            </a:r>
            <a:r>
              <a:rPr lang="cs-CZ" b="1" dirty="0" smtClean="0"/>
              <a:t>statistické testy shodnosti;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cs-CZ" b="1" dirty="0" smtClean="0">
                <a:solidFill>
                  <a:srgbClr val="6BA42C"/>
                </a:solidFill>
              </a:rPr>
              <a:t>ŘADU DALŠÍCH FUNKCÍ VŠAK EXCEL POSTRÁDÁ A JE TŘEBA VYUŽÍT SILNĚJŠÍHO NÁSTROJE</a:t>
            </a:r>
            <a:r>
              <a:rPr lang="cs-CZ" b="1" dirty="0" smtClean="0"/>
              <a:t>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56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Podnadpis 2"/>
          <p:cNvSpPr>
            <a:spLocks noGrp="1"/>
          </p:cNvSpPr>
          <p:nvPr>
            <p:ph type="subTitle" idx="4294967295"/>
          </p:nvPr>
        </p:nvSpPr>
        <p:spPr>
          <a:xfrm>
            <a:off x="251520" y="3284984"/>
            <a:ext cx="8572500" cy="2234458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Maticové (CSE) vzorce.</a:t>
            </a: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Cyklické odkazy a iterace v MS Excel.</a:t>
            </a: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Funkce SVYHLEDAT().</a:t>
            </a: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Podmíněné formátování.</a:t>
            </a: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Tvorba </a:t>
            </a:r>
            <a:r>
              <a:rPr lang="cs-CZ" sz="2400" b="1" dirty="0" err="1" smtClean="0">
                <a:solidFill>
                  <a:schemeClr val="tx2"/>
                </a:solidFill>
                <a:latin typeface="Arial" charset="0"/>
              </a:rPr>
              <a:t>heatmap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.</a:t>
            </a:r>
            <a:endParaRPr lang="cs-CZ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96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31837"/>
            <a:ext cx="7772400" cy="138499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3.1. Pokročilé vzorce, podmíněné formátování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000" i="1" dirty="0"/>
              <a:t>Vytvořil Institut biostatistiky a analýz, Masarykova univerzita </a:t>
            </a:r>
            <a:br>
              <a:rPr lang="cs-CZ" sz="1000" i="1" dirty="0"/>
            </a:br>
            <a:r>
              <a:rPr lang="cs-CZ" sz="1000" i="1" dirty="0"/>
              <a:t>J. Jarkovský, L. Dušek, J. Kalina</a:t>
            </a:r>
          </a:p>
          <a:p>
            <a:pPr>
              <a:defRPr/>
            </a:pPr>
            <a:endParaRPr lang="cs-CZ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923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Maticové vzorce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536" y="1412776"/>
            <a:ext cx="8208912" cy="16561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 smtClean="0"/>
              <a:t>Maticové vzorce umožňují počítat s pravoúhlými oblastmi na listech MS Excel jako s maticemi (sčítání, násobení apod.).</a:t>
            </a:r>
          </a:p>
          <a:p>
            <a:r>
              <a:rPr lang="cs-CZ" sz="2400" dirty="0" smtClean="0"/>
              <a:t>Říká se jim také CSE vzorce, protože se po zadání vzorce do řádku vzorců potvrzují klávesovou zkratkou </a:t>
            </a:r>
            <a:r>
              <a:rPr lang="cs-CZ" sz="2400" b="1" dirty="0" smtClean="0">
                <a:solidFill>
                  <a:srgbClr val="C00000"/>
                </a:solidFill>
              </a:rPr>
              <a:t>C</a:t>
            </a:r>
            <a:r>
              <a:rPr lang="cs-CZ" sz="2400" dirty="0" smtClean="0"/>
              <a:t>trl + </a:t>
            </a:r>
            <a:r>
              <a:rPr lang="cs-CZ" sz="2400" b="1" dirty="0" smtClean="0">
                <a:solidFill>
                  <a:srgbClr val="C00000"/>
                </a:solidFill>
              </a:rPr>
              <a:t>S</a:t>
            </a:r>
            <a:r>
              <a:rPr lang="cs-CZ" sz="2400" dirty="0" smtClean="0"/>
              <a:t>hift + </a:t>
            </a:r>
            <a:r>
              <a:rPr lang="cs-CZ" sz="2400" b="1" dirty="0" smtClean="0">
                <a:solidFill>
                  <a:srgbClr val="C00000"/>
                </a:solidFill>
              </a:rPr>
              <a:t>E</a:t>
            </a:r>
            <a:r>
              <a:rPr lang="cs-CZ" sz="2400" dirty="0" smtClean="0"/>
              <a:t>nter.</a:t>
            </a:r>
          </a:p>
          <a:p>
            <a:r>
              <a:rPr lang="cs-CZ" sz="2400" dirty="0" smtClean="0"/>
              <a:t>Maticový vzorec je celý uzavřen ve složené závorce.</a:t>
            </a:r>
            <a:endParaRPr lang="cs-CZ" sz="2400" dirty="0" smtClean="0"/>
          </a:p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7253396" y="3933056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Složená závorka označuje, že jde o CSE vzorec.</a:t>
            </a:r>
            <a:endParaRPr lang="cs-CZ" sz="1400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051721" y="4460103"/>
            <a:ext cx="468052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 dirty="0" smtClean="0">
                <a:solidFill>
                  <a:srgbClr val="0000FF"/>
                </a:solidFill>
              </a:rPr>
              <a:t>{=SUMA(A1:B2*D1:E2</a:t>
            </a:r>
            <a:r>
              <a:rPr lang="cs-CZ" sz="3600" b="1" dirty="0">
                <a:solidFill>
                  <a:srgbClr val="0000FF"/>
                </a:solidFill>
              </a:rPr>
              <a:t>)}</a:t>
            </a:r>
            <a:endParaRPr lang="cs-CZ" sz="3600" b="1" dirty="0">
              <a:solidFill>
                <a:srgbClr val="0000FF"/>
              </a:solidFill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 rot="2893936">
            <a:off x="6794318" y="4118214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063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Maticové vzorce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536" y="1412776"/>
            <a:ext cx="8208912" cy="16561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 smtClean="0"/>
              <a:t>Maticové konstanty umožňují pomocí vzorce zadat řádkový/sloupcový vektor nebo celou matici.</a:t>
            </a:r>
          </a:p>
          <a:p>
            <a:r>
              <a:rPr lang="cs-CZ" sz="2400" dirty="0" smtClean="0"/>
              <a:t>Zápis řádkového vektoru (konstanty):</a:t>
            </a:r>
          </a:p>
          <a:p>
            <a:pPr marL="593725" lvl="2" indent="0">
              <a:buNone/>
            </a:pPr>
            <a:r>
              <a:rPr lang="cs-CZ" sz="2400" b="1" dirty="0" smtClean="0">
                <a:solidFill>
                  <a:srgbClr val="0000FF"/>
                </a:solidFill>
              </a:rPr>
              <a:t>{={1|2|3|4|5}}</a:t>
            </a:r>
          </a:p>
          <a:p>
            <a:r>
              <a:rPr lang="cs-CZ" sz="2400" dirty="0"/>
              <a:t>Zápis </a:t>
            </a:r>
            <a:r>
              <a:rPr lang="cs-CZ" sz="2400" dirty="0" smtClean="0"/>
              <a:t>sloupcového vektoru (konstanty):</a:t>
            </a:r>
            <a:endParaRPr lang="cs-CZ" sz="2400" dirty="0"/>
          </a:p>
          <a:p>
            <a:pPr marL="593725" lvl="2" indent="0">
              <a:buNone/>
            </a:pPr>
            <a:r>
              <a:rPr lang="cs-CZ" sz="2400" b="1" dirty="0">
                <a:solidFill>
                  <a:srgbClr val="0000FF"/>
                </a:solidFill>
              </a:rPr>
              <a:t>{={</a:t>
            </a:r>
            <a:r>
              <a:rPr lang="cs-CZ" sz="2400" b="1" dirty="0" smtClean="0">
                <a:solidFill>
                  <a:srgbClr val="0000FF"/>
                </a:solidFill>
              </a:rPr>
              <a:t>1;2;3;4;5}}</a:t>
            </a:r>
          </a:p>
          <a:p>
            <a:r>
              <a:rPr lang="cs-CZ" sz="2400" dirty="0"/>
              <a:t>Zápis </a:t>
            </a:r>
            <a:r>
              <a:rPr lang="cs-CZ" sz="2400" dirty="0" smtClean="0"/>
              <a:t>matice (5 sloupců, 3 řádky):</a:t>
            </a:r>
            <a:endParaRPr lang="cs-CZ" sz="2400" dirty="0"/>
          </a:p>
          <a:p>
            <a:pPr marL="593725" lvl="2" indent="0">
              <a:buNone/>
            </a:pPr>
            <a:r>
              <a:rPr lang="cs-CZ" sz="2400" b="1" dirty="0">
                <a:solidFill>
                  <a:srgbClr val="0000FF"/>
                </a:solidFill>
              </a:rPr>
              <a:t>{={</a:t>
            </a:r>
            <a:r>
              <a:rPr lang="cs-CZ" sz="2400" b="1" dirty="0" smtClean="0">
                <a:solidFill>
                  <a:srgbClr val="0000FF"/>
                </a:solidFill>
              </a:rPr>
              <a:t>1|2|3|4|5;6|7|8|9|10;11|12|13|14|15}}</a:t>
            </a:r>
            <a:endParaRPr lang="cs-CZ" sz="2400" b="1" dirty="0">
              <a:solidFill>
                <a:srgbClr val="0000FF"/>
              </a:solidFill>
            </a:endParaRPr>
          </a:p>
          <a:p>
            <a:pPr marL="593725" lvl="2" indent="0">
              <a:buNone/>
            </a:pPr>
            <a:endParaRPr lang="cs-CZ" sz="1800" b="1" dirty="0">
              <a:solidFill>
                <a:srgbClr val="0000FF"/>
              </a:solidFill>
            </a:endParaRPr>
          </a:p>
          <a:p>
            <a:pPr marL="593725" lvl="2" indent="0">
              <a:buNone/>
            </a:pPr>
            <a:endParaRPr lang="cs-CZ" sz="1700" dirty="0" smtClean="0"/>
          </a:p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026967"/>
              </p:ext>
            </p:extLst>
          </p:nvPr>
        </p:nvGraphicFramePr>
        <p:xfrm>
          <a:off x="4502603" y="2628973"/>
          <a:ext cx="4394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0" r:id="rId3" imgW="4393440" imgH="507600" progId="">
                  <p:embed/>
                </p:oleObj>
              </mc:Choice>
              <mc:Fallback>
                <p:oleObj r:id="rId3" imgW="4393440" imgH="5076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2603" y="2628973"/>
                        <a:ext cx="43942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884376"/>
              </p:ext>
            </p:extLst>
          </p:nvPr>
        </p:nvGraphicFramePr>
        <p:xfrm>
          <a:off x="4499992" y="5273206"/>
          <a:ext cx="4394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1" r:id="rId5" imgW="4393440" imgH="1015560" progId="">
                  <p:embed/>
                </p:oleObj>
              </mc:Choice>
              <mc:Fallback>
                <p:oleObj r:id="rId5" imgW="4393440" imgH="10155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9992" y="5273206"/>
                        <a:ext cx="43942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346282"/>
              </p:ext>
            </p:extLst>
          </p:nvPr>
        </p:nvGraphicFramePr>
        <p:xfrm>
          <a:off x="7751192" y="3443089"/>
          <a:ext cx="1143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2" r:id="rId7" imgW="1142640" imgH="1523520" progId="">
                  <p:embed/>
                </p:oleObj>
              </mc:Choice>
              <mc:Fallback>
                <p:oleObj r:id="rId7" imgW="1142640" imgH="15235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51192" y="3443089"/>
                        <a:ext cx="11430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1961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Cyklické odkazy a iterativní výpočty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536" y="1412776"/>
            <a:ext cx="8208912" cy="16561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 smtClean="0"/>
              <a:t>Cyklický odkaz je odkaz, který okazuje na proměnnou (oblast), ve které je obsažena i buňka s odkazem.</a:t>
            </a:r>
          </a:p>
          <a:p>
            <a:r>
              <a:rPr lang="cs-CZ" sz="2400" dirty="0" smtClean="0"/>
              <a:t>Pro správnou funkci cyklického odkazu je třeba nastavit iterativní přepočet (opakované přepočítávání hodnot).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0968"/>
            <a:ext cx="6444740" cy="313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7127776" y="3068960"/>
            <a:ext cx="1764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solidFill>
                  <a:srgbClr val="C00000"/>
                </a:solidFill>
              </a:rPr>
              <a:t>Možnosti aplikace Excel</a:t>
            </a:r>
            <a:endParaRPr lang="cs-CZ" b="1" i="1" dirty="0">
              <a:solidFill>
                <a:srgbClr val="C00000"/>
              </a:solidFill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5400000">
            <a:off x="6696236" y="3537012"/>
            <a:ext cx="216024" cy="129614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524328" y="4005064"/>
            <a:ext cx="1368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Povolení iterací, nastavení jejich počtu a přesnosti (může zpomalovat výpočet).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691031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Cyklické odkazy a iterativní výpočty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23528" y="1412776"/>
            <a:ext cx="8496944" cy="16561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 smtClean="0"/>
              <a:t>Lze je využít při hledání přibližného (numerického) řešení např. při optimalizaci nebo řešení rovnic.</a:t>
            </a:r>
          </a:p>
          <a:p>
            <a:r>
              <a:rPr lang="cs-CZ" sz="2400" dirty="0" smtClean="0"/>
              <a:t>Užitečné jsou pro tvorbu jednoduchých </a:t>
            </a:r>
            <a:r>
              <a:rPr lang="cs-CZ" sz="2400" dirty="0" err="1" smtClean="0"/>
              <a:t>heatmap</a:t>
            </a:r>
            <a:r>
              <a:rPr lang="cs-CZ" sz="2400" dirty="0"/>
              <a:t> </a:t>
            </a:r>
            <a:r>
              <a:rPr lang="cs-CZ" sz="2400" dirty="0" smtClean="0"/>
              <a:t>přímo v Excelu.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81" y="2708920"/>
            <a:ext cx="8647599" cy="360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475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Funkce SVYHLEDAT()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536" y="1412776"/>
            <a:ext cx="8208912" cy="16561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 smtClean="0"/>
              <a:t>Umožňuje vyhledávat v tabulce podle klíčového sloupce – ten musí být vždy první v zadané tabulce.</a:t>
            </a:r>
          </a:p>
          <a:p>
            <a:r>
              <a:rPr lang="cs-CZ" sz="2400" dirty="0" smtClean="0"/>
              <a:t>Funkce má 4 argumenty:</a:t>
            </a:r>
          </a:p>
          <a:p>
            <a:pPr marL="731838" lvl="1" indent="-457200">
              <a:buFont typeface="+mj-lt"/>
              <a:buAutoNum type="arabicPeriod"/>
            </a:pPr>
            <a:r>
              <a:rPr lang="cs-CZ" dirty="0" smtClean="0"/>
              <a:t>Vyhledávaná hodnota (odpovídá hodnotám v 1. sloupci tabulky).</a:t>
            </a:r>
          </a:p>
          <a:p>
            <a:pPr marL="731838" lvl="1" indent="-457200">
              <a:buFont typeface="+mj-lt"/>
              <a:buAutoNum type="arabicPeriod"/>
            </a:pPr>
            <a:r>
              <a:rPr lang="cs-CZ" dirty="0" smtClean="0"/>
              <a:t>Oblast (tabulka), </a:t>
            </a:r>
            <a:r>
              <a:rPr lang="cs-CZ" dirty="0"/>
              <a:t>ve které se nachází vyhledávací hodnota. </a:t>
            </a:r>
            <a:endParaRPr lang="cs-CZ" dirty="0" smtClean="0"/>
          </a:p>
          <a:p>
            <a:pPr marL="731838" lvl="1" indent="-457200">
              <a:buFont typeface="+mj-lt"/>
              <a:buAutoNum type="arabicPeriod"/>
            </a:pPr>
            <a:r>
              <a:rPr lang="cs-CZ" dirty="0" smtClean="0"/>
              <a:t>Pořadové číslo </a:t>
            </a:r>
            <a:r>
              <a:rPr lang="cs-CZ" dirty="0"/>
              <a:t>sloupce v </a:t>
            </a:r>
            <a:r>
              <a:rPr lang="cs-CZ" dirty="0" smtClean="0"/>
              <a:t>oblasti (tabulce), </a:t>
            </a:r>
            <a:r>
              <a:rPr lang="cs-CZ" dirty="0"/>
              <a:t>ve kterém je hodnota, která se má </a:t>
            </a:r>
            <a:r>
              <a:rPr lang="cs-CZ" dirty="0" smtClean="0"/>
              <a:t>vrátit.</a:t>
            </a:r>
          </a:p>
          <a:p>
            <a:pPr marL="731838" lvl="1" indent="-457200">
              <a:buFont typeface="+mj-lt"/>
              <a:buAutoNum type="arabicPeriod"/>
            </a:pPr>
            <a:r>
              <a:rPr lang="cs-CZ" dirty="0" smtClean="0"/>
              <a:t>Volitelně logická hodnota přesné shody: </a:t>
            </a:r>
            <a:r>
              <a:rPr lang="cs-CZ" dirty="0"/>
              <a:t>PRAVDA v </a:t>
            </a:r>
            <a:r>
              <a:rPr lang="cs-CZ" dirty="0" smtClean="0"/>
              <a:t>případě přibližné shody, </a:t>
            </a:r>
            <a:r>
              <a:rPr lang="cs-CZ" dirty="0"/>
              <a:t>nebo NEPRAVDA v </a:t>
            </a:r>
            <a:r>
              <a:rPr lang="cs-CZ" dirty="0" smtClean="0"/>
              <a:t>případě přesné shody vyhledávané hodnoty s hodnotou v prvním sloupci oblasti (tabulky).</a:t>
            </a:r>
            <a:endParaRPr lang="cs-CZ" sz="1800" b="1" dirty="0" smtClean="0">
              <a:solidFill>
                <a:srgbClr val="0000FF"/>
              </a:solidFill>
            </a:endParaRPr>
          </a:p>
          <a:p>
            <a:pPr marL="593725" lvl="2" indent="0">
              <a:buNone/>
            </a:pPr>
            <a:endParaRPr lang="cs-CZ" sz="1700" dirty="0" smtClean="0"/>
          </a:p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Kalina</a:t>
            </a:r>
            <a:endParaRPr lang="cs-CZ" i="1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9552" y="5661248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rgbClr val="0000FF"/>
                </a:solidFill>
              </a:rPr>
              <a:t>=SVYHLEDAT</a:t>
            </a:r>
            <a:r>
              <a:rPr lang="cs-CZ" sz="2400" b="1" dirty="0">
                <a:solidFill>
                  <a:srgbClr val="0000FF"/>
                </a:solidFill>
              </a:rPr>
              <a:t>($G5;$A$2:$C$5;2;NEPRAVDA)</a:t>
            </a:r>
            <a:endParaRPr lang="cs-CZ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53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Podnadpis 2"/>
          <p:cNvSpPr>
            <a:spLocks noGrp="1"/>
          </p:cNvSpPr>
          <p:nvPr>
            <p:ph type="subTitle" idx="4294967295"/>
          </p:nvPr>
        </p:nvSpPr>
        <p:spPr>
          <a:xfrm>
            <a:off x="251520" y="3284984"/>
            <a:ext cx="8572500" cy="2234458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Vytváření různých typů grafů.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Formátování grafů.</a:t>
            </a:r>
          </a:p>
          <a:p>
            <a:pPr marL="0" indent="0" algn="ctr">
              <a:buNone/>
            </a:pPr>
            <a:r>
              <a:rPr lang="cs-CZ" sz="2400" b="1" dirty="0" err="1">
                <a:solidFill>
                  <a:schemeClr val="tx2"/>
                </a:solidFill>
                <a:latin typeface="Arial" charset="0"/>
              </a:rPr>
              <a:t>Minigrafy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Kontingenční tabulky.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Kontingenční grafy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.</a:t>
            </a:r>
            <a:endParaRPr lang="cs-CZ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96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31837"/>
            <a:ext cx="7772400" cy="138499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3.2. </a:t>
            </a:r>
            <a:r>
              <a:rPr lang="cs-CZ" sz="4200" dirty="0">
                <a:solidFill>
                  <a:schemeClr val="accent1"/>
                </a:solidFill>
                <a:latin typeface="Arial" charset="0"/>
              </a:rPr>
              <a:t>Grafy, kontingenční tabulky a grafy</a:t>
            </a:r>
            <a:endParaRPr lang="cs-CZ" sz="4200" dirty="0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000" i="1" dirty="0"/>
              <a:t>Vytvořil Institut biostatistiky a analýz, Masarykova univerzita </a:t>
            </a:r>
            <a:br>
              <a:rPr lang="cs-CZ" sz="1000" i="1" dirty="0"/>
            </a:br>
            <a:r>
              <a:rPr lang="cs-CZ" sz="1000" i="1" dirty="0"/>
              <a:t>J. Jarkovský, L. Dušek, J. Kalina</a:t>
            </a:r>
          </a:p>
          <a:p>
            <a:pPr>
              <a:defRPr/>
            </a:pPr>
            <a:endParaRPr lang="cs-CZ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60597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57" name="AutoShape 13"/>
          <p:cNvSpPr>
            <a:spLocks noChangeArrowheads="1"/>
          </p:cNvSpPr>
          <p:nvPr/>
        </p:nvSpPr>
        <p:spPr bwMode="auto">
          <a:xfrm>
            <a:off x="288032" y="1484784"/>
            <a:ext cx="5616624" cy="1526579"/>
          </a:xfrm>
          <a:prstGeom prst="roundRect">
            <a:avLst>
              <a:gd name="adj" fmla="val 16667"/>
            </a:avLst>
          </a:prstGeom>
          <a:solidFill>
            <a:srgbClr val="CC6600">
              <a:alpha val="29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anchor="ctr">
            <a:no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cs-CZ" sz="200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Spojitá data</a:t>
            </a:r>
          </a:p>
        </p:txBody>
      </p:sp>
      <p:sp>
        <p:nvSpPr>
          <p:cNvPr id="287758" name="AutoShape 14"/>
          <p:cNvSpPr>
            <a:spLocks noChangeArrowheads="1"/>
          </p:cNvSpPr>
          <p:nvPr/>
        </p:nvSpPr>
        <p:spPr bwMode="auto">
          <a:xfrm>
            <a:off x="288032" y="3011364"/>
            <a:ext cx="5616624" cy="2937917"/>
          </a:xfrm>
          <a:prstGeom prst="roundRect">
            <a:avLst>
              <a:gd name="adj" fmla="val 9076"/>
            </a:avLst>
          </a:prstGeom>
          <a:solidFill>
            <a:srgbClr val="FF850B">
              <a:alpha val="29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anchor="ctr">
            <a:no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cs-CZ" sz="20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Diskrétní data</a:t>
            </a:r>
          </a:p>
        </p:txBody>
      </p:sp>
      <p:sp>
        <p:nvSpPr>
          <p:cNvPr id="43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404813"/>
            <a:ext cx="8985250" cy="776287"/>
          </a:xfrm>
          <a:noFill/>
        </p:spPr>
        <p:txBody>
          <a:bodyPr/>
          <a:lstStyle/>
          <a:p>
            <a:r>
              <a:rPr lang="cs-CZ" smtClean="0"/>
              <a:t>Jak vznikají informace ?</a:t>
            </a:r>
            <a:br>
              <a:rPr lang="cs-CZ" smtClean="0"/>
            </a:br>
            <a:r>
              <a:rPr lang="cs-CZ" smtClean="0"/>
              <a:t>– různé typy dat znamenají různou informaci</a:t>
            </a:r>
          </a:p>
        </p:txBody>
      </p:sp>
      <p:sp>
        <p:nvSpPr>
          <p:cNvPr id="43018" name="Text Box 9"/>
          <p:cNvSpPr txBox="1">
            <a:spLocks noChangeArrowheads="1"/>
          </p:cNvSpPr>
          <p:nvPr/>
        </p:nvSpPr>
        <p:spPr bwMode="auto">
          <a:xfrm>
            <a:off x="337120" y="1631033"/>
            <a:ext cx="18288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700" b="0" i="0" u="sng" dirty="0"/>
              <a:t>Data </a:t>
            </a:r>
            <a:r>
              <a:rPr lang="cs-CZ" sz="1700" b="0" i="0" u="sng" dirty="0" smtClean="0"/>
              <a:t>poměrová</a:t>
            </a:r>
            <a:endParaRPr lang="cs-CZ" sz="1700" b="0" i="0" u="sng" dirty="0"/>
          </a:p>
          <a:p>
            <a:pPr>
              <a:spcBef>
                <a:spcPct val="50000"/>
              </a:spcBef>
            </a:pPr>
            <a:endParaRPr lang="cs-CZ" sz="1700" b="0" i="0" u="sng" dirty="0"/>
          </a:p>
          <a:p>
            <a:pPr>
              <a:spcBef>
                <a:spcPct val="50000"/>
              </a:spcBef>
            </a:pPr>
            <a:r>
              <a:rPr lang="cs-CZ" sz="1700" b="0" i="0" u="sng" dirty="0"/>
              <a:t>Data </a:t>
            </a:r>
            <a:r>
              <a:rPr lang="cs-CZ" sz="1700" b="0" i="0" u="sng" dirty="0" smtClean="0"/>
              <a:t>intervalová</a:t>
            </a:r>
          </a:p>
          <a:p>
            <a:pPr>
              <a:spcBef>
                <a:spcPct val="50000"/>
              </a:spcBef>
            </a:pPr>
            <a:endParaRPr lang="cs-CZ" sz="1700" u="sng" dirty="0"/>
          </a:p>
          <a:p>
            <a:pPr>
              <a:spcBef>
                <a:spcPct val="50000"/>
              </a:spcBef>
            </a:pPr>
            <a:r>
              <a:rPr lang="cs-CZ" sz="1700" b="0" i="0" u="sng" dirty="0" smtClean="0"/>
              <a:t>Data kardinální</a:t>
            </a:r>
            <a:endParaRPr lang="cs-CZ" sz="1700" b="0" i="0" u="sng" dirty="0"/>
          </a:p>
          <a:p>
            <a:pPr>
              <a:spcBef>
                <a:spcPct val="50000"/>
              </a:spcBef>
            </a:pPr>
            <a:endParaRPr lang="cs-CZ" sz="1700" b="0" i="0" u="sng" dirty="0"/>
          </a:p>
          <a:p>
            <a:pPr>
              <a:spcBef>
                <a:spcPct val="50000"/>
              </a:spcBef>
            </a:pPr>
            <a:r>
              <a:rPr lang="cs-CZ" sz="1700" b="0" i="0" u="sng" dirty="0"/>
              <a:t>Data </a:t>
            </a:r>
            <a:r>
              <a:rPr lang="cs-CZ" sz="1700" b="0" i="0" u="sng" dirty="0" smtClean="0"/>
              <a:t>ordinální</a:t>
            </a:r>
            <a:endParaRPr lang="cs-CZ" sz="1700" b="0" i="0" u="sng" dirty="0"/>
          </a:p>
          <a:p>
            <a:pPr>
              <a:spcBef>
                <a:spcPct val="50000"/>
              </a:spcBef>
            </a:pPr>
            <a:endParaRPr lang="cs-CZ" sz="1700" b="0" i="0" u="sng" dirty="0"/>
          </a:p>
          <a:p>
            <a:pPr>
              <a:spcBef>
                <a:spcPct val="50000"/>
              </a:spcBef>
            </a:pPr>
            <a:r>
              <a:rPr lang="cs-CZ" sz="1700" b="0" i="0" u="sng" dirty="0"/>
              <a:t>Data </a:t>
            </a:r>
            <a:r>
              <a:rPr lang="cs-CZ" sz="1700" b="0" i="0" u="sng" dirty="0" smtClean="0"/>
              <a:t>nominální</a:t>
            </a:r>
          </a:p>
          <a:p>
            <a:pPr>
              <a:spcBef>
                <a:spcPct val="50000"/>
              </a:spcBef>
            </a:pPr>
            <a:endParaRPr lang="cs-CZ" sz="1700" u="sng" dirty="0"/>
          </a:p>
          <a:p>
            <a:pPr>
              <a:spcBef>
                <a:spcPct val="50000"/>
              </a:spcBef>
            </a:pPr>
            <a:r>
              <a:rPr lang="cs-CZ" sz="1700" b="0" i="0" u="sng" dirty="0" smtClean="0"/>
              <a:t>Data binární</a:t>
            </a:r>
            <a:endParaRPr lang="cs-CZ" sz="1700" b="0" i="0" u="sng" dirty="0"/>
          </a:p>
        </p:txBody>
      </p:sp>
      <p:sp>
        <p:nvSpPr>
          <p:cNvPr id="43019" name="AutoShape 10"/>
          <p:cNvSpPr>
            <a:spLocks noChangeArrowheads="1"/>
          </p:cNvSpPr>
          <p:nvPr/>
        </p:nvSpPr>
        <p:spPr bwMode="auto">
          <a:xfrm rot="16200000" flipV="1">
            <a:off x="764863" y="1965290"/>
            <a:ext cx="420688" cy="514174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cs-CZ"/>
          </a:p>
        </p:txBody>
      </p:sp>
      <p:sp>
        <p:nvSpPr>
          <p:cNvPr id="43025" name="Text Box 16"/>
          <p:cNvSpPr txBox="1">
            <a:spLocks noChangeArrowheads="1"/>
          </p:cNvSpPr>
          <p:nvPr/>
        </p:nvSpPr>
        <p:spPr bwMode="auto">
          <a:xfrm>
            <a:off x="216470" y="5972771"/>
            <a:ext cx="9036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0" i="0" dirty="0">
                <a:latin typeface="Arial Black" pitchFamily="34" charset="0"/>
              </a:rPr>
              <a:t>Samotná znalost typu dat ale na dosažení informace </a:t>
            </a:r>
            <a:r>
              <a:rPr lang="cs-CZ" sz="1600" b="0" i="0" dirty="0" smtClean="0">
                <a:latin typeface="Arial Black" pitchFamily="34" charset="0"/>
              </a:rPr>
              <a:t>nestačí…</a:t>
            </a:r>
            <a:endParaRPr lang="cs-CZ" sz="1600" b="0" i="0" dirty="0">
              <a:latin typeface="Arial Black" pitchFamily="34" charset="0"/>
            </a:endParaRP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 rot="16200000" flipV="1">
            <a:off x="764863" y="2754277"/>
            <a:ext cx="420688" cy="514174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cs-CZ"/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 rot="16200000" flipV="1">
            <a:off x="764863" y="3512289"/>
            <a:ext cx="420688" cy="514174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cs-CZ"/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 rot="16200000" flipV="1">
            <a:off x="764863" y="4289177"/>
            <a:ext cx="420688" cy="514174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cs-CZ"/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 rot="16200000" flipV="1">
            <a:off x="764863" y="5049802"/>
            <a:ext cx="420688" cy="514174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cs-CZ"/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2194694" y="2382465"/>
            <a:ext cx="1873250" cy="398463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PRŮMĚR</a:t>
            </a:r>
          </a:p>
        </p:txBody>
      </p:sp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2165920" y="3581257"/>
            <a:ext cx="1873250" cy="408623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MEDIÁN</a:t>
            </a:r>
            <a:endParaRPr lang="cs-CZ" i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2165920" y="5157192"/>
            <a:ext cx="1873250" cy="408623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MODUS</a:t>
            </a:r>
            <a:endParaRPr lang="cs-CZ" i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>
            <a:off x="6400800" y="5257800"/>
            <a:ext cx="2514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rot="-5400000">
            <a:off x="5152232" y="3999706"/>
            <a:ext cx="2514600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8534400" y="474186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0" i="0"/>
              <a:t>X</a:t>
            </a:r>
            <a:endParaRPr lang="en-GB" sz="2400" b="0" i="0"/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96000" y="2286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0" i="0"/>
              <a:t>Y = f</a:t>
            </a:r>
            <a:endParaRPr lang="en-GB" sz="2400" b="0" i="0"/>
          </a:p>
        </p:txBody>
      </p:sp>
    </p:spTree>
    <p:extLst>
      <p:ext uri="{BB962C8B-B14F-4D97-AF65-F5344CB8AC3E}">
        <p14:creationId xmlns:p14="http://schemas.microsoft.com/office/powerpoint/2010/main" val="295306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04664"/>
            <a:ext cx="8534400" cy="582761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Graf se dvěma osami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2089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V případě grafu se dvěma různými zobrazovanými veličinami lze nastavit jedné řadě zobrazování na vedlejší ose (svislé).</a:t>
            </a:r>
          </a:p>
          <a:p>
            <a:r>
              <a:rPr lang="cs-CZ" sz="2400" dirty="0" smtClean="0"/>
              <a:t>Vedlejší osa má hodnoty nezávislé na hlavní ose – rozsah je optimalizován podle velikosti grafu.</a:t>
            </a:r>
          </a:p>
          <a:p>
            <a:r>
              <a:rPr lang="cs-CZ" sz="2400" dirty="0" smtClean="0"/>
              <a:t>MS Excel umožňuje vložit pouze jednu hlavní a jednu vedlejší osu.</a:t>
            </a:r>
            <a:endParaRPr lang="cs-CZ" sz="1700" dirty="0" smtClean="0"/>
          </a:p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681677"/>
              </p:ext>
            </p:extLst>
          </p:nvPr>
        </p:nvGraphicFramePr>
        <p:xfrm>
          <a:off x="2411760" y="35126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148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04664"/>
            <a:ext cx="8534400" cy="582761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Spojnice trendu v grafu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2089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742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04664"/>
            <a:ext cx="8534400" cy="582761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err="1" smtClean="0">
                <a:solidFill>
                  <a:schemeClr val="accent1"/>
                </a:solidFill>
                <a:latin typeface="Arial" pitchFamily="34" charset="0"/>
              </a:rPr>
              <a:t>Minigrafy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2089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err="1" smtClean="0"/>
              <a:t>Minigrafy</a:t>
            </a:r>
            <a:r>
              <a:rPr lang="cs-CZ" sz="2400" dirty="0" smtClean="0"/>
              <a:t> jsou od verze MS Excel 2016 novým typem obsahu buňky. Jde o jednoduché (trendové) grafy se základními možnostmi formátování.</a:t>
            </a:r>
          </a:p>
          <a:p>
            <a:r>
              <a:rPr lang="cs-CZ" sz="2400" dirty="0" err="1" smtClean="0"/>
              <a:t>Minigraf</a:t>
            </a:r>
            <a:r>
              <a:rPr lang="cs-CZ" sz="2400" dirty="0" smtClean="0"/>
              <a:t> se zobrazuje na pozadí buňky, lze tedy přes něj psát text a nastavovat formát buňky.</a:t>
            </a:r>
          </a:p>
          <a:p>
            <a:r>
              <a:rPr lang="cs-CZ" sz="2400" dirty="0" smtClean="0"/>
              <a:t>Vložení </a:t>
            </a:r>
            <a:r>
              <a:rPr lang="cs-CZ" sz="2400" dirty="0" err="1" smtClean="0"/>
              <a:t>minigrafu</a:t>
            </a:r>
            <a:r>
              <a:rPr lang="cs-CZ" sz="2400" dirty="0" smtClean="0"/>
              <a:t>:</a:t>
            </a:r>
            <a:endParaRPr lang="cs-CZ" sz="1700" dirty="0" smtClean="0"/>
          </a:p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193576"/>
              </p:ext>
            </p:extLst>
          </p:nvPr>
        </p:nvGraphicFramePr>
        <p:xfrm>
          <a:off x="539552" y="4005064"/>
          <a:ext cx="24130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4" r:id="rId3" imgW="2412360" imgH="1180800" progId="">
                  <p:embed/>
                </p:oleObj>
              </mc:Choice>
              <mc:Fallback>
                <p:oleObj r:id="rId3" imgW="2412360" imgH="1180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4005064"/>
                        <a:ext cx="24130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95536" y="5531167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 MS Excel 2016 jsou na výběr 3 typy </a:t>
            </a:r>
            <a:r>
              <a:rPr lang="cs-CZ" sz="1400" dirty="0" err="1" smtClean="0"/>
              <a:t>minigrafů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2893936" flipH="1" flipV="1">
            <a:off x="745644" y="4909758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064296"/>
              </p:ext>
            </p:extLst>
          </p:nvPr>
        </p:nvGraphicFramePr>
        <p:xfrm>
          <a:off x="4633664" y="3718437"/>
          <a:ext cx="41148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5" r:id="rId5" imgW="4114080" imgH="2437920" progId="">
                  <p:embed/>
                </p:oleObj>
              </mc:Choice>
              <mc:Fallback>
                <p:oleObj r:id="rId5" imgW="4114080" imgH="2437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33664" y="3718437"/>
                        <a:ext cx="4114800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11"/>
          <p:cNvSpPr>
            <a:spLocks noChangeArrowheads="1"/>
          </p:cNvSpPr>
          <p:nvPr/>
        </p:nvSpPr>
        <p:spPr bwMode="auto">
          <a:xfrm rot="2893936" flipH="1" flipV="1">
            <a:off x="4133957" y="4174803"/>
            <a:ext cx="242831" cy="1251167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37132" y="3965234"/>
            <a:ext cx="1256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Oblast zdrojových dat (řádek) pro </a:t>
            </a:r>
            <a:r>
              <a:rPr lang="cs-CZ" sz="1400" dirty="0" err="1" smtClean="0"/>
              <a:t>minigraf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2893936" flipH="1" flipV="1">
            <a:off x="4160950" y="5067847"/>
            <a:ext cx="242831" cy="1251167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2380817" y="5642235"/>
            <a:ext cx="1803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Buňka, do které bude </a:t>
            </a:r>
            <a:r>
              <a:rPr lang="cs-CZ" sz="1400" dirty="0" err="1" smtClean="0"/>
              <a:t>minigraf</a:t>
            </a:r>
            <a:r>
              <a:rPr lang="cs-CZ" sz="1400" dirty="0" smtClean="0"/>
              <a:t> umístěn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7837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987425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Kontingenční tabulky v Excelu, 1. část </a:t>
            </a:r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264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 + d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 + 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 + c + d = N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402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028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92224" y="4417596"/>
          <a:ext cx="7475503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5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do 1</a:t>
                      </a:r>
                      <a:r>
                        <a:rPr lang="cs-CZ" baseline="0" dirty="0" smtClean="0"/>
                        <a:t> týdne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r>
                        <a:rPr lang="cs-CZ" baseline="0" dirty="0" smtClean="0"/>
                        <a:t> – 2 týdny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nad 2 týdny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Základní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Středoškolské</a:t>
                      </a:r>
                      <a:r>
                        <a:rPr lang="cs-CZ" baseline="0" dirty="0" smtClean="0"/>
                        <a:t>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18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Vysokoškolské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92224" y="3933056"/>
            <a:ext cx="7668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Hodnocení </a:t>
            </a:r>
            <a:r>
              <a:rPr lang="cs-CZ" b="1" dirty="0" smtClean="0"/>
              <a:t>nesmyslného</a:t>
            </a:r>
            <a:r>
              <a:rPr lang="cs-CZ" dirty="0" smtClean="0"/>
              <a:t> vztahu: dosažené vzdělání a doba strávená v nemocnici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719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7325" t="38320" r="52751" b="27240"/>
          <a:stretch>
            <a:fillRect/>
          </a:stretch>
        </p:blipFill>
        <p:spPr bwMode="auto">
          <a:xfrm>
            <a:off x="3491880" y="2132856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</a:t>
            </a:r>
            <a:r>
              <a:rPr lang="cs-CZ" dirty="0" smtClean="0"/>
              <a:t>tabulky</a:t>
            </a:r>
            <a:endParaRPr lang="cs-CZ" dirty="0"/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596336" y="2492896"/>
            <a:ext cx="1476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948636" y="245549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691680" y="4005064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Graf nebo tabulka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7956376" y="3212976"/>
            <a:ext cx="1115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11984753">
            <a:off x="7339969" y="3133135"/>
            <a:ext cx="647700" cy="288000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7596336" y="3700264"/>
            <a:ext cx="1152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 smtClean="0"/>
              <a:t>Umístění tabulky </a:t>
            </a:r>
            <a:endParaRPr lang="cs-CZ" sz="1400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2075" t="14280" r="67450" b="68080"/>
          <a:stretch>
            <a:fillRect/>
          </a:stretch>
        </p:blipFill>
        <p:spPr bwMode="auto">
          <a:xfrm>
            <a:off x="251520" y="2132856"/>
            <a:ext cx="28083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411760" y="2996952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295712" y="2168896"/>
            <a:ext cx="684000" cy="288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3811098">
            <a:off x="1196125" y="3619226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 rot="10800000">
            <a:off x="6948636" y="3679626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5796136" y="4581160"/>
            <a:ext cx="756000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920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50924" t="32760" r="31226" b="21881"/>
          <a:stretch>
            <a:fillRect/>
          </a:stretch>
        </p:blipFill>
        <p:spPr bwMode="auto">
          <a:xfrm>
            <a:off x="6516216" y="2420888"/>
            <a:ext cx="24482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</a:t>
            </a:r>
            <a:endParaRPr lang="cs-CZ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36749" t="29400" r="27551" b="5921"/>
          <a:stretch>
            <a:fillRect/>
          </a:stretch>
        </p:blipFill>
        <p:spPr bwMode="auto">
          <a:xfrm>
            <a:off x="159346" y="1313384"/>
            <a:ext cx="48965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223778" y="5842917"/>
            <a:ext cx="972000" cy="515938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na řádcích</a:t>
            </a: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2231840" y="5949280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471605" y="5949280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dat</a:t>
            </a: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 rot="10800000">
            <a:off x="4499993" y="5986715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471605" y="4941168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ve sloupcích</a:t>
            </a:r>
            <a:endParaRPr lang="cs-CZ" sz="1400" dirty="0"/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 rot="10800000">
            <a:off x="4499993" y="5085214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76056" y="1844824"/>
            <a:ext cx="2647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parametry, které je možné zobrazit </a:t>
            </a:r>
            <a:r>
              <a:rPr lang="cs-CZ" sz="1400" dirty="0" smtClean="0"/>
              <a:t>v kontingenční tabulce</a:t>
            </a:r>
            <a:endParaRPr lang="cs-CZ" sz="1400" dirty="0"/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 rot="10800000">
            <a:off x="4464484" y="1594228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 rot="7658442">
            <a:off x="3398567" y="4472222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4139952" y="3913311"/>
            <a:ext cx="468000" cy="307777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filtr</a:t>
            </a:r>
            <a:endParaRPr lang="cs-CZ" sz="1400" dirty="0"/>
          </a:p>
        </p:txBody>
      </p:sp>
      <p:sp>
        <p:nvSpPr>
          <p:cNvPr id="36" name="Obdélník 35"/>
          <p:cNvSpPr/>
          <p:nvPr/>
        </p:nvSpPr>
        <p:spPr>
          <a:xfrm>
            <a:off x="6624850" y="317699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6624304" y="386107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V="1">
            <a:off x="8316416" y="4365104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7308850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8388424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314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 l="26250" t="31080" r="13376" b="52960"/>
          <a:stretch>
            <a:fillRect/>
          </a:stretch>
        </p:blipFill>
        <p:spPr bwMode="auto">
          <a:xfrm>
            <a:off x="539552" y="5301208"/>
            <a:ext cx="82809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nastavení</a:t>
            </a:r>
            <a:endParaRPr lang="cs-CZ" dirty="0"/>
          </a:p>
        </p:txBody>
      </p:sp>
      <p:sp>
        <p:nvSpPr>
          <p:cNvPr id="140309" name="AutoShape 21"/>
          <p:cNvSpPr>
            <a:spLocks noChangeArrowheads="1"/>
          </p:cNvSpPr>
          <p:nvPr/>
        </p:nvSpPr>
        <p:spPr bwMode="auto">
          <a:xfrm rot="20667707">
            <a:off x="3568050" y="4026186"/>
            <a:ext cx="1800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13" name="AutoShape 25"/>
          <p:cNvSpPr>
            <a:spLocks noChangeArrowheads="1"/>
          </p:cNvSpPr>
          <p:nvPr/>
        </p:nvSpPr>
        <p:spPr bwMode="auto">
          <a:xfrm rot="8910888">
            <a:off x="7484223" y="5357096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 l="72449" t="38639" r="4459" b="18019"/>
          <a:stretch>
            <a:fillRect/>
          </a:stretch>
        </p:blipFill>
        <p:spPr bwMode="auto">
          <a:xfrm>
            <a:off x="179512" y="1412776"/>
            <a:ext cx="3167336" cy="37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3491880" y="4777988"/>
            <a:ext cx="1008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Aktualizace dat</a:t>
            </a:r>
            <a:endParaRPr lang="cs-CZ" sz="1400" dirty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print"/>
          <a:srcRect l="28350" t="56279" r="45925" b="27761"/>
          <a:stretch>
            <a:fillRect/>
          </a:stretch>
        </p:blipFill>
        <p:spPr bwMode="auto">
          <a:xfrm>
            <a:off x="2699792" y="1556792"/>
            <a:ext cx="35283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004048" y="1340800"/>
            <a:ext cx="1728000" cy="28800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tabulka</a:t>
            </a:r>
            <a:endParaRPr lang="cs-CZ" sz="1400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 l="48824" t="44519" r="25976" b="18521"/>
          <a:stretch>
            <a:fillRect/>
          </a:stretch>
        </p:blipFill>
        <p:spPr bwMode="auto">
          <a:xfrm>
            <a:off x="5508104" y="1844824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bdélník 29"/>
          <p:cNvSpPr/>
          <p:nvPr/>
        </p:nvSpPr>
        <p:spPr>
          <a:xfrm>
            <a:off x="5652120" y="2672944"/>
            <a:ext cx="1728192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812360" y="3501008"/>
            <a:ext cx="1008000" cy="7560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Způsob sumarizace položky</a:t>
            </a:r>
            <a:endParaRPr lang="cs-CZ" sz="1400" dirty="0"/>
          </a:p>
        </p:txBody>
      </p:sp>
      <p:sp>
        <p:nvSpPr>
          <p:cNvPr id="140315" name="AutoShape 27"/>
          <p:cNvSpPr>
            <a:spLocks noChangeArrowheads="1"/>
          </p:cNvSpPr>
          <p:nvPr/>
        </p:nvSpPr>
        <p:spPr bwMode="auto">
          <a:xfrm rot="11732176">
            <a:off x="7668344" y="2963527"/>
            <a:ext cx="865187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8100488" y="4633972"/>
            <a:ext cx="864000" cy="52322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Možnosti tabulky</a:t>
            </a:r>
            <a:endParaRPr lang="cs-CZ" sz="1400" dirty="0"/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436096" y="4777988"/>
            <a:ext cx="1152000" cy="52322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graf</a:t>
            </a:r>
            <a:endParaRPr lang="cs-CZ" sz="1400" dirty="0"/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auto">
          <a:xfrm rot="3149393">
            <a:off x="6216908" y="5385628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14" name="AutoShape 26"/>
          <p:cNvSpPr>
            <a:spLocks noChangeArrowheads="1"/>
          </p:cNvSpPr>
          <p:nvPr/>
        </p:nvSpPr>
        <p:spPr bwMode="auto">
          <a:xfrm rot="3149393">
            <a:off x="4137236" y="5533401"/>
            <a:ext cx="792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006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Podnadpis 2"/>
          <p:cNvSpPr>
            <a:spLocks noGrp="1"/>
          </p:cNvSpPr>
          <p:nvPr>
            <p:ph type="subTitle" idx="4294967295"/>
          </p:nvPr>
        </p:nvSpPr>
        <p:spPr>
          <a:xfrm>
            <a:off x="251520" y="3284984"/>
            <a:ext cx="8572500" cy="2234458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Stručná 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historie maker v MS Excel.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Význam maker, oblasti jejich použití.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Dvě formy maker - funkce a metody, rozdíly mezi nimi.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Nahrávání vlastního makra.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Vytvoření a úpravy vlastní funkce/metody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.</a:t>
            </a:r>
            <a:endParaRPr lang="cs-CZ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96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1178168"/>
            <a:ext cx="7772400" cy="738664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4.1. </a:t>
            </a:r>
            <a:r>
              <a:rPr lang="cs-CZ" sz="4200" dirty="0">
                <a:solidFill>
                  <a:schemeClr val="accent1"/>
                </a:solidFill>
                <a:latin typeface="Arial" charset="0"/>
              </a:rPr>
              <a:t>Makra v MS </a:t>
            </a:r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Excel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000" i="1" dirty="0"/>
              <a:t>Vytvořil Institut biostatistiky a analýz, Masarykova univerzita </a:t>
            </a:r>
            <a:br>
              <a:rPr lang="cs-CZ" sz="1000" i="1" dirty="0"/>
            </a:br>
            <a:r>
              <a:rPr lang="cs-CZ" sz="1000" i="1" dirty="0"/>
              <a:t>J. Jarkovský, L. Dušek, J. Kalina</a:t>
            </a:r>
          </a:p>
          <a:p>
            <a:pPr>
              <a:defRPr/>
            </a:pPr>
            <a:endParaRPr lang="cs-CZ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87701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628800"/>
            <a:ext cx="8712968" cy="4460850"/>
          </a:xfrm>
          <a:noFill/>
        </p:spPr>
        <p:txBody>
          <a:bodyPr/>
          <a:lstStyle/>
          <a:p>
            <a:r>
              <a:rPr lang="cs-CZ" sz="2400" dirty="0" smtClean="0"/>
              <a:t>Tabulkový procesor.</a:t>
            </a:r>
          </a:p>
          <a:p>
            <a:r>
              <a:rPr lang="cs-CZ" sz="2400" dirty="0" smtClean="0"/>
              <a:t>První verze programu 30. 9. 1985 (Macintosh).</a:t>
            </a:r>
          </a:p>
          <a:p>
            <a:r>
              <a:rPr lang="cs-CZ" sz="2400" dirty="0" smtClean="0"/>
              <a:t>Součást balíku kancelářských aplikací MS Office.</a:t>
            </a:r>
          </a:p>
          <a:p>
            <a:r>
              <a:rPr lang="cs-CZ" sz="2400" dirty="0" smtClean="0"/>
              <a:t>Aktualizace každé 2 až 3 roky; nové funkce, rozšíření počtu řádků a sloupců, změna formátu.</a:t>
            </a:r>
          </a:p>
          <a:p>
            <a:r>
              <a:rPr lang="cs-CZ" sz="2400" dirty="0" smtClean="0"/>
              <a:t>Nejnovější formát Office XML je zazipovaný XML dokument, přípona .</a:t>
            </a:r>
            <a:r>
              <a:rPr lang="cs-CZ" sz="2400" dirty="0" err="1" smtClean="0"/>
              <a:t>xlsx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Aktuální verze 2016 umožňuje ukládat tabulku až o 1 048 576 řádcích a 16 384 sloupcích.</a:t>
            </a:r>
          </a:p>
          <a:p>
            <a:r>
              <a:rPr lang="cs-CZ" sz="2400" dirty="0" smtClean="0"/>
              <a:t>Maximální velikost buňky je 32 767 znaků.</a:t>
            </a:r>
          </a:p>
          <a:p>
            <a:r>
              <a:rPr lang="cs-CZ" sz="2400" dirty="0" smtClean="0"/>
              <a:t>Excel umožňuje práci se širokou škálou dalších formátů.</a:t>
            </a:r>
          </a:p>
          <a:p>
            <a:endParaRPr lang="cs-CZ" sz="2400" dirty="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MS Excel</a:t>
            </a:r>
          </a:p>
        </p:txBody>
      </p:sp>
    </p:spTree>
    <p:extLst>
      <p:ext uri="{BB962C8B-B14F-4D97-AF65-F5344CB8AC3E}">
        <p14:creationId xmlns:p14="http://schemas.microsoft.com/office/powerpoint/2010/main" val="33685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 historie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7544" y="1600200"/>
            <a:ext cx="6851650" cy="1973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 smtClean="0"/>
              <a:t>Možnost napsat vlastní funkci/makro je v Excelu od první verze v roce 1985.</a:t>
            </a:r>
          </a:p>
          <a:p>
            <a:r>
              <a:rPr lang="cs-CZ" sz="2400" dirty="0" smtClean="0"/>
              <a:t>Do roku 1993 (verze 5) byla makra zaznamenávána ve vlastním jazyce Excelu a ukládána jakou soubory .</a:t>
            </a:r>
            <a:r>
              <a:rPr lang="cs-CZ" sz="2400" dirty="0" err="1" smtClean="0"/>
              <a:t>xlm</a:t>
            </a:r>
            <a:r>
              <a:rPr lang="cs-CZ" sz="2400" dirty="0" smtClean="0"/>
              <a:t>.</a:t>
            </a:r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pic>
        <p:nvPicPr>
          <p:cNvPr id="35842" name="Picture 2" descr="http://upload.wikimedia.org/wikipedia/en/d/d0/VBDOS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412776"/>
            <a:ext cx="1224132" cy="1224136"/>
          </a:xfrm>
          <a:prstGeom prst="rect">
            <a:avLst/>
          </a:prstGeom>
          <a:noFill/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7544" y="3573016"/>
            <a:ext cx="82089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Starší verze maker jsou zpětně kompatibilní, ale není doporučné jejich použití z hlediska bezpečnosti.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Od verze 5 je možné makra zaznamenávat v jazyce </a:t>
            </a:r>
            <a:r>
              <a:rPr lang="cs-CZ" sz="2400" dirty="0" err="1" smtClean="0"/>
              <a:t>Visual</a:t>
            </a:r>
            <a:r>
              <a:rPr lang="cs-CZ" sz="2400" dirty="0" smtClean="0"/>
              <a:t> Basic.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err="1" smtClean="0"/>
              <a:t>Visual</a:t>
            </a:r>
            <a:r>
              <a:rPr lang="cs-CZ" sz="2400" dirty="0" smtClean="0"/>
              <a:t> Basic byl vyvinut v roce 1991 kombinací staršího jazyka Basic (1964) a prostředí Ruby společnosti </a:t>
            </a:r>
            <a:r>
              <a:rPr lang="cs-CZ" sz="2400" dirty="0" err="1" smtClean="0"/>
              <a:t>Tripod</a:t>
            </a:r>
            <a:r>
              <a:rPr lang="cs-CZ" sz="2400" dirty="0" smtClean="0"/>
              <a:t>.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345404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 makro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Účelem maker v Excelu je buď usnadnění opakujících se činností nebo zpřístupnění složitějších funkcí, kterých není možné dosáhnout při rozumné složitosti ručně, případně kombinace </a:t>
            </a:r>
            <a:r>
              <a:rPr lang="cs-CZ" sz="2400" dirty="0" err="1" smtClean="0"/>
              <a:t>obého</a:t>
            </a:r>
            <a:r>
              <a:rPr lang="cs-CZ" sz="2400" dirty="0" smtClean="0"/>
              <a:t>.</a:t>
            </a:r>
          </a:p>
        </p:txBody>
      </p:sp>
      <p:pic>
        <p:nvPicPr>
          <p:cNvPr id="60418" name="Picture 2" descr="http://www.planet-source-code.com/vb/2010Redesign/images/LangugeHomePages/VisualBasi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6118" y="3284984"/>
            <a:ext cx="3917181" cy="2999234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2996952"/>
            <a:ext cx="460851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Pomocí</a:t>
            </a:r>
            <a:r>
              <a:rPr kumimoji="0" lang="cs-CZ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maker lze rovněž vkládat do listů Excelu interaktivní prvky.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noProof="0" dirty="0" smtClean="0"/>
              <a:t>„Všechno, co jde udělat ručně, lze udělat také pomocí makra.“</a:t>
            </a:r>
            <a:endParaRPr kumimoji="0" lang="cs-CZ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baseline="0" dirty="0" smtClean="0"/>
              <a:t>Existují</a:t>
            </a:r>
            <a:r>
              <a:rPr lang="cs-CZ" sz="2400" dirty="0" smtClean="0"/>
              <a:t> dva režimy zadávání maker – záznam přímo v prostředí Excelu a ruční zápis makra v jazyce </a:t>
            </a:r>
            <a:r>
              <a:rPr lang="cs-CZ" sz="2400" dirty="0" err="1" smtClean="0"/>
              <a:t>Visual</a:t>
            </a:r>
            <a:r>
              <a:rPr lang="cs-CZ" sz="2400" dirty="0" smtClean="0"/>
              <a:t> Basic.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900156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76872"/>
            <a:ext cx="4896544" cy="399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Záznam makra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Nejprve je nutné zpřístupnit v Excelu kartu Vývojář (od verze 2010):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13693936">
            <a:off x="2476990" y="2465016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1118769" y="486916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„Zobrazit na pásu kartu Vývojář“.</a:t>
            </a:r>
            <a:endParaRPr lang="cs-CZ" sz="14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1118769" y="306896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Položka seznamu „Oblíbené“.</a:t>
            </a:r>
            <a:endParaRPr lang="cs-CZ" sz="1400" dirty="0"/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 rot="13693936">
            <a:off x="3114455" y="2928609"/>
            <a:ext cx="229618" cy="2216302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579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Záznam makra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Jednoduchý způsob vytvoření makra. K dispozici jsou pouze standardně přístupné funkce, ale lze je pomocí makra opakovat jako proceduru.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068960"/>
            <a:ext cx="29591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 noChangeArrowheads="1"/>
          </p:cNvSpPr>
          <p:nvPr/>
        </p:nvSpPr>
        <p:spPr bwMode="auto">
          <a:xfrm rot="2893936">
            <a:off x="4922108" y="2609032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292080" y="234888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Tlačítko pro zahájení záznamu makra.</a:t>
            </a:r>
            <a:endParaRPr lang="cs-CZ" sz="1400" dirty="0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10800000">
            <a:off x="3851921" y="3717032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195736" y="429309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/>
              <a:t>Otevírá dialogové okno se seznamem maker.</a:t>
            </a:r>
            <a:endParaRPr lang="cs-CZ" sz="1400" dirty="0"/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941168"/>
            <a:ext cx="29591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Šipka ve tvaru U 14"/>
          <p:cNvSpPr/>
          <p:nvPr/>
        </p:nvSpPr>
        <p:spPr>
          <a:xfrm rot="5400000">
            <a:off x="5796136" y="3933056"/>
            <a:ext cx="2376264" cy="1368152"/>
          </a:xfrm>
          <a:prstGeom prst="uturnArrow">
            <a:avLst>
              <a:gd name="adj1" fmla="val 20560"/>
              <a:gd name="adj2" fmla="val 24630"/>
              <a:gd name="adj3" fmla="val 25000"/>
              <a:gd name="adj4" fmla="val 43750"/>
              <a:gd name="adj5" fmla="val 10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 rot="16200000">
            <a:off x="2772408" y="3068352"/>
            <a:ext cx="216024" cy="79330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1403648" y="306896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Přepíná do prostředí </a:t>
            </a:r>
            <a:r>
              <a:rPr lang="cs-CZ" sz="1400" dirty="0" err="1" smtClean="0"/>
              <a:t>Visual</a:t>
            </a:r>
            <a:r>
              <a:rPr lang="cs-CZ" sz="1400" dirty="0" smtClean="0"/>
              <a:t> Basic</a:t>
            </a:r>
            <a:endParaRPr lang="cs-CZ" sz="1400" dirty="0"/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 rot="2893936">
            <a:off x="4922108" y="4481240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5292080" y="422108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Tlačítko pro zastavení záznamu makra.</a:t>
            </a:r>
            <a:endParaRPr lang="cs-CZ" sz="1400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 rot="3960000">
            <a:off x="6258522" y="2621037"/>
            <a:ext cx="227355" cy="1159936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6948264" y="2636912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Přepíná mezi absolutními a relativními odkazy v makru.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104888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Záznam makra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Před spuštěním záznamu makra: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292080" y="2113111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Uživatelský název makra.</a:t>
            </a:r>
            <a:endParaRPr lang="cs-CZ" sz="1400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4648" y="2596604"/>
            <a:ext cx="44196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 noChangeArrowheads="1"/>
          </p:cNvSpPr>
          <p:nvPr/>
        </p:nvSpPr>
        <p:spPr bwMode="auto">
          <a:xfrm rot="2893936">
            <a:off x="4567864" y="2096686"/>
            <a:ext cx="224296" cy="144094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 rot="5400000">
            <a:off x="5220072" y="2132856"/>
            <a:ext cx="216024" cy="3384376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7127776" y="3645024"/>
            <a:ext cx="14766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Klávesová zkratka</a:t>
            </a:r>
          </a:p>
          <a:p>
            <a:r>
              <a:rPr lang="cs-CZ" sz="1400" dirty="0" smtClean="0"/>
              <a:t>neodporující standardním zkratkám. Musí jít o písmeno nebo příbuzný znak. V případě kolize navrhuje Excel varianty Ctrl nebo Ctrl+Shift.</a:t>
            </a:r>
            <a:endParaRPr lang="cs-CZ" sz="1400" dirty="0"/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 rot="16200000">
            <a:off x="2232132" y="4112684"/>
            <a:ext cx="216024" cy="72086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935088" y="4365104"/>
            <a:ext cx="1332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Místo pro uložení makra.</a:t>
            </a:r>
            <a:endParaRPr lang="cs-CZ" sz="1400" dirty="0"/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 rot="13693936">
            <a:off x="2294048" y="4864921"/>
            <a:ext cx="250633" cy="10165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971600" y="544522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Volitelný popis makra.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666276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Záznam makra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Okno pro spouštění maker: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812360" y="4077072"/>
            <a:ext cx="1116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Úprav makra v prostředí VB.</a:t>
            </a:r>
            <a:endParaRPr lang="cs-CZ" sz="1400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1170" y="2060848"/>
            <a:ext cx="4839102" cy="416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 noChangeArrowheads="1"/>
          </p:cNvSpPr>
          <p:nvPr/>
        </p:nvSpPr>
        <p:spPr bwMode="auto">
          <a:xfrm rot="2700000">
            <a:off x="7088143" y="1497080"/>
            <a:ext cx="224296" cy="144094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 rot="5400000">
            <a:off x="7092280" y="2492896"/>
            <a:ext cx="216024" cy="1080120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7812360" y="2636912"/>
            <a:ext cx="1152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Krokování makra v prostředí VB.</a:t>
            </a:r>
            <a:endParaRPr lang="cs-CZ" sz="1400" dirty="0"/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 rot="8100000">
            <a:off x="7064828" y="3225271"/>
            <a:ext cx="224296" cy="144094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7812360" y="1340768"/>
            <a:ext cx="1116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Spuštění vybraného makra.</a:t>
            </a:r>
            <a:endParaRPr lang="cs-CZ" sz="1400" dirty="0"/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 rot="8100000">
            <a:off x="7064828" y="4233383"/>
            <a:ext cx="224296" cy="144094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7812360" y="5085184"/>
            <a:ext cx="1116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Změna popisu a klávesové zkratky.</a:t>
            </a:r>
            <a:endParaRPr lang="cs-CZ" sz="1400" dirty="0"/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 rot="13500000">
            <a:off x="1897632" y="3229502"/>
            <a:ext cx="246957" cy="975059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ovéPole 29"/>
          <p:cNvSpPr txBox="1"/>
          <p:nvPr/>
        </p:nvSpPr>
        <p:spPr>
          <a:xfrm>
            <a:off x="791072" y="3933056"/>
            <a:ext cx="1116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Seznam vytvořených maker.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357197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err="1" smtClean="0"/>
              <a:t>Integrated</a:t>
            </a:r>
            <a:r>
              <a:rPr lang="cs-CZ" sz="2400" dirty="0" smtClean="0"/>
              <a:t> </a:t>
            </a:r>
            <a:r>
              <a:rPr lang="cs-CZ" sz="2400" dirty="0" err="1" smtClean="0"/>
              <a:t>development</a:t>
            </a:r>
            <a:r>
              <a:rPr lang="cs-CZ" sz="2400" dirty="0" smtClean="0"/>
              <a:t> </a:t>
            </a:r>
            <a:r>
              <a:rPr lang="cs-CZ" sz="2400" dirty="0" err="1" smtClean="0"/>
              <a:t>environment</a:t>
            </a:r>
            <a:r>
              <a:rPr lang="cs-CZ" sz="2400" dirty="0" smtClean="0"/>
              <a:t> (IDE):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7884368" y="2492896"/>
            <a:ext cx="1116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Okno pro psaní kódu</a:t>
            </a:r>
            <a:endParaRPr lang="cs-CZ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6594748" cy="357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 noChangeArrowheads="1"/>
          </p:cNvSpPr>
          <p:nvPr/>
        </p:nvSpPr>
        <p:spPr bwMode="auto">
          <a:xfrm rot="2700000">
            <a:off x="7352859" y="2793223"/>
            <a:ext cx="224296" cy="144094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 rot="8100000" flipV="1">
            <a:off x="967226" y="2840297"/>
            <a:ext cx="213983" cy="1094610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179512" y="2420888"/>
            <a:ext cx="1116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Project </a:t>
            </a:r>
            <a:r>
              <a:rPr lang="cs-CZ" sz="1400" dirty="0" err="1" smtClean="0"/>
              <a:t>explorer</a:t>
            </a:r>
            <a:endParaRPr lang="cs-CZ" sz="1400" dirty="0"/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 rot="2700000" flipV="1">
            <a:off x="1322383" y="5029365"/>
            <a:ext cx="216456" cy="903727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215008" y="5354052"/>
            <a:ext cx="1116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Properties</a:t>
            </a:r>
            <a:r>
              <a:rPr lang="cs-CZ" sz="1400" dirty="0" smtClean="0"/>
              <a:t> </a:t>
            </a:r>
            <a:r>
              <a:rPr lang="cs-CZ" sz="1400" dirty="0" err="1" smtClean="0"/>
              <a:t>window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12242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Několik úvodních poznámek k jazyku </a:t>
            </a:r>
            <a:r>
              <a:rPr lang="cs-CZ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Basic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jazyk není case sensitive (nerozlišuje malá a velká písmena),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do kódu lze vepisovat komentáře </a:t>
            </a:r>
            <a:r>
              <a:rPr lang="cs-CZ" sz="2400" dirty="0" err="1" smtClean="0"/>
              <a:t>uvozené</a:t>
            </a:r>
            <a:r>
              <a:rPr lang="cs-CZ" sz="2400" dirty="0" smtClean="0"/>
              <a:t> apostrofem ',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212976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2852936"/>
            <a:ext cx="43924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mezery a odsazení nemají vliv na interpretaci kódu,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důležité je rozdělení řádků – jedna funkce na jeden řádek,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více funkcí na řádku je možné spojit pomocí dvojtečky :,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dlouhé řádky lze rozdělit pomocí kombinace , _,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977078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Dvě základní entity, které lze vytvářet v prostředí </a:t>
            </a:r>
            <a:r>
              <a:rPr lang="cs-CZ" sz="2400" dirty="0" err="1" smtClean="0"/>
              <a:t>visual</a:t>
            </a:r>
            <a:r>
              <a:rPr lang="cs-CZ" sz="2400" dirty="0" smtClean="0"/>
              <a:t> Basic jsou metody a funkce.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Vytvořené funkce se automaticky přenáší do prostředí Excelu (konkrétního sešitu typu .</a:t>
            </a:r>
            <a:r>
              <a:rPr lang="cs-CZ" sz="2400" dirty="0" err="1" smtClean="0"/>
              <a:t>xlsm</a:t>
            </a:r>
            <a:r>
              <a:rPr lang="cs-CZ" sz="2400" dirty="0" smtClean="0"/>
              <a:t>, ke kterému je makro připojeno).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Funkce se od metody liší tím, že má definovánu nějakou návratovou hodnotu.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Makra nahraná pomocí záznamu maker v Excelu jsou automaticky považována za metody.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Funkce i metody se zadávají jako zdrojový kód psaný uživatelem nebo generovaný programem do okna kódu a uvozují se speciálními výrazy.</a:t>
            </a:r>
          </a:p>
        </p:txBody>
      </p:sp>
    </p:spTree>
    <p:extLst>
      <p:ext uri="{BB962C8B-B14F-4D97-AF65-F5344CB8AC3E}">
        <p14:creationId xmlns:p14="http://schemas.microsoft.com/office/powerpoint/2010/main" val="397763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 - funkce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Každá funkce je </a:t>
            </a:r>
            <a:r>
              <a:rPr lang="cs-CZ" sz="2400" dirty="0" err="1" smtClean="0"/>
              <a:t>uvozena</a:t>
            </a:r>
            <a:r>
              <a:rPr lang="cs-CZ" sz="2400" dirty="0" smtClean="0"/>
              <a:t> a uzavřena specifickými příkazy: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Function</a:t>
            </a: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nazev</a:t>
            </a: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_funkce(arg1, arg2,…) </a:t>
            </a:r>
            <a:r>
              <a:rPr lang="cs-CZ" sz="2400" b="1" dirty="0" smtClean="0">
                <a:solidFill>
                  <a:srgbClr val="00B0F0"/>
                </a:solidFill>
                <a:latin typeface="Courant" pitchFamily="49" charset="0"/>
              </a:rPr>
              <a:t>As typ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tělo funkce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End</a:t>
            </a: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Function</a:t>
            </a:r>
            <a:endParaRPr lang="cs-CZ" sz="2400" b="1" dirty="0" smtClean="0">
              <a:solidFill>
                <a:srgbClr val="0070C0"/>
              </a:solidFill>
              <a:latin typeface="Courant" pitchFamily="49" charset="0"/>
            </a:endParaRPr>
          </a:p>
          <a:p>
            <a:pPr marL="2730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●"/>
            </a:pPr>
            <a:r>
              <a:rPr lang="cs-CZ" sz="2400" dirty="0" smtClean="0"/>
              <a:t>Tělo funkce se skládá z operací, v nichž jsou pro výpočet využity proměnné specifikované na vstupu do funkce (argumenty z 1. řádku funkce) a funkce jazyka </a:t>
            </a:r>
            <a:r>
              <a:rPr lang="cs-CZ" sz="2400" dirty="0" err="1" smtClean="0"/>
              <a:t>Visual</a:t>
            </a:r>
            <a:r>
              <a:rPr lang="cs-CZ" sz="2400" dirty="0" smtClean="0"/>
              <a:t> Basic.</a:t>
            </a:r>
          </a:p>
          <a:p>
            <a:pPr marL="2730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●"/>
            </a:pPr>
            <a:r>
              <a:rPr lang="cs-CZ" sz="2400" dirty="0" smtClean="0"/>
              <a:t>Návratová hodnota funkce je určena přiřazením hodnoty do názvu funkce. </a:t>
            </a:r>
          </a:p>
          <a:p>
            <a:pPr marL="730250" lvl="2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nazev</a:t>
            </a: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_funkce = arg1 + arg2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400" b="1" dirty="0" smtClean="0">
              <a:solidFill>
                <a:srgbClr val="0070C0"/>
              </a:solidFill>
              <a:latin typeface="Courant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971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281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Možnosti MS Excel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Správa a práce s tabulárními daty.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Řazení dat, výběry z dat, přehledy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Formátování a přehledné zobrazení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Zobrazení dat ve formě grafů.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Různé druhy výpočtů pomocí zabudovaných funkcí.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Tvorba tiskových sestav.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Makra – zautomatizování častých činností.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Tvorba aplikací (</a:t>
            </a:r>
            <a:r>
              <a:rPr lang="cs-CZ" sz="2400" dirty="0" err="1" smtClean="0">
                <a:solidFill>
                  <a:srgbClr val="000000"/>
                </a:solidFill>
              </a:rPr>
              <a:t>Visual</a:t>
            </a:r>
            <a:r>
              <a:rPr lang="cs-CZ" sz="2400" dirty="0" smtClean="0">
                <a:solidFill>
                  <a:srgbClr val="000000"/>
                </a:solidFill>
              </a:rPr>
              <a:t> Basic </a:t>
            </a:r>
            <a:r>
              <a:rPr lang="cs-CZ" sz="2400" dirty="0" err="1" smtClean="0">
                <a:solidFill>
                  <a:srgbClr val="000000"/>
                </a:solidFill>
              </a:rPr>
              <a:t>for</a:t>
            </a: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</a:rPr>
              <a:t>Aplications</a:t>
            </a:r>
            <a:r>
              <a:rPr lang="cs-CZ" sz="2400" dirty="0" smtClean="0">
                <a:solidFill>
                  <a:srgbClr val="000000"/>
                </a:solidFill>
              </a:rPr>
              <a:t>).</a:t>
            </a:r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16282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301208"/>
            <a:ext cx="1809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229200"/>
            <a:ext cx="14398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861048"/>
            <a:ext cx="17272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af 8"/>
          <p:cNvGraphicFramePr/>
          <p:nvPr/>
        </p:nvGraphicFramePr>
        <p:xfrm>
          <a:off x="6084168" y="1412776"/>
          <a:ext cx="273598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36357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 - metody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Každá metoda je </a:t>
            </a:r>
            <a:r>
              <a:rPr lang="cs-CZ" sz="2400" dirty="0" err="1" smtClean="0"/>
              <a:t>uvozena</a:t>
            </a:r>
            <a:r>
              <a:rPr lang="cs-CZ" sz="2400" dirty="0" smtClean="0"/>
              <a:t> a uzavřena specifickými příkazy: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Sub </a:t>
            </a: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nazev</a:t>
            </a: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_metody(arg1, arg2,…)</a:t>
            </a:r>
            <a:endParaRPr lang="cs-CZ" sz="2400" b="1" dirty="0" smtClean="0">
              <a:solidFill>
                <a:srgbClr val="00B0F0"/>
              </a:solidFill>
              <a:latin typeface="Courant" pitchFamily="49" charset="0"/>
            </a:endParaRP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tělo metody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End</a:t>
            </a: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 Sub</a:t>
            </a:r>
          </a:p>
          <a:p>
            <a:pPr marL="2730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●"/>
            </a:pPr>
            <a:r>
              <a:rPr lang="cs-CZ" sz="2400" dirty="0" smtClean="0"/>
              <a:t>Tělo metody se skládá z operací, v nichž jsou pro výpočet využity proměnné specifikované na vstupu do metody a funkce jazyka </a:t>
            </a:r>
            <a:r>
              <a:rPr lang="cs-CZ" sz="2400" dirty="0" err="1" smtClean="0"/>
              <a:t>Visual</a:t>
            </a:r>
            <a:r>
              <a:rPr lang="cs-CZ" sz="2400" dirty="0" smtClean="0"/>
              <a:t> Basic.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400" b="1" dirty="0" smtClean="0">
              <a:solidFill>
                <a:srgbClr val="0070C0"/>
              </a:solidFill>
              <a:latin typeface="Courant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680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dirty="0" smtClean="0"/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323528" y="2204864"/>
          <a:ext cx="8424936" cy="4088313"/>
        </p:xfrm>
        <a:graphic>
          <a:graphicData uri="http://schemas.openxmlformats.org/drawingml/2006/table">
            <a:tbl>
              <a:tblPr/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1468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Jméno</a:t>
                      </a:r>
                    </a:p>
                  </a:txBody>
                  <a:tcPr marL="9279" marR="9279" marT="9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Popis</a:t>
                      </a:r>
                    </a:p>
                  </a:txBody>
                  <a:tcPr marL="9279" marR="9279" marT="9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Velikost</a:t>
                      </a:r>
                    </a:p>
                  </a:txBody>
                  <a:tcPr marL="9279" marR="9279" marT="9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Rozsah</a:t>
                      </a:r>
                    </a:p>
                  </a:txBody>
                  <a:tcPr marL="9279" marR="9279" marT="9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477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 err="1">
                          <a:solidFill>
                            <a:srgbClr val="C00000"/>
                          </a:solidFill>
                          <a:latin typeface="Calibri"/>
                        </a:rPr>
                        <a:t>Integer</a:t>
                      </a:r>
                      <a:endParaRPr lang="cs-CZ" sz="2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Celé číslo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 bitů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r>
                        <a:rPr lang="cs-CZ" sz="24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až 2</a:t>
                      </a:r>
                      <a:r>
                        <a:rPr lang="cs-CZ" sz="24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917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 err="1">
                          <a:solidFill>
                            <a:srgbClr val="C00000"/>
                          </a:solidFill>
                          <a:latin typeface="Calibri"/>
                        </a:rPr>
                        <a:t>Long</a:t>
                      </a:r>
                      <a:endParaRPr lang="cs-CZ" sz="2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Celé číslo, ale větší rozsah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 bitů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r>
                        <a:rPr lang="cs-CZ" sz="24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až 2</a:t>
                      </a:r>
                      <a:r>
                        <a:rPr lang="cs-CZ" sz="24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646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 err="1">
                          <a:solidFill>
                            <a:srgbClr val="C00000"/>
                          </a:solidFill>
                          <a:latin typeface="Calibri"/>
                        </a:rPr>
                        <a:t>Boolean</a:t>
                      </a:r>
                      <a:endParaRPr lang="cs-CZ" sz="2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Logická hodnota (pravda, nepravda)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bitů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nebo </a:t>
                      </a:r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917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 err="1">
                          <a:solidFill>
                            <a:srgbClr val="C00000"/>
                          </a:solidFill>
                          <a:latin typeface="Calibri"/>
                        </a:rPr>
                        <a:t>String</a:t>
                      </a:r>
                      <a:endParaRPr lang="cs-CZ" sz="2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Textová hodnota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 bitů pro každý znak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---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468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 err="1">
                          <a:solidFill>
                            <a:srgbClr val="C00000"/>
                          </a:solidFill>
                          <a:latin typeface="Calibri"/>
                        </a:rPr>
                        <a:t>Char</a:t>
                      </a:r>
                      <a:endParaRPr lang="cs-CZ" sz="2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Znak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 bitů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 až 2</a:t>
                      </a:r>
                      <a:r>
                        <a:rPr lang="cs-CZ" sz="240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-16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44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Double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Desetinné číslo s dvojitou přesností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 bitů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± 5 x 10</a:t>
                      </a:r>
                      <a:r>
                        <a:rPr lang="cs-CZ" sz="24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-324</a:t>
                      </a:r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až ± 1,7 x 10</a:t>
                      </a:r>
                      <a:r>
                        <a:rPr lang="cs-CZ" sz="24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308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Primitivní datové typy jazyka </a:t>
            </a:r>
            <a:r>
              <a:rPr lang="cs-CZ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Basic</a:t>
            </a:r>
          </a:p>
        </p:txBody>
      </p:sp>
    </p:spTree>
    <p:extLst>
      <p:ext uri="{BB962C8B-B14F-4D97-AF65-F5344CB8AC3E}">
        <p14:creationId xmlns:p14="http://schemas.microsoft.com/office/powerpoint/2010/main" val="1989153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512" y="1484784"/>
            <a:ext cx="87849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Některé užitečné funkce jazyka </a:t>
            </a:r>
            <a:r>
              <a:rPr lang="cs-CZ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Basic</a:t>
            </a: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>
                <a:solidFill>
                  <a:srgbClr val="C00000"/>
                </a:solidFill>
              </a:rPr>
              <a:t>If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podmínka</a:t>
            </a:r>
            <a:r>
              <a:rPr lang="cs-CZ" sz="2400" dirty="0" smtClean="0"/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Then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příkaz (blok příkazů) </a:t>
            </a:r>
            <a:r>
              <a:rPr lang="cs-CZ" sz="2400" b="1" dirty="0" err="1" smtClean="0">
                <a:solidFill>
                  <a:srgbClr val="C00000"/>
                </a:solidFill>
              </a:rPr>
              <a:t>End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If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/>
              <a:t>(v případě bloku),</a:t>
            </a: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>
                <a:solidFill>
                  <a:srgbClr val="C00000"/>
                </a:solidFill>
              </a:rPr>
              <a:t>While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podmínka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příkaz (blok příkazů) </a:t>
            </a:r>
            <a:r>
              <a:rPr lang="cs-CZ" sz="2400" b="1" dirty="0" err="1" smtClean="0">
                <a:solidFill>
                  <a:srgbClr val="C00000"/>
                </a:solidFill>
              </a:rPr>
              <a:t>Wend</a:t>
            </a:r>
            <a:endParaRPr lang="cs-CZ" sz="2400" b="1" dirty="0" smtClean="0">
              <a:solidFill>
                <a:srgbClr val="C00000"/>
              </a:solidFill>
            </a:endParaRP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>
                <a:solidFill>
                  <a:srgbClr val="C00000"/>
                </a:solidFill>
              </a:rPr>
              <a:t>For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i</a:t>
            </a:r>
            <a:r>
              <a:rPr lang="cs-CZ" sz="2400" b="1" dirty="0" smtClean="0">
                <a:solidFill>
                  <a:srgbClr val="C00000"/>
                </a:solidFill>
              </a:rPr>
              <a:t> = </a:t>
            </a:r>
            <a:r>
              <a:rPr lang="cs-CZ" sz="2400" dirty="0" smtClean="0">
                <a:solidFill>
                  <a:srgbClr val="00B050"/>
                </a:solidFill>
              </a:rPr>
              <a:t>a</a:t>
            </a:r>
            <a:r>
              <a:rPr lang="cs-CZ" sz="2400" b="1" dirty="0" smtClean="0">
                <a:solidFill>
                  <a:srgbClr val="C00000"/>
                </a:solidFill>
              </a:rPr>
              <a:t> To </a:t>
            </a:r>
            <a:r>
              <a:rPr lang="cs-CZ" sz="2400" dirty="0" smtClean="0">
                <a:solidFill>
                  <a:srgbClr val="00B050"/>
                </a:solidFill>
              </a:rPr>
              <a:t>b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dirty="0">
                <a:solidFill>
                  <a:srgbClr val="00B050"/>
                </a:solidFill>
              </a:rPr>
              <a:t>příkaz </a:t>
            </a:r>
            <a:r>
              <a:rPr lang="cs-CZ" sz="2400" b="1" dirty="0" err="1" smtClean="0">
                <a:solidFill>
                  <a:srgbClr val="C00000"/>
                </a:solidFill>
              </a:rPr>
              <a:t>Next</a:t>
            </a:r>
            <a:r>
              <a:rPr lang="cs-CZ" sz="2400" dirty="0" smtClean="0"/>
              <a:t> – </a:t>
            </a:r>
            <a:r>
              <a:rPr lang="cs-CZ" sz="2400" dirty="0" err="1" smtClean="0"/>
              <a:t>for</a:t>
            </a:r>
            <a:r>
              <a:rPr lang="cs-CZ" sz="2400" dirty="0" smtClean="0"/>
              <a:t> cyklus pro předem daný počet kroků,</a:t>
            </a:r>
            <a:endParaRPr lang="cs-CZ" sz="2400" b="1" dirty="0" smtClean="0">
              <a:solidFill>
                <a:srgbClr val="C00000"/>
              </a:solidFill>
            </a:endParaRP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>
                <a:solidFill>
                  <a:srgbClr val="C00000"/>
                </a:solidFill>
              </a:rPr>
              <a:t>Sheets</a:t>
            </a:r>
            <a:r>
              <a:rPr lang="cs-CZ" sz="2400" b="1" dirty="0" smtClean="0">
                <a:solidFill>
                  <a:srgbClr val="C00000"/>
                </a:solidFill>
              </a:rPr>
              <a:t>("</a:t>
            </a:r>
            <a:r>
              <a:rPr lang="cs-CZ" sz="2400" dirty="0" smtClean="0">
                <a:solidFill>
                  <a:srgbClr val="00B050"/>
                </a:solidFill>
              </a:rPr>
              <a:t>název listu</a:t>
            </a:r>
            <a:r>
              <a:rPr lang="cs-CZ" sz="2400" b="1" dirty="0" smtClean="0">
                <a:solidFill>
                  <a:srgbClr val="C00000"/>
                </a:solidFill>
              </a:rPr>
              <a:t>").</a:t>
            </a:r>
            <a:r>
              <a:rPr lang="cs-CZ" sz="2400" b="1" dirty="0" err="1" smtClean="0">
                <a:solidFill>
                  <a:srgbClr val="C00000"/>
                </a:solidFill>
              </a:rPr>
              <a:t>Select</a:t>
            </a:r>
            <a:r>
              <a:rPr lang="cs-CZ" sz="2400" dirty="0" smtClean="0"/>
              <a:t> – výběr označeného listu</a:t>
            </a:r>
            <a:r>
              <a:rPr lang="cs-CZ" sz="2400" dirty="0"/>
              <a:t>,</a:t>
            </a: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>
                <a:solidFill>
                  <a:srgbClr val="C00000"/>
                </a:solidFill>
              </a:rPr>
              <a:t>Range</a:t>
            </a:r>
            <a:r>
              <a:rPr lang="cs-CZ" sz="2400" b="1" dirty="0">
                <a:solidFill>
                  <a:srgbClr val="C00000"/>
                </a:solidFill>
              </a:rPr>
              <a:t>("</a:t>
            </a:r>
            <a:r>
              <a:rPr lang="cs-CZ" sz="2400" dirty="0">
                <a:solidFill>
                  <a:srgbClr val="00B050"/>
                </a:solidFill>
              </a:rPr>
              <a:t>buňka1</a:t>
            </a:r>
            <a:r>
              <a:rPr lang="cs-CZ" sz="2400" b="1" dirty="0">
                <a:solidFill>
                  <a:srgbClr val="C00000"/>
                </a:solidFill>
              </a:rPr>
              <a:t>:</a:t>
            </a:r>
            <a:r>
              <a:rPr lang="cs-CZ" sz="2400" dirty="0">
                <a:solidFill>
                  <a:srgbClr val="00B050"/>
                </a:solidFill>
              </a:rPr>
              <a:t>buňka2</a:t>
            </a:r>
            <a:r>
              <a:rPr lang="cs-CZ" sz="2400" b="1" dirty="0">
                <a:solidFill>
                  <a:srgbClr val="C00000"/>
                </a:solidFill>
              </a:rPr>
              <a:t>").</a:t>
            </a:r>
            <a:r>
              <a:rPr lang="cs-CZ" sz="2400" b="1" dirty="0" err="1">
                <a:solidFill>
                  <a:srgbClr val="C00000"/>
                </a:solidFill>
              </a:rPr>
              <a:t>Select</a:t>
            </a:r>
            <a:r>
              <a:rPr lang="cs-CZ" sz="2400" dirty="0"/>
              <a:t> – výběr oblasti buněk,</a:t>
            </a:r>
            <a:endParaRPr lang="cs-CZ" sz="2400" dirty="0" smtClean="0"/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>
                <a:solidFill>
                  <a:srgbClr val="C00000"/>
                </a:solidFill>
              </a:rPr>
              <a:t>Range</a:t>
            </a:r>
            <a:r>
              <a:rPr lang="cs-CZ" sz="2400" b="1" dirty="0" smtClean="0">
                <a:solidFill>
                  <a:srgbClr val="C00000"/>
                </a:solidFill>
              </a:rPr>
              <a:t>(</a:t>
            </a:r>
            <a:r>
              <a:rPr lang="cs-CZ" sz="2400" dirty="0" smtClean="0">
                <a:solidFill>
                  <a:srgbClr val="00B050"/>
                </a:solidFill>
              </a:rPr>
              <a:t>buňka1</a:t>
            </a:r>
            <a:r>
              <a:rPr lang="cs-CZ" sz="2400" b="1" dirty="0" smtClean="0">
                <a:solidFill>
                  <a:srgbClr val="C00000"/>
                </a:solidFill>
              </a:rPr>
              <a:t>,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buňka2</a:t>
            </a:r>
            <a:r>
              <a:rPr lang="cs-CZ" sz="2400" b="1" dirty="0" smtClean="0">
                <a:solidFill>
                  <a:srgbClr val="C00000"/>
                </a:solidFill>
              </a:rPr>
              <a:t>).</a:t>
            </a:r>
            <a:r>
              <a:rPr lang="cs-CZ" sz="2400" b="1" dirty="0" err="1" smtClean="0">
                <a:solidFill>
                  <a:srgbClr val="C00000"/>
                </a:solidFill>
              </a:rPr>
              <a:t>Select</a:t>
            </a:r>
            <a:r>
              <a:rPr lang="cs-CZ" sz="2400" dirty="0" smtClean="0"/>
              <a:t> – totéž zadáno číselně,</a:t>
            </a: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>
                <a:solidFill>
                  <a:srgbClr val="C00000"/>
                </a:solidFill>
              </a:rPr>
              <a:t>ActiveCell.Offset</a:t>
            </a:r>
            <a:r>
              <a:rPr lang="cs-CZ" sz="2400" b="1" dirty="0" smtClean="0">
                <a:solidFill>
                  <a:srgbClr val="C00000"/>
                </a:solidFill>
              </a:rPr>
              <a:t>(</a:t>
            </a:r>
            <a:r>
              <a:rPr lang="cs-CZ" sz="2400" dirty="0" err="1" smtClean="0">
                <a:solidFill>
                  <a:srgbClr val="00B050"/>
                </a:solidFill>
              </a:rPr>
              <a:t>radky</a:t>
            </a:r>
            <a:r>
              <a:rPr lang="cs-CZ" sz="2400" b="1" dirty="0" err="1" smtClean="0">
                <a:solidFill>
                  <a:srgbClr val="C00000"/>
                </a:solidFill>
              </a:rPr>
              <a:t>,</a:t>
            </a:r>
            <a:r>
              <a:rPr lang="cs-CZ" sz="2400" dirty="0" err="1" smtClean="0">
                <a:solidFill>
                  <a:srgbClr val="00B050"/>
                </a:solidFill>
              </a:rPr>
              <a:t>sloupce</a:t>
            </a:r>
            <a:r>
              <a:rPr lang="cs-CZ" sz="2400" b="1" dirty="0" smtClean="0">
                <a:solidFill>
                  <a:srgbClr val="C00000"/>
                </a:solidFill>
              </a:rPr>
              <a:t>)</a:t>
            </a:r>
            <a:r>
              <a:rPr lang="cs-CZ" sz="2400" dirty="0" smtClean="0"/>
              <a:t> – přesun do zadané buňky</a:t>
            </a: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dirty="0" smtClean="0">
                <a:solidFill>
                  <a:srgbClr val="00B050"/>
                </a:solidFill>
              </a:rPr>
              <a:t>a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Mod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b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/>
              <a:t>– zbytek po celočíselném dělení čísla a číslem b,</a:t>
            </a: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>
                <a:solidFill>
                  <a:srgbClr val="C00000"/>
                </a:solidFill>
              </a:rPr>
              <a:t>Sqr</a:t>
            </a:r>
            <a:r>
              <a:rPr lang="cs-CZ" sz="2400" b="1" dirty="0" smtClean="0">
                <a:solidFill>
                  <a:srgbClr val="C00000"/>
                </a:solidFill>
              </a:rPr>
              <a:t>(</a:t>
            </a:r>
            <a:r>
              <a:rPr lang="cs-CZ" sz="2400" dirty="0" smtClean="0">
                <a:solidFill>
                  <a:srgbClr val="00B050"/>
                </a:solidFill>
              </a:rPr>
              <a:t>a</a:t>
            </a:r>
            <a:r>
              <a:rPr lang="cs-CZ" sz="2400" b="1" dirty="0" smtClean="0">
                <a:solidFill>
                  <a:srgbClr val="C00000"/>
                </a:solidFill>
              </a:rPr>
              <a:t>) </a:t>
            </a:r>
            <a:r>
              <a:rPr lang="cs-CZ" sz="2400" dirty="0" smtClean="0"/>
              <a:t>– druhá odmocnina z čísla a,</a:t>
            </a:r>
          </a:p>
          <a:p>
            <a:pPr marL="6238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endParaRPr lang="cs-CZ" sz="24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212952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 – objekty a vlastnosti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Objektově orientované programování pracuje s objekty, které mají určité specifikované vlastnosti.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err="1" smtClean="0"/>
              <a:t>Visual</a:t>
            </a:r>
            <a:r>
              <a:rPr lang="cs-CZ" sz="2400" dirty="0" smtClean="0"/>
              <a:t> Basic považuje v Excelu za objekt celý soubor, list, buňku, graf, ovládací prvek (tlačítko, </a:t>
            </a:r>
            <a:r>
              <a:rPr lang="cs-CZ" sz="2400" dirty="0" err="1" smtClean="0"/>
              <a:t>zatržítko</a:t>
            </a:r>
            <a:r>
              <a:rPr lang="cs-CZ" sz="2400" dirty="0" smtClean="0"/>
              <a:t>, </a:t>
            </a:r>
            <a:r>
              <a:rPr lang="cs-CZ" sz="2400" dirty="0" err="1" smtClean="0"/>
              <a:t>fromulář</a:t>
            </a:r>
            <a:r>
              <a:rPr lang="cs-CZ" sz="2400" dirty="0" smtClean="0"/>
              <a:t> aj.).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V editoru IDE lze měnit vlastnosti objektů v okně </a:t>
            </a:r>
            <a:r>
              <a:rPr lang="cs-CZ" sz="2400" dirty="0" err="1" smtClean="0"/>
              <a:t>Properties</a:t>
            </a:r>
            <a:r>
              <a:rPr lang="cs-CZ" sz="2400" dirty="0" smtClean="0"/>
              <a:t> </a:t>
            </a:r>
            <a:r>
              <a:rPr lang="cs-CZ" sz="2400" dirty="0" err="1" smtClean="0"/>
              <a:t>window</a:t>
            </a:r>
            <a:r>
              <a:rPr lang="cs-CZ" sz="2400" dirty="0" smtClean="0"/>
              <a:t>; některé lze měnit také přímo v Excelu (např. pojmenování listu, vybarvení buňky) a také samotnými makry.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Vlastnost objektu lze odkazovat přes tečku ..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Např. nastavení barvy buňky A1 na červenou se provede následujícím příkazem:</a:t>
            </a:r>
          </a:p>
          <a:p>
            <a:pPr marL="449263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Courant" pitchFamily="49" charset="0"/>
              </a:rPr>
              <a:t>Range("A1").</a:t>
            </a:r>
            <a:r>
              <a:rPr lang="en-US" sz="2400" b="1" dirty="0" err="1" smtClean="0">
                <a:solidFill>
                  <a:srgbClr val="0070C0"/>
                </a:solidFill>
                <a:latin typeface="Courant" pitchFamily="49" charset="0"/>
              </a:rPr>
              <a:t>Interior.Color</a:t>
            </a:r>
            <a:r>
              <a:rPr lang="en-US" sz="2400" b="1" dirty="0" smtClean="0">
                <a:solidFill>
                  <a:srgbClr val="0070C0"/>
                </a:solidFill>
                <a:latin typeface="Courant" pitchFamily="49" charset="0"/>
              </a:rPr>
              <a:t> = </a:t>
            </a: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Red</a:t>
            </a:r>
            <a:endParaRPr lang="cs-CZ" sz="2400" b="1" dirty="0" smtClean="0">
              <a:solidFill>
                <a:srgbClr val="0070C0"/>
              </a:solidFill>
              <a:latin typeface="Courant" pitchFamily="49" charset="0"/>
            </a:endParaRP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b="1" dirty="0" smtClean="0">
              <a:solidFill>
                <a:srgbClr val="0070C0"/>
              </a:solidFill>
              <a:latin typeface="Courant" pitchFamily="49" charset="0"/>
            </a:endParaRP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400" b="1" dirty="0" smtClean="0">
              <a:solidFill>
                <a:srgbClr val="0070C0"/>
              </a:solidFill>
              <a:latin typeface="Courant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219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 – události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Kromě vlastností se k objektu pojí také konkrétní události, které mohou být impulzem pro aktivaci funkce nebo metody.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Každý objekt má svoji specifickou sadu událostí, kterých jsou desítky.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>
                <a:latin typeface="+mj-lt"/>
              </a:rPr>
              <a:t>Důležité události mohou být např.: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/>
              <a:t>Activate</a:t>
            </a:r>
            <a:r>
              <a:rPr lang="cs-CZ" sz="2400" dirty="0" smtClean="0"/>
              <a:t> – aktivace sešitu (otevření uloženého souboru),</a:t>
            </a:r>
            <a:endParaRPr lang="cs-CZ" sz="2400" dirty="0" smtClean="0">
              <a:latin typeface="+mj-lt"/>
            </a:endParaRP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/>
              <a:t>SheetActivate</a:t>
            </a:r>
            <a:r>
              <a:rPr lang="cs-CZ" sz="2400" dirty="0" smtClean="0"/>
              <a:t> – aktivace požadovaného listu,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/>
              <a:t>Click</a:t>
            </a:r>
            <a:r>
              <a:rPr lang="cs-CZ" sz="2400" b="1" dirty="0" smtClean="0"/>
              <a:t> </a:t>
            </a:r>
            <a:r>
              <a:rPr lang="cs-CZ" sz="2400" dirty="0" smtClean="0"/>
              <a:t>– kliknutí na ovládací prvek,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/>
              <a:t>Change</a:t>
            </a:r>
            <a:r>
              <a:rPr lang="cs-CZ" sz="2400" b="1" dirty="0" smtClean="0"/>
              <a:t> </a:t>
            </a:r>
            <a:r>
              <a:rPr lang="cs-CZ" sz="2400" dirty="0" smtClean="0"/>
              <a:t>– změna hodnoty prvku,</a:t>
            </a:r>
            <a:endParaRPr lang="cs-CZ" sz="2400" b="1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smtClean="0"/>
              <a:t>Show </a:t>
            </a:r>
            <a:r>
              <a:rPr lang="cs-CZ" sz="2400" dirty="0" smtClean="0"/>
              <a:t>– zviditelnění prvku,</a:t>
            </a:r>
            <a:endParaRPr lang="cs-CZ" sz="2400" b="1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/>
              <a:t>Hide</a:t>
            </a:r>
            <a:r>
              <a:rPr lang="cs-CZ" sz="2400" b="1" dirty="0" smtClean="0"/>
              <a:t> </a:t>
            </a:r>
            <a:r>
              <a:rPr lang="cs-CZ" sz="2400" dirty="0" smtClean="0"/>
              <a:t>– zneviditelnění prvku.</a:t>
            </a:r>
            <a:endParaRPr lang="cs-CZ" sz="2400" b="1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endParaRPr lang="cs-CZ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003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 – události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518457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err="1" smtClean="0"/>
              <a:t>Visual</a:t>
            </a:r>
            <a:r>
              <a:rPr lang="cs-CZ" sz="2400" dirty="0" smtClean="0"/>
              <a:t> Basic je plnohodnotný programovací jazyk, k jeho obsažení by nestačil ani celý předmět Bi7541,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existuje celá řada elektronických i klasických učebnic ve všech jazycích,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příjemnou učebnici lze nalézt např. zde: </a:t>
            </a:r>
            <a:r>
              <a:rPr lang="cs-CZ" sz="2400" dirty="0" smtClean="0">
                <a:hlinkClick r:id="rId2"/>
              </a:rPr>
              <a:t>http://www.</a:t>
            </a:r>
            <a:r>
              <a:rPr lang="cs-CZ" sz="2400" dirty="0" err="1" smtClean="0">
                <a:hlinkClick r:id="rId2"/>
              </a:rPr>
              <a:t>gvp.cz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local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new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ucebnice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VisBas</a:t>
            </a:r>
            <a:r>
              <a:rPr lang="cs-CZ" sz="2400" dirty="0" smtClean="0">
                <a:hlinkClick r:id="rId2"/>
              </a:rPr>
              <a:t>/obsah.</a:t>
            </a:r>
            <a:r>
              <a:rPr lang="cs-CZ" sz="2400" dirty="0" err="1" smtClean="0">
                <a:hlinkClick r:id="rId2"/>
              </a:rPr>
              <a:t>htm</a:t>
            </a:r>
            <a:r>
              <a:rPr lang="cs-CZ" sz="2400" dirty="0" smtClean="0"/>
              <a:t>,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řada věcí je intuitivních a lze na ně přijít i bez odborného základu. </a:t>
            </a:r>
            <a:endParaRPr lang="cs-CZ" sz="2400" b="1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endParaRPr lang="cs-CZ" sz="2400" dirty="0" smtClean="0">
              <a:latin typeface="+mj-lt"/>
            </a:endParaRPr>
          </a:p>
        </p:txBody>
      </p:sp>
      <p:pic>
        <p:nvPicPr>
          <p:cNvPr id="1026" name="Picture 2" descr="http://www.computermedia.cz/knihy/programovani-ve-visual-basicu-2010-CD_bi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12776"/>
            <a:ext cx="2352675" cy="2781300"/>
          </a:xfrm>
          <a:prstGeom prst="rect">
            <a:avLst/>
          </a:prstGeom>
          <a:noFill/>
        </p:spPr>
      </p:pic>
      <p:pic>
        <p:nvPicPr>
          <p:cNvPr id="1028" name="Picture 4" descr="http://www.ucebnice.com/img/auto/138/0/K1611_nahledK16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996952"/>
            <a:ext cx="2406548" cy="324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4261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Kopírování / Vkládání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542" t="36040" r="80708" b="30361"/>
          <a:stretch>
            <a:fillRect/>
          </a:stretch>
        </p:blipFill>
        <p:spPr bwMode="auto">
          <a:xfrm>
            <a:off x="827584" y="2276872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vzorců, textů, celých sloupců (zkopírování pomocí CTRL+C; dále „Vložit jinak...“)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grafů z Excelu do Wordu:</a:t>
            </a:r>
            <a:br>
              <a:rPr lang="cs-CZ" dirty="0" smtClean="0"/>
            </a:br>
            <a:r>
              <a:rPr lang="cs-CZ" dirty="0" smtClean="0"/>
              <a:t>Vložit jinak → Typ: Obrázek (rozšířený </a:t>
            </a:r>
            <a:r>
              <a:rPr lang="cs-CZ" dirty="0" err="1" smtClean="0"/>
              <a:t>metasoubor</a:t>
            </a:r>
            <a:r>
              <a:rPr lang="cs-CZ" dirty="0" smtClean="0"/>
              <a:t>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Šipka doprava 5"/>
          <p:cNvSpPr/>
          <p:nvPr/>
        </p:nvSpPr>
        <p:spPr>
          <a:xfrm rot="7532543">
            <a:off x="1190222" y="269543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62474" t="56279" r="11017" b="5921"/>
          <a:stretch>
            <a:fillRect/>
          </a:stretch>
        </p:blipFill>
        <p:spPr bwMode="auto">
          <a:xfrm>
            <a:off x="4176464" y="2276872"/>
            <a:ext cx="36358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 rot="5400000">
            <a:off x="3491904" y="4222006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236296" y="4437112"/>
            <a:ext cx="113370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cs-CZ" b="1" dirty="0" smtClean="0"/>
              <a:t>Vyzkoušej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026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987425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Tipy pro práci s Wordem</a:t>
            </a:r>
            <a: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dirty="0" smtClean="0"/>
              <a:t>Automatické titulky ve Wordu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Automatické</a:t>
            </a:r>
            <a:r>
              <a:rPr kumimoji="0" lang="cs-CZ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titulky ve Wordu pro snazší úpravy</a:t>
            </a: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31233" t="33600" r="42251" b="27400"/>
          <a:stretch>
            <a:fillRect/>
          </a:stretch>
        </p:blipFill>
        <p:spPr bwMode="auto">
          <a:xfrm>
            <a:off x="377057" y="1916832"/>
            <a:ext cx="3636912" cy="33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395536" y="4293096"/>
            <a:ext cx="17999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i="1" dirty="0" smtClean="0"/>
              <a:t>pravý klik na obrázek</a:t>
            </a:r>
            <a:endParaRPr lang="cs-CZ" sz="1400" i="1" dirty="0"/>
          </a:p>
        </p:txBody>
      </p:sp>
      <p:sp>
        <p:nvSpPr>
          <p:cNvPr id="7" name="Šipka doprava 6"/>
          <p:cNvSpPr/>
          <p:nvPr/>
        </p:nvSpPr>
        <p:spPr>
          <a:xfrm rot="7532543">
            <a:off x="3777360" y="391957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 l="42524" t="41159" r="32276" b="31121"/>
          <a:stretch>
            <a:fillRect/>
          </a:stretch>
        </p:blipFill>
        <p:spPr bwMode="auto">
          <a:xfrm>
            <a:off x="5220072" y="2096852"/>
            <a:ext cx="34563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 rot="5400000">
            <a:off x="4571083" y="2637830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rot="-1260000" flipH="1">
            <a:off x="5743841" y="3023992"/>
            <a:ext cx="1152525" cy="5032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/>
          <a:srcRect l="3675" t="6720" r="43301" b="75842"/>
          <a:stretch>
            <a:fillRect/>
          </a:stretch>
        </p:blipFill>
        <p:spPr bwMode="auto">
          <a:xfrm>
            <a:off x="683568" y="5301208"/>
            <a:ext cx="7272808" cy="149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Šipka doprava 11"/>
          <p:cNvSpPr/>
          <p:nvPr/>
        </p:nvSpPr>
        <p:spPr>
          <a:xfrm rot="2286931">
            <a:off x="374971" y="512347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 rot="7532543">
            <a:off x="6513666" y="557575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076056" y="4941168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i="1" dirty="0" smtClean="0"/>
              <a:t>pravý klik na styl „Titulek“ </a:t>
            </a:r>
            <a:endParaRPr lang="cs-CZ" sz="1400" i="1" dirty="0"/>
          </a:p>
        </p:txBody>
      </p:sp>
      <p:sp>
        <p:nvSpPr>
          <p:cNvPr id="17" name="Šipka doprava 16"/>
          <p:cNvSpPr/>
          <p:nvPr/>
        </p:nvSpPr>
        <p:spPr>
          <a:xfrm rot="7532543">
            <a:off x="7161738" y="607981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956376" y="6165304"/>
            <a:ext cx="1187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 smtClean="0"/>
              <a:t>úprava stylu dle potřeby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0604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4599</TotalTime>
  <Words>4691</Words>
  <Application>Microsoft Office PowerPoint</Application>
  <PresentationFormat>Předvádění na obrazovce (4:3)</PresentationFormat>
  <Paragraphs>768</Paragraphs>
  <Slides>75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75</vt:i4>
      </vt:variant>
    </vt:vector>
  </HeadingPairs>
  <TitlesOfParts>
    <vt:vector size="85" baseType="lpstr">
      <vt:lpstr>Arial</vt:lpstr>
      <vt:lpstr>Arial Black</vt:lpstr>
      <vt:lpstr>Calibri</vt:lpstr>
      <vt:lpstr>Courant</vt:lpstr>
      <vt:lpstr>Courier New</vt:lpstr>
      <vt:lpstr>Wingdings</vt:lpstr>
      <vt:lpstr>Wingdings 2</vt:lpstr>
      <vt:lpstr>01_Klin_dat_upravyM</vt:lpstr>
      <vt:lpstr>Visio</vt:lpstr>
      <vt:lpstr>Image</vt:lpstr>
      <vt:lpstr>1.1. Úvod do MS Excel, základní typy dat</vt:lpstr>
      <vt:lpstr>Anotace</vt:lpstr>
      <vt:lpstr>Typy proměnných (dat)</vt:lpstr>
      <vt:lpstr>Jak vznikají informace ? – různé typy dat znamenají různou informaci</vt:lpstr>
      <vt:lpstr>Jak vznikají informace ? – různé typy dat znamenají různou informaci</vt:lpstr>
      <vt:lpstr>MS Excel</vt:lpstr>
      <vt:lpstr>Možnosti MS Excel</vt:lpstr>
      <vt:lpstr>Kopírování / Vkládání</vt:lpstr>
      <vt:lpstr>Tipy pro práci s Wordem Automatické titulky ve Wordu</vt:lpstr>
      <vt:lpstr>Automatické seznamy ve Wordu</vt:lpstr>
      <vt:lpstr>1.2. Import, export dat, jejich uložení a čištění</vt:lpstr>
      <vt:lpstr>Zásady pro ukládání dat</vt:lpstr>
      <vt:lpstr>Prezentace aplikace PowerPoint</vt:lpstr>
      <vt:lpstr>Import a export dat</vt:lpstr>
      <vt:lpstr>Import a export dat</vt:lpstr>
      <vt:lpstr>Zdroje dat Excelu</vt:lpstr>
      <vt:lpstr>Zdroje dat Excelu</vt:lpstr>
      <vt:lpstr>Zdroje dat Excelu</vt:lpstr>
      <vt:lpstr>Tipy a triky</vt:lpstr>
      <vt:lpstr>Ukotvení příček</vt:lpstr>
      <vt:lpstr>2.1. Správa dat</vt:lpstr>
      <vt:lpstr>Databázová struktura dat v Excelu</vt:lpstr>
      <vt:lpstr>Automatický zadávací formulář I.</vt:lpstr>
      <vt:lpstr>Automatický zadávací formulář II.</vt:lpstr>
      <vt:lpstr>Automatické seznamy</vt:lpstr>
      <vt:lpstr>Automatická kontrola dat</vt:lpstr>
      <vt:lpstr>Seznamy I.</vt:lpstr>
      <vt:lpstr>Seznamy II.</vt:lpstr>
      <vt:lpstr>Řazení dat</vt:lpstr>
      <vt:lpstr>Automatický filtr</vt:lpstr>
      <vt:lpstr>Rozšířený filtr</vt:lpstr>
      <vt:lpstr>Automatické dokončování hodnot buněk</vt:lpstr>
      <vt:lpstr>2.2. Práce se vzorci a funkcemi v Excelu</vt:lpstr>
      <vt:lpstr>Anotace</vt:lpstr>
      <vt:lpstr>Vzorce v listu Excelu</vt:lpstr>
      <vt:lpstr>Vzorce – odkaz na buňku stylu A1</vt:lpstr>
      <vt:lpstr> Vzorce – tipy a triky I.</vt:lpstr>
      <vt:lpstr> Vzorce – tipy a triky II.</vt:lpstr>
      <vt:lpstr> Vzorce – tipy a triky III.</vt:lpstr>
      <vt:lpstr>   Vzorce – využití seznamu vzorců</vt:lpstr>
      <vt:lpstr>   Vzorce – užitečné funkce</vt:lpstr>
      <vt:lpstr>Statistické funkce v MS Excel</vt:lpstr>
      <vt:lpstr>3.1. Pokročilé vzorce, podmíněné formátování</vt:lpstr>
      <vt:lpstr>Maticové vzorce</vt:lpstr>
      <vt:lpstr>Maticové vzorce</vt:lpstr>
      <vt:lpstr>Cyklické odkazy a iterativní výpočty</vt:lpstr>
      <vt:lpstr>Cyklické odkazy a iterativní výpočty</vt:lpstr>
      <vt:lpstr>Funkce SVYHLEDAT()</vt:lpstr>
      <vt:lpstr>3.2. Grafy, kontingenční tabulky a grafy</vt:lpstr>
      <vt:lpstr>Graf se dvěma osami</vt:lpstr>
      <vt:lpstr>Spojnice trendu v grafu</vt:lpstr>
      <vt:lpstr>Minigrafy</vt:lpstr>
      <vt:lpstr>Kontingenční tabulky v Excelu, 1. část Ukázka kontingenční tabulky</vt:lpstr>
      <vt:lpstr>Ukázka kontingenční tabulky</vt:lpstr>
      <vt:lpstr>Ukázka kontingenční tabulky</vt:lpstr>
      <vt:lpstr>Kontingenční tabulky</vt:lpstr>
      <vt:lpstr>Kontingenční tabulky – rozvržení</vt:lpstr>
      <vt:lpstr>Kontingenční tabulky – nastavení</vt:lpstr>
      <vt:lpstr>4.1. Makra v MS Excel</vt:lpstr>
      <vt:lpstr>Z historie</vt:lpstr>
      <vt:lpstr>Visual Basic makro</vt:lpstr>
      <vt:lpstr>Záznam makra</vt:lpstr>
      <vt:lpstr>Záznam makra</vt:lpstr>
      <vt:lpstr>Záznam makra</vt:lpstr>
      <vt:lpstr>Záznam makra</vt:lpstr>
      <vt:lpstr>Visual Basic</vt:lpstr>
      <vt:lpstr>Visual Basic</vt:lpstr>
      <vt:lpstr>Visual Basic</vt:lpstr>
      <vt:lpstr>Visual Basic - funkce</vt:lpstr>
      <vt:lpstr>Visual Basic - metody</vt:lpstr>
      <vt:lpstr>Visual Basic</vt:lpstr>
      <vt:lpstr>Visual Basic</vt:lpstr>
      <vt:lpstr>Visual Basic – objekty a vlastnosti</vt:lpstr>
      <vt:lpstr>Visual Basic – události</vt:lpstr>
      <vt:lpstr>Visual Basic – události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2_vzorce_excel</dc:title>
  <dc:creator>Kalina</dc:creator>
  <cp:lastModifiedBy>kalina</cp:lastModifiedBy>
  <cp:revision>91</cp:revision>
  <dcterms:created xsi:type="dcterms:W3CDTF">2011-03-10T15:44:21Z</dcterms:created>
  <dcterms:modified xsi:type="dcterms:W3CDTF">2016-12-05T07:07:16Z</dcterms:modified>
</cp:coreProperties>
</file>