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29"/>
  </p:handoutMasterIdLst>
  <p:sldIdLst>
    <p:sldId id="256" r:id="rId2"/>
    <p:sldId id="257" r:id="rId3"/>
    <p:sldId id="258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3" r:id="rId21"/>
    <p:sldId id="295" r:id="rId22"/>
    <p:sldId id="305" r:id="rId23"/>
    <p:sldId id="306" r:id="rId24"/>
    <p:sldId id="307" r:id="rId25"/>
    <p:sldId id="304" r:id="rId26"/>
    <p:sldId id="309" r:id="rId27"/>
    <p:sldId id="297" r:id="rId28"/>
  </p:sldIdLst>
  <p:sldSz cx="9144000" cy="6858000" type="screen4x3"/>
  <p:notesSz cx="6669088" cy="9928225"/>
  <p:custDataLst>
    <p:tags r:id="rId30"/>
  </p:custData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20C21-A040-4725-8E6B-BF11DC2652CC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0E250-84BA-4688-B9C5-B85980B1870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1180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170B6B-4C8F-4D90-A0A6-06A0DD3B5FD3}" type="datetimeFigureOut">
              <a:rPr lang="sk-SK" smtClean="0"/>
              <a:t>9. 12. 2016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23AC9F-D8F1-4F04-96AF-2BFE804FF107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zakonyprolidi.cz/cs/2011-373#hlava7" TargetMode="External"/><Relationship Id="rId3" Type="http://schemas.openxmlformats.org/officeDocument/2006/relationships/hyperlink" Target="https://www.zakonyprolidi.cz/cs/2011-373#hlava2" TargetMode="External"/><Relationship Id="rId7" Type="http://schemas.openxmlformats.org/officeDocument/2006/relationships/hyperlink" Target="https://www.zakonyprolidi.cz/cs/2011-373#hlava6" TargetMode="External"/><Relationship Id="rId2" Type="http://schemas.openxmlformats.org/officeDocument/2006/relationships/hyperlink" Target="https://www.zakonyprolidi.cz/cs/2011-373#hlava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zakonyprolidi.cz/cs/2011-373#hlava5" TargetMode="External"/><Relationship Id="rId5" Type="http://schemas.openxmlformats.org/officeDocument/2006/relationships/hyperlink" Target="https://www.zakonyprolidi.cz/cs/2011-373#hlava4" TargetMode="External"/><Relationship Id="rId4" Type="http://schemas.openxmlformats.org/officeDocument/2006/relationships/hyperlink" Target="https://www.zakonyprolidi.cz/cs/2011-373#hlava3" TargetMode="External"/><Relationship Id="rId9" Type="http://schemas.openxmlformats.org/officeDocument/2006/relationships/hyperlink" Target="https://www.zakonyprolidi.cz/cs/2011-373#hlava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Mgr. et Mgr. Veronika Oškerová, Ph.D.</a:t>
            </a:r>
            <a:endParaRPr lang="sk-SK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Specifické zdravotní služby	</a:t>
            </a:r>
            <a:endParaRPr lang="sk-SK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049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/>
              <a:t>Sterilizace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 err="1"/>
              <a:t>Před</a:t>
            </a:r>
            <a:r>
              <a:rPr lang="sk-SK" dirty="0"/>
              <a:t> </a:t>
            </a:r>
            <a:r>
              <a:rPr lang="sk-SK" dirty="0" err="1"/>
              <a:t>provedením</a:t>
            </a:r>
            <a:r>
              <a:rPr lang="sk-SK" dirty="0"/>
              <a:t> </a:t>
            </a:r>
            <a:r>
              <a:rPr lang="sk-SK" dirty="0" err="1"/>
              <a:t>sterilizace</a:t>
            </a:r>
            <a:r>
              <a:rPr lang="sk-SK" dirty="0"/>
              <a:t> </a:t>
            </a:r>
            <a:r>
              <a:rPr lang="sk-SK" dirty="0" err="1"/>
              <a:t>ze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nebo </a:t>
            </a:r>
            <a:r>
              <a:rPr lang="sk-SK" dirty="0" err="1"/>
              <a:t>jiných</a:t>
            </a:r>
            <a:r>
              <a:rPr lang="sk-SK" dirty="0"/>
              <a:t> než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 je </a:t>
            </a:r>
            <a:r>
              <a:rPr lang="sk-SK" dirty="0" err="1"/>
              <a:t>ošetřující</a:t>
            </a:r>
            <a:r>
              <a:rPr lang="sk-SK" dirty="0"/>
              <a:t> </a:t>
            </a:r>
            <a:r>
              <a:rPr lang="sk-SK" dirty="0" err="1"/>
              <a:t>lékař</a:t>
            </a:r>
            <a:r>
              <a:rPr lang="sk-SK" dirty="0"/>
              <a:t> </a:t>
            </a:r>
            <a:r>
              <a:rPr lang="sk-SK" dirty="0" err="1"/>
              <a:t>povinen</a:t>
            </a:r>
            <a:r>
              <a:rPr lang="sk-SK" dirty="0"/>
              <a:t> </a:t>
            </a:r>
            <a:r>
              <a:rPr lang="sk-SK" dirty="0" err="1"/>
              <a:t>podat</a:t>
            </a:r>
            <a:r>
              <a:rPr lang="sk-SK" dirty="0"/>
              <a:t> pacientovi </a:t>
            </a:r>
            <a:r>
              <a:rPr lang="sk-SK" dirty="0" err="1"/>
              <a:t>před</a:t>
            </a:r>
            <a:r>
              <a:rPr lang="sk-SK" dirty="0"/>
              <a:t> </a:t>
            </a:r>
            <a:r>
              <a:rPr lang="sk-SK" dirty="0" err="1" smtClean="0"/>
              <a:t>svědkem</a:t>
            </a:r>
            <a:r>
              <a:rPr lang="sk-SK" dirty="0" smtClean="0"/>
              <a:t> </a:t>
            </a:r>
            <a:r>
              <a:rPr lang="sk-SK" dirty="0" err="1" smtClean="0"/>
              <a:t>informaci</a:t>
            </a:r>
            <a:r>
              <a:rPr lang="sk-SK" dirty="0" smtClean="0"/>
              <a:t> </a:t>
            </a:r>
            <a:r>
              <a:rPr lang="sk-SK" dirty="0"/>
              <a:t>o </a:t>
            </a:r>
            <a:r>
              <a:rPr lang="sk-SK" dirty="0" err="1"/>
              <a:t>povaze</a:t>
            </a:r>
            <a:r>
              <a:rPr lang="sk-SK" dirty="0"/>
              <a:t> </a:t>
            </a:r>
            <a:r>
              <a:rPr lang="sk-SK" dirty="0" err="1"/>
              <a:t>zdravotního</a:t>
            </a:r>
            <a:r>
              <a:rPr lang="sk-SK" dirty="0"/>
              <a:t> výkonu, jeho trvalých </a:t>
            </a:r>
            <a:r>
              <a:rPr lang="sk-SK" dirty="0" err="1"/>
              <a:t>následcích</a:t>
            </a:r>
            <a:r>
              <a:rPr lang="sk-SK" dirty="0"/>
              <a:t> a možných </a:t>
            </a:r>
            <a:r>
              <a:rPr lang="sk-SK" dirty="0" err="1"/>
              <a:t>rizicích</a:t>
            </a:r>
            <a:r>
              <a:rPr lang="sk-SK" dirty="0"/>
              <a:t>. </a:t>
            </a:r>
            <a:endParaRPr lang="sk-SK" dirty="0" smtClean="0"/>
          </a:p>
          <a:p>
            <a:r>
              <a:rPr lang="sk-SK" dirty="0" err="1" smtClean="0"/>
              <a:t>Svědkem</a:t>
            </a:r>
            <a:r>
              <a:rPr lang="sk-SK" dirty="0" smtClean="0"/>
              <a:t> musí </a:t>
            </a:r>
            <a:r>
              <a:rPr lang="sk-SK" dirty="0" err="1"/>
              <a:t>být</a:t>
            </a:r>
            <a:r>
              <a:rPr lang="sk-SK" dirty="0"/>
              <a:t> </a:t>
            </a:r>
            <a:r>
              <a:rPr lang="sk-SK" dirty="0" err="1" smtClean="0"/>
              <a:t>zdravotnický</a:t>
            </a:r>
            <a:r>
              <a:rPr lang="sk-SK" dirty="0" smtClean="0"/>
              <a:t> pracovník</a:t>
            </a:r>
          </a:p>
          <a:p>
            <a:r>
              <a:rPr lang="sk-SK" dirty="0" err="1" smtClean="0"/>
              <a:t>Jestliže</a:t>
            </a:r>
            <a:r>
              <a:rPr lang="sk-SK" dirty="0" smtClean="0"/>
              <a:t> </a:t>
            </a:r>
            <a:r>
              <a:rPr lang="sk-SK" dirty="0"/>
              <a:t>pacient požaduje </a:t>
            </a:r>
            <a:r>
              <a:rPr lang="sk-SK" dirty="0" err="1"/>
              <a:t>přítomnost</a:t>
            </a:r>
            <a:r>
              <a:rPr lang="sk-SK" dirty="0"/>
              <a:t> </a:t>
            </a:r>
            <a:r>
              <a:rPr lang="sk-SK" dirty="0" err="1"/>
              <a:t>dalšího</a:t>
            </a:r>
            <a:r>
              <a:rPr lang="sk-SK" dirty="0"/>
              <a:t> </a:t>
            </a:r>
            <a:r>
              <a:rPr lang="sk-SK" dirty="0" err="1"/>
              <a:t>svědka</a:t>
            </a:r>
            <a:r>
              <a:rPr lang="sk-SK" dirty="0"/>
              <a:t> </a:t>
            </a:r>
            <a:r>
              <a:rPr lang="sk-SK" dirty="0" err="1"/>
              <a:t>podle</a:t>
            </a:r>
            <a:r>
              <a:rPr lang="sk-SK" dirty="0"/>
              <a:t> </a:t>
            </a:r>
            <a:r>
              <a:rPr lang="sk-SK" dirty="0" err="1"/>
              <a:t>vlastního</a:t>
            </a:r>
            <a:r>
              <a:rPr lang="sk-SK" dirty="0"/>
              <a:t> </a:t>
            </a:r>
            <a:r>
              <a:rPr lang="sk-SK" dirty="0" err="1"/>
              <a:t>výběru</a:t>
            </a:r>
            <a:r>
              <a:rPr lang="sk-SK" dirty="0"/>
              <a:t>, </a:t>
            </a:r>
            <a:r>
              <a:rPr lang="sk-SK" dirty="0" err="1"/>
              <a:t>poskytovatel</a:t>
            </a:r>
            <a:r>
              <a:rPr lang="sk-SK" dirty="0"/>
              <a:t> to umožní. </a:t>
            </a:r>
            <a:endParaRPr lang="sk-SK" dirty="0" smtClean="0"/>
          </a:p>
          <a:p>
            <a:r>
              <a:rPr lang="sk-SK" dirty="0" err="1" smtClean="0"/>
              <a:t>Mezi</a:t>
            </a:r>
            <a:r>
              <a:rPr lang="sk-SK" dirty="0" smtClean="0"/>
              <a:t> </a:t>
            </a:r>
            <a:r>
              <a:rPr lang="sk-SK" dirty="0" err="1"/>
              <a:t>podáním</a:t>
            </a:r>
            <a:r>
              <a:rPr lang="sk-SK" dirty="0"/>
              <a:t> </a:t>
            </a:r>
            <a:r>
              <a:rPr lang="sk-SK" dirty="0" err="1"/>
              <a:t>informace</a:t>
            </a:r>
            <a:r>
              <a:rPr lang="sk-SK" dirty="0"/>
              <a:t> a </a:t>
            </a:r>
            <a:r>
              <a:rPr lang="sk-SK" dirty="0" err="1"/>
              <a:t>udělením</a:t>
            </a:r>
            <a:r>
              <a:rPr lang="sk-SK" dirty="0"/>
              <a:t> </a:t>
            </a:r>
            <a:r>
              <a:rPr lang="sk-SK" dirty="0" err="1"/>
              <a:t>souhlasu</a:t>
            </a:r>
            <a:r>
              <a:rPr lang="sk-SK" dirty="0"/>
              <a:t> musí </a:t>
            </a:r>
            <a:r>
              <a:rPr lang="sk-SK" dirty="0" err="1"/>
              <a:t>být</a:t>
            </a:r>
            <a:r>
              <a:rPr lang="sk-SK" dirty="0"/>
              <a:t> </a:t>
            </a:r>
            <a:r>
              <a:rPr lang="sk-SK" dirty="0" err="1"/>
              <a:t>přiměřená</a:t>
            </a:r>
            <a:r>
              <a:rPr lang="sk-SK" dirty="0"/>
              <a:t> </a:t>
            </a:r>
            <a:r>
              <a:rPr lang="sk-SK" dirty="0" err="1"/>
              <a:t>lhůta</a:t>
            </a:r>
            <a:r>
              <a:rPr lang="sk-SK" dirty="0"/>
              <a:t>; </a:t>
            </a:r>
            <a:r>
              <a:rPr lang="sk-SK" dirty="0" err="1"/>
              <a:t>jde-li</a:t>
            </a:r>
            <a:r>
              <a:rPr lang="sk-SK" dirty="0"/>
              <a:t> o </a:t>
            </a:r>
            <a:r>
              <a:rPr lang="sk-SK" dirty="0" err="1"/>
              <a:t>sterilizaci</a:t>
            </a:r>
            <a:r>
              <a:rPr lang="sk-SK" dirty="0"/>
              <a:t> </a:t>
            </a:r>
            <a:r>
              <a:rPr lang="sk-SK" dirty="0" err="1"/>
              <a:t>ze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, </a:t>
            </a:r>
            <a:r>
              <a:rPr lang="sk-SK" dirty="0" err="1"/>
              <a:t>lhůta</a:t>
            </a:r>
            <a:r>
              <a:rPr lang="sk-SK" dirty="0"/>
              <a:t> musí </a:t>
            </a:r>
            <a:r>
              <a:rPr lang="sk-SK" dirty="0" err="1"/>
              <a:t>být</a:t>
            </a:r>
            <a:r>
              <a:rPr lang="sk-SK" dirty="0"/>
              <a:t> </a:t>
            </a:r>
            <a:r>
              <a:rPr lang="sk-SK" dirty="0" err="1"/>
              <a:t>nejméně</a:t>
            </a:r>
            <a:r>
              <a:rPr lang="sk-SK" dirty="0"/>
              <a:t> 7 </a:t>
            </a:r>
            <a:r>
              <a:rPr lang="sk-SK" dirty="0" err="1"/>
              <a:t>dnů</a:t>
            </a:r>
            <a:r>
              <a:rPr lang="sk-SK" dirty="0"/>
              <a:t>; </a:t>
            </a:r>
            <a:r>
              <a:rPr lang="sk-SK" dirty="0" err="1"/>
              <a:t>jde-li</a:t>
            </a:r>
            <a:r>
              <a:rPr lang="sk-SK" dirty="0"/>
              <a:t> o </a:t>
            </a:r>
            <a:r>
              <a:rPr lang="sk-SK" dirty="0" err="1"/>
              <a:t>sterilizaci</a:t>
            </a:r>
            <a:r>
              <a:rPr lang="sk-SK" dirty="0"/>
              <a:t> z </a:t>
            </a:r>
            <a:r>
              <a:rPr lang="sk-SK" dirty="0" err="1"/>
              <a:t>jiných</a:t>
            </a:r>
            <a:r>
              <a:rPr lang="sk-SK" dirty="0"/>
              <a:t> než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, </a:t>
            </a:r>
            <a:r>
              <a:rPr lang="sk-SK" dirty="0" err="1"/>
              <a:t>lhůta</a:t>
            </a:r>
            <a:r>
              <a:rPr lang="sk-SK" dirty="0"/>
              <a:t> musí </a:t>
            </a:r>
            <a:r>
              <a:rPr lang="sk-SK" dirty="0" err="1"/>
              <a:t>být</a:t>
            </a:r>
            <a:r>
              <a:rPr lang="sk-SK" dirty="0"/>
              <a:t> </a:t>
            </a:r>
            <a:r>
              <a:rPr lang="sk-SK" dirty="0" err="1"/>
              <a:t>nejméně</a:t>
            </a:r>
            <a:r>
              <a:rPr lang="sk-SK" dirty="0"/>
              <a:t> 14 </a:t>
            </a:r>
            <a:r>
              <a:rPr lang="sk-SK" dirty="0" err="1"/>
              <a:t>dnů</a:t>
            </a:r>
            <a:r>
              <a:rPr lang="sk-SK" dirty="0" smtClean="0"/>
              <a:t>.</a:t>
            </a:r>
          </a:p>
          <a:p>
            <a:r>
              <a:rPr lang="sk-SK" dirty="0" err="1"/>
              <a:t>Sterilizace</a:t>
            </a:r>
            <a:r>
              <a:rPr lang="sk-SK" dirty="0"/>
              <a:t>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provádět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zdravotnických</a:t>
            </a:r>
            <a:r>
              <a:rPr lang="sk-SK" dirty="0"/>
              <a:t> </a:t>
            </a:r>
            <a:r>
              <a:rPr lang="sk-SK" dirty="0" err="1"/>
              <a:t>zařízeních</a:t>
            </a:r>
            <a:r>
              <a:rPr lang="sk-SK" dirty="0"/>
              <a:t> </a:t>
            </a:r>
            <a:r>
              <a:rPr lang="sk-SK" dirty="0" err="1"/>
              <a:t>Vězeňské</a:t>
            </a:r>
            <a:r>
              <a:rPr lang="sk-SK" dirty="0"/>
              <a:t> služby České republiky</a:t>
            </a:r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>
                <a:effectLst/>
              </a:rPr>
              <a:t>Terapeutická </a:t>
            </a:r>
            <a:r>
              <a:rPr lang="sk-SK" sz="4000" dirty="0" err="1" smtClean="0">
                <a:effectLst/>
              </a:rPr>
              <a:t>kastrace</a:t>
            </a:r>
            <a:r>
              <a:rPr lang="sk-SK" sz="4000" dirty="0">
                <a:effectLst/>
              </a:rPr>
              <a:t/>
            </a:r>
            <a:br>
              <a:rPr lang="sk-SK" sz="4000" dirty="0">
                <a:effectLst/>
              </a:rPr>
            </a:br>
            <a:endParaRPr lang="sk-SK" sz="40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 err="1"/>
              <a:t>testikulární</a:t>
            </a:r>
            <a:r>
              <a:rPr lang="sk-SK" dirty="0"/>
              <a:t> </a:t>
            </a:r>
            <a:r>
              <a:rPr lang="sk-SK" dirty="0" err="1"/>
              <a:t>pulpektomií</a:t>
            </a:r>
            <a:r>
              <a:rPr lang="sk-SK" dirty="0"/>
              <a:t> </a:t>
            </a:r>
            <a:r>
              <a:rPr lang="sk-SK" dirty="0" smtClean="0"/>
              <a:t>(</a:t>
            </a:r>
            <a:r>
              <a:rPr lang="sk-SK" dirty="0" err="1" smtClean="0"/>
              <a:t>kastrací</a:t>
            </a:r>
            <a:r>
              <a:rPr lang="sk-SK" dirty="0" smtClean="0"/>
              <a:t>)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zdravotní výkony </a:t>
            </a:r>
            <a:r>
              <a:rPr lang="sk-SK" dirty="0" err="1"/>
              <a:t>odstraňující</a:t>
            </a:r>
            <a:r>
              <a:rPr lang="sk-SK" dirty="0"/>
              <a:t> </a:t>
            </a:r>
            <a:r>
              <a:rPr lang="sk-SK" dirty="0" err="1"/>
              <a:t>hormonálně</a:t>
            </a:r>
            <a:r>
              <a:rPr lang="sk-SK" dirty="0"/>
              <a:t> </a:t>
            </a:r>
            <a:r>
              <a:rPr lang="sk-SK" dirty="0" err="1"/>
              <a:t>aktivní</a:t>
            </a:r>
            <a:r>
              <a:rPr lang="sk-SK" dirty="0"/>
              <a:t> </a:t>
            </a:r>
            <a:r>
              <a:rPr lang="sk-SK" dirty="0" err="1"/>
              <a:t>část</a:t>
            </a:r>
            <a:r>
              <a:rPr lang="sk-SK" dirty="0"/>
              <a:t> </a:t>
            </a:r>
            <a:r>
              <a:rPr lang="sk-SK" dirty="0" err="1"/>
              <a:t>pohlavních</a:t>
            </a:r>
            <a:r>
              <a:rPr lang="sk-SK" dirty="0"/>
              <a:t> </a:t>
            </a:r>
            <a:r>
              <a:rPr lang="sk-SK" dirty="0" err="1"/>
              <a:t>žláz</a:t>
            </a:r>
            <a:r>
              <a:rPr lang="sk-SK" dirty="0"/>
              <a:t> u </a:t>
            </a:r>
            <a:r>
              <a:rPr lang="sk-SK" dirty="0" err="1"/>
              <a:t>muže</a:t>
            </a:r>
            <a:r>
              <a:rPr lang="sk-SK" dirty="0"/>
              <a:t> s </a:t>
            </a:r>
            <a:r>
              <a:rPr lang="sk-SK" dirty="0" err="1"/>
              <a:t>cílem</a:t>
            </a:r>
            <a:r>
              <a:rPr lang="sk-SK" dirty="0"/>
              <a:t> </a:t>
            </a:r>
            <a:r>
              <a:rPr lang="sk-SK" dirty="0" err="1"/>
              <a:t>potlačit</a:t>
            </a:r>
            <a:r>
              <a:rPr lang="sk-SK" dirty="0"/>
              <a:t> jeho </a:t>
            </a:r>
            <a:r>
              <a:rPr lang="sk-SK" dirty="0" smtClean="0"/>
              <a:t>sexualitu</a:t>
            </a:r>
          </a:p>
          <a:p>
            <a:r>
              <a:rPr lang="sk-SK" dirty="0" err="1" smtClean="0"/>
              <a:t>lze</a:t>
            </a:r>
            <a:r>
              <a:rPr lang="sk-SK" dirty="0" smtClean="0"/>
              <a:t> </a:t>
            </a:r>
            <a:r>
              <a:rPr lang="sk-SK" dirty="0" err="1"/>
              <a:t>provést</a:t>
            </a:r>
            <a:r>
              <a:rPr lang="sk-SK" dirty="0"/>
              <a:t> pacientovi,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dovršil</a:t>
            </a:r>
            <a:r>
              <a:rPr lang="sk-SK" dirty="0"/>
              <a:t> </a:t>
            </a:r>
            <a:r>
              <a:rPr lang="sk-SK" dirty="0" err="1"/>
              <a:t>věk</a:t>
            </a:r>
            <a:r>
              <a:rPr lang="sk-SK" dirty="0"/>
              <a:t> 25 let a </a:t>
            </a:r>
            <a:r>
              <a:rPr lang="sk-SK" dirty="0" err="1"/>
              <a:t>který</a:t>
            </a:r>
            <a:r>
              <a:rPr lang="sk-SK" dirty="0"/>
              <a:t> v minulosti spáchal násilný </a:t>
            </a:r>
            <a:r>
              <a:rPr lang="sk-SK" dirty="0" err="1"/>
              <a:t>sexuálně</a:t>
            </a:r>
            <a:r>
              <a:rPr lang="sk-SK" dirty="0"/>
              <a:t> motivovaný trestný čin, </a:t>
            </a:r>
            <a:r>
              <a:rPr lang="sk-SK" dirty="0" err="1"/>
              <a:t>pokud</a:t>
            </a:r>
            <a:r>
              <a:rPr lang="sk-SK" dirty="0"/>
              <a:t> u </a:t>
            </a:r>
            <a:r>
              <a:rPr lang="sk-SK" dirty="0" err="1"/>
              <a:t>něho</a:t>
            </a:r>
            <a:r>
              <a:rPr lang="sk-SK" dirty="0"/>
              <a:t> odborné </a:t>
            </a:r>
            <a:r>
              <a:rPr lang="sk-SK" dirty="0" err="1"/>
              <a:t>lékařské</a:t>
            </a:r>
            <a:r>
              <a:rPr lang="sk-SK" dirty="0"/>
              <a:t> </a:t>
            </a:r>
            <a:r>
              <a:rPr lang="sk-SK" dirty="0" err="1"/>
              <a:t>vyšetření</a:t>
            </a:r>
            <a:r>
              <a:rPr lang="sk-SK" dirty="0"/>
              <a:t> </a:t>
            </a:r>
            <a:r>
              <a:rPr lang="sk-SK" dirty="0" err="1"/>
              <a:t>prokázalo</a:t>
            </a:r>
            <a:r>
              <a:rPr lang="sk-SK" dirty="0"/>
              <a:t> </a:t>
            </a:r>
            <a:r>
              <a:rPr lang="sk-SK" dirty="0" err="1"/>
              <a:t>existenci</a:t>
            </a:r>
            <a:r>
              <a:rPr lang="sk-SK" dirty="0"/>
              <a:t> </a:t>
            </a:r>
            <a:r>
              <a:rPr lang="sk-SK" dirty="0" err="1"/>
              <a:t>specifické</a:t>
            </a:r>
            <a:r>
              <a:rPr lang="sk-SK" dirty="0"/>
              <a:t> </a:t>
            </a:r>
            <a:r>
              <a:rPr lang="sk-SK" dirty="0" err="1"/>
              <a:t>sexuální</a:t>
            </a:r>
            <a:r>
              <a:rPr lang="sk-SK" dirty="0"/>
              <a:t> </a:t>
            </a:r>
            <a:r>
              <a:rPr lang="sk-SK" dirty="0" err="1"/>
              <a:t>deviace</a:t>
            </a:r>
            <a:r>
              <a:rPr lang="sk-SK" dirty="0"/>
              <a:t> a vysokou </a:t>
            </a:r>
            <a:r>
              <a:rPr lang="sk-SK" dirty="0" err="1"/>
              <a:t>míru</a:t>
            </a:r>
            <a:r>
              <a:rPr lang="sk-SK" dirty="0"/>
              <a:t> </a:t>
            </a:r>
            <a:r>
              <a:rPr lang="sk-SK" dirty="0" err="1"/>
              <a:t>pravděpodobnosti</a:t>
            </a:r>
            <a:r>
              <a:rPr lang="sk-SK" dirty="0"/>
              <a:t>, že v </a:t>
            </a:r>
            <a:r>
              <a:rPr lang="sk-SK" dirty="0" err="1"/>
              <a:t>budoucnosti</a:t>
            </a:r>
            <a:r>
              <a:rPr lang="sk-SK" dirty="0"/>
              <a:t> </a:t>
            </a:r>
            <a:r>
              <a:rPr lang="sk-SK" dirty="0" err="1"/>
              <a:t>opět</a:t>
            </a:r>
            <a:r>
              <a:rPr lang="sk-SK" dirty="0"/>
              <a:t> </a:t>
            </a:r>
            <a:r>
              <a:rPr lang="sk-SK" dirty="0" err="1"/>
              <a:t>spáchá</a:t>
            </a:r>
            <a:r>
              <a:rPr lang="sk-SK" dirty="0"/>
              <a:t> násilný </a:t>
            </a:r>
            <a:r>
              <a:rPr lang="sk-SK" dirty="0" err="1"/>
              <a:t>sexuálně</a:t>
            </a:r>
            <a:r>
              <a:rPr lang="sk-SK" dirty="0"/>
              <a:t> motivovaný trestný čin, a </a:t>
            </a:r>
            <a:r>
              <a:rPr lang="sk-SK" dirty="0" err="1"/>
              <a:t>pokud</a:t>
            </a:r>
            <a:r>
              <a:rPr lang="sk-SK" dirty="0"/>
              <a:t> u </a:t>
            </a:r>
            <a:r>
              <a:rPr lang="sk-SK" dirty="0" err="1"/>
              <a:t>něho</a:t>
            </a:r>
            <a:r>
              <a:rPr lang="sk-SK" dirty="0"/>
              <a:t> </a:t>
            </a:r>
            <a:r>
              <a:rPr lang="sk-SK" dirty="0" err="1"/>
              <a:t>nebyly</a:t>
            </a:r>
            <a:r>
              <a:rPr lang="sk-SK" dirty="0"/>
              <a:t> </a:t>
            </a:r>
            <a:r>
              <a:rPr lang="sk-SK" dirty="0" err="1"/>
              <a:t>úspěšné</a:t>
            </a:r>
            <a:r>
              <a:rPr lang="sk-SK" dirty="0"/>
              <a:t> </a:t>
            </a:r>
            <a:r>
              <a:rPr lang="sk-SK" dirty="0" err="1"/>
              <a:t>jiné</a:t>
            </a:r>
            <a:r>
              <a:rPr lang="sk-SK" dirty="0"/>
              <a:t> </a:t>
            </a:r>
            <a:r>
              <a:rPr lang="sk-SK" dirty="0" err="1"/>
              <a:t>léčebné</a:t>
            </a:r>
            <a:r>
              <a:rPr lang="sk-SK" dirty="0"/>
              <a:t> </a:t>
            </a:r>
            <a:r>
              <a:rPr lang="sk-SK" dirty="0" err="1" smtClean="0"/>
              <a:t>metody</a:t>
            </a:r>
            <a:endParaRPr lang="sk-SK" dirty="0"/>
          </a:p>
          <a:p>
            <a:r>
              <a:rPr lang="sk-SK" dirty="0" err="1" smtClean="0"/>
              <a:t>provede</a:t>
            </a:r>
            <a:r>
              <a:rPr lang="sk-SK" dirty="0" smtClean="0"/>
              <a:t> </a:t>
            </a:r>
            <a:r>
              <a:rPr lang="sk-SK" dirty="0" err="1" smtClean="0"/>
              <a:t>se</a:t>
            </a:r>
            <a:r>
              <a:rPr lang="sk-SK" dirty="0" smtClean="0"/>
              <a:t> na </a:t>
            </a:r>
            <a:r>
              <a:rPr lang="sk-SK" dirty="0" err="1" smtClean="0"/>
              <a:t>základě</a:t>
            </a:r>
            <a:r>
              <a:rPr lang="sk-SK" dirty="0"/>
              <a:t> </a:t>
            </a:r>
            <a:r>
              <a:rPr lang="sk-SK" dirty="0" err="1"/>
              <a:t>p</a:t>
            </a:r>
            <a:r>
              <a:rPr lang="sk-SK" dirty="0" err="1" smtClean="0"/>
              <a:t>ísemné</a:t>
            </a:r>
            <a:r>
              <a:rPr lang="sk-SK" dirty="0" smtClean="0"/>
              <a:t> </a:t>
            </a:r>
            <a:r>
              <a:rPr lang="sk-SK" dirty="0" err="1"/>
              <a:t>žádosti</a:t>
            </a:r>
            <a:r>
              <a:rPr lang="sk-SK" dirty="0"/>
              <a:t> </a:t>
            </a:r>
            <a:r>
              <a:rPr lang="sk-SK" dirty="0" smtClean="0"/>
              <a:t>a kladného </a:t>
            </a:r>
            <a:r>
              <a:rPr lang="sk-SK" dirty="0"/>
              <a:t>stanoviska odborné </a:t>
            </a:r>
            <a:r>
              <a:rPr lang="sk-SK" dirty="0" err="1" smtClean="0"/>
              <a:t>komise</a:t>
            </a:r>
            <a:endParaRPr lang="sk-SK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smtClean="0"/>
              <a:t>Terapeutická </a:t>
            </a:r>
            <a:r>
              <a:rPr lang="sk-SK" sz="4000" dirty="0" err="1" smtClean="0"/>
              <a:t>kastrace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/>
              <a:t>Pacientovi, </a:t>
            </a:r>
            <a:r>
              <a:rPr lang="sk-SK" dirty="0" err="1"/>
              <a:t>který</a:t>
            </a:r>
            <a:r>
              <a:rPr lang="sk-SK" dirty="0"/>
              <a:t> je v </a:t>
            </a:r>
            <a:r>
              <a:rPr lang="sk-SK" dirty="0" err="1"/>
              <a:t>ochranném</a:t>
            </a:r>
            <a:r>
              <a:rPr lang="sk-SK" dirty="0"/>
              <a:t> </a:t>
            </a:r>
            <a:r>
              <a:rPr lang="sk-SK" dirty="0" err="1"/>
              <a:t>léčení</a:t>
            </a:r>
            <a:r>
              <a:rPr lang="sk-SK" dirty="0"/>
              <a:t> nebo výkonu </a:t>
            </a:r>
            <a:r>
              <a:rPr lang="sk-SK" dirty="0" smtClean="0"/>
              <a:t>zabezpečovací </a:t>
            </a:r>
            <a:r>
              <a:rPr lang="sk-SK" dirty="0" err="1"/>
              <a:t>detence</a:t>
            </a:r>
            <a:r>
              <a:rPr lang="sk-SK" dirty="0"/>
              <a:t>,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kastrace</a:t>
            </a:r>
            <a:r>
              <a:rPr lang="sk-SK" dirty="0"/>
              <a:t> </a:t>
            </a:r>
            <a:r>
              <a:rPr lang="sk-SK" dirty="0" err="1"/>
              <a:t>provede</a:t>
            </a:r>
            <a:r>
              <a:rPr lang="sk-SK" dirty="0"/>
              <a:t> </a:t>
            </a:r>
            <a:r>
              <a:rPr lang="sk-SK" dirty="0" err="1"/>
              <a:t>pouze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zvlášť </a:t>
            </a:r>
            <a:r>
              <a:rPr lang="sk-SK" dirty="0" err="1"/>
              <a:t>odůvodněných</a:t>
            </a:r>
            <a:r>
              <a:rPr lang="sk-SK" dirty="0"/>
              <a:t> </a:t>
            </a:r>
            <a:r>
              <a:rPr lang="sk-SK" dirty="0" err="1"/>
              <a:t>případech</a:t>
            </a:r>
            <a:r>
              <a:rPr lang="sk-SK" dirty="0"/>
              <a:t>, a to na </a:t>
            </a:r>
            <a:r>
              <a:rPr lang="sk-SK" dirty="0" err="1" smtClean="0"/>
              <a:t>základě</a:t>
            </a:r>
            <a:r>
              <a:rPr lang="sk-SK" dirty="0"/>
              <a:t> </a:t>
            </a:r>
            <a:r>
              <a:rPr lang="sk-SK" dirty="0" smtClean="0"/>
              <a:t>jeho </a:t>
            </a:r>
            <a:r>
              <a:rPr lang="sk-SK" dirty="0" err="1"/>
              <a:t>písemné</a:t>
            </a:r>
            <a:r>
              <a:rPr lang="sk-SK" dirty="0"/>
              <a:t> </a:t>
            </a:r>
            <a:r>
              <a:rPr lang="sk-SK" dirty="0" err="1" smtClean="0"/>
              <a:t>žádosti</a:t>
            </a:r>
            <a:r>
              <a:rPr lang="sk-SK" dirty="0" smtClean="0"/>
              <a:t>, kladného </a:t>
            </a:r>
            <a:r>
              <a:rPr lang="sk-SK" dirty="0"/>
              <a:t>stanoviska odborné </a:t>
            </a:r>
            <a:r>
              <a:rPr lang="sk-SK" dirty="0" err="1"/>
              <a:t>komise</a:t>
            </a:r>
            <a:r>
              <a:rPr lang="sk-SK" dirty="0"/>
              <a:t> </a:t>
            </a:r>
            <a:r>
              <a:rPr lang="sk-SK" dirty="0" smtClean="0"/>
              <a:t>a</a:t>
            </a:r>
            <a:r>
              <a:rPr lang="sk-SK" dirty="0"/>
              <a:t> </a:t>
            </a:r>
            <a:r>
              <a:rPr lang="sk-SK" dirty="0" err="1"/>
              <a:t>souhlasu</a:t>
            </a:r>
            <a:r>
              <a:rPr lang="sk-SK" dirty="0"/>
              <a:t> </a:t>
            </a:r>
            <a:r>
              <a:rPr lang="sk-SK" dirty="0" err="1"/>
              <a:t>soudu</a:t>
            </a:r>
            <a:r>
              <a:rPr lang="sk-SK" dirty="0"/>
              <a:t>, </a:t>
            </a:r>
            <a:r>
              <a:rPr lang="sk-SK" dirty="0" err="1"/>
              <a:t>který</a:t>
            </a:r>
            <a:r>
              <a:rPr lang="sk-SK" dirty="0"/>
              <a:t> je </a:t>
            </a:r>
            <a:r>
              <a:rPr lang="sk-SK" dirty="0" err="1"/>
              <a:t>místně</a:t>
            </a:r>
            <a:r>
              <a:rPr lang="sk-SK" dirty="0"/>
              <a:t> </a:t>
            </a:r>
            <a:r>
              <a:rPr lang="sk-SK" dirty="0" err="1"/>
              <a:t>příslušný</a:t>
            </a:r>
            <a:r>
              <a:rPr lang="sk-SK" dirty="0"/>
              <a:t> </a:t>
            </a:r>
            <a:r>
              <a:rPr lang="sk-SK" dirty="0" err="1" smtClean="0"/>
              <a:t>poskytovateli</a:t>
            </a:r>
            <a:endParaRPr lang="sk-SK" dirty="0"/>
          </a:p>
          <a:p>
            <a:r>
              <a:rPr lang="sk-SK" dirty="0" err="1" smtClean="0"/>
              <a:t>Provádění</a:t>
            </a:r>
            <a:r>
              <a:rPr lang="sk-SK" dirty="0" smtClean="0"/>
              <a:t> </a:t>
            </a:r>
            <a:r>
              <a:rPr lang="sk-SK" dirty="0" err="1"/>
              <a:t>kastrace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započít</a:t>
            </a:r>
            <a:r>
              <a:rPr lang="sk-SK" dirty="0"/>
              <a:t>, </a:t>
            </a:r>
            <a:r>
              <a:rPr lang="sk-SK" dirty="0" err="1"/>
              <a:t>jestliže</a:t>
            </a:r>
            <a:r>
              <a:rPr lang="sk-SK" dirty="0"/>
              <a:t> k tomu pacient </a:t>
            </a:r>
            <a:r>
              <a:rPr lang="sk-SK" dirty="0" err="1"/>
              <a:t>bezprostředně</a:t>
            </a:r>
            <a:r>
              <a:rPr lang="sk-SK" dirty="0"/>
              <a:t> </a:t>
            </a:r>
            <a:r>
              <a:rPr lang="sk-SK" dirty="0" err="1"/>
              <a:t>před</a:t>
            </a:r>
            <a:r>
              <a:rPr lang="sk-SK" dirty="0"/>
              <a:t> </a:t>
            </a:r>
            <a:r>
              <a:rPr lang="sk-SK" dirty="0" err="1"/>
              <a:t>jejím</a:t>
            </a:r>
            <a:r>
              <a:rPr lang="sk-SK" dirty="0"/>
              <a:t> </a:t>
            </a:r>
            <a:r>
              <a:rPr lang="sk-SK" dirty="0" err="1"/>
              <a:t>započetím</a:t>
            </a:r>
            <a:r>
              <a:rPr lang="sk-SK" dirty="0"/>
              <a:t> </a:t>
            </a:r>
            <a:r>
              <a:rPr lang="sk-SK" dirty="0" err="1"/>
              <a:t>udělil</a:t>
            </a:r>
            <a:r>
              <a:rPr lang="sk-SK" dirty="0"/>
              <a:t>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 smtClean="0"/>
              <a:t>.</a:t>
            </a:r>
          </a:p>
          <a:p>
            <a:r>
              <a:rPr lang="sk-SK" dirty="0" err="1" smtClean="0"/>
              <a:t>Kastrace</a:t>
            </a:r>
            <a:r>
              <a:rPr lang="sk-SK" dirty="0" smtClean="0"/>
              <a:t>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provádět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zdravotnických</a:t>
            </a:r>
            <a:r>
              <a:rPr lang="sk-SK" dirty="0"/>
              <a:t> </a:t>
            </a:r>
            <a:r>
              <a:rPr lang="sk-SK" dirty="0" err="1"/>
              <a:t>zařízeních</a:t>
            </a:r>
            <a:r>
              <a:rPr lang="sk-SK" dirty="0"/>
              <a:t> </a:t>
            </a:r>
            <a:r>
              <a:rPr lang="sk-SK" dirty="0" err="1"/>
              <a:t>Vězeňské</a:t>
            </a:r>
            <a:r>
              <a:rPr lang="sk-SK" dirty="0"/>
              <a:t> služby a osobám </a:t>
            </a:r>
            <a:r>
              <a:rPr lang="sk-SK" dirty="0" err="1"/>
              <a:t>ve</a:t>
            </a:r>
            <a:r>
              <a:rPr lang="sk-SK" dirty="0"/>
              <a:t> výkonu </a:t>
            </a:r>
            <a:r>
              <a:rPr lang="sk-SK" dirty="0" err="1"/>
              <a:t>vazby</a:t>
            </a:r>
            <a:r>
              <a:rPr lang="sk-SK" dirty="0"/>
              <a:t> a trestu </a:t>
            </a:r>
            <a:r>
              <a:rPr lang="sk-SK" dirty="0" err="1"/>
              <a:t>odnětí</a:t>
            </a:r>
            <a:r>
              <a:rPr lang="sk-SK" dirty="0"/>
              <a:t> </a:t>
            </a:r>
            <a:r>
              <a:rPr lang="sk-SK" dirty="0" err="1" smtClean="0"/>
              <a:t>svobody</a:t>
            </a:r>
            <a:r>
              <a:rPr lang="sk-SK" smtClean="0"/>
              <a:t>.</a:t>
            </a:r>
          </a:p>
          <a:p>
            <a:r>
              <a:rPr lang="sk-SK" smtClean="0"/>
              <a:t>Kastraci</a:t>
            </a:r>
            <a:r>
              <a:rPr lang="sk-SK" dirty="0" smtClean="0"/>
              <a:t> </a:t>
            </a:r>
            <a:r>
              <a:rPr lang="sk-SK" dirty="0" err="1"/>
              <a:t>rovněž</a:t>
            </a:r>
            <a:r>
              <a:rPr lang="sk-SK" dirty="0"/>
              <a:t>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provést</a:t>
            </a:r>
            <a:r>
              <a:rPr lang="sk-SK" dirty="0"/>
              <a:t> pacientovi zbavenému </a:t>
            </a:r>
            <a:r>
              <a:rPr lang="sk-SK" dirty="0" err="1"/>
              <a:t>způsobilosti</a:t>
            </a:r>
            <a:r>
              <a:rPr lang="sk-SK" dirty="0"/>
              <a:t> k </a:t>
            </a:r>
            <a:r>
              <a:rPr lang="sk-SK" dirty="0" err="1"/>
              <a:t>právním</a:t>
            </a:r>
            <a:r>
              <a:rPr lang="sk-SK" dirty="0"/>
              <a:t> </a:t>
            </a:r>
            <a:r>
              <a:rPr lang="sk-SK" dirty="0" err="1"/>
              <a:t>úkonům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>
                <a:effectLst/>
              </a:rPr>
              <a:t>Změna</a:t>
            </a:r>
            <a:r>
              <a:rPr lang="sk-SK" sz="4000" dirty="0">
                <a:effectLst/>
              </a:rPr>
              <a:t> pohlaví </a:t>
            </a:r>
            <a:r>
              <a:rPr lang="sk-SK" sz="4000" dirty="0" err="1">
                <a:effectLst/>
              </a:rPr>
              <a:t>transsexuálních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pacientů</a:t>
            </a:r>
            <a:r>
              <a:rPr lang="sk-SK" sz="4000" dirty="0">
                <a:effectLst/>
              </a:rPr>
              <a:t/>
            </a:r>
            <a:br>
              <a:rPr lang="sk-SK" sz="4000" dirty="0">
                <a:effectLst/>
              </a:rPr>
            </a:br>
            <a:endParaRPr lang="sk-SK" sz="40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/>
          </a:bodyPr>
          <a:lstStyle/>
          <a:p>
            <a:r>
              <a:rPr lang="sk-SK" dirty="0" err="1"/>
              <a:t>provedení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výkonů</a:t>
            </a:r>
            <a:r>
              <a:rPr lang="sk-SK" dirty="0"/>
              <a:t>, </a:t>
            </a:r>
            <a:r>
              <a:rPr lang="sk-SK" dirty="0" err="1"/>
              <a:t>jejichž</a:t>
            </a:r>
            <a:r>
              <a:rPr lang="sk-SK" dirty="0"/>
              <a:t> </a:t>
            </a:r>
            <a:r>
              <a:rPr lang="sk-SK" dirty="0" err="1"/>
              <a:t>účelem</a:t>
            </a:r>
            <a:r>
              <a:rPr lang="sk-SK" dirty="0"/>
              <a:t> je </a:t>
            </a:r>
            <a:r>
              <a:rPr lang="sk-SK" dirty="0" err="1"/>
              <a:t>provedení</a:t>
            </a:r>
            <a:r>
              <a:rPr lang="sk-SK" dirty="0"/>
              <a:t> </a:t>
            </a:r>
            <a:r>
              <a:rPr lang="sk-SK" dirty="0" err="1"/>
              <a:t>změny</a:t>
            </a:r>
            <a:r>
              <a:rPr lang="sk-SK" dirty="0"/>
              <a:t> pohlaví chirurgickým </a:t>
            </a:r>
            <a:r>
              <a:rPr lang="sk-SK" dirty="0" err="1"/>
              <a:t>zákrokem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současném</a:t>
            </a:r>
            <a:r>
              <a:rPr lang="sk-SK" dirty="0"/>
              <a:t> </a:t>
            </a:r>
            <a:r>
              <a:rPr lang="sk-SK" dirty="0" err="1"/>
              <a:t>znemožnění</a:t>
            </a:r>
            <a:r>
              <a:rPr lang="sk-SK" dirty="0"/>
              <a:t> reprodukční </a:t>
            </a:r>
            <a:r>
              <a:rPr lang="sk-SK" dirty="0" err="1" smtClean="0"/>
              <a:t>funkce</a:t>
            </a:r>
            <a:endParaRPr lang="sk-SK" dirty="0" smtClean="0"/>
          </a:p>
          <a:p>
            <a:r>
              <a:rPr lang="sk-SK" dirty="0" err="1" smtClean="0"/>
              <a:t>transsexuálním</a:t>
            </a:r>
            <a:r>
              <a:rPr lang="sk-SK" dirty="0" smtClean="0"/>
              <a:t> </a:t>
            </a:r>
            <a:r>
              <a:rPr lang="sk-SK" dirty="0" err="1"/>
              <a:t>pacientem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osoba, u níž je trvalý </a:t>
            </a:r>
            <a:r>
              <a:rPr lang="sk-SK" dirty="0" err="1"/>
              <a:t>nesoulad</a:t>
            </a:r>
            <a:r>
              <a:rPr lang="sk-SK" dirty="0"/>
              <a:t> </a:t>
            </a:r>
            <a:r>
              <a:rPr lang="sk-SK" dirty="0" err="1"/>
              <a:t>mezi</a:t>
            </a:r>
            <a:r>
              <a:rPr lang="sk-SK" dirty="0"/>
              <a:t> psychickým a </a:t>
            </a:r>
            <a:r>
              <a:rPr lang="sk-SK" dirty="0" err="1"/>
              <a:t>tělesným</a:t>
            </a:r>
            <a:r>
              <a:rPr lang="sk-SK" dirty="0"/>
              <a:t> pohlavím </a:t>
            </a:r>
            <a:r>
              <a:rPr lang="sk-SK" dirty="0" smtClean="0"/>
              <a:t>(„</a:t>
            </a:r>
            <a:r>
              <a:rPr lang="sk-SK" dirty="0"/>
              <a:t>porucha </a:t>
            </a:r>
            <a:r>
              <a:rPr lang="sk-SK" dirty="0" err="1" smtClean="0"/>
              <a:t>sexuální</a:t>
            </a:r>
            <a:r>
              <a:rPr lang="sk-SK" dirty="0" smtClean="0"/>
              <a:t> </a:t>
            </a:r>
            <a:r>
              <a:rPr lang="sk-SK" dirty="0" err="1"/>
              <a:t>identifikace</a:t>
            </a:r>
            <a:r>
              <a:rPr lang="sk-SK" dirty="0" smtClean="0"/>
              <a:t>“)</a:t>
            </a:r>
          </a:p>
          <a:p>
            <a:r>
              <a:rPr lang="sk-SK" dirty="0"/>
              <a:t>Chirurgické výkony </a:t>
            </a:r>
            <a:r>
              <a:rPr lang="sk-SK" dirty="0" err="1"/>
              <a:t>směřující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dirty="0" err="1"/>
              <a:t>změně</a:t>
            </a:r>
            <a:r>
              <a:rPr lang="sk-SK" dirty="0"/>
              <a:t> pohlaví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provést</a:t>
            </a:r>
            <a:r>
              <a:rPr lang="sk-SK" dirty="0"/>
              <a:t> pacientovi,</a:t>
            </a:r>
          </a:p>
          <a:p>
            <a:pPr marL="45720" indent="0">
              <a:buNone/>
            </a:pPr>
            <a:r>
              <a:rPr lang="sk-SK" dirty="0" smtClean="0"/>
              <a:t>-u </a:t>
            </a:r>
            <a:r>
              <a:rPr lang="sk-SK" dirty="0" err="1"/>
              <a:t>něhož</a:t>
            </a:r>
            <a:r>
              <a:rPr lang="sk-SK" dirty="0"/>
              <a:t> </a:t>
            </a:r>
            <a:r>
              <a:rPr lang="sk-SK" dirty="0" err="1"/>
              <a:t>byla</a:t>
            </a:r>
            <a:r>
              <a:rPr lang="sk-SK" dirty="0"/>
              <a:t> </a:t>
            </a:r>
            <a:r>
              <a:rPr lang="sk-SK" dirty="0" err="1"/>
              <a:t>jednoznačně</a:t>
            </a:r>
            <a:r>
              <a:rPr lang="sk-SK" dirty="0"/>
              <a:t> </a:t>
            </a:r>
            <a:r>
              <a:rPr lang="sk-SK" dirty="0" err="1"/>
              <a:t>stanovena</a:t>
            </a:r>
            <a:r>
              <a:rPr lang="sk-SK" dirty="0"/>
              <a:t> porucha </a:t>
            </a:r>
            <a:r>
              <a:rPr lang="sk-SK" dirty="0" err="1"/>
              <a:t>sexuální</a:t>
            </a:r>
            <a:r>
              <a:rPr lang="sk-SK" dirty="0"/>
              <a:t> </a:t>
            </a:r>
            <a:r>
              <a:rPr lang="sk-SK" dirty="0" err="1"/>
              <a:t>identifikace</a:t>
            </a:r>
            <a:r>
              <a:rPr lang="sk-SK" dirty="0"/>
              <a:t> a </a:t>
            </a:r>
            <a:r>
              <a:rPr lang="sk-SK" dirty="0" err="1"/>
              <a:t>prokázána</a:t>
            </a:r>
            <a:r>
              <a:rPr lang="sk-SK" dirty="0"/>
              <a:t> </a:t>
            </a:r>
            <a:r>
              <a:rPr lang="sk-SK" dirty="0" err="1"/>
              <a:t>schopnost</a:t>
            </a:r>
            <a:r>
              <a:rPr lang="sk-SK" dirty="0"/>
              <a:t> žít trvale </a:t>
            </a:r>
            <a:r>
              <a:rPr lang="sk-SK" dirty="0" err="1"/>
              <a:t>jako</a:t>
            </a:r>
            <a:r>
              <a:rPr lang="sk-SK" dirty="0"/>
              <a:t> osoba opačného pohlaví a</a:t>
            </a:r>
          </a:p>
          <a:p>
            <a:pPr marL="45720" indent="0">
              <a:buNone/>
            </a:pPr>
            <a:r>
              <a:rPr lang="sk-SK" dirty="0" smtClean="0"/>
              <a:t>-</a:t>
            </a:r>
            <a:r>
              <a:rPr lang="sk-SK" dirty="0" err="1" smtClean="0"/>
              <a:t>který</a:t>
            </a:r>
            <a:r>
              <a:rPr lang="sk-SK" dirty="0" smtClean="0"/>
              <a:t> </a:t>
            </a:r>
            <a:r>
              <a:rPr lang="sk-SK" dirty="0" err="1"/>
              <a:t>neuzavřel</a:t>
            </a:r>
            <a:r>
              <a:rPr lang="sk-SK" dirty="0"/>
              <a:t> </a:t>
            </a:r>
            <a:r>
              <a:rPr lang="sk-SK" dirty="0" err="1"/>
              <a:t>manželství</a:t>
            </a:r>
            <a:r>
              <a:rPr lang="sk-SK" dirty="0"/>
              <a:t> nebo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nevstoupil</a:t>
            </a:r>
            <a:r>
              <a:rPr lang="sk-SK" dirty="0"/>
              <a:t> do registrovaného </a:t>
            </a:r>
            <a:r>
              <a:rPr lang="sk-SK" dirty="0" err="1"/>
              <a:t>partnerství</a:t>
            </a:r>
            <a:r>
              <a:rPr lang="sk-SK" dirty="0"/>
              <a:t> </a:t>
            </a:r>
            <a:r>
              <a:rPr lang="sk-SK" dirty="0" err="1"/>
              <a:t>anebo</a:t>
            </a:r>
            <a:r>
              <a:rPr lang="sk-SK" dirty="0"/>
              <a:t> do obdobného </a:t>
            </a:r>
            <a:r>
              <a:rPr lang="sk-SK" dirty="0" err="1"/>
              <a:t>svazku</a:t>
            </a:r>
            <a:r>
              <a:rPr lang="sk-SK" dirty="0"/>
              <a:t> </a:t>
            </a:r>
            <a:r>
              <a:rPr lang="sk-SK" dirty="0" err="1"/>
              <a:t>osob</a:t>
            </a:r>
            <a:r>
              <a:rPr lang="sk-SK" dirty="0"/>
              <a:t> </a:t>
            </a:r>
            <a:r>
              <a:rPr lang="sk-SK" dirty="0" err="1"/>
              <a:t>stejného</a:t>
            </a:r>
            <a:r>
              <a:rPr lang="sk-SK" dirty="0"/>
              <a:t> pohlaví v </a:t>
            </a:r>
            <a:r>
              <a:rPr lang="sk-SK" dirty="0" err="1"/>
              <a:t>cizině</a:t>
            </a:r>
            <a:r>
              <a:rPr lang="sk-SK" dirty="0"/>
              <a:t>, </a:t>
            </a:r>
            <a:r>
              <a:rPr lang="sk-SK" dirty="0" err="1"/>
              <a:t>popřípadě</a:t>
            </a:r>
            <a:r>
              <a:rPr lang="sk-SK" dirty="0"/>
              <a:t> </a:t>
            </a:r>
            <a:r>
              <a:rPr lang="sk-SK" dirty="0" err="1"/>
              <a:t>prokáže</a:t>
            </a:r>
            <a:r>
              <a:rPr lang="sk-SK" dirty="0"/>
              <a:t>, že jeho </a:t>
            </a:r>
            <a:r>
              <a:rPr lang="sk-SK" dirty="0" err="1"/>
              <a:t>manželství</a:t>
            </a:r>
            <a:r>
              <a:rPr lang="sk-SK" dirty="0"/>
              <a:t> nebo registrované </a:t>
            </a:r>
            <a:r>
              <a:rPr lang="sk-SK" dirty="0" err="1"/>
              <a:t>partnerství</a:t>
            </a:r>
            <a:r>
              <a:rPr lang="sk-SK" dirty="0"/>
              <a:t> </a:t>
            </a:r>
            <a:r>
              <a:rPr lang="sk-SK" dirty="0" err="1"/>
              <a:t>anebo</a:t>
            </a:r>
            <a:r>
              <a:rPr lang="sk-SK" dirty="0"/>
              <a:t> obdobný </a:t>
            </a:r>
            <a:r>
              <a:rPr lang="sk-SK" dirty="0" err="1"/>
              <a:t>svazek</a:t>
            </a:r>
            <a:r>
              <a:rPr lang="sk-SK" dirty="0"/>
              <a:t> zaniklo.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 smtClean="0"/>
              <a:t>Změna</a:t>
            </a:r>
            <a:r>
              <a:rPr lang="sk-SK" sz="4000" dirty="0" smtClean="0"/>
              <a:t> pohlaví </a:t>
            </a:r>
            <a:r>
              <a:rPr lang="sk-SK" sz="4000" dirty="0" err="1" smtClean="0"/>
              <a:t>transsexuálních</a:t>
            </a:r>
            <a:r>
              <a:rPr lang="sk-SK" sz="4000" dirty="0" smtClean="0"/>
              <a:t> pacient</a:t>
            </a:r>
            <a:r>
              <a:rPr lang="cs-CZ" sz="4000" dirty="0" smtClean="0"/>
              <a:t>ů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/>
          </a:bodyPr>
          <a:lstStyle/>
          <a:p>
            <a:r>
              <a:rPr lang="sk-SK" dirty="0"/>
              <a:t>Chirurgické výkony </a:t>
            </a:r>
            <a:r>
              <a:rPr lang="sk-SK" dirty="0" err="1"/>
              <a:t>směřující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dirty="0" err="1"/>
              <a:t>změně</a:t>
            </a:r>
            <a:r>
              <a:rPr lang="sk-SK" dirty="0"/>
              <a:t> pohlaví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provedou</a:t>
            </a:r>
            <a:r>
              <a:rPr lang="sk-SK" dirty="0"/>
              <a:t> pacientovi,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dovršil</a:t>
            </a:r>
            <a:r>
              <a:rPr lang="sk-SK" dirty="0"/>
              <a:t> </a:t>
            </a:r>
            <a:r>
              <a:rPr lang="sk-SK" dirty="0" err="1"/>
              <a:t>věk</a:t>
            </a:r>
            <a:r>
              <a:rPr lang="sk-SK" dirty="0"/>
              <a:t> 18 let, a to na </a:t>
            </a:r>
            <a:r>
              <a:rPr lang="sk-SK" dirty="0" err="1" smtClean="0"/>
              <a:t>základě</a:t>
            </a:r>
            <a:r>
              <a:rPr lang="sk-SK" dirty="0"/>
              <a:t> jeho </a:t>
            </a:r>
            <a:r>
              <a:rPr lang="sk-SK" dirty="0" err="1"/>
              <a:t>písemné</a:t>
            </a:r>
            <a:r>
              <a:rPr lang="sk-SK" dirty="0"/>
              <a:t> </a:t>
            </a:r>
            <a:r>
              <a:rPr lang="sk-SK" dirty="0" err="1"/>
              <a:t>žádosti</a:t>
            </a:r>
            <a:r>
              <a:rPr lang="sk-SK" dirty="0"/>
              <a:t> </a:t>
            </a:r>
            <a:r>
              <a:rPr lang="sk-SK" dirty="0" smtClean="0"/>
              <a:t>a</a:t>
            </a:r>
            <a:r>
              <a:rPr lang="sk-SK" dirty="0"/>
              <a:t> kladného stanoviska odborné </a:t>
            </a:r>
            <a:r>
              <a:rPr lang="sk-SK" dirty="0" err="1"/>
              <a:t>komise</a:t>
            </a:r>
            <a:r>
              <a:rPr lang="sk-SK" dirty="0" smtClean="0"/>
              <a:t>.</a:t>
            </a:r>
          </a:p>
          <a:p>
            <a:r>
              <a:rPr lang="sk-SK"/>
              <a:t>http://www.ceskatelevize.cz/ivysilani/10095359176-ted-jsem-to-konecne-ja/306295350170003/titulky</a:t>
            </a:r>
            <a:endParaRPr lang="sk-SK" dirty="0"/>
          </a:p>
          <a:p>
            <a:r>
              <a:rPr lang="sk-SK" dirty="0" smtClean="0"/>
              <a:t>Chirurgické </a:t>
            </a:r>
            <a:r>
              <a:rPr lang="sk-SK" dirty="0"/>
              <a:t>výkony </a:t>
            </a:r>
            <a:r>
              <a:rPr lang="sk-SK" dirty="0" err="1"/>
              <a:t>směřující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dirty="0" err="1"/>
              <a:t>změně</a:t>
            </a:r>
            <a:r>
              <a:rPr lang="sk-SK" dirty="0"/>
              <a:t> pohlaví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provedou</a:t>
            </a:r>
            <a:r>
              <a:rPr lang="sk-SK" dirty="0"/>
              <a:t> pacientovi zbavenému </a:t>
            </a:r>
            <a:r>
              <a:rPr lang="sk-SK" dirty="0" err="1"/>
              <a:t>způsobilosti</a:t>
            </a:r>
            <a:r>
              <a:rPr lang="sk-SK" dirty="0"/>
              <a:t> k </a:t>
            </a:r>
            <a:r>
              <a:rPr lang="sk-SK" dirty="0" err="1"/>
              <a:t>právním</a:t>
            </a:r>
            <a:r>
              <a:rPr lang="sk-SK" dirty="0"/>
              <a:t> </a:t>
            </a:r>
            <a:r>
              <a:rPr lang="sk-SK" dirty="0" err="1"/>
              <a:t>úkonům</a:t>
            </a:r>
            <a:r>
              <a:rPr lang="sk-SK" dirty="0"/>
              <a:t>, a to na </a:t>
            </a:r>
            <a:r>
              <a:rPr lang="sk-SK" dirty="0" err="1" smtClean="0"/>
              <a:t>základě</a:t>
            </a:r>
            <a:r>
              <a:rPr lang="sk-SK" dirty="0"/>
              <a:t> </a:t>
            </a:r>
            <a:r>
              <a:rPr lang="sk-SK" dirty="0" err="1" smtClean="0"/>
              <a:t>písemné</a:t>
            </a:r>
            <a:r>
              <a:rPr lang="sk-SK" dirty="0" smtClean="0"/>
              <a:t> </a:t>
            </a:r>
            <a:r>
              <a:rPr lang="sk-SK" dirty="0" err="1"/>
              <a:t>žádosti</a:t>
            </a:r>
            <a:r>
              <a:rPr lang="sk-SK" dirty="0"/>
              <a:t> zákonného </a:t>
            </a:r>
            <a:r>
              <a:rPr lang="sk-SK" dirty="0" err="1"/>
              <a:t>zástupce</a:t>
            </a:r>
            <a:r>
              <a:rPr lang="sk-SK" dirty="0"/>
              <a:t> pacienta; </a:t>
            </a:r>
            <a:r>
              <a:rPr lang="sk-SK" dirty="0" smtClean="0"/>
              <a:t>kladného </a:t>
            </a:r>
            <a:r>
              <a:rPr lang="sk-SK" dirty="0"/>
              <a:t>stanoviska odborné </a:t>
            </a:r>
            <a:r>
              <a:rPr lang="sk-SK" dirty="0" err="1"/>
              <a:t>komise</a:t>
            </a:r>
            <a:r>
              <a:rPr lang="sk-SK" dirty="0"/>
              <a:t> </a:t>
            </a:r>
            <a:r>
              <a:rPr lang="sk-SK" dirty="0" smtClean="0"/>
              <a:t>a</a:t>
            </a:r>
            <a:r>
              <a:rPr lang="sk-SK" dirty="0"/>
              <a:t> </a:t>
            </a:r>
            <a:r>
              <a:rPr lang="sk-SK" dirty="0" err="1"/>
              <a:t>souhlasu</a:t>
            </a:r>
            <a:r>
              <a:rPr lang="sk-SK" dirty="0"/>
              <a:t> </a:t>
            </a:r>
            <a:r>
              <a:rPr lang="sk-SK" dirty="0" err="1"/>
              <a:t>soudu</a:t>
            </a:r>
            <a:r>
              <a:rPr lang="sk-SK" dirty="0"/>
              <a:t>, </a:t>
            </a:r>
            <a:r>
              <a:rPr lang="sk-SK" dirty="0" err="1"/>
              <a:t>který</a:t>
            </a:r>
            <a:r>
              <a:rPr lang="sk-SK" dirty="0"/>
              <a:t> je </a:t>
            </a:r>
            <a:r>
              <a:rPr lang="sk-SK" dirty="0" err="1"/>
              <a:t>místně</a:t>
            </a:r>
            <a:r>
              <a:rPr lang="sk-SK" dirty="0"/>
              <a:t> </a:t>
            </a:r>
            <a:r>
              <a:rPr lang="sk-SK" dirty="0" err="1"/>
              <a:t>příslušný</a:t>
            </a:r>
            <a:r>
              <a:rPr lang="sk-SK" dirty="0"/>
              <a:t> </a:t>
            </a:r>
            <a:r>
              <a:rPr lang="sk-SK" dirty="0" err="1"/>
              <a:t>poskytovateli</a:t>
            </a:r>
            <a:r>
              <a:rPr lang="sk-SK" dirty="0"/>
              <a:t>.</a:t>
            </a:r>
          </a:p>
          <a:p>
            <a:r>
              <a:rPr lang="sk-SK" dirty="0" err="1" smtClean="0"/>
              <a:t>Změnu</a:t>
            </a:r>
            <a:r>
              <a:rPr lang="sk-SK" dirty="0" smtClean="0"/>
              <a:t> </a:t>
            </a:r>
            <a:r>
              <a:rPr lang="sk-SK" dirty="0"/>
              <a:t>pohlaví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provést</a:t>
            </a:r>
            <a:r>
              <a:rPr lang="sk-SK" dirty="0"/>
              <a:t> pacientovi, </a:t>
            </a:r>
            <a:r>
              <a:rPr lang="sk-SK" dirty="0" err="1"/>
              <a:t>který</a:t>
            </a:r>
            <a:r>
              <a:rPr lang="sk-SK" dirty="0"/>
              <a:t> je </a:t>
            </a:r>
            <a:r>
              <a:rPr lang="sk-SK" dirty="0" err="1"/>
              <a:t>ve</a:t>
            </a:r>
            <a:r>
              <a:rPr lang="sk-SK" dirty="0"/>
              <a:t> výkonu </a:t>
            </a:r>
            <a:r>
              <a:rPr lang="sk-SK" dirty="0" err="1"/>
              <a:t>vazby</a:t>
            </a:r>
            <a:r>
              <a:rPr lang="sk-SK" dirty="0"/>
              <a:t>, trestu </a:t>
            </a:r>
            <a:r>
              <a:rPr lang="sk-SK" dirty="0" err="1"/>
              <a:t>odnětí</a:t>
            </a:r>
            <a:r>
              <a:rPr lang="sk-SK" dirty="0"/>
              <a:t> </a:t>
            </a:r>
            <a:r>
              <a:rPr lang="sk-SK" dirty="0" err="1"/>
              <a:t>svobody</a:t>
            </a:r>
            <a:r>
              <a:rPr lang="sk-SK" dirty="0"/>
              <a:t>, zabezpečovací </a:t>
            </a:r>
            <a:r>
              <a:rPr lang="sk-SK" dirty="0" err="1"/>
              <a:t>detence</a:t>
            </a:r>
            <a:r>
              <a:rPr lang="sk-SK" dirty="0"/>
              <a:t> nebo v </a:t>
            </a:r>
            <a:r>
              <a:rPr lang="sk-SK" dirty="0" err="1"/>
              <a:t>ochranném</a:t>
            </a:r>
            <a:r>
              <a:rPr lang="sk-SK" dirty="0"/>
              <a:t> </a:t>
            </a:r>
            <a:r>
              <a:rPr lang="sk-SK" dirty="0" err="1"/>
              <a:t>léčení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Psychochirurgické výkony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/>
              <a:t>neurochirurgický výkon,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provádí</a:t>
            </a:r>
            <a:r>
              <a:rPr lang="sk-SK" dirty="0"/>
              <a:t> k </a:t>
            </a:r>
            <a:r>
              <a:rPr lang="sk-SK" dirty="0" err="1"/>
              <a:t>odstranění</a:t>
            </a:r>
            <a:r>
              <a:rPr lang="sk-SK" dirty="0"/>
              <a:t> nebo </a:t>
            </a:r>
            <a:r>
              <a:rPr lang="sk-SK" dirty="0" err="1"/>
              <a:t>zmírnění</a:t>
            </a:r>
            <a:r>
              <a:rPr lang="sk-SK" dirty="0"/>
              <a:t> </a:t>
            </a:r>
            <a:r>
              <a:rPr lang="sk-SK" dirty="0" err="1"/>
              <a:t>příznaků</a:t>
            </a:r>
            <a:r>
              <a:rPr lang="sk-SK" dirty="0"/>
              <a:t> </a:t>
            </a:r>
            <a:r>
              <a:rPr lang="sk-SK" dirty="0" err="1"/>
              <a:t>duševních</a:t>
            </a:r>
            <a:r>
              <a:rPr lang="sk-SK" dirty="0"/>
              <a:t> nemocí v </a:t>
            </a:r>
            <a:r>
              <a:rPr lang="sk-SK" dirty="0" err="1"/>
              <a:t>případě</a:t>
            </a:r>
            <a:r>
              <a:rPr lang="sk-SK" dirty="0"/>
              <a:t>, </a:t>
            </a:r>
            <a:r>
              <a:rPr lang="sk-SK" dirty="0" err="1"/>
              <a:t>kdy</a:t>
            </a:r>
            <a:r>
              <a:rPr lang="sk-SK" dirty="0"/>
              <a:t>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již</a:t>
            </a:r>
            <a:r>
              <a:rPr lang="sk-SK" dirty="0"/>
              <a:t> </a:t>
            </a:r>
            <a:r>
              <a:rPr lang="sk-SK" dirty="0" err="1"/>
              <a:t>jiné</a:t>
            </a:r>
            <a:r>
              <a:rPr lang="sk-SK" dirty="0"/>
              <a:t> </a:t>
            </a:r>
            <a:r>
              <a:rPr lang="sk-SK" dirty="0" err="1"/>
              <a:t>léčebné</a:t>
            </a:r>
            <a:r>
              <a:rPr lang="sk-SK" dirty="0"/>
              <a:t> </a:t>
            </a:r>
            <a:r>
              <a:rPr lang="sk-SK" dirty="0" err="1"/>
              <a:t>metody</a:t>
            </a:r>
            <a:r>
              <a:rPr lang="sk-SK" dirty="0"/>
              <a:t> </a:t>
            </a:r>
            <a:r>
              <a:rPr lang="sk-SK" dirty="0" err="1"/>
              <a:t>vyčerpány</a:t>
            </a:r>
            <a:r>
              <a:rPr lang="sk-SK" dirty="0"/>
              <a:t> a </a:t>
            </a:r>
            <a:r>
              <a:rPr lang="sk-SK" dirty="0" err="1"/>
              <a:t>pokud</a:t>
            </a:r>
            <a:r>
              <a:rPr lang="sk-SK" dirty="0"/>
              <a:t> existuje vysoká </a:t>
            </a:r>
            <a:r>
              <a:rPr lang="sk-SK" dirty="0" err="1"/>
              <a:t>míra</a:t>
            </a:r>
            <a:r>
              <a:rPr lang="sk-SK" dirty="0"/>
              <a:t> </a:t>
            </a:r>
            <a:r>
              <a:rPr lang="sk-SK" dirty="0" err="1"/>
              <a:t>pravděpodobnosti</a:t>
            </a:r>
            <a:r>
              <a:rPr lang="sk-SK" dirty="0"/>
              <a:t>, že výkon bude </a:t>
            </a:r>
            <a:r>
              <a:rPr lang="sk-SK" dirty="0" smtClean="0"/>
              <a:t>účinný</a:t>
            </a:r>
          </a:p>
          <a:p>
            <a:r>
              <a:rPr lang="sk-SK" dirty="0" err="1"/>
              <a:t>p</a:t>
            </a:r>
            <a:r>
              <a:rPr lang="sk-SK" dirty="0" err="1" smtClean="0"/>
              <a:t>rovede</a:t>
            </a:r>
            <a:r>
              <a:rPr lang="sk-SK" dirty="0" smtClean="0"/>
              <a:t> </a:t>
            </a:r>
            <a:r>
              <a:rPr lang="sk-SK" dirty="0" err="1" smtClean="0"/>
              <a:t>se</a:t>
            </a:r>
            <a:r>
              <a:rPr lang="sk-SK" dirty="0" smtClean="0"/>
              <a:t> </a:t>
            </a:r>
            <a:r>
              <a:rPr lang="sk-SK" dirty="0"/>
              <a:t>pacientovi,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dovršil</a:t>
            </a:r>
            <a:r>
              <a:rPr lang="sk-SK" dirty="0"/>
              <a:t> </a:t>
            </a:r>
            <a:r>
              <a:rPr lang="sk-SK" dirty="0" err="1"/>
              <a:t>věk</a:t>
            </a:r>
            <a:r>
              <a:rPr lang="sk-SK" dirty="0"/>
              <a:t> 18 let, na </a:t>
            </a:r>
            <a:r>
              <a:rPr lang="sk-SK" dirty="0" err="1" smtClean="0"/>
              <a:t>základě</a:t>
            </a:r>
            <a:r>
              <a:rPr lang="sk-SK" dirty="0"/>
              <a:t> </a:t>
            </a:r>
            <a:r>
              <a:rPr lang="sk-SK" dirty="0" err="1" smtClean="0"/>
              <a:t>písemného</a:t>
            </a:r>
            <a:r>
              <a:rPr lang="sk-SK" dirty="0" smtClean="0"/>
              <a:t> </a:t>
            </a:r>
            <a:r>
              <a:rPr lang="sk-SK" dirty="0" err="1"/>
              <a:t>souhlasu</a:t>
            </a:r>
            <a:r>
              <a:rPr lang="sk-SK" dirty="0"/>
              <a:t> pacienta </a:t>
            </a:r>
            <a:r>
              <a:rPr lang="sk-SK" dirty="0" smtClean="0"/>
              <a:t>a</a:t>
            </a:r>
            <a:r>
              <a:rPr lang="sk-SK" dirty="0"/>
              <a:t> kladného stanoviska odborné </a:t>
            </a:r>
            <a:r>
              <a:rPr lang="sk-SK" dirty="0" err="1" smtClean="0"/>
              <a:t>komise</a:t>
            </a:r>
            <a:endParaRPr lang="sk-SK" dirty="0" smtClean="0"/>
          </a:p>
          <a:p>
            <a:r>
              <a:rPr lang="cs-CZ" dirty="0" smtClean="0"/>
              <a:t>nezletilí/vazba/zbavení svéprávnosti + souhlas soudu</a:t>
            </a:r>
            <a:endParaRPr lang="sk-SK" dirty="0" smtClean="0"/>
          </a:p>
          <a:p>
            <a:r>
              <a:rPr lang="sk-SK" dirty="0" err="1"/>
              <a:t>p</a:t>
            </a:r>
            <a:r>
              <a:rPr lang="sk-SK" dirty="0" err="1" smtClean="0"/>
              <a:t>rovádění</a:t>
            </a:r>
            <a:r>
              <a:rPr lang="sk-SK" dirty="0" smtClean="0"/>
              <a:t> </a:t>
            </a:r>
            <a:r>
              <a:rPr lang="sk-SK" dirty="0" err="1"/>
              <a:t>psychochirurgického</a:t>
            </a:r>
            <a:r>
              <a:rPr lang="sk-SK" dirty="0"/>
              <a:t> výkonu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započít</a:t>
            </a:r>
            <a:r>
              <a:rPr lang="sk-SK" dirty="0"/>
              <a:t>, </a:t>
            </a:r>
            <a:r>
              <a:rPr lang="sk-SK" dirty="0" err="1"/>
              <a:t>jestliže</a:t>
            </a:r>
            <a:r>
              <a:rPr lang="sk-SK" dirty="0"/>
              <a:t> k tomu pacient nebo zákonný </a:t>
            </a:r>
            <a:r>
              <a:rPr lang="sk-SK" dirty="0" err="1"/>
              <a:t>zástupce</a:t>
            </a:r>
            <a:r>
              <a:rPr lang="sk-SK" dirty="0"/>
              <a:t> pacienta </a:t>
            </a:r>
            <a:r>
              <a:rPr lang="sk-SK" dirty="0" err="1"/>
              <a:t>bezprostředně</a:t>
            </a:r>
            <a:r>
              <a:rPr lang="sk-SK" dirty="0"/>
              <a:t> </a:t>
            </a:r>
            <a:r>
              <a:rPr lang="sk-SK" dirty="0" err="1"/>
              <a:t>před</a:t>
            </a:r>
            <a:r>
              <a:rPr lang="sk-SK" dirty="0"/>
              <a:t> jeho </a:t>
            </a:r>
            <a:r>
              <a:rPr lang="sk-SK" dirty="0" err="1"/>
              <a:t>započetím</a:t>
            </a:r>
            <a:r>
              <a:rPr lang="sk-SK" dirty="0"/>
              <a:t> </a:t>
            </a:r>
            <a:r>
              <a:rPr lang="sk-SK" dirty="0" err="1"/>
              <a:t>udělili</a:t>
            </a:r>
            <a:r>
              <a:rPr lang="sk-SK" dirty="0"/>
              <a:t>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 smtClean="0"/>
              <a:t>souhlas</a:t>
            </a:r>
            <a:endParaRPr lang="sk-SK" dirty="0"/>
          </a:p>
          <a:p>
            <a:r>
              <a:rPr lang="sk-SK" dirty="0" err="1"/>
              <a:t>p</a:t>
            </a:r>
            <a:r>
              <a:rPr lang="sk-SK" dirty="0" err="1" smtClean="0"/>
              <a:t>sychochirurgické</a:t>
            </a:r>
            <a:r>
              <a:rPr lang="sk-SK" dirty="0" smtClean="0"/>
              <a:t> </a:t>
            </a:r>
            <a:r>
              <a:rPr lang="sk-SK" dirty="0"/>
              <a:t>výkony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provádět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zdravotnických</a:t>
            </a:r>
            <a:r>
              <a:rPr lang="sk-SK" dirty="0"/>
              <a:t> </a:t>
            </a:r>
            <a:r>
              <a:rPr lang="sk-SK" dirty="0" err="1"/>
              <a:t>zařízeních</a:t>
            </a:r>
            <a:r>
              <a:rPr lang="sk-SK" dirty="0"/>
              <a:t> </a:t>
            </a:r>
            <a:r>
              <a:rPr lang="sk-SK" dirty="0" err="1"/>
              <a:t>Vězeňské</a:t>
            </a:r>
            <a:r>
              <a:rPr lang="sk-SK" dirty="0"/>
              <a:t> </a:t>
            </a:r>
            <a:r>
              <a:rPr lang="sk-SK" dirty="0" smtClean="0"/>
              <a:t>služby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Genetická vyšetření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lnSpcReduction="10000"/>
          </a:bodyPr>
          <a:lstStyle/>
          <a:p>
            <a:r>
              <a:rPr lang="sk-SK" dirty="0"/>
              <a:t>zahrnuje klinické a </a:t>
            </a:r>
            <a:r>
              <a:rPr lang="sk-SK" dirty="0" err="1"/>
              <a:t>laboratorní</a:t>
            </a:r>
            <a:r>
              <a:rPr lang="sk-SK" dirty="0"/>
              <a:t> </a:t>
            </a:r>
            <a:r>
              <a:rPr lang="sk-SK" dirty="0" err="1"/>
              <a:t>vyšetření</a:t>
            </a:r>
            <a:r>
              <a:rPr lang="sk-SK" dirty="0"/>
              <a:t>; </a:t>
            </a:r>
            <a:endParaRPr lang="sk-SK" dirty="0" smtClean="0"/>
          </a:p>
          <a:p>
            <a:r>
              <a:rPr lang="sk-SK" dirty="0" err="1" smtClean="0"/>
              <a:t>slouží</a:t>
            </a:r>
            <a:r>
              <a:rPr lang="sk-SK" dirty="0" smtClean="0"/>
              <a:t> </a:t>
            </a:r>
            <a:r>
              <a:rPr lang="sk-SK" dirty="0" err="1"/>
              <a:t>ke</a:t>
            </a:r>
            <a:r>
              <a:rPr lang="sk-SK" dirty="0"/>
              <a:t> stanovení </a:t>
            </a:r>
            <a:r>
              <a:rPr lang="sk-SK" dirty="0" err="1"/>
              <a:t>podílu</a:t>
            </a:r>
            <a:r>
              <a:rPr lang="sk-SK" dirty="0"/>
              <a:t> variant v </a:t>
            </a:r>
            <a:r>
              <a:rPr lang="sk-SK" dirty="0" err="1"/>
              <a:t>lidském</a:t>
            </a:r>
            <a:r>
              <a:rPr lang="sk-SK" dirty="0"/>
              <a:t> </a:t>
            </a:r>
            <a:r>
              <a:rPr lang="sk-SK" dirty="0" err="1"/>
              <a:t>zárodečném</a:t>
            </a:r>
            <a:r>
              <a:rPr lang="sk-SK" dirty="0"/>
              <a:t> </a:t>
            </a:r>
            <a:r>
              <a:rPr lang="sk-SK" dirty="0" err="1"/>
              <a:t>genomu</a:t>
            </a:r>
            <a:r>
              <a:rPr lang="sk-SK" dirty="0"/>
              <a:t> na rozvoj nemoci u </a:t>
            </a:r>
            <a:r>
              <a:rPr lang="sk-SK" dirty="0" smtClean="0"/>
              <a:t>pacienta</a:t>
            </a:r>
          </a:p>
          <a:p>
            <a:r>
              <a:rPr lang="sk-SK" dirty="0"/>
              <a:t>g</a:t>
            </a:r>
            <a:r>
              <a:rPr lang="sk-SK" dirty="0" smtClean="0"/>
              <a:t>enetickým </a:t>
            </a:r>
            <a:r>
              <a:rPr lang="sk-SK" dirty="0" err="1"/>
              <a:t>laboratorním</a:t>
            </a:r>
            <a:r>
              <a:rPr lang="sk-SK" dirty="0"/>
              <a:t> </a:t>
            </a:r>
            <a:r>
              <a:rPr lang="sk-SK" dirty="0" err="1"/>
              <a:t>vyšetřením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</a:t>
            </a:r>
            <a:r>
              <a:rPr lang="sk-SK" dirty="0" err="1"/>
              <a:t>laboratorní</a:t>
            </a:r>
            <a:r>
              <a:rPr lang="sk-SK" dirty="0"/>
              <a:t> analýza </a:t>
            </a:r>
            <a:r>
              <a:rPr lang="sk-SK" dirty="0" err="1"/>
              <a:t>lidského</a:t>
            </a:r>
            <a:r>
              <a:rPr lang="sk-SK" dirty="0"/>
              <a:t> </a:t>
            </a:r>
            <a:r>
              <a:rPr lang="sk-SK" dirty="0" err="1"/>
              <a:t>zárodečného</a:t>
            </a:r>
            <a:r>
              <a:rPr lang="sk-SK" dirty="0"/>
              <a:t> </a:t>
            </a:r>
            <a:r>
              <a:rPr lang="sk-SK" dirty="0" err="1"/>
              <a:t>genomu</a:t>
            </a:r>
            <a:r>
              <a:rPr lang="sk-SK" dirty="0"/>
              <a:t> nebo jeho </a:t>
            </a:r>
            <a:r>
              <a:rPr lang="sk-SK" dirty="0" err="1" smtClean="0"/>
              <a:t>částí</a:t>
            </a:r>
            <a:endParaRPr lang="sk-SK" dirty="0"/>
          </a:p>
          <a:p>
            <a:r>
              <a:rPr lang="sk-SK" dirty="0"/>
              <a:t>Genetická </a:t>
            </a:r>
            <a:r>
              <a:rPr lang="sk-SK" dirty="0" err="1"/>
              <a:t>vyšetření</a:t>
            </a:r>
            <a:r>
              <a:rPr lang="sk-SK" dirty="0"/>
              <a:t> v oblasti </a:t>
            </a:r>
            <a:r>
              <a:rPr lang="sk-SK" dirty="0" err="1"/>
              <a:t>zdravotnictví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nabízet</a:t>
            </a:r>
            <a:r>
              <a:rPr lang="sk-SK" dirty="0"/>
              <a:t> nebo </a:t>
            </a:r>
            <a:r>
              <a:rPr lang="sk-SK" dirty="0" err="1"/>
              <a:t>provádět</a:t>
            </a:r>
            <a:r>
              <a:rPr lang="sk-SK" dirty="0"/>
              <a:t> </a:t>
            </a:r>
            <a:r>
              <a:rPr lang="sk-SK" dirty="0" err="1"/>
              <a:t>pouze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smtClean="0"/>
              <a:t>účely</a:t>
            </a:r>
          </a:p>
          <a:p>
            <a:r>
              <a:rPr lang="sk-SK" b="1" dirty="0" smtClean="0"/>
              <a:t>A, </a:t>
            </a:r>
            <a:r>
              <a:rPr lang="sk-SK" dirty="0" err="1" smtClean="0"/>
              <a:t>biomedicínského</a:t>
            </a:r>
            <a:r>
              <a:rPr lang="sk-SK" dirty="0" smtClean="0"/>
              <a:t> </a:t>
            </a:r>
            <a:r>
              <a:rPr lang="sk-SK" dirty="0" err="1"/>
              <a:t>výzkumu</a:t>
            </a:r>
            <a:r>
              <a:rPr lang="sk-SK" dirty="0"/>
              <a:t> spojeného </a:t>
            </a:r>
            <a:r>
              <a:rPr lang="sk-SK" dirty="0" err="1"/>
              <a:t>se</a:t>
            </a:r>
            <a:r>
              <a:rPr lang="sk-SK" dirty="0"/>
              <a:t> zdravím a jeho poruchami</a:t>
            </a:r>
          </a:p>
          <a:p>
            <a:r>
              <a:rPr lang="sk-SK" b="1" dirty="0" smtClean="0"/>
              <a:t>B,</a:t>
            </a:r>
            <a:r>
              <a:rPr lang="sk-SK" dirty="0"/>
              <a:t> 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, a to</a:t>
            </a:r>
          </a:p>
          <a:p>
            <a:r>
              <a:rPr lang="sk-SK" b="1" dirty="0"/>
              <a:t>1.</a:t>
            </a:r>
            <a:r>
              <a:rPr lang="sk-SK" dirty="0"/>
              <a:t> k </a:t>
            </a:r>
            <a:r>
              <a:rPr lang="sk-SK" dirty="0" err="1"/>
              <a:t>preimplantační</a:t>
            </a:r>
            <a:r>
              <a:rPr lang="sk-SK" dirty="0"/>
              <a:t> </a:t>
            </a:r>
            <a:r>
              <a:rPr lang="sk-SK" dirty="0" err="1"/>
              <a:t>diagnostice</a:t>
            </a:r>
            <a:r>
              <a:rPr lang="sk-SK" dirty="0"/>
              <a:t> v rámci asistované </a:t>
            </a:r>
            <a:r>
              <a:rPr lang="sk-SK" dirty="0" err="1"/>
              <a:t>reprodukce</a:t>
            </a:r>
            <a:r>
              <a:rPr lang="sk-SK" dirty="0"/>
              <a:t>,</a:t>
            </a:r>
          </a:p>
          <a:p>
            <a:r>
              <a:rPr lang="sk-SK" b="1" dirty="0"/>
              <a:t>2.</a:t>
            </a:r>
            <a:r>
              <a:rPr lang="sk-SK" dirty="0"/>
              <a:t> k </a:t>
            </a:r>
            <a:r>
              <a:rPr lang="sk-SK" dirty="0" err="1"/>
              <a:t>diagnostice</a:t>
            </a:r>
            <a:r>
              <a:rPr lang="sk-SK" dirty="0"/>
              <a:t> geneticky </a:t>
            </a:r>
            <a:r>
              <a:rPr lang="sk-SK" dirty="0" err="1"/>
              <a:t>podmíněných</a:t>
            </a:r>
            <a:r>
              <a:rPr lang="sk-SK" dirty="0"/>
              <a:t> nemocí a vývojových </a:t>
            </a:r>
            <a:r>
              <a:rPr lang="sk-SK" dirty="0" err="1"/>
              <a:t>vad</a:t>
            </a:r>
            <a:r>
              <a:rPr lang="sk-SK" dirty="0" smtClean="0"/>
              <a:t>,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Genetická vyšetření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b="1" dirty="0"/>
              <a:t>3.</a:t>
            </a:r>
            <a:r>
              <a:rPr lang="sk-SK" dirty="0"/>
              <a:t> </a:t>
            </a:r>
            <a:r>
              <a:rPr lang="sk-SK" dirty="0" err="1"/>
              <a:t>ke</a:t>
            </a:r>
            <a:r>
              <a:rPr lang="sk-SK" dirty="0"/>
              <a:t> stanovení </a:t>
            </a:r>
            <a:r>
              <a:rPr lang="sk-SK" dirty="0" err="1"/>
              <a:t>míry</a:t>
            </a:r>
            <a:r>
              <a:rPr lang="sk-SK" dirty="0"/>
              <a:t> </a:t>
            </a:r>
            <a:r>
              <a:rPr lang="sk-SK" dirty="0" err="1"/>
              <a:t>predispozice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vzniku nemocí a vývojových </a:t>
            </a:r>
            <a:r>
              <a:rPr lang="sk-SK" dirty="0" err="1"/>
              <a:t>vad</a:t>
            </a:r>
            <a:r>
              <a:rPr lang="sk-SK" dirty="0" smtClean="0"/>
              <a:t>,</a:t>
            </a:r>
            <a:endParaRPr lang="sk-SK" b="1" dirty="0" smtClean="0"/>
          </a:p>
          <a:p>
            <a:r>
              <a:rPr lang="sk-SK" b="1" dirty="0" smtClean="0"/>
              <a:t>4</a:t>
            </a:r>
            <a:r>
              <a:rPr lang="sk-SK" b="1" dirty="0"/>
              <a:t>.</a:t>
            </a:r>
            <a:r>
              <a:rPr lang="sk-SK" dirty="0"/>
              <a:t> </a:t>
            </a:r>
            <a:r>
              <a:rPr lang="sk-SK" dirty="0" err="1"/>
              <a:t>ke</a:t>
            </a:r>
            <a:r>
              <a:rPr lang="sk-SK" dirty="0"/>
              <a:t> stanovení </a:t>
            </a:r>
            <a:r>
              <a:rPr lang="sk-SK" dirty="0" err="1"/>
              <a:t>bezpříznakového</a:t>
            </a:r>
            <a:r>
              <a:rPr lang="sk-SK" dirty="0"/>
              <a:t> </a:t>
            </a:r>
            <a:r>
              <a:rPr lang="sk-SK" dirty="0" err="1"/>
              <a:t>přenašečství</a:t>
            </a:r>
            <a:r>
              <a:rPr lang="sk-SK" dirty="0"/>
              <a:t> variant </a:t>
            </a:r>
            <a:r>
              <a:rPr lang="sk-SK" dirty="0" err="1"/>
              <a:t>lidského</a:t>
            </a:r>
            <a:r>
              <a:rPr lang="sk-SK" dirty="0"/>
              <a:t> </a:t>
            </a:r>
            <a:r>
              <a:rPr lang="sk-SK" dirty="0" err="1"/>
              <a:t>zárodečného</a:t>
            </a:r>
            <a:r>
              <a:rPr lang="sk-SK" dirty="0"/>
              <a:t> </a:t>
            </a:r>
            <a:r>
              <a:rPr lang="sk-SK" dirty="0" err="1"/>
              <a:t>genomu</a:t>
            </a:r>
            <a:r>
              <a:rPr lang="sk-SK" dirty="0"/>
              <a:t> </a:t>
            </a:r>
            <a:r>
              <a:rPr lang="sk-SK" dirty="0" err="1"/>
              <a:t>způsobujícího</a:t>
            </a:r>
            <a:r>
              <a:rPr lang="sk-SK" dirty="0"/>
              <a:t> nemoc nebo vývojovou </a:t>
            </a:r>
            <a:r>
              <a:rPr lang="sk-SK" dirty="0" err="1"/>
              <a:t>vadu</a:t>
            </a:r>
            <a:r>
              <a:rPr lang="sk-SK" dirty="0"/>
              <a:t>,</a:t>
            </a:r>
          </a:p>
          <a:p>
            <a:r>
              <a:rPr lang="sk-SK" b="1" dirty="0"/>
              <a:t>5.</a:t>
            </a:r>
            <a:r>
              <a:rPr lang="sk-SK" dirty="0"/>
              <a:t> k </a:t>
            </a:r>
            <a:r>
              <a:rPr lang="sk-SK" dirty="0" err="1"/>
              <a:t>cílenému</a:t>
            </a:r>
            <a:r>
              <a:rPr lang="sk-SK" dirty="0"/>
              <a:t> </a:t>
            </a:r>
            <a:r>
              <a:rPr lang="sk-SK" dirty="0" err="1"/>
              <a:t>screeningu</a:t>
            </a:r>
            <a:r>
              <a:rPr lang="sk-SK" dirty="0"/>
              <a:t> </a:t>
            </a:r>
            <a:r>
              <a:rPr lang="sk-SK" dirty="0" err="1"/>
              <a:t>novorozenců</a:t>
            </a:r>
            <a:r>
              <a:rPr lang="sk-SK" dirty="0"/>
              <a:t> za </a:t>
            </a:r>
            <a:r>
              <a:rPr lang="sk-SK" dirty="0" err="1"/>
              <a:t>účelem</a:t>
            </a:r>
            <a:r>
              <a:rPr lang="sk-SK" dirty="0"/>
              <a:t> </a:t>
            </a:r>
            <a:r>
              <a:rPr lang="sk-SK" dirty="0" err="1"/>
              <a:t>zjištění</a:t>
            </a:r>
            <a:r>
              <a:rPr lang="sk-SK" dirty="0"/>
              <a:t> geneticky </a:t>
            </a:r>
            <a:r>
              <a:rPr lang="sk-SK" dirty="0" err="1"/>
              <a:t>podmíněných</a:t>
            </a:r>
            <a:r>
              <a:rPr lang="sk-SK" dirty="0"/>
              <a:t> nemocí; </a:t>
            </a:r>
            <a:r>
              <a:rPr lang="sk-SK" dirty="0" err="1"/>
              <a:t>cíleným</a:t>
            </a:r>
            <a:r>
              <a:rPr lang="sk-SK" dirty="0"/>
              <a:t> </a:t>
            </a:r>
            <a:r>
              <a:rPr lang="sk-SK" dirty="0" err="1"/>
              <a:t>screeningem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potřeby</a:t>
            </a:r>
            <a:r>
              <a:rPr lang="sk-SK" dirty="0"/>
              <a:t> genetického </a:t>
            </a:r>
            <a:r>
              <a:rPr lang="sk-SK" dirty="0" err="1"/>
              <a:t>vyšetření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</a:t>
            </a:r>
            <a:r>
              <a:rPr lang="sk-SK" dirty="0" err="1"/>
              <a:t>zjišťování</a:t>
            </a:r>
            <a:r>
              <a:rPr lang="sk-SK" dirty="0"/>
              <a:t> </a:t>
            </a:r>
            <a:r>
              <a:rPr lang="sk-SK" dirty="0" err="1"/>
              <a:t>podílu</a:t>
            </a:r>
            <a:r>
              <a:rPr lang="sk-SK" dirty="0"/>
              <a:t> </a:t>
            </a:r>
            <a:r>
              <a:rPr lang="sk-SK" dirty="0" err="1"/>
              <a:t>změn</a:t>
            </a:r>
            <a:r>
              <a:rPr lang="sk-SK" dirty="0"/>
              <a:t> v </a:t>
            </a:r>
            <a:r>
              <a:rPr lang="sk-SK" dirty="0" err="1"/>
              <a:t>lidském</a:t>
            </a:r>
            <a:r>
              <a:rPr lang="sk-SK" dirty="0"/>
              <a:t> </a:t>
            </a:r>
            <a:r>
              <a:rPr lang="sk-SK" dirty="0" err="1"/>
              <a:t>zárodečném</a:t>
            </a:r>
            <a:r>
              <a:rPr lang="sk-SK" dirty="0"/>
              <a:t> </a:t>
            </a:r>
            <a:r>
              <a:rPr lang="sk-SK" dirty="0" err="1"/>
              <a:t>genomu</a:t>
            </a:r>
            <a:r>
              <a:rPr lang="sk-SK" dirty="0"/>
              <a:t> na rozvoji závažných geneticky </a:t>
            </a:r>
            <a:r>
              <a:rPr lang="sk-SK" dirty="0" err="1"/>
              <a:t>podmíněných</a:t>
            </a:r>
            <a:r>
              <a:rPr lang="sk-SK" dirty="0"/>
              <a:t> nemocí s </a:t>
            </a:r>
            <a:r>
              <a:rPr lang="sk-SK" dirty="0" err="1"/>
              <a:t>rizikem</a:t>
            </a:r>
            <a:r>
              <a:rPr lang="sk-SK" dirty="0"/>
              <a:t> časného nezvratného </a:t>
            </a:r>
            <a:r>
              <a:rPr lang="sk-SK" dirty="0" err="1"/>
              <a:t>poškození</a:t>
            </a:r>
            <a:r>
              <a:rPr lang="sk-SK" dirty="0"/>
              <a:t> zdraví </a:t>
            </a:r>
            <a:r>
              <a:rPr lang="sk-SK" dirty="0" err="1"/>
              <a:t>novorozenců</a:t>
            </a:r>
            <a:r>
              <a:rPr lang="sk-SK" dirty="0"/>
              <a:t>,</a:t>
            </a:r>
          </a:p>
          <a:p>
            <a:r>
              <a:rPr lang="sk-SK" b="1" dirty="0"/>
              <a:t>6.</a:t>
            </a:r>
            <a:r>
              <a:rPr lang="sk-SK" dirty="0"/>
              <a:t> k </a:t>
            </a:r>
            <a:r>
              <a:rPr lang="sk-SK" dirty="0" err="1"/>
              <a:t>optimalizaci</a:t>
            </a:r>
            <a:r>
              <a:rPr lang="sk-SK" dirty="0"/>
              <a:t> </a:t>
            </a:r>
            <a:r>
              <a:rPr lang="sk-SK" dirty="0" err="1" smtClean="0"/>
              <a:t>léčby</a:t>
            </a:r>
            <a:endParaRPr lang="sk-SK" dirty="0"/>
          </a:p>
          <a:p>
            <a:pPr marL="45720" indent="0">
              <a:buNone/>
            </a:pPr>
            <a:endParaRPr lang="sk-SK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>
                <a:effectLst/>
              </a:rPr>
              <a:t>Odběry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lidské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krve</a:t>
            </a:r>
            <a:r>
              <a:rPr lang="sk-SK" sz="4000" dirty="0">
                <a:effectLst/>
              </a:rPr>
              <a:t> a </a:t>
            </a:r>
            <a:r>
              <a:rPr lang="sk-SK" sz="4000" dirty="0" err="1">
                <a:effectLst/>
              </a:rPr>
              <a:t>jejích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složek</a:t>
            </a:r>
            <a:r>
              <a:rPr lang="sk-SK" sz="4000" dirty="0">
                <a:effectLst/>
              </a:rPr>
              <a:t>, </a:t>
            </a:r>
            <a:r>
              <a:rPr lang="sk-SK" sz="4000" dirty="0" err="1">
                <a:effectLst/>
              </a:rPr>
              <a:t>léčba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krví</a:t>
            </a:r>
            <a:r>
              <a:rPr lang="sk-SK" sz="4000" dirty="0">
                <a:effectLst/>
              </a:rPr>
              <a:t> nebo </a:t>
            </a:r>
            <a:r>
              <a:rPr lang="sk-SK" sz="4000" dirty="0" err="1">
                <a:effectLst/>
              </a:rPr>
              <a:t>jejími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složkami</a:t>
            </a:r>
            <a:r>
              <a:rPr lang="sk-SK" sz="4000" dirty="0">
                <a:effectLst/>
              </a:rPr>
              <a:t/>
            </a:r>
            <a:br>
              <a:rPr lang="sk-SK" sz="4000" dirty="0">
                <a:effectLst/>
              </a:rPr>
            </a:br>
            <a:endParaRPr lang="sk-SK" sz="40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/>
          </a:bodyPr>
          <a:lstStyle/>
          <a:p>
            <a:r>
              <a:rPr lang="sk-SK" dirty="0" err="1"/>
              <a:t>Odběry</a:t>
            </a:r>
            <a:r>
              <a:rPr lang="sk-SK" dirty="0"/>
              <a:t> </a:t>
            </a:r>
            <a:r>
              <a:rPr lang="sk-SK" dirty="0" err="1"/>
              <a:t>lidské</a:t>
            </a:r>
            <a:r>
              <a:rPr lang="sk-SK" dirty="0"/>
              <a:t> </a:t>
            </a:r>
            <a:r>
              <a:rPr lang="sk-SK" dirty="0" err="1"/>
              <a:t>krve</a:t>
            </a:r>
            <a:r>
              <a:rPr lang="sk-SK" dirty="0"/>
              <a:t> a </a:t>
            </a:r>
            <a:r>
              <a:rPr lang="sk-SK" dirty="0" err="1"/>
              <a:t>jejích</a:t>
            </a:r>
            <a:r>
              <a:rPr lang="sk-SK" dirty="0"/>
              <a:t> </a:t>
            </a:r>
            <a:r>
              <a:rPr lang="sk-SK" dirty="0" err="1"/>
              <a:t>složek</a:t>
            </a:r>
            <a:r>
              <a:rPr lang="sk-SK" dirty="0"/>
              <a:t> </a:t>
            </a:r>
            <a:r>
              <a:rPr lang="sk-SK" dirty="0" err="1" smtClean="0"/>
              <a:t>pro</a:t>
            </a:r>
            <a:r>
              <a:rPr lang="sk-SK" dirty="0" smtClean="0"/>
              <a:t> </a:t>
            </a:r>
            <a:r>
              <a:rPr lang="sk-SK" dirty="0"/>
              <a:t>výrobu </a:t>
            </a:r>
            <a:r>
              <a:rPr lang="sk-SK" dirty="0" err="1"/>
              <a:t>transfuzních</a:t>
            </a:r>
            <a:r>
              <a:rPr lang="sk-SK" dirty="0"/>
              <a:t> </a:t>
            </a:r>
            <a:r>
              <a:rPr lang="sk-SK" dirty="0" err="1"/>
              <a:t>přípravků</a:t>
            </a:r>
            <a:r>
              <a:rPr lang="sk-SK" dirty="0"/>
              <a:t> a </a:t>
            </a:r>
            <a:r>
              <a:rPr lang="sk-SK" dirty="0" err="1"/>
              <a:t>krevních</a:t>
            </a:r>
            <a:r>
              <a:rPr lang="sk-SK" dirty="0"/>
              <a:t> </a:t>
            </a:r>
            <a:r>
              <a:rPr lang="sk-SK" dirty="0" err="1"/>
              <a:t>derivátů</a:t>
            </a:r>
            <a:r>
              <a:rPr lang="sk-SK" dirty="0"/>
              <a:t> </a:t>
            </a:r>
            <a:r>
              <a:rPr lang="sk-SK" dirty="0" err="1"/>
              <a:t>a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použití u </a:t>
            </a:r>
            <a:r>
              <a:rPr lang="sk-SK" dirty="0" err="1"/>
              <a:t>člověka</a:t>
            </a:r>
            <a:r>
              <a:rPr lang="sk-SK" dirty="0"/>
              <a:t> </a:t>
            </a:r>
            <a:r>
              <a:rPr lang="sk-SK" dirty="0" err="1"/>
              <a:t>může</a:t>
            </a:r>
            <a:r>
              <a:rPr lang="sk-SK" dirty="0"/>
              <a:t> </a:t>
            </a:r>
            <a:r>
              <a:rPr lang="sk-SK" dirty="0" err="1"/>
              <a:t>provádět</a:t>
            </a:r>
            <a:r>
              <a:rPr lang="sk-SK" dirty="0"/>
              <a:t> jen </a:t>
            </a:r>
            <a:r>
              <a:rPr lang="sk-SK" dirty="0" err="1"/>
              <a:t>poskytovatel</a:t>
            </a:r>
            <a:r>
              <a:rPr lang="sk-SK" dirty="0"/>
              <a:t> </a:t>
            </a:r>
            <a:r>
              <a:rPr lang="sk-SK" dirty="0" err="1"/>
              <a:t>oprávněný</a:t>
            </a:r>
            <a:r>
              <a:rPr lang="sk-SK" dirty="0"/>
              <a:t> k </a:t>
            </a:r>
            <a:r>
              <a:rPr lang="sk-SK" dirty="0" err="1"/>
              <a:t>takové</a:t>
            </a:r>
            <a:r>
              <a:rPr lang="sk-SK" dirty="0"/>
              <a:t> </a:t>
            </a:r>
            <a:r>
              <a:rPr lang="sk-SK" dirty="0" err="1"/>
              <a:t>výrobě</a:t>
            </a:r>
            <a:r>
              <a:rPr lang="sk-SK" dirty="0"/>
              <a:t> </a:t>
            </a:r>
            <a:r>
              <a:rPr lang="sk-SK" dirty="0" err="1"/>
              <a:t>podle</a:t>
            </a:r>
            <a:r>
              <a:rPr lang="sk-SK" dirty="0"/>
              <a:t> zákona o </a:t>
            </a:r>
            <a:r>
              <a:rPr lang="sk-SK" dirty="0" err="1" smtClean="0"/>
              <a:t>léčivech</a:t>
            </a:r>
            <a:endParaRPr lang="sk-SK" dirty="0"/>
          </a:p>
          <a:p>
            <a:r>
              <a:rPr lang="sk-SK" dirty="0" err="1"/>
              <a:t>Krev</a:t>
            </a:r>
            <a:r>
              <a:rPr lang="sk-SK" dirty="0"/>
              <a:t> </a:t>
            </a:r>
            <a:r>
              <a:rPr lang="sk-SK" dirty="0" err="1" smtClean="0"/>
              <a:t>nelze</a:t>
            </a:r>
            <a:r>
              <a:rPr lang="sk-SK" dirty="0" smtClean="0"/>
              <a:t> </a:t>
            </a:r>
            <a:r>
              <a:rPr lang="sk-SK" dirty="0" err="1"/>
              <a:t>odebrat</a:t>
            </a:r>
            <a:r>
              <a:rPr lang="sk-SK" dirty="0"/>
              <a:t> </a:t>
            </a:r>
            <a:r>
              <a:rPr lang="sk-SK" dirty="0" smtClean="0"/>
              <a:t>osobám </a:t>
            </a:r>
            <a:r>
              <a:rPr lang="sk-SK" dirty="0" err="1" smtClean="0"/>
              <a:t>nezletilým</a:t>
            </a:r>
            <a:r>
              <a:rPr lang="sk-SK" dirty="0" smtClean="0"/>
              <a:t>,</a:t>
            </a:r>
            <a:r>
              <a:rPr lang="sk-SK" dirty="0"/>
              <a:t> </a:t>
            </a:r>
            <a:r>
              <a:rPr lang="sk-SK" dirty="0" err="1" smtClean="0"/>
              <a:t>umístěným</a:t>
            </a:r>
            <a:r>
              <a:rPr lang="sk-SK" dirty="0" smtClean="0"/>
              <a:t> </a:t>
            </a:r>
            <a:r>
              <a:rPr lang="sk-SK" dirty="0"/>
              <a:t>v </a:t>
            </a:r>
            <a:r>
              <a:rPr lang="sk-SK" dirty="0" err="1"/>
              <a:t>policejní</a:t>
            </a:r>
            <a:r>
              <a:rPr lang="sk-SK" dirty="0"/>
              <a:t> cele, </a:t>
            </a:r>
            <a:r>
              <a:rPr lang="sk-SK" dirty="0" err="1"/>
              <a:t>ve</a:t>
            </a:r>
            <a:r>
              <a:rPr lang="sk-SK" dirty="0"/>
              <a:t> výkonu </a:t>
            </a:r>
            <a:r>
              <a:rPr lang="sk-SK" dirty="0" err="1"/>
              <a:t>vazby</a:t>
            </a:r>
            <a:r>
              <a:rPr lang="sk-SK" dirty="0"/>
              <a:t>, trestu </a:t>
            </a:r>
            <a:r>
              <a:rPr lang="sk-SK" dirty="0" err="1"/>
              <a:t>odnětí</a:t>
            </a:r>
            <a:r>
              <a:rPr lang="sk-SK" dirty="0"/>
              <a:t> </a:t>
            </a:r>
            <a:r>
              <a:rPr lang="sk-SK" dirty="0" err="1"/>
              <a:t>svobody</a:t>
            </a:r>
            <a:r>
              <a:rPr lang="sk-SK" dirty="0"/>
              <a:t> nebo zabezpečovací </a:t>
            </a:r>
            <a:r>
              <a:rPr lang="sk-SK" dirty="0" err="1" smtClean="0"/>
              <a:t>detence</a:t>
            </a:r>
            <a:r>
              <a:rPr lang="sk-SK" dirty="0" smtClean="0"/>
              <a:t>, </a:t>
            </a:r>
            <a:r>
              <a:rPr lang="sk-SK" dirty="0" err="1" smtClean="0"/>
              <a:t>umístěným</a:t>
            </a:r>
            <a:r>
              <a:rPr lang="sk-SK" dirty="0" smtClean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školském</a:t>
            </a:r>
            <a:r>
              <a:rPr lang="sk-SK" dirty="0"/>
              <a:t> </a:t>
            </a:r>
            <a:r>
              <a:rPr lang="sk-SK" dirty="0" err="1"/>
              <a:t>zařízení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výkon ústavní nebo ochranné výchovy nebo v </a:t>
            </a:r>
            <a:r>
              <a:rPr lang="sk-SK" dirty="0" err="1"/>
              <a:t>zařízení</a:t>
            </a:r>
            <a:r>
              <a:rPr lang="sk-SK" dirty="0"/>
              <a:t> </a:t>
            </a:r>
            <a:r>
              <a:rPr lang="sk-SK" dirty="0" err="1"/>
              <a:t>sociálních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, </a:t>
            </a:r>
            <a:r>
              <a:rPr lang="sk-SK" dirty="0" err="1"/>
              <a:t>byla-li</a:t>
            </a:r>
            <a:r>
              <a:rPr lang="sk-SK" dirty="0"/>
              <a:t> </a:t>
            </a:r>
            <a:r>
              <a:rPr lang="sk-SK" dirty="0" err="1"/>
              <a:t>nařízena</a:t>
            </a:r>
            <a:r>
              <a:rPr lang="sk-SK" dirty="0"/>
              <a:t> ústavní výchova, </a:t>
            </a:r>
            <a:r>
              <a:rPr lang="sk-SK" dirty="0" err="1"/>
              <a:t>popřípadě</a:t>
            </a:r>
            <a:r>
              <a:rPr lang="sk-SK" dirty="0"/>
              <a:t> </a:t>
            </a:r>
            <a:r>
              <a:rPr lang="sk-SK" dirty="0" err="1"/>
              <a:t>uložena</a:t>
            </a:r>
            <a:r>
              <a:rPr lang="sk-SK" dirty="0"/>
              <a:t> ochranná </a:t>
            </a:r>
            <a:r>
              <a:rPr lang="sk-SK" dirty="0" smtClean="0"/>
              <a:t>výchova, </a:t>
            </a:r>
            <a:r>
              <a:rPr lang="sk-SK" dirty="0" err="1" smtClean="0"/>
              <a:t>při</a:t>
            </a:r>
            <a:r>
              <a:rPr lang="sk-SK" dirty="0" smtClean="0"/>
              <a:t> </a:t>
            </a:r>
            <a:r>
              <a:rPr lang="sk-SK" dirty="0" err="1"/>
              <a:t>nařízené</a:t>
            </a:r>
            <a:r>
              <a:rPr lang="sk-SK" dirty="0"/>
              <a:t> </a:t>
            </a:r>
            <a:r>
              <a:rPr lang="sk-SK" dirty="0" err="1"/>
              <a:t>izolaci</a:t>
            </a:r>
            <a:r>
              <a:rPr lang="sk-SK" dirty="0"/>
              <a:t>, </a:t>
            </a:r>
            <a:r>
              <a:rPr lang="sk-SK" dirty="0" err="1"/>
              <a:t>karanténě</a:t>
            </a:r>
            <a:r>
              <a:rPr lang="sk-SK" dirty="0"/>
              <a:t> nebo v rámci výkonu </a:t>
            </a:r>
            <a:r>
              <a:rPr lang="sk-SK" dirty="0" err="1"/>
              <a:t>lůžkového</a:t>
            </a:r>
            <a:r>
              <a:rPr lang="sk-SK" dirty="0"/>
              <a:t> ochranného </a:t>
            </a:r>
            <a:r>
              <a:rPr lang="sk-SK" dirty="0" err="1"/>
              <a:t>léčení</a:t>
            </a:r>
            <a:r>
              <a:rPr lang="sk-SK" dirty="0"/>
              <a:t>, </a:t>
            </a:r>
            <a:r>
              <a:rPr lang="sk-SK" dirty="0" smtClean="0"/>
              <a:t>nebo</a:t>
            </a:r>
            <a:r>
              <a:rPr lang="sk-SK" dirty="0"/>
              <a:t> hospitalizovaným bez </a:t>
            </a:r>
            <a:r>
              <a:rPr lang="sk-SK" dirty="0" err="1"/>
              <a:t>jejich</a:t>
            </a:r>
            <a:r>
              <a:rPr lang="sk-SK" dirty="0"/>
              <a:t> </a:t>
            </a:r>
            <a:r>
              <a:rPr lang="sk-SK" dirty="0" err="1"/>
              <a:t>souhlasu</a:t>
            </a:r>
            <a:r>
              <a:rPr lang="sk-SK" dirty="0"/>
              <a:t>.</a:t>
            </a:r>
          </a:p>
          <a:p>
            <a:r>
              <a:rPr lang="sk-SK" dirty="0" err="1" smtClean="0"/>
              <a:t>Krev</a:t>
            </a:r>
            <a:r>
              <a:rPr lang="sk-SK" dirty="0" smtClean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odebrat</a:t>
            </a:r>
            <a:r>
              <a:rPr lang="sk-SK" dirty="0"/>
              <a:t> </a:t>
            </a:r>
            <a:r>
              <a:rPr lang="sk-SK" dirty="0" err="1"/>
              <a:t>pouze</a:t>
            </a:r>
            <a:r>
              <a:rPr lang="sk-SK" dirty="0"/>
              <a:t> </a:t>
            </a:r>
            <a:r>
              <a:rPr lang="sk-SK" dirty="0" err="1"/>
              <a:t>osobě</a:t>
            </a:r>
            <a:r>
              <a:rPr lang="sk-SK" dirty="0"/>
              <a:t>, </a:t>
            </a:r>
            <a:r>
              <a:rPr lang="sk-SK" dirty="0" err="1"/>
              <a:t>která</a:t>
            </a:r>
            <a:r>
              <a:rPr lang="sk-SK" dirty="0"/>
              <a:t> k tomu </a:t>
            </a:r>
            <a:r>
              <a:rPr lang="sk-SK" dirty="0" err="1"/>
              <a:t>udělila</a:t>
            </a:r>
            <a:r>
              <a:rPr lang="sk-SK" dirty="0"/>
              <a:t>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/>
              <a:t>. </a:t>
            </a:r>
            <a:r>
              <a:rPr lang="sk-SK" dirty="0" err="1"/>
              <a:t>Jde-li</a:t>
            </a:r>
            <a:r>
              <a:rPr lang="sk-SK" dirty="0"/>
              <a:t> o osobu </a:t>
            </a:r>
            <a:r>
              <a:rPr lang="sk-SK" dirty="0" err="1"/>
              <a:t>nezletilou</a:t>
            </a:r>
            <a:r>
              <a:rPr lang="sk-SK" dirty="0"/>
              <a:t> nebo zbavenou </a:t>
            </a:r>
            <a:r>
              <a:rPr lang="sk-SK" dirty="0" err="1"/>
              <a:t>způsobilosti</a:t>
            </a:r>
            <a:r>
              <a:rPr lang="sk-SK" dirty="0"/>
              <a:t> k </a:t>
            </a:r>
            <a:r>
              <a:rPr lang="sk-SK" dirty="0" err="1"/>
              <a:t>právním</a:t>
            </a:r>
            <a:r>
              <a:rPr lang="sk-SK" dirty="0"/>
              <a:t> </a:t>
            </a:r>
            <a:r>
              <a:rPr lang="sk-SK" dirty="0" err="1"/>
              <a:t>úkonům</a:t>
            </a:r>
            <a:r>
              <a:rPr lang="sk-SK" dirty="0"/>
              <a:t>,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/>
              <a:t> </a:t>
            </a:r>
            <a:r>
              <a:rPr lang="sk-SK" dirty="0" err="1"/>
              <a:t>uděluje</a:t>
            </a:r>
            <a:r>
              <a:rPr lang="sk-SK" dirty="0"/>
              <a:t> </a:t>
            </a:r>
            <a:r>
              <a:rPr lang="sk-SK" dirty="0" err="1"/>
              <a:t>její</a:t>
            </a:r>
            <a:r>
              <a:rPr lang="sk-SK" dirty="0"/>
              <a:t> zákonný </a:t>
            </a:r>
            <a:r>
              <a:rPr lang="sk-SK" dirty="0" err="1" smtClean="0"/>
              <a:t>zástupce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>
                <a:effectLst/>
              </a:rPr>
              <a:t>Léčba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krví</a:t>
            </a:r>
            <a:r>
              <a:rPr lang="sk-SK" sz="4000" dirty="0">
                <a:effectLst/>
              </a:rPr>
              <a:t> nebo </a:t>
            </a:r>
            <a:r>
              <a:rPr lang="sk-SK" sz="4000" dirty="0" err="1">
                <a:effectLst/>
              </a:rPr>
              <a:t>jejími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složkami</a:t>
            </a:r>
            <a:r>
              <a:rPr lang="sk-SK" sz="4000" dirty="0">
                <a:effectLst/>
              </a:rPr>
              <a:t/>
            </a:r>
            <a:br>
              <a:rPr lang="sk-SK" sz="4000" dirty="0">
                <a:effectLst/>
              </a:rPr>
            </a:br>
            <a:endParaRPr lang="sk-SK" sz="40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 err="1"/>
              <a:t>Léčbou</a:t>
            </a:r>
            <a:r>
              <a:rPr lang="sk-SK" dirty="0"/>
              <a:t> </a:t>
            </a:r>
            <a:r>
              <a:rPr lang="sk-SK" dirty="0" err="1"/>
              <a:t>krví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</a:t>
            </a:r>
            <a:r>
              <a:rPr lang="sk-SK" dirty="0" err="1"/>
              <a:t>podání</a:t>
            </a:r>
            <a:r>
              <a:rPr lang="sk-SK" dirty="0"/>
              <a:t> </a:t>
            </a:r>
            <a:r>
              <a:rPr lang="sk-SK" dirty="0" err="1"/>
              <a:t>transfuzních</a:t>
            </a:r>
            <a:r>
              <a:rPr lang="sk-SK" dirty="0"/>
              <a:t> </a:t>
            </a:r>
            <a:r>
              <a:rPr lang="sk-SK" dirty="0" err="1"/>
              <a:t>přípravků</a:t>
            </a:r>
            <a:r>
              <a:rPr lang="sk-SK" dirty="0"/>
              <a:t> pacientovi </a:t>
            </a:r>
            <a:r>
              <a:rPr lang="sk-SK" dirty="0" err="1"/>
              <a:t>transfuzí</a:t>
            </a:r>
            <a:r>
              <a:rPr lang="sk-SK" dirty="0"/>
              <a:t> a </a:t>
            </a:r>
            <a:r>
              <a:rPr lang="sk-SK" dirty="0" err="1"/>
              <a:t>krevních</a:t>
            </a:r>
            <a:r>
              <a:rPr lang="sk-SK" dirty="0"/>
              <a:t> </a:t>
            </a:r>
            <a:r>
              <a:rPr lang="sk-SK" dirty="0" err="1"/>
              <a:t>derivátů</a:t>
            </a:r>
            <a:r>
              <a:rPr lang="sk-SK" dirty="0"/>
              <a:t> </a:t>
            </a:r>
            <a:r>
              <a:rPr lang="sk-SK" dirty="0" err="1"/>
              <a:t>a</a:t>
            </a:r>
            <a:r>
              <a:rPr lang="sk-SK" dirty="0"/>
              <a:t> </a:t>
            </a:r>
            <a:r>
              <a:rPr lang="sk-SK" dirty="0" err="1"/>
              <a:t>dalších</a:t>
            </a:r>
            <a:r>
              <a:rPr lang="sk-SK" dirty="0"/>
              <a:t> </a:t>
            </a:r>
            <a:r>
              <a:rPr lang="sk-SK" dirty="0" err="1"/>
              <a:t>léčivých</a:t>
            </a:r>
            <a:r>
              <a:rPr lang="sk-SK" dirty="0"/>
              <a:t> </a:t>
            </a:r>
            <a:r>
              <a:rPr lang="sk-SK" dirty="0" err="1"/>
              <a:t>přípravků</a:t>
            </a:r>
            <a:r>
              <a:rPr lang="sk-SK" dirty="0"/>
              <a:t> </a:t>
            </a:r>
            <a:r>
              <a:rPr lang="sk-SK" dirty="0" err="1"/>
              <a:t>pocházejících</a:t>
            </a:r>
            <a:r>
              <a:rPr lang="sk-SK" dirty="0"/>
              <a:t> z </a:t>
            </a:r>
            <a:r>
              <a:rPr lang="sk-SK" dirty="0" err="1"/>
              <a:t>lidské</a:t>
            </a:r>
            <a:r>
              <a:rPr lang="sk-SK" dirty="0"/>
              <a:t> </a:t>
            </a:r>
            <a:r>
              <a:rPr lang="sk-SK" dirty="0" err="1"/>
              <a:t>krve</a:t>
            </a:r>
            <a:r>
              <a:rPr lang="sk-SK" dirty="0"/>
              <a:t> pacientovi v rámci </a:t>
            </a:r>
            <a:r>
              <a:rPr lang="sk-SK" dirty="0" err="1"/>
              <a:t>preventivní</a:t>
            </a:r>
            <a:r>
              <a:rPr lang="sk-SK" dirty="0"/>
              <a:t> nebo </a:t>
            </a:r>
            <a:r>
              <a:rPr lang="sk-SK" dirty="0" err="1"/>
              <a:t>léčebné</a:t>
            </a:r>
            <a:r>
              <a:rPr lang="sk-SK" dirty="0"/>
              <a:t> </a:t>
            </a:r>
            <a:r>
              <a:rPr lang="sk-SK" dirty="0" err="1"/>
              <a:t>péče</a:t>
            </a:r>
            <a:r>
              <a:rPr lang="sk-SK" dirty="0"/>
              <a:t>. </a:t>
            </a:r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Vztah k zákonu o zdravotních službách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endParaRPr lang="sk-SK" dirty="0" smtClean="0"/>
          </a:p>
          <a:p>
            <a:r>
              <a:rPr lang="sk-SK" dirty="0" smtClean="0"/>
              <a:t>Ustanovení </a:t>
            </a:r>
            <a:r>
              <a:rPr lang="sk-SK" dirty="0"/>
              <a:t>zákona o </a:t>
            </a:r>
            <a:r>
              <a:rPr lang="sk-SK" dirty="0" err="1"/>
              <a:t>zdravotních</a:t>
            </a:r>
            <a:r>
              <a:rPr lang="sk-SK" dirty="0"/>
              <a:t> službách </a:t>
            </a:r>
            <a:r>
              <a:rPr lang="sk-SK" dirty="0" err="1"/>
              <a:t>se</a:t>
            </a:r>
            <a:r>
              <a:rPr lang="sk-SK" dirty="0"/>
              <a:t> v </a:t>
            </a:r>
            <a:r>
              <a:rPr lang="sk-SK" dirty="0" err="1"/>
              <a:t>souvislosti</a:t>
            </a:r>
            <a:r>
              <a:rPr lang="sk-SK" dirty="0"/>
              <a:t> s </a:t>
            </a:r>
            <a:r>
              <a:rPr lang="sk-SK" dirty="0" err="1"/>
              <a:t>poskytováním</a:t>
            </a:r>
            <a:r>
              <a:rPr lang="sk-SK" dirty="0"/>
              <a:t> </a:t>
            </a:r>
            <a:r>
              <a:rPr lang="sk-SK" dirty="0" err="1"/>
              <a:t>specifických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 </a:t>
            </a:r>
            <a:r>
              <a:rPr lang="sk-SK" dirty="0" err="1"/>
              <a:t>použijí</a:t>
            </a:r>
            <a:r>
              <a:rPr lang="sk-SK" dirty="0"/>
              <a:t>, </a:t>
            </a:r>
            <a:r>
              <a:rPr lang="sk-SK" dirty="0" err="1"/>
              <a:t>pokud</a:t>
            </a:r>
            <a:r>
              <a:rPr lang="sk-SK" dirty="0"/>
              <a:t> </a:t>
            </a:r>
            <a:r>
              <a:rPr lang="sk-SK" dirty="0" smtClean="0"/>
              <a:t>zákon o </a:t>
            </a:r>
            <a:r>
              <a:rPr lang="sk-SK" dirty="0" err="1" smtClean="0"/>
              <a:t>specifických</a:t>
            </a:r>
            <a:r>
              <a:rPr lang="sk-SK" dirty="0" smtClean="0"/>
              <a:t> </a:t>
            </a:r>
            <a:r>
              <a:rPr lang="sk-SK" dirty="0" err="1"/>
              <a:t>zdravotních</a:t>
            </a:r>
            <a:r>
              <a:rPr lang="sk-SK" dirty="0"/>
              <a:t> službách </a:t>
            </a:r>
            <a:r>
              <a:rPr lang="sk-SK" dirty="0" smtClean="0"/>
              <a:t>nestanoví </a:t>
            </a:r>
            <a:r>
              <a:rPr lang="sk-SK" dirty="0" err="1"/>
              <a:t>jinak</a:t>
            </a:r>
            <a:r>
              <a:rPr lang="sk-SK" dirty="0" smtClean="0"/>
              <a:t>.</a:t>
            </a:r>
          </a:p>
          <a:p>
            <a:endParaRPr lang="cs-CZ" dirty="0" smtClean="0"/>
          </a:p>
          <a:p>
            <a:r>
              <a:rPr lang="cs-CZ" dirty="0" smtClean="0"/>
              <a:t>Co upravuje </a:t>
            </a:r>
            <a:r>
              <a:rPr lang="sk-SK" dirty="0"/>
              <a:t>zákon o </a:t>
            </a:r>
            <a:r>
              <a:rPr lang="sk-SK" dirty="0" err="1" smtClean="0"/>
              <a:t>zdravotních</a:t>
            </a:r>
            <a:r>
              <a:rPr lang="sk-SK" dirty="0" smtClean="0"/>
              <a:t> službách?</a:t>
            </a:r>
          </a:p>
          <a:p>
            <a:endParaRPr lang="sk-SK" dirty="0" smtClean="0"/>
          </a:p>
          <a:p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05064"/>
            <a:ext cx="2976563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Nové postupy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85000" lnSpcReduction="20000"/>
          </a:bodyPr>
          <a:lstStyle/>
          <a:p>
            <a:r>
              <a:rPr lang="sk-SK" dirty="0" err="1" smtClean="0"/>
              <a:t>Ověřování</a:t>
            </a:r>
            <a:r>
              <a:rPr lang="sk-SK" dirty="0" smtClean="0"/>
              <a:t> nových </a:t>
            </a:r>
            <a:r>
              <a:rPr lang="sk-SK" dirty="0" err="1" smtClean="0"/>
              <a:t>postupů</a:t>
            </a:r>
            <a:r>
              <a:rPr lang="sk-SK" dirty="0" smtClean="0"/>
              <a:t> použitím </a:t>
            </a:r>
            <a:r>
              <a:rPr lang="sk-SK" dirty="0" err="1" smtClean="0"/>
              <a:t>metody</a:t>
            </a:r>
            <a:r>
              <a:rPr lang="sk-SK" dirty="0" smtClean="0"/>
              <a:t>, </a:t>
            </a:r>
            <a:r>
              <a:rPr lang="sk-SK" dirty="0" err="1" smtClean="0"/>
              <a:t>ktreá</a:t>
            </a:r>
            <a:r>
              <a:rPr lang="sk-SK" dirty="0" smtClean="0"/>
              <a:t> </a:t>
            </a:r>
            <a:r>
              <a:rPr lang="sk-SK" dirty="0" err="1" smtClean="0"/>
              <a:t>dosud</a:t>
            </a:r>
            <a:r>
              <a:rPr lang="sk-SK" dirty="0" smtClean="0"/>
              <a:t> </a:t>
            </a:r>
            <a:r>
              <a:rPr lang="sk-SK" dirty="0" err="1" smtClean="0"/>
              <a:t>nebyla</a:t>
            </a:r>
            <a:r>
              <a:rPr lang="sk-SK" dirty="0" smtClean="0"/>
              <a:t> v klinické praxi na </a:t>
            </a:r>
            <a:r>
              <a:rPr lang="sk-SK" dirty="0" err="1" smtClean="0"/>
              <a:t>živém</a:t>
            </a:r>
            <a:r>
              <a:rPr lang="sk-SK" dirty="0" smtClean="0"/>
              <a:t> </a:t>
            </a:r>
            <a:r>
              <a:rPr lang="sk-SK" dirty="0" err="1" smtClean="0"/>
              <a:t>člověku</a:t>
            </a:r>
            <a:r>
              <a:rPr lang="sk-SK" dirty="0" smtClean="0"/>
              <a:t> </a:t>
            </a:r>
            <a:r>
              <a:rPr lang="sk-SK" dirty="0" err="1" smtClean="0"/>
              <a:t>zavedena</a:t>
            </a:r>
            <a:endParaRPr lang="sk-SK" dirty="0" smtClean="0"/>
          </a:p>
          <a:p>
            <a:r>
              <a:rPr lang="sk-SK" dirty="0" err="1" smtClean="0"/>
              <a:t>pouze</a:t>
            </a:r>
            <a:r>
              <a:rPr lang="sk-SK" dirty="0" smtClean="0"/>
              <a:t> </a:t>
            </a:r>
            <a:r>
              <a:rPr lang="sk-SK" dirty="0"/>
              <a:t>za </a:t>
            </a:r>
            <a:r>
              <a:rPr lang="sk-SK" dirty="0" err="1"/>
              <a:t>podmínek</a:t>
            </a:r>
            <a:r>
              <a:rPr lang="sk-SK" dirty="0"/>
              <a:t> stanovených </a:t>
            </a:r>
            <a:r>
              <a:rPr lang="sk-SK" dirty="0" err="1" smtClean="0"/>
              <a:t>zákonem</a:t>
            </a:r>
            <a:r>
              <a:rPr lang="sk-SK" dirty="0"/>
              <a:t>!</a:t>
            </a:r>
            <a:endParaRPr lang="sk-SK" dirty="0" smtClean="0"/>
          </a:p>
          <a:p>
            <a:r>
              <a:rPr lang="sk-SK" dirty="0" err="1"/>
              <a:t>Ověřování</a:t>
            </a:r>
            <a:r>
              <a:rPr lang="sk-SK" dirty="0"/>
              <a:t> nezavedené </a:t>
            </a:r>
            <a:r>
              <a:rPr lang="sk-SK" dirty="0" err="1"/>
              <a:t>metody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provádět</a:t>
            </a:r>
            <a:r>
              <a:rPr lang="sk-SK" dirty="0"/>
              <a:t> </a:t>
            </a:r>
            <a:r>
              <a:rPr lang="sk-SK" dirty="0" err="1"/>
              <a:t>pouze</a:t>
            </a:r>
            <a:r>
              <a:rPr lang="sk-SK" dirty="0"/>
              <a:t> za </a:t>
            </a:r>
            <a:r>
              <a:rPr lang="sk-SK" dirty="0" err="1"/>
              <a:t>předpokladu</a:t>
            </a:r>
            <a:r>
              <a:rPr lang="sk-SK" dirty="0"/>
              <a:t>, že</a:t>
            </a:r>
          </a:p>
          <a:p>
            <a:pPr marL="45720" indent="0">
              <a:buNone/>
            </a:pPr>
            <a:r>
              <a:rPr lang="sk-SK" b="1" dirty="0"/>
              <a:t>a)</a:t>
            </a:r>
            <a:r>
              <a:rPr lang="sk-SK" dirty="0"/>
              <a:t> pacient, na </a:t>
            </a:r>
            <a:r>
              <a:rPr lang="sk-SK" dirty="0" err="1"/>
              <a:t>němž</a:t>
            </a:r>
            <a:r>
              <a:rPr lang="sk-SK" dirty="0"/>
              <a:t> má </a:t>
            </a:r>
            <a:r>
              <a:rPr lang="sk-SK" dirty="0" err="1"/>
              <a:t>být</a:t>
            </a:r>
            <a:r>
              <a:rPr lang="sk-SK" dirty="0"/>
              <a:t> nezavedená </a:t>
            </a:r>
            <a:r>
              <a:rPr lang="sk-SK" dirty="0" err="1"/>
              <a:t>metoda</a:t>
            </a:r>
            <a:r>
              <a:rPr lang="sk-SK" dirty="0"/>
              <a:t> </a:t>
            </a:r>
            <a:r>
              <a:rPr lang="sk-SK" dirty="0" err="1"/>
              <a:t>ověřována</a:t>
            </a:r>
            <a:r>
              <a:rPr lang="sk-SK" dirty="0"/>
              <a:t>, </a:t>
            </a:r>
            <a:r>
              <a:rPr lang="sk-SK" dirty="0" err="1"/>
              <a:t>udělil</a:t>
            </a:r>
            <a:r>
              <a:rPr lang="sk-SK" dirty="0"/>
              <a:t>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/>
              <a:t> s </a:t>
            </a:r>
            <a:r>
              <a:rPr lang="sk-SK" dirty="0" err="1"/>
              <a:t>ověřováním</a:t>
            </a:r>
            <a:r>
              <a:rPr lang="sk-SK" dirty="0"/>
              <a:t> nezavedené </a:t>
            </a:r>
            <a:r>
              <a:rPr lang="sk-SK" dirty="0" err="1"/>
              <a:t>metody</a:t>
            </a:r>
            <a:r>
              <a:rPr lang="sk-SK" dirty="0"/>
              <a:t>,</a:t>
            </a:r>
          </a:p>
          <a:p>
            <a:pPr marL="45720" indent="0">
              <a:buNone/>
            </a:pPr>
            <a:r>
              <a:rPr lang="sk-SK" b="1" dirty="0"/>
              <a:t>b)</a:t>
            </a:r>
            <a:r>
              <a:rPr lang="sk-SK" dirty="0"/>
              <a:t> 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očekávat</a:t>
            </a:r>
            <a:r>
              <a:rPr lang="sk-SK" dirty="0"/>
              <a:t>, že nezavedená </a:t>
            </a:r>
            <a:r>
              <a:rPr lang="sk-SK" dirty="0" err="1"/>
              <a:t>metoda</a:t>
            </a:r>
            <a:r>
              <a:rPr lang="sk-SK" dirty="0"/>
              <a:t> </a:t>
            </a:r>
            <a:r>
              <a:rPr lang="sk-SK" dirty="0" err="1"/>
              <a:t>přinese</a:t>
            </a:r>
            <a:r>
              <a:rPr lang="sk-SK" dirty="0"/>
              <a:t> </a:t>
            </a:r>
            <a:r>
              <a:rPr lang="sk-SK" dirty="0" err="1"/>
              <a:t>příznivé</a:t>
            </a:r>
            <a:r>
              <a:rPr lang="sk-SK" dirty="0"/>
              <a:t> výsledky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prospěch</a:t>
            </a:r>
            <a:r>
              <a:rPr lang="sk-SK" dirty="0"/>
              <a:t> pacienta, na </a:t>
            </a:r>
            <a:r>
              <a:rPr lang="sk-SK" dirty="0" err="1"/>
              <a:t>němž</a:t>
            </a:r>
            <a:r>
              <a:rPr lang="sk-SK" dirty="0"/>
              <a:t> má </a:t>
            </a:r>
            <a:r>
              <a:rPr lang="sk-SK" dirty="0" err="1"/>
              <a:t>být</a:t>
            </a:r>
            <a:r>
              <a:rPr lang="sk-SK" dirty="0"/>
              <a:t> </a:t>
            </a:r>
            <a:r>
              <a:rPr lang="sk-SK" dirty="0" err="1"/>
              <a:t>ověřována</a:t>
            </a:r>
            <a:r>
              <a:rPr lang="sk-SK" dirty="0"/>
              <a:t>, a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důvodně</a:t>
            </a:r>
            <a:r>
              <a:rPr lang="sk-SK" dirty="0"/>
              <a:t> </a:t>
            </a:r>
            <a:r>
              <a:rPr lang="sk-SK" dirty="0" err="1"/>
              <a:t>předpokládat</a:t>
            </a:r>
            <a:r>
              <a:rPr lang="sk-SK" dirty="0"/>
              <a:t>, že </a:t>
            </a:r>
            <a:r>
              <a:rPr lang="sk-SK" dirty="0" err="1"/>
              <a:t>se</a:t>
            </a:r>
            <a:r>
              <a:rPr lang="sk-SK" dirty="0"/>
              <a:t> po </a:t>
            </a:r>
            <a:r>
              <a:rPr lang="sk-SK" dirty="0" err="1"/>
              <a:t>úspěšném</a:t>
            </a:r>
            <a:r>
              <a:rPr lang="sk-SK" dirty="0"/>
              <a:t> </a:t>
            </a:r>
            <a:r>
              <a:rPr lang="sk-SK" dirty="0" err="1"/>
              <a:t>ověření</a:t>
            </a:r>
            <a:r>
              <a:rPr lang="sk-SK" dirty="0"/>
              <a:t> stane novým </a:t>
            </a:r>
            <a:r>
              <a:rPr lang="sk-SK" dirty="0" err="1"/>
              <a:t>způsobem</a:t>
            </a:r>
            <a:r>
              <a:rPr lang="sk-SK" dirty="0"/>
              <a:t> </a:t>
            </a:r>
            <a:r>
              <a:rPr lang="sk-SK" dirty="0" err="1"/>
              <a:t>prevence</a:t>
            </a:r>
            <a:r>
              <a:rPr lang="sk-SK" dirty="0"/>
              <a:t>, diagnostiky nebo </a:t>
            </a:r>
            <a:r>
              <a:rPr lang="sk-SK" dirty="0" err="1"/>
              <a:t>léčení</a:t>
            </a:r>
            <a:r>
              <a:rPr lang="sk-SK" dirty="0"/>
              <a:t>,</a:t>
            </a:r>
          </a:p>
          <a:p>
            <a:pPr marL="45720" indent="0">
              <a:buNone/>
            </a:pPr>
            <a:r>
              <a:rPr lang="sk-SK" b="1" dirty="0"/>
              <a:t>c)</a:t>
            </a:r>
            <a:r>
              <a:rPr lang="sk-SK" dirty="0"/>
              <a:t> </a:t>
            </a:r>
            <a:r>
              <a:rPr lang="sk-SK" dirty="0" err="1"/>
              <a:t>ověření</a:t>
            </a:r>
            <a:r>
              <a:rPr lang="sk-SK" dirty="0"/>
              <a:t> nezavedené </a:t>
            </a:r>
            <a:r>
              <a:rPr lang="sk-SK" dirty="0" err="1"/>
              <a:t>metody</a:t>
            </a:r>
            <a:r>
              <a:rPr lang="sk-SK" dirty="0"/>
              <a:t> </a:t>
            </a:r>
            <a:r>
              <a:rPr lang="sk-SK" dirty="0" err="1"/>
              <a:t>nelze</a:t>
            </a:r>
            <a:r>
              <a:rPr lang="sk-SK" dirty="0"/>
              <a:t> </a:t>
            </a:r>
            <a:r>
              <a:rPr lang="sk-SK" dirty="0" err="1"/>
              <a:t>dosáhnout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srovnatelnou</a:t>
            </a:r>
            <a:r>
              <a:rPr lang="sk-SK" dirty="0"/>
              <a:t> účinností </a:t>
            </a:r>
            <a:r>
              <a:rPr lang="sk-SK" dirty="0" err="1"/>
              <a:t>jiným</a:t>
            </a:r>
            <a:r>
              <a:rPr lang="sk-SK" dirty="0"/>
              <a:t> </a:t>
            </a:r>
            <a:r>
              <a:rPr lang="sk-SK" dirty="0" err="1"/>
              <a:t>způsobem</a:t>
            </a:r>
            <a:r>
              <a:rPr lang="sk-SK" dirty="0"/>
              <a:t> a</a:t>
            </a:r>
          </a:p>
          <a:p>
            <a:pPr marL="45720" indent="0">
              <a:buNone/>
            </a:pPr>
            <a:r>
              <a:rPr lang="sk-SK" b="1" dirty="0"/>
              <a:t>d)</a:t>
            </a:r>
            <a:r>
              <a:rPr lang="sk-SK" dirty="0"/>
              <a:t> nehrozí </a:t>
            </a:r>
            <a:r>
              <a:rPr lang="sk-SK" dirty="0" err="1"/>
              <a:t>opodstatněné</a:t>
            </a:r>
            <a:r>
              <a:rPr lang="sk-SK" dirty="0"/>
              <a:t> </a:t>
            </a:r>
            <a:r>
              <a:rPr lang="sk-SK" dirty="0" err="1"/>
              <a:t>nebezpečí</a:t>
            </a:r>
            <a:r>
              <a:rPr lang="sk-SK" dirty="0"/>
              <a:t>, že </a:t>
            </a:r>
            <a:r>
              <a:rPr lang="sk-SK" dirty="0" err="1"/>
              <a:t>následkem</a:t>
            </a:r>
            <a:r>
              <a:rPr lang="sk-SK" dirty="0"/>
              <a:t> </a:t>
            </a:r>
            <a:r>
              <a:rPr lang="sk-SK" dirty="0" err="1"/>
              <a:t>ověřování</a:t>
            </a:r>
            <a:r>
              <a:rPr lang="sk-SK" dirty="0"/>
              <a:t> nezavedené </a:t>
            </a:r>
            <a:r>
              <a:rPr lang="sk-SK" dirty="0" err="1"/>
              <a:t>metody</a:t>
            </a:r>
            <a:r>
              <a:rPr lang="sk-SK" dirty="0"/>
              <a:t> </a:t>
            </a:r>
            <a:r>
              <a:rPr lang="sk-SK" dirty="0" err="1"/>
              <a:t>dojde</a:t>
            </a:r>
            <a:r>
              <a:rPr lang="sk-SK" dirty="0"/>
              <a:t> k </a:t>
            </a:r>
            <a:r>
              <a:rPr lang="sk-SK" dirty="0" err="1"/>
              <a:t>dlouhodobému</a:t>
            </a:r>
            <a:r>
              <a:rPr lang="sk-SK" dirty="0"/>
              <a:t> nebo </a:t>
            </a:r>
            <a:r>
              <a:rPr lang="sk-SK" dirty="0" err="1"/>
              <a:t>vážnému</a:t>
            </a:r>
            <a:r>
              <a:rPr lang="sk-SK" dirty="0"/>
              <a:t> </a:t>
            </a:r>
            <a:r>
              <a:rPr lang="sk-SK" dirty="0" err="1"/>
              <a:t>poškození</a:t>
            </a:r>
            <a:r>
              <a:rPr lang="sk-SK" dirty="0"/>
              <a:t> zdraví pacienta, na </a:t>
            </a:r>
            <a:r>
              <a:rPr lang="sk-SK" dirty="0" err="1"/>
              <a:t>němž</a:t>
            </a:r>
            <a:r>
              <a:rPr lang="sk-SK" dirty="0"/>
              <a:t> má </a:t>
            </a:r>
            <a:r>
              <a:rPr lang="sk-SK" dirty="0" err="1"/>
              <a:t>být</a:t>
            </a:r>
            <a:r>
              <a:rPr lang="sk-SK" dirty="0"/>
              <a:t> nezavedená </a:t>
            </a:r>
            <a:r>
              <a:rPr lang="sk-SK" dirty="0" err="1"/>
              <a:t>metoda</a:t>
            </a:r>
            <a:r>
              <a:rPr lang="sk-SK" dirty="0"/>
              <a:t> </a:t>
            </a:r>
            <a:r>
              <a:rPr lang="sk-SK" dirty="0" err="1"/>
              <a:t>ověřována</a:t>
            </a:r>
            <a:r>
              <a:rPr lang="sk-SK" dirty="0"/>
              <a:t>.</a:t>
            </a:r>
          </a:p>
          <a:p>
            <a:pPr marL="45720" indent="0">
              <a:buNone/>
            </a:pPr>
            <a:endParaRPr lang="cs-CZ" dirty="0" smtClean="0"/>
          </a:p>
          <a:p>
            <a:r>
              <a:rPr lang="cs-CZ" dirty="0" smtClean="0"/>
              <a:t>Úmluva </a:t>
            </a:r>
            <a:r>
              <a:rPr lang="cs-CZ" dirty="0"/>
              <a:t>o lidských právech a </a:t>
            </a:r>
            <a:r>
              <a:rPr lang="cs-CZ" dirty="0" err="1"/>
              <a:t>biomedicíne</a:t>
            </a:r>
            <a:endParaRPr lang="cs-CZ" dirty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9083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smtClean="0">
                <a:effectLst/>
              </a:rPr>
              <a:t>Posudková </a:t>
            </a:r>
            <a:r>
              <a:rPr lang="sk-SK" sz="4000" dirty="0" err="1">
                <a:effectLst/>
              </a:rPr>
              <a:t>péče</a:t>
            </a:r>
            <a:r>
              <a:rPr lang="sk-SK" sz="4000" dirty="0">
                <a:effectLst/>
              </a:rPr>
              <a:t> a </a:t>
            </a:r>
            <a:r>
              <a:rPr lang="sk-SK" sz="4000" dirty="0" err="1">
                <a:effectLst/>
              </a:rPr>
              <a:t>lékařské</a:t>
            </a:r>
            <a:r>
              <a:rPr lang="sk-SK" sz="4000" dirty="0">
                <a:effectLst/>
              </a:rPr>
              <a:t> posudky</a:t>
            </a:r>
            <a:br>
              <a:rPr lang="sk-SK" sz="4000" dirty="0">
                <a:effectLst/>
              </a:rPr>
            </a:b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sk-SK" dirty="0" err="1"/>
              <a:t>Součástí</a:t>
            </a:r>
            <a:r>
              <a:rPr lang="sk-SK" dirty="0"/>
              <a:t> posudkové </a:t>
            </a:r>
            <a:r>
              <a:rPr lang="sk-SK" dirty="0" err="1"/>
              <a:t>péče</a:t>
            </a:r>
            <a:r>
              <a:rPr lang="sk-SK" dirty="0"/>
              <a:t> je </a:t>
            </a:r>
            <a:r>
              <a:rPr lang="sk-SK" dirty="0" err="1"/>
              <a:t>posuzování</a:t>
            </a:r>
            <a:endParaRPr lang="sk-SK" dirty="0"/>
          </a:p>
          <a:p>
            <a:r>
              <a:rPr lang="sk-SK" dirty="0" smtClean="0"/>
              <a:t>zdravotní </a:t>
            </a:r>
            <a:r>
              <a:rPr lang="sk-SK" dirty="0" err="1"/>
              <a:t>způsobilosti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dirty="0" err="1"/>
              <a:t>vzdělávání</a:t>
            </a:r>
            <a:r>
              <a:rPr lang="sk-SK" dirty="0"/>
              <a:t> a v </a:t>
            </a:r>
            <a:r>
              <a:rPr lang="sk-SK" dirty="0" err="1"/>
              <a:t>průběhu</a:t>
            </a:r>
            <a:r>
              <a:rPr lang="sk-SK" dirty="0"/>
              <a:t> </a:t>
            </a:r>
            <a:r>
              <a:rPr lang="sk-SK" b="1" dirty="0" err="1" smtClean="0"/>
              <a:t>vzdělávání</a:t>
            </a:r>
            <a:r>
              <a:rPr lang="sk-SK" dirty="0" smtClean="0"/>
              <a:t>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potřeby</a:t>
            </a:r>
            <a:r>
              <a:rPr lang="sk-SK" dirty="0"/>
              <a:t> </a:t>
            </a:r>
            <a:r>
              <a:rPr lang="sk-SK" dirty="0" err="1"/>
              <a:t>škol</a:t>
            </a:r>
            <a:r>
              <a:rPr lang="sk-SK" dirty="0"/>
              <a:t> a školských </a:t>
            </a:r>
            <a:r>
              <a:rPr lang="sk-SK" dirty="0" err="1"/>
              <a:t>zařízení</a:t>
            </a:r>
            <a:r>
              <a:rPr lang="sk-SK" dirty="0"/>
              <a:t> nebo k </a:t>
            </a:r>
            <a:r>
              <a:rPr lang="sk-SK" b="1" dirty="0" err="1"/>
              <a:t>tělesné</a:t>
            </a:r>
            <a:r>
              <a:rPr lang="sk-SK" b="1" dirty="0"/>
              <a:t> </a:t>
            </a:r>
            <a:r>
              <a:rPr lang="sk-SK" b="1" dirty="0" err="1"/>
              <a:t>výchově</a:t>
            </a:r>
            <a:r>
              <a:rPr lang="sk-SK" b="1" dirty="0"/>
              <a:t> a </a:t>
            </a:r>
            <a:r>
              <a:rPr lang="sk-SK" b="1" dirty="0" err="1"/>
              <a:t>sportu</a:t>
            </a:r>
            <a:r>
              <a:rPr lang="sk-SK" b="1" dirty="0"/>
              <a:t> </a:t>
            </a:r>
            <a:r>
              <a:rPr lang="sk-SK" dirty="0"/>
              <a:t>nebo k </a:t>
            </a:r>
            <a:r>
              <a:rPr lang="sk-SK" dirty="0" err="1"/>
              <a:t>jiným</a:t>
            </a:r>
            <a:r>
              <a:rPr lang="sk-SK" dirty="0"/>
              <a:t> </a:t>
            </a:r>
            <a:r>
              <a:rPr lang="sk-SK" dirty="0" err="1" smtClean="0"/>
              <a:t>činnostem</a:t>
            </a:r>
            <a:r>
              <a:rPr lang="sk-SK" dirty="0" smtClean="0"/>
              <a:t>,</a:t>
            </a:r>
            <a:endParaRPr lang="sk-SK" dirty="0"/>
          </a:p>
          <a:p>
            <a:r>
              <a:rPr lang="sk-SK" dirty="0" smtClean="0"/>
              <a:t>zdravotní </a:t>
            </a:r>
            <a:r>
              <a:rPr lang="sk-SK" dirty="0" err="1"/>
              <a:t>způsobilosti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potřebu</a:t>
            </a:r>
            <a:r>
              <a:rPr lang="sk-SK" dirty="0"/>
              <a:t> a </a:t>
            </a:r>
            <a:r>
              <a:rPr lang="sk-SK" b="1" dirty="0"/>
              <a:t>na </a:t>
            </a:r>
            <a:r>
              <a:rPr lang="sk-SK" b="1" dirty="0" err="1"/>
              <a:t>žádost</a:t>
            </a:r>
            <a:r>
              <a:rPr lang="sk-SK" b="1" dirty="0"/>
              <a:t> </a:t>
            </a:r>
            <a:r>
              <a:rPr lang="sk-SK" dirty="0" err="1"/>
              <a:t>správních</a:t>
            </a:r>
            <a:r>
              <a:rPr lang="sk-SK" dirty="0"/>
              <a:t> </a:t>
            </a:r>
            <a:r>
              <a:rPr lang="sk-SK" b="1" dirty="0" err="1"/>
              <a:t>orgánů</a:t>
            </a:r>
            <a:r>
              <a:rPr lang="sk-SK" dirty="0"/>
              <a:t> nebo </a:t>
            </a:r>
            <a:r>
              <a:rPr lang="sk-SK" dirty="0" err="1"/>
              <a:t>jiných</a:t>
            </a:r>
            <a:r>
              <a:rPr lang="sk-SK" dirty="0"/>
              <a:t> </a:t>
            </a:r>
            <a:r>
              <a:rPr lang="sk-SK" dirty="0" err="1"/>
              <a:t>orgánů</a:t>
            </a:r>
            <a:r>
              <a:rPr lang="sk-SK" dirty="0"/>
              <a:t> v </a:t>
            </a:r>
            <a:r>
              <a:rPr lang="sk-SK" dirty="0" err="1"/>
              <a:t>případech</a:t>
            </a:r>
            <a:r>
              <a:rPr lang="sk-SK" dirty="0"/>
              <a:t> stanovených </a:t>
            </a:r>
            <a:r>
              <a:rPr lang="sk-SK" dirty="0" err="1"/>
              <a:t>jinými</a:t>
            </a:r>
            <a:r>
              <a:rPr lang="sk-SK" dirty="0"/>
              <a:t> </a:t>
            </a:r>
            <a:r>
              <a:rPr lang="sk-SK" dirty="0" err="1"/>
              <a:t>právními</a:t>
            </a:r>
            <a:r>
              <a:rPr lang="sk-SK" dirty="0"/>
              <a:t> </a:t>
            </a:r>
            <a:r>
              <a:rPr lang="sk-SK" dirty="0" err="1"/>
              <a:t>předpisy</a:t>
            </a:r>
            <a:r>
              <a:rPr lang="sk-SK" dirty="0"/>
              <a:t>,</a:t>
            </a:r>
          </a:p>
          <a:p>
            <a:r>
              <a:rPr lang="sk-SK" dirty="0" smtClean="0"/>
              <a:t>zdravotní </a:t>
            </a:r>
            <a:r>
              <a:rPr lang="sk-SK" dirty="0" err="1" smtClean="0"/>
              <a:t>způsobilosti</a:t>
            </a:r>
            <a:r>
              <a:rPr lang="sk-SK" dirty="0" smtClean="0"/>
              <a:t> na </a:t>
            </a:r>
            <a:r>
              <a:rPr lang="sk-SK" b="1" dirty="0" err="1" smtClean="0"/>
              <a:t>vyžádání</a:t>
            </a:r>
            <a:r>
              <a:rPr lang="sk-SK" b="1" dirty="0" smtClean="0"/>
              <a:t> </a:t>
            </a:r>
            <a:r>
              <a:rPr lang="sk-SK" b="1" dirty="0" err="1" smtClean="0"/>
              <a:t>pacientem</a:t>
            </a:r>
            <a:r>
              <a:rPr lang="sk-SK" b="1" dirty="0" smtClean="0"/>
              <a:t> </a:t>
            </a:r>
            <a:r>
              <a:rPr lang="sk-SK" dirty="0" smtClean="0"/>
              <a:t>nebo zákonným </a:t>
            </a:r>
            <a:r>
              <a:rPr lang="sk-SK" dirty="0" err="1" smtClean="0"/>
              <a:t>zástupcem</a:t>
            </a:r>
            <a:r>
              <a:rPr lang="sk-SK" dirty="0" smtClean="0"/>
              <a:t> pacienta nebo s </a:t>
            </a:r>
            <a:r>
              <a:rPr lang="sk-SK" dirty="0" err="1" smtClean="0"/>
              <a:t>jejich</a:t>
            </a:r>
            <a:r>
              <a:rPr lang="sk-SK" dirty="0" smtClean="0"/>
              <a:t> </a:t>
            </a:r>
            <a:r>
              <a:rPr lang="sk-SK" dirty="0" err="1" smtClean="0"/>
              <a:t>souhlasem</a:t>
            </a:r>
            <a:r>
              <a:rPr lang="sk-SK" dirty="0" smtClean="0"/>
              <a:t> na </a:t>
            </a:r>
            <a:r>
              <a:rPr lang="sk-SK" dirty="0" err="1" smtClean="0"/>
              <a:t>vyžádání</a:t>
            </a:r>
            <a:r>
              <a:rPr lang="sk-SK" dirty="0" smtClean="0"/>
              <a:t> právnickou osobou,</a:t>
            </a:r>
          </a:p>
          <a:p>
            <a:r>
              <a:rPr lang="sk-SK" dirty="0" smtClean="0"/>
              <a:t>zdravotní </a:t>
            </a:r>
            <a:r>
              <a:rPr lang="sk-SK" dirty="0" err="1"/>
              <a:t>způsobilosti</a:t>
            </a:r>
            <a:r>
              <a:rPr lang="sk-SK" dirty="0"/>
              <a:t> </a:t>
            </a:r>
            <a:r>
              <a:rPr lang="sk-SK" b="1" dirty="0"/>
              <a:t>k práci </a:t>
            </a:r>
            <a:r>
              <a:rPr lang="sk-SK" dirty="0"/>
              <a:t>nebo </a:t>
            </a:r>
            <a:r>
              <a:rPr lang="sk-SK" b="1" dirty="0"/>
              <a:t>k výkonu služby </a:t>
            </a:r>
            <a:r>
              <a:rPr lang="sk-SK" dirty="0"/>
              <a:t>na </a:t>
            </a:r>
            <a:r>
              <a:rPr lang="sk-SK" dirty="0" err="1"/>
              <a:t>základě</a:t>
            </a:r>
            <a:r>
              <a:rPr lang="sk-SK" dirty="0"/>
              <a:t> </a:t>
            </a:r>
            <a:r>
              <a:rPr lang="sk-SK" dirty="0" err="1"/>
              <a:t>pracovnělékařské</a:t>
            </a:r>
            <a:r>
              <a:rPr lang="sk-SK" dirty="0"/>
              <a:t> </a:t>
            </a:r>
            <a:r>
              <a:rPr lang="sk-SK" dirty="0" err="1" smtClean="0"/>
              <a:t>prohlídky</a:t>
            </a:r>
            <a:r>
              <a:rPr lang="sk-SK" dirty="0" smtClean="0"/>
              <a:t>,</a:t>
            </a:r>
          </a:p>
          <a:p>
            <a:r>
              <a:rPr lang="sk-SK" dirty="0" err="1" smtClean="0"/>
              <a:t>zdravotního</a:t>
            </a:r>
            <a:r>
              <a:rPr lang="sk-SK" dirty="0" smtClean="0"/>
              <a:t> </a:t>
            </a:r>
            <a:r>
              <a:rPr lang="sk-SK" dirty="0"/>
              <a:t>stavu v </a:t>
            </a:r>
            <a:r>
              <a:rPr lang="sk-SK" dirty="0" err="1"/>
              <a:t>souvislosti</a:t>
            </a:r>
            <a:r>
              <a:rPr lang="sk-SK" dirty="0"/>
              <a:t> s </a:t>
            </a:r>
            <a:r>
              <a:rPr lang="sk-SK" b="1" dirty="0"/>
              <a:t>nemocí z </a:t>
            </a:r>
            <a:r>
              <a:rPr lang="sk-SK" b="1" dirty="0" err="1"/>
              <a:t>povolání</a:t>
            </a:r>
            <a:r>
              <a:rPr lang="sk-SK" b="1" dirty="0"/>
              <a:t> </a:t>
            </a:r>
            <a:r>
              <a:rPr lang="sk-SK" dirty="0"/>
              <a:t>nebo </a:t>
            </a:r>
            <a:r>
              <a:rPr lang="sk-SK" dirty="0" err="1"/>
              <a:t>ohrožením</a:t>
            </a:r>
            <a:r>
              <a:rPr lang="sk-SK" dirty="0"/>
              <a:t> nemocí z </a:t>
            </a:r>
            <a:r>
              <a:rPr lang="sk-SK" dirty="0" err="1" smtClean="0"/>
              <a:t>povolání</a:t>
            </a:r>
            <a:r>
              <a:rPr lang="sk-SK" dirty="0" smtClean="0"/>
              <a:t>,</a:t>
            </a:r>
            <a:endParaRPr lang="sk-SK" dirty="0"/>
          </a:p>
          <a:p>
            <a:r>
              <a:rPr lang="sk-SK" dirty="0" err="1" smtClean="0"/>
              <a:t>zdravotního</a:t>
            </a:r>
            <a:r>
              <a:rPr lang="sk-SK" dirty="0" smtClean="0"/>
              <a:t> </a:t>
            </a:r>
            <a:r>
              <a:rPr lang="sk-SK" dirty="0"/>
              <a:t>stavu </a:t>
            </a:r>
            <a:r>
              <a:rPr lang="sk-SK" dirty="0" err="1"/>
              <a:t>pro</a:t>
            </a:r>
            <a:r>
              <a:rPr lang="sk-SK" dirty="0"/>
              <a:t> účely </a:t>
            </a:r>
            <a:r>
              <a:rPr lang="sk-SK" b="1" dirty="0"/>
              <a:t>nemocenského </a:t>
            </a:r>
            <a:r>
              <a:rPr lang="sk-SK" b="1" dirty="0" err="1"/>
              <a:t>pojištění</a:t>
            </a:r>
            <a:r>
              <a:rPr lang="sk-SK" b="1" dirty="0"/>
              <a:t> </a:t>
            </a:r>
            <a:r>
              <a:rPr lang="sk-SK" dirty="0"/>
              <a:t>a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potřeby</a:t>
            </a:r>
            <a:r>
              <a:rPr lang="sk-SK" dirty="0"/>
              <a:t> </a:t>
            </a:r>
            <a:r>
              <a:rPr lang="sk-SK" b="1" dirty="0" err="1"/>
              <a:t>úřadu</a:t>
            </a:r>
            <a:r>
              <a:rPr lang="sk-SK" b="1" dirty="0"/>
              <a:t> práce</a:t>
            </a:r>
            <a:r>
              <a:rPr lang="sk-SK" dirty="0"/>
              <a:t>,</a:t>
            </a:r>
          </a:p>
          <a:p>
            <a:r>
              <a:rPr lang="sk-SK" dirty="0" err="1" smtClean="0"/>
              <a:t>zdravotního</a:t>
            </a:r>
            <a:r>
              <a:rPr lang="sk-SK" dirty="0" smtClean="0"/>
              <a:t> </a:t>
            </a:r>
            <a:r>
              <a:rPr lang="sk-SK" dirty="0"/>
              <a:t>stavu pacienta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jiné</a:t>
            </a:r>
            <a:r>
              <a:rPr lang="sk-SK" dirty="0"/>
              <a:t> účely.</a:t>
            </a:r>
          </a:p>
          <a:p>
            <a:pPr marL="45720" indent="0">
              <a:buNone/>
            </a:pP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083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792088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>
                <a:effectLst/>
              </a:rPr>
              <a:t>Lékařské</a:t>
            </a:r>
            <a:r>
              <a:rPr lang="sk-SK" sz="4000" dirty="0">
                <a:effectLst/>
              </a:rPr>
              <a:t> </a:t>
            </a:r>
            <a:r>
              <a:rPr lang="sk-SK" sz="4000" dirty="0" err="1">
                <a:effectLst/>
              </a:rPr>
              <a:t>ozáření</a:t>
            </a:r>
            <a:endParaRPr lang="sk-SK" sz="4000" dirty="0">
              <a:effectLst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8640960" cy="5688632"/>
          </a:xfrm>
        </p:spPr>
        <p:txBody>
          <a:bodyPr>
            <a:normAutofit fontScale="92500"/>
          </a:bodyPr>
          <a:lstStyle/>
          <a:p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lékařském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 osoby v rámci </a:t>
            </a:r>
            <a:r>
              <a:rPr lang="sk-SK" dirty="0" err="1"/>
              <a:t>pracovnělékařských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 a </a:t>
            </a:r>
            <a:r>
              <a:rPr lang="sk-SK" dirty="0" err="1"/>
              <a:t>preventivní</a:t>
            </a:r>
            <a:r>
              <a:rPr lang="sk-SK" dirty="0"/>
              <a:t> zdravotní </a:t>
            </a:r>
            <a:r>
              <a:rPr lang="sk-SK" dirty="0" err="1"/>
              <a:t>péče</a:t>
            </a:r>
            <a:r>
              <a:rPr lang="sk-SK" dirty="0"/>
              <a:t>, </a:t>
            </a:r>
            <a:r>
              <a:rPr lang="sk-SK" dirty="0" err="1" smtClean="0"/>
              <a:t>se</a:t>
            </a:r>
            <a:r>
              <a:rPr lang="sk-SK" dirty="0" smtClean="0"/>
              <a:t> </a:t>
            </a:r>
            <a:r>
              <a:rPr lang="sk-SK" dirty="0" err="1"/>
              <a:t>použijí</a:t>
            </a:r>
            <a:r>
              <a:rPr lang="sk-SK" dirty="0"/>
              <a:t> </a:t>
            </a:r>
            <a:r>
              <a:rPr lang="sk-SK" b="1" dirty="0" err="1"/>
              <a:t>pouze</a:t>
            </a:r>
            <a:r>
              <a:rPr lang="sk-SK" b="1" dirty="0"/>
              <a:t> uznávané </a:t>
            </a:r>
            <a:r>
              <a:rPr lang="sk-SK" b="1" dirty="0" err="1"/>
              <a:t>medicínské</a:t>
            </a:r>
            <a:r>
              <a:rPr lang="sk-SK" b="1" dirty="0"/>
              <a:t> postupy</a:t>
            </a:r>
            <a:r>
              <a:rPr lang="sk-SK" dirty="0"/>
              <a:t>.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zjišťování</a:t>
            </a:r>
            <a:r>
              <a:rPr lang="sk-SK" dirty="0"/>
              <a:t>, </a:t>
            </a:r>
            <a:r>
              <a:rPr lang="sk-SK" dirty="0" err="1"/>
              <a:t>zda</a:t>
            </a:r>
            <a:r>
              <a:rPr lang="sk-SK" dirty="0"/>
              <a:t> je </a:t>
            </a:r>
            <a:r>
              <a:rPr lang="sk-SK" dirty="0" err="1"/>
              <a:t>ozáření</a:t>
            </a:r>
            <a:r>
              <a:rPr lang="sk-SK" dirty="0"/>
              <a:t> </a:t>
            </a:r>
            <a:r>
              <a:rPr lang="sk-SK" dirty="0" err="1"/>
              <a:t>odůvodněno</a:t>
            </a:r>
            <a:r>
              <a:rPr lang="sk-SK" dirty="0"/>
              <a:t>,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přihlíží</a:t>
            </a:r>
            <a:r>
              <a:rPr lang="sk-SK" dirty="0"/>
              <a:t>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dirty="0" err="1"/>
              <a:t>zvláštní</a:t>
            </a:r>
            <a:r>
              <a:rPr lang="sk-SK" dirty="0"/>
              <a:t> </a:t>
            </a:r>
            <a:r>
              <a:rPr lang="sk-SK" dirty="0" err="1"/>
              <a:t>povaze</a:t>
            </a:r>
            <a:r>
              <a:rPr lang="sk-SK" dirty="0"/>
              <a:t> účelu </a:t>
            </a:r>
            <a:r>
              <a:rPr lang="sk-SK" dirty="0" err="1"/>
              <a:t>tohoto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, </a:t>
            </a:r>
            <a:r>
              <a:rPr lang="sk-SK" dirty="0" err="1"/>
              <a:t>jímž</a:t>
            </a:r>
            <a:r>
              <a:rPr lang="sk-SK" dirty="0"/>
              <a:t> je </a:t>
            </a:r>
            <a:r>
              <a:rPr lang="sk-SK" dirty="0" err="1"/>
              <a:t>zjištění</a:t>
            </a:r>
            <a:r>
              <a:rPr lang="sk-SK" dirty="0"/>
              <a:t> </a:t>
            </a:r>
            <a:r>
              <a:rPr lang="sk-SK" dirty="0" err="1"/>
              <a:t>onemocnění</a:t>
            </a:r>
            <a:r>
              <a:rPr lang="sk-SK" dirty="0"/>
              <a:t>. Dávka nebo </a:t>
            </a:r>
            <a:r>
              <a:rPr lang="sk-SK" dirty="0" err="1"/>
              <a:t>parametry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 </a:t>
            </a:r>
            <a:r>
              <a:rPr lang="sk-SK" dirty="0" err="1"/>
              <a:t>umožňující</a:t>
            </a:r>
            <a:r>
              <a:rPr lang="sk-SK" dirty="0"/>
              <a:t> odhad dávky nebo aktivita určená a aplikovaná v rámci </a:t>
            </a:r>
            <a:r>
              <a:rPr lang="sk-SK" dirty="0" err="1"/>
              <a:t>lékařského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zaznamenává</a:t>
            </a:r>
            <a:r>
              <a:rPr lang="sk-SK" dirty="0"/>
              <a:t> do </a:t>
            </a:r>
            <a:r>
              <a:rPr lang="sk-SK" dirty="0" err="1"/>
              <a:t>zdravotnické</a:t>
            </a:r>
            <a:r>
              <a:rPr lang="sk-SK" dirty="0"/>
              <a:t> </a:t>
            </a:r>
            <a:r>
              <a:rPr lang="sk-SK" dirty="0" err="1"/>
              <a:t>dokumentace</a:t>
            </a:r>
            <a:r>
              <a:rPr lang="sk-SK" dirty="0"/>
              <a:t> vedené o pacientovi.</a:t>
            </a:r>
            <a:endParaRPr lang="sk-SK" dirty="0" smtClean="0"/>
          </a:p>
          <a:p>
            <a:r>
              <a:rPr lang="sk-SK" dirty="0"/>
              <a:t> </a:t>
            </a:r>
            <a:r>
              <a:rPr lang="sk-SK" dirty="0" err="1"/>
              <a:t>Lékařské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 </a:t>
            </a:r>
            <a:r>
              <a:rPr lang="sk-SK" dirty="0" err="1"/>
              <a:t>osob</a:t>
            </a:r>
            <a:r>
              <a:rPr lang="sk-SK" dirty="0"/>
              <a:t> v rámci </a:t>
            </a:r>
            <a:r>
              <a:rPr lang="sk-SK" dirty="0" err="1"/>
              <a:t>dobrovolné</a:t>
            </a:r>
            <a:r>
              <a:rPr lang="sk-SK" dirty="0"/>
              <a:t> účasti zdravých </a:t>
            </a:r>
            <a:r>
              <a:rPr lang="sk-SK" dirty="0" err="1"/>
              <a:t>osob</a:t>
            </a:r>
            <a:r>
              <a:rPr lang="sk-SK" dirty="0"/>
              <a:t> nebo </a:t>
            </a:r>
            <a:r>
              <a:rPr lang="sk-SK" dirty="0" err="1"/>
              <a:t>pacientů</a:t>
            </a:r>
            <a:r>
              <a:rPr lang="sk-SK" dirty="0"/>
              <a:t> </a:t>
            </a:r>
            <a:r>
              <a:rPr lang="sk-SK" dirty="0" smtClean="0"/>
              <a:t>na </a:t>
            </a:r>
            <a:r>
              <a:rPr lang="sk-SK" dirty="0" err="1"/>
              <a:t>lékařském</a:t>
            </a:r>
            <a:r>
              <a:rPr lang="sk-SK" dirty="0"/>
              <a:t> </a:t>
            </a:r>
            <a:r>
              <a:rPr lang="sk-SK" b="1" dirty="0" err="1"/>
              <a:t>ověřování</a:t>
            </a:r>
            <a:r>
              <a:rPr lang="sk-SK" b="1" dirty="0"/>
              <a:t> nezavedené </a:t>
            </a:r>
            <a:r>
              <a:rPr lang="sk-SK" b="1" dirty="0" err="1"/>
              <a:t>metody</a:t>
            </a:r>
            <a:r>
              <a:rPr lang="sk-SK" b="1" dirty="0"/>
              <a:t> </a:t>
            </a:r>
            <a:r>
              <a:rPr lang="sk-SK" dirty="0"/>
              <a:t>s </a:t>
            </a:r>
            <a:r>
              <a:rPr lang="sk-SK" dirty="0" err="1"/>
              <a:t>lékařským</a:t>
            </a:r>
            <a:r>
              <a:rPr lang="sk-SK" dirty="0"/>
              <a:t> </a:t>
            </a:r>
            <a:r>
              <a:rPr lang="sk-SK" dirty="0" err="1"/>
              <a:t>ozářením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provést</a:t>
            </a:r>
            <a:r>
              <a:rPr lang="sk-SK" dirty="0"/>
              <a:t>, </a:t>
            </a:r>
            <a:r>
              <a:rPr lang="sk-SK" dirty="0" err="1"/>
              <a:t>pokud</a:t>
            </a:r>
            <a:endParaRPr lang="sk-SK" dirty="0"/>
          </a:p>
          <a:p>
            <a:pPr marL="45720" indent="0">
              <a:buNone/>
            </a:pPr>
            <a:r>
              <a:rPr lang="sk-SK" b="1" dirty="0"/>
              <a:t>a)</a:t>
            </a:r>
            <a:r>
              <a:rPr lang="sk-SK" dirty="0"/>
              <a:t> </a:t>
            </a:r>
            <a:r>
              <a:rPr lang="sk-SK" dirty="0" err="1"/>
              <a:t>tyto</a:t>
            </a:r>
            <a:r>
              <a:rPr lang="sk-SK" dirty="0"/>
              <a:t> osoby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písemně</a:t>
            </a:r>
            <a:r>
              <a:rPr lang="sk-SK" dirty="0"/>
              <a:t> </a:t>
            </a:r>
            <a:r>
              <a:rPr lang="sk-SK" dirty="0" err="1"/>
              <a:t>informovány</a:t>
            </a:r>
            <a:r>
              <a:rPr lang="sk-SK" dirty="0"/>
              <a:t> o riziku </a:t>
            </a:r>
            <a:r>
              <a:rPr lang="sk-SK" dirty="0" err="1"/>
              <a:t>ozáření</a:t>
            </a:r>
            <a:r>
              <a:rPr lang="sk-SK" dirty="0"/>
              <a:t> a poskytnutí </a:t>
            </a:r>
            <a:r>
              <a:rPr lang="sk-SK" dirty="0" err="1"/>
              <a:t>informace</a:t>
            </a:r>
            <a:r>
              <a:rPr lang="sk-SK" dirty="0"/>
              <a:t> </a:t>
            </a:r>
            <a:r>
              <a:rPr lang="sk-SK" dirty="0" err="1"/>
              <a:t>bylo</a:t>
            </a:r>
            <a:r>
              <a:rPr lang="sk-SK" dirty="0"/>
              <a:t> </a:t>
            </a:r>
            <a:r>
              <a:rPr lang="sk-SK" dirty="0" err="1"/>
              <a:t>zaznamenáno</a:t>
            </a:r>
            <a:r>
              <a:rPr lang="sk-SK" dirty="0"/>
              <a:t> do </a:t>
            </a:r>
            <a:r>
              <a:rPr lang="sk-SK" dirty="0" err="1"/>
              <a:t>zdravotnické</a:t>
            </a:r>
            <a:r>
              <a:rPr lang="sk-SK" dirty="0"/>
              <a:t> </a:t>
            </a:r>
            <a:r>
              <a:rPr lang="sk-SK" dirty="0" err="1"/>
              <a:t>dokumentace</a:t>
            </a:r>
            <a:r>
              <a:rPr lang="sk-SK" dirty="0"/>
              <a:t> vedené o </a:t>
            </a:r>
            <a:r>
              <a:rPr lang="sk-SK" dirty="0" err="1"/>
              <a:t>těchto</a:t>
            </a:r>
            <a:r>
              <a:rPr lang="sk-SK" dirty="0"/>
              <a:t> osobách,</a:t>
            </a:r>
          </a:p>
          <a:p>
            <a:pPr marL="45720" indent="0">
              <a:buNone/>
            </a:pPr>
            <a:r>
              <a:rPr lang="sk-SK" b="1" dirty="0"/>
              <a:t>b)</a:t>
            </a:r>
            <a:r>
              <a:rPr lang="sk-SK" dirty="0"/>
              <a:t> </a:t>
            </a:r>
            <a:r>
              <a:rPr lang="sk-SK" dirty="0" err="1"/>
              <a:t>účast</a:t>
            </a:r>
            <a:r>
              <a:rPr lang="sk-SK" dirty="0"/>
              <a:t> </a:t>
            </a:r>
            <a:r>
              <a:rPr lang="sk-SK" dirty="0" err="1"/>
              <a:t>těchto</a:t>
            </a:r>
            <a:r>
              <a:rPr lang="sk-SK" dirty="0"/>
              <a:t> </a:t>
            </a:r>
            <a:r>
              <a:rPr lang="sk-SK" dirty="0" err="1"/>
              <a:t>osob</a:t>
            </a:r>
            <a:r>
              <a:rPr lang="sk-SK" dirty="0"/>
              <a:t> je </a:t>
            </a:r>
            <a:r>
              <a:rPr lang="sk-SK" dirty="0" err="1"/>
              <a:t>dobrovolná</a:t>
            </a:r>
            <a:r>
              <a:rPr lang="sk-SK" dirty="0"/>
              <a:t> a </a:t>
            </a:r>
            <a:r>
              <a:rPr lang="sk-SK" dirty="0" err="1"/>
              <a:t>jejich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/>
              <a:t> s </a:t>
            </a:r>
            <a:r>
              <a:rPr lang="sk-SK" dirty="0" err="1"/>
              <a:t>ozářením</a:t>
            </a:r>
            <a:r>
              <a:rPr lang="sk-SK" dirty="0"/>
              <a:t> je </a:t>
            </a:r>
            <a:r>
              <a:rPr lang="sk-SK" dirty="0" err="1"/>
              <a:t>vyjádřen</a:t>
            </a:r>
            <a:r>
              <a:rPr lang="sk-SK" dirty="0"/>
              <a:t> </a:t>
            </a:r>
            <a:r>
              <a:rPr lang="sk-SK" dirty="0" err="1"/>
              <a:t>písemně</a:t>
            </a:r>
            <a:r>
              <a:rPr lang="sk-SK" dirty="0"/>
              <a:t>.</a:t>
            </a:r>
          </a:p>
          <a:p>
            <a:r>
              <a:rPr lang="sk-SK" dirty="0" smtClean="0"/>
              <a:t>Vyhláška </a:t>
            </a:r>
            <a:r>
              <a:rPr lang="sk-SK" dirty="0"/>
              <a:t>č. 410/2012 </a:t>
            </a:r>
            <a:r>
              <a:rPr lang="sk-SK" dirty="0" err="1"/>
              <a:t>Sb</a:t>
            </a:r>
            <a:r>
              <a:rPr lang="sk-SK" dirty="0" err="1" smtClean="0"/>
              <a:t>.,o</a:t>
            </a:r>
            <a:r>
              <a:rPr lang="sk-SK" dirty="0" smtClean="0"/>
              <a:t> </a:t>
            </a:r>
            <a:r>
              <a:rPr lang="sk-SK" dirty="0"/>
              <a:t>stanovení </a:t>
            </a:r>
            <a:r>
              <a:rPr lang="sk-SK" dirty="0" err="1"/>
              <a:t>pravidel</a:t>
            </a:r>
            <a:r>
              <a:rPr lang="sk-SK" dirty="0"/>
              <a:t> a </a:t>
            </a:r>
            <a:r>
              <a:rPr lang="sk-SK" dirty="0" err="1"/>
              <a:t>postupů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lékařském</a:t>
            </a:r>
            <a:r>
              <a:rPr lang="sk-SK" dirty="0"/>
              <a:t> </a:t>
            </a:r>
            <a:r>
              <a:rPr lang="sk-SK" dirty="0" err="1"/>
              <a:t>ozáření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403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72008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>
                <a:effectLst/>
              </a:rPr>
              <a:t>Klinické audity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8640960" cy="5688632"/>
          </a:xfrm>
        </p:spPr>
        <p:txBody>
          <a:bodyPr>
            <a:normAutofit/>
          </a:bodyPr>
          <a:lstStyle/>
          <a:p>
            <a:r>
              <a:rPr lang="sk-SK" dirty="0" err="1" smtClean="0"/>
              <a:t>Cílem</a:t>
            </a:r>
            <a:r>
              <a:rPr lang="sk-SK" dirty="0" smtClean="0"/>
              <a:t> </a:t>
            </a:r>
            <a:r>
              <a:rPr lang="sk-SK" dirty="0" err="1"/>
              <a:t>interního</a:t>
            </a:r>
            <a:r>
              <a:rPr lang="sk-SK" dirty="0"/>
              <a:t> klinického auditu je </a:t>
            </a:r>
            <a:r>
              <a:rPr lang="sk-SK" dirty="0" err="1"/>
              <a:t>ověřit</a:t>
            </a:r>
            <a:r>
              <a:rPr lang="sk-SK" dirty="0"/>
              <a:t> a </a:t>
            </a:r>
            <a:r>
              <a:rPr lang="sk-SK" dirty="0" err="1"/>
              <a:t>zhodnotit</a:t>
            </a:r>
            <a:r>
              <a:rPr lang="sk-SK" dirty="0"/>
              <a:t>, </a:t>
            </a:r>
            <a:r>
              <a:rPr lang="sk-SK" dirty="0" err="1"/>
              <a:t>zda</a:t>
            </a:r>
            <a:r>
              <a:rPr lang="sk-SK" dirty="0"/>
              <a:t> zdravotní služby, </a:t>
            </a:r>
            <a:r>
              <a:rPr lang="sk-SK" dirty="0" err="1"/>
              <a:t>jejichž</a:t>
            </a:r>
            <a:r>
              <a:rPr lang="sk-SK" dirty="0"/>
              <a:t> </a:t>
            </a:r>
            <a:r>
              <a:rPr lang="sk-SK" dirty="0" err="1"/>
              <a:t>součástí</a:t>
            </a:r>
            <a:r>
              <a:rPr lang="sk-SK" dirty="0"/>
              <a:t> je </a:t>
            </a:r>
            <a:r>
              <a:rPr lang="sk-SK" dirty="0" err="1"/>
              <a:t>lékařské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,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prováděny</a:t>
            </a:r>
            <a:r>
              <a:rPr lang="sk-SK" dirty="0"/>
              <a:t> v </a:t>
            </a:r>
            <a:r>
              <a:rPr lang="sk-SK" dirty="0" err="1"/>
              <a:t>souladu</a:t>
            </a:r>
            <a:r>
              <a:rPr lang="sk-SK" dirty="0"/>
              <a:t> s </a:t>
            </a:r>
            <a:r>
              <a:rPr lang="sk-SK" dirty="0" err="1"/>
              <a:t>místními</a:t>
            </a:r>
            <a:r>
              <a:rPr lang="sk-SK" dirty="0"/>
              <a:t> </a:t>
            </a:r>
            <a:r>
              <a:rPr lang="sk-SK" dirty="0" err="1"/>
              <a:t>radiologickými</a:t>
            </a:r>
            <a:r>
              <a:rPr lang="sk-SK" dirty="0"/>
              <a:t> </a:t>
            </a:r>
            <a:r>
              <a:rPr lang="sk-SK" dirty="0" err="1"/>
              <a:t>standardy</a:t>
            </a:r>
            <a:r>
              <a:rPr lang="sk-SK" dirty="0"/>
              <a:t> a </a:t>
            </a:r>
            <a:r>
              <a:rPr lang="sk-SK" dirty="0" err="1"/>
              <a:t>zda</a:t>
            </a:r>
            <a:r>
              <a:rPr lang="sk-SK" dirty="0"/>
              <a:t> je </a:t>
            </a:r>
            <a:r>
              <a:rPr lang="sk-SK" dirty="0" err="1"/>
              <a:t>dodržován</a:t>
            </a:r>
            <a:r>
              <a:rPr lang="sk-SK" dirty="0"/>
              <a:t> systém </a:t>
            </a:r>
            <a:r>
              <a:rPr lang="sk-SK" dirty="0" err="1"/>
              <a:t>jakosti</a:t>
            </a:r>
            <a:r>
              <a:rPr lang="sk-SK" dirty="0"/>
              <a:t> </a:t>
            </a:r>
            <a:r>
              <a:rPr lang="sk-SK" dirty="0" err="1"/>
              <a:t>lékařského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 smtClean="0"/>
              <a:t>.</a:t>
            </a:r>
          </a:p>
          <a:p>
            <a:r>
              <a:rPr lang="sk-SK" dirty="0"/>
              <a:t>Interní klinický audit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provádí</a:t>
            </a:r>
            <a:r>
              <a:rPr lang="sk-SK" dirty="0"/>
              <a:t> jedenkrát za rok</a:t>
            </a:r>
            <a:endParaRPr lang="sk-SK" dirty="0" smtClean="0"/>
          </a:p>
          <a:p>
            <a:pPr marL="45720" indent="0">
              <a:buNone/>
            </a:pPr>
            <a:endParaRPr lang="cs-CZ" dirty="0"/>
          </a:p>
          <a:p>
            <a:r>
              <a:rPr lang="sk-SK" dirty="0" err="1"/>
              <a:t>Cílem</a:t>
            </a:r>
            <a:r>
              <a:rPr lang="sk-SK" dirty="0"/>
              <a:t> </a:t>
            </a:r>
            <a:r>
              <a:rPr lang="sk-SK" dirty="0" err="1"/>
              <a:t>externího</a:t>
            </a:r>
            <a:r>
              <a:rPr lang="sk-SK" dirty="0"/>
              <a:t> klinického auditu je </a:t>
            </a:r>
            <a:r>
              <a:rPr lang="sk-SK" dirty="0" err="1"/>
              <a:t>ověřování</a:t>
            </a:r>
            <a:r>
              <a:rPr lang="sk-SK" dirty="0"/>
              <a:t> a </a:t>
            </a:r>
            <a:r>
              <a:rPr lang="sk-SK" dirty="0" err="1"/>
              <a:t>hodnocení</a:t>
            </a:r>
            <a:r>
              <a:rPr lang="sk-SK" dirty="0"/>
              <a:t> </a:t>
            </a:r>
            <a:r>
              <a:rPr lang="sk-SK" dirty="0" err="1"/>
              <a:t>dodržování</a:t>
            </a:r>
            <a:r>
              <a:rPr lang="sk-SK" dirty="0"/>
              <a:t> </a:t>
            </a:r>
            <a:r>
              <a:rPr lang="sk-SK" dirty="0" err="1"/>
              <a:t>místních</a:t>
            </a:r>
            <a:r>
              <a:rPr lang="sk-SK" dirty="0"/>
              <a:t> </a:t>
            </a:r>
            <a:r>
              <a:rPr lang="sk-SK" dirty="0" err="1"/>
              <a:t>radiologických</a:t>
            </a:r>
            <a:r>
              <a:rPr lang="sk-SK" dirty="0"/>
              <a:t> </a:t>
            </a:r>
            <a:r>
              <a:rPr lang="sk-SK" dirty="0" err="1"/>
              <a:t>standardů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poskytování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, </a:t>
            </a:r>
            <a:r>
              <a:rPr lang="sk-SK" dirty="0" err="1"/>
              <a:t>jejichž</a:t>
            </a:r>
            <a:r>
              <a:rPr lang="sk-SK" dirty="0"/>
              <a:t> </a:t>
            </a:r>
            <a:r>
              <a:rPr lang="sk-SK" dirty="0" err="1"/>
              <a:t>součástí</a:t>
            </a:r>
            <a:r>
              <a:rPr lang="sk-SK" dirty="0"/>
              <a:t> je </a:t>
            </a:r>
            <a:r>
              <a:rPr lang="sk-SK" dirty="0" err="1"/>
              <a:t>lékařské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. </a:t>
            </a:r>
            <a:endParaRPr lang="sk-SK" dirty="0" smtClean="0"/>
          </a:p>
          <a:p>
            <a:r>
              <a:rPr lang="sk-SK" dirty="0" smtClean="0"/>
              <a:t>Výsledky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srovnávány</a:t>
            </a:r>
            <a:r>
              <a:rPr lang="sk-SK" dirty="0"/>
              <a:t> s </a:t>
            </a:r>
            <a:r>
              <a:rPr lang="sk-SK" dirty="0" err="1"/>
              <a:t>národními</a:t>
            </a:r>
            <a:r>
              <a:rPr lang="sk-SK" dirty="0"/>
              <a:t> </a:t>
            </a:r>
            <a:r>
              <a:rPr lang="sk-SK" dirty="0" err="1"/>
              <a:t>radiologickými</a:t>
            </a:r>
            <a:r>
              <a:rPr lang="sk-SK" dirty="0"/>
              <a:t> </a:t>
            </a:r>
            <a:r>
              <a:rPr lang="sk-SK" dirty="0" err="1"/>
              <a:t>standardy</a:t>
            </a:r>
            <a:r>
              <a:rPr lang="sk-SK" dirty="0"/>
              <a:t>, a </a:t>
            </a:r>
            <a:r>
              <a:rPr lang="sk-SK" dirty="0" err="1"/>
              <a:t>je-li</a:t>
            </a:r>
            <a:r>
              <a:rPr lang="sk-SK" dirty="0"/>
              <a:t> to </a:t>
            </a:r>
            <a:r>
              <a:rPr lang="sk-SK" dirty="0" err="1"/>
              <a:t>žádoucí</a:t>
            </a:r>
            <a:r>
              <a:rPr lang="sk-SK" dirty="0"/>
              <a:t>,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tyto</a:t>
            </a:r>
            <a:r>
              <a:rPr lang="sk-SK" dirty="0"/>
              <a:t> činnosti </a:t>
            </a:r>
            <a:r>
              <a:rPr lang="sk-SK" dirty="0" err="1"/>
              <a:t>modifikovány</a:t>
            </a:r>
            <a:r>
              <a:rPr lang="sk-SK" dirty="0"/>
              <a:t>, nebo </a:t>
            </a:r>
            <a:r>
              <a:rPr lang="sk-SK" dirty="0" err="1"/>
              <a:t>je-li</a:t>
            </a:r>
            <a:r>
              <a:rPr lang="sk-SK" dirty="0"/>
              <a:t> to </a:t>
            </a:r>
            <a:r>
              <a:rPr lang="sk-SK" dirty="0" err="1"/>
              <a:t>nezbytné</a:t>
            </a:r>
            <a:r>
              <a:rPr lang="sk-SK" dirty="0"/>
              <a:t>,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zavedeny</a:t>
            </a:r>
            <a:r>
              <a:rPr lang="sk-SK" dirty="0"/>
              <a:t> nové </a:t>
            </a:r>
            <a:r>
              <a:rPr lang="sk-SK" dirty="0" err="1"/>
              <a:t>standardy</a:t>
            </a:r>
            <a:r>
              <a:rPr lang="sk-SK" dirty="0"/>
              <a:t>. </a:t>
            </a:r>
            <a:endParaRPr lang="sk-SK" dirty="0" smtClean="0"/>
          </a:p>
          <a:p>
            <a:r>
              <a:rPr lang="sk-SK" dirty="0" smtClean="0"/>
              <a:t>Externí </a:t>
            </a:r>
            <a:r>
              <a:rPr lang="sk-SK" dirty="0"/>
              <a:t>klinický audit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provádí</a:t>
            </a:r>
            <a:r>
              <a:rPr lang="sk-SK" dirty="0"/>
              <a:t> </a:t>
            </a:r>
            <a:r>
              <a:rPr lang="sk-SK" dirty="0" err="1"/>
              <a:t>nejméně</a:t>
            </a:r>
            <a:r>
              <a:rPr lang="sk-SK" dirty="0"/>
              <a:t> jedenkrát za 5 let.</a:t>
            </a:r>
          </a:p>
        </p:txBody>
      </p:sp>
    </p:spTree>
    <p:extLst>
      <p:ext uri="{BB962C8B-B14F-4D97-AF65-F5344CB8AC3E}">
        <p14:creationId xmlns:p14="http://schemas.microsoft.com/office/powerpoint/2010/main" val="38403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792088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smtClean="0">
                <a:effectLst/>
              </a:rPr>
              <a:t>Ochranné </a:t>
            </a:r>
            <a:r>
              <a:rPr lang="sk-SK" sz="4000" dirty="0" err="1" smtClean="0">
                <a:effectLst/>
              </a:rPr>
              <a:t>léčení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8640960" cy="56886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sk-SK" dirty="0" smtClean="0"/>
              <a:t>Ochranné </a:t>
            </a:r>
            <a:r>
              <a:rPr lang="sk-SK" dirty="0" err="1"/>
              <a:t>léčení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vykonává</a:t>
            </a:r>
            <a:r>
              <a:rPr lang="sk-SK" dirty="0"/>
              <a:t> na </a:t>
            </a:r>
            <a:r>
              <a:rPr lang="sk-SK" dirty="0" err="1"/>
              <a:t>základě</a:t>
            </a:r>
            <a:r>
              <a:rPr lang="sk-SK" dirty="0"/>
              <a:t> </a:t>
            </a:r>
            <a:r>
              <a:rPr lang="sk-SK" dirty="0" err="1"/>
              <a:t>pravomocného</a:t>
            </a:r>
            <a:r>
              <a:rPr lang="sk-SK" dirty="0"/>
              <a:t> rozhodnutí </a:t>
            </a:r>
            <a:r>
              <a:rPr lang="sk-SK" dirty="0" err="1"/>
              <a:t>soudu</a:t>
            </a:r>
            <a:r>
              <a:rPr lang="sk-SK" dirty="0"/>
              <a:t> o uložení ochranného </a:t>
            </a:r>
            <a:r>
              <a:rPr lang="sk-SK" dirty="0" err="1"/>
              <a:t>léčení</a:t>
            </a:r>
            <a:r>
              <a:rPr lang="sk-SK" dirty="0"/>
              <a:t> </a:t>
            </a:r>
            <a:endParaRPr lang="sk-SK" dirty="0" smtClean="0"/>
          </a:p>
          <a:p>
            <a:r>
              <a:rPr lang="sk-SK" dirty="0" smtClean="0"/>
              <a:t>ochranné </a:t>
            </a:r>
            <a:r>
              <a:rPr lang="sk-SK" dirty="0" err="1"/>
              <a:t>léčení</a:t>
            </a:r>
            <a:r>
              <a:rPr lang="sk-SK" dirty="0"/>
              <a:t> ústavní vykonávané formou </a:t>
            </a:r>
            <a:r>
              <a:rPr lang="sk-SK" dirty="0" err="1"/>
              <a:t>lůžkové</a:t>
            </a:r>
            <a:r>
              <a:rPr lang="sk-SK" dirty="0"/>
              <a:t> </a:t>
            </a:r>
            <a:r>
              <a:rPr lang="sk-SK" dirty="0" err="1"/>
              <a:t>péče</a:t>
            </a:r>
            <a:r>
              <a:rPr lang="sk-SK" dirty="0"/>
              <a:t> </a:t>
            </a:r>
            <a:endParaRPr lang="sk-SK" dirty="0" smtClean="0"/>
          </a:p>
          <a:p>
            <a:r>
              <a:rPr lang="sk-SK" dirty="0" smtClean="0"/>
              <a:t>nebo </a:t>
            </a:r>
            <a:r>
              <a:rPr lang="sk-SK" dirty="0" err="1"/>
              <a:t>jako</a:t>
            </a:r>
            <a:r>
              <a:rPr lang="sk-SK" dirty="0"/>
              <a:t> ochranné </a:t>
            </a:r>
            <a:r>
              <a:rPr lang="sk-SK" dirty="0" err="1"/>
              <a:t>léčení</a:t>
            </a:r>
            <a:r>
              <a:rPr lang="sk-SK" dirty="0"/>
              <a:t> vykonávané formou ambulantní </a:t>
            </a:r>
            <a:r>
              <a:rPr lang="sk-SK" dirty="0" err="1" smtClean="0"/>
              <a:t>péče</a:t>
            </a:r>
            <a:endParaRPr lang="sk-SK" dirty="0"/>
          </a:p>
          <a:p>
            <a:pPr marL="45720" indent="0">
              <a:buNone/>
            </a:pPr>
            <a:endParaRPr lang="sk-SK" dirty="0" smtClean="0"/>
          </a:p>
          <a:p>
            <a:pPr marL="45720" indent="0">
              <a:buNone/>
            </a:pPr>
            <a:r>
              <a:rPr lang="sk-SK" dirty="0" smtClean="0"/>
              <a:t>Ochranné </a:t>
            </a:r>
            <a:r>
              <a:rPr lang="sk-SK" dirty="0" err="1"/>
              <a:t>léčení</a:t>
            </a:r>
            <a:r>
              <a:rPr lang="sk-SK" dirty="0"/>
              <a:t> uložené </a:t>
            </a:r>
            <a:r>
              <a:rPr lang="sk-SK" dirty="0" err="1"/>
              <a:t>soudem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též</a:t>
            </a:r>
            <a:r>
              <a:rPr lang="sk-SK" dirty="0"/>
              <a:t> </a:t>
            </a:r>
            <a:r>
              <a:rPr lang="sk-SK" dirty="0" err="1"/>
              <a:t>vykonávat</a:t>
            </a:r>
            <a:r>
              <a:rPr lang="sk-SK" dirty="0"/>
              <a:t> </a:t>
            </a:r>
            <a:r>
              <a:rPr lang="sk-SK" dirty="0" err="1"/>
              <a:t>během</a:t>
            </a:r>
            <a:r>
              <a:rPr lang="sk-SK" dirty="0"/>
              <a:t> výkonu trestu </a:t>
            </a:r>
            <a:r>
              <a:rPr lang="sk-SK" dirty="0" err="1"/>
              <a:t>odnětí</a:t>
            </a:r>
            <a:r>
              <a:rPr lang="sk-SK" dirty="0"/>
              <a:t> </a:t>
            </a:r>
            <a:r>
              <a:rPr lang="sk-SK" dirty="0" err="1"/>
              <a:t>svobody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zdravotnických</a:t>
            </a:r>
            <a:r>
              <a:rPr lang="sk-SK" dirty="0"/>
              <a:t> </a:t>
            </a:r>
            <a:r>
              <a:rPr lang="sk-SK" dirty="0" err="1"/>
              <a:t>zařízeních</a:t>
            </a:r>
            <a:r>
              <a:rPr lang="sk-SK" dirty="0"/>
              <a:t> </a:t>
            </a:r>
            <a:r>
              <a:rPr lang="sk-SK" dirty="0" err="1"/>
              <a:t>Vězeňské</a:t>
            </a:r>
            <a:r>
              <a:rPr lang="sk-SK" dirty="0"/>
              <a:t> </a:t>
            </a:r>
            <a:r>
              <a:rPr lang="sk-SK" dirty="0" smtClean="0"/>
              <a:t>služby,</a:t>
            </a:r>
          </a:p>
          <a:p>
            <a:r>
              <a:rPr lang="sk-SK" dirty="0" smtClean="0"/>
              <a:t>ochranné </a:t>
            </a:r>
            <a:r>
              <a:rPr lang="sk-SK" dirty="0" err="1"/>
              <a:t>léčení</a:t>
            </a:r>
            <a:r>
              <a:rPr lang="sk-SK" dirty="0"/>
              <a:t> ústavní vykonávané formou jednodenní </a:t>
            </a:r>
            <a:r>
              <a:rPr lang="sk-SK" dirty="0" err="1" smtClean="0"/>
              <a:t>péče</a:t>
            </a:r>
            <a:endParaRPr lang="sk-SK" dirty="0"/>
          </a:p>
          <a:p>
            <a:r>
              <a:rPr lang="sk-SK" dirty="0" smtClean="0"/>
              <a:t>ochranné </a:t>
            </a:r>
            <a:r>
              <a:rPr lang="sk-SK" dirty="0" err="1"/>
              <a:t>léčení</a:t>
            </a:r>
            <a:r>
              <a:rPr lang="sk-SK" dirty="0"/>
              <a:t> vykonávané formou ambulantní </a:t>
            </a:r>
            <a:r>
              <a:rPr lang="sk-SK" dirty="0" err="1"/>
              <a:t>péče</a:t>
            </a:r>
            <a:r>
              <a:rPr lang="sk-SK" dirty="0"/>
              <a:t>. </a:t>
            </a:r>
            <a:endParaRPr lang="sk-SK" dirty="0" smtClean="0"/>
          </a:p>
          <a:p>
            <a:pPr marL="45720" indent="0">
              <a:buNone/>
            </a:pPr>
            <a:r>
              <a:rPr lang="sk-SK" dirty="0" err="1" smtClean="0"/>
              <a:t>Podmínky</a:t>
            </a:r>
            <a:r>
              <a:rPr lang="sk-SK" dirty="0" smtClean="0"/>
              <a:t> </a:t>
            </a:r>
            <a:r>
              <a:rPr lang="sk-SK" dirty="0"/>
              <a:t>výkonu ochranného </a:t>
            </a:r>
            <a:r>
              <a:rPr lang="sk-SK" dirty="0" err="1"/>
              <a:t>léčení</a:t>
            </a:r>
            <a:r>
              <a:rPr lang="sk-SK" dirty="0"/>
              <a:t> </a:t>
            </a:r>
            <a:r>
              <a:rPr lang="sk-SK" dirty="0" err="1"/>
              <a:t>nesmí</a:t>
            </a:r>
            <a:r>
              <a:rPr lang="sk-SK" dirty="0"/>
              <a:t> </a:t>
            </a:r>
            <a:r>
              <a:rPr lang="sk-SK" dirty="0" err="1"/>
              <a:t>ovlivnit</a:t>
            </a:r>
            <a:r>
              <a:rPr lang="sk-SK" dirty="0"/>
              <a:t> </a:t>
            </a:r>
            <a:r>
              <a:rPr lang="sk-SK" dirty="0" err="1"/>
              <a:t>podmínky</a:t>
            </a:r>
            <a:r>
              <a:rPr lang="sk-SK" dirty="0"/>
              <a:t> výkonu trestu </a:t>
            </a:r>
            <a:r>
              <a:rPr lang="sk-SK" dirty="0" err="1"/>
              <a:t>odnětí</a:t>
            </a:r>
            <a:r>
              <a:rPr lang="sk-SK" dirty="0"/>
              <a:t> </a:t>
            </a:r>
            <a:r>
              <a:rPr lang="sk-SK" dirty="0" err="1"/>
              <a:t>svobody</a:t>
            </a:r>
            <a:r>
              <a:rPr lang="sk-S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03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Ochranné léčení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 lnSpcReduction="20000"/>
          </a:bodyPr>
          <a:lstStyle/>
          <a:p>
            <a:r>
              <a:rPr lang="sk-SK" dirty="0"/>
              <a:t> Pacient je </a:t>
            </a:r>
            <a:r>
              <a:rPr lang="sk-SK" dirty="0" err="1"/>
              <a:t>vedle</a:t>
            </a:r>
            <a:r>
              <a:rPr lang="sk-SK" dirty="0"/>
              <a:t> povinností stanovených </a:t>
            </a:r>
            <a:r>
              <a:rPr lang="sk-SK" dirty="0" err="1"/>
              <a:t>zákonem</a:t>
            </a:r>
            <a:r>
              <a:rPr lang="sk-SK" dirty="0"/>
              <a:t> o </a:t>
            </a:r>
            <a:r>
              <a:rPr lang="sk-SK" dirty="0" err="1"/>
              <a:t>zdravotních</a:t>
            </a:r>
            <a:r>
              <a:rPr lang="sk-SK" dirty="0"/>
              <a:t> službách </a:t>
            </a:r>
            <a:r>
              <a:rPr lang="sk-SK" dirty="0" err="1"/>
              <a:t>při</a:t>
            </a:r>
            <a:r>
              <a:rPr lang="sk-SK" dirty="0"/>
              <a:t> výkonu ochranného </a:t>
            </a:r>
            <a:r>
              <a:rPr lang="sk-SK" dirty="0" err="1"/>
              <a:t>léčení</a:t>
            </a:r>
            <a:r>
              <a:rPr lang="sk-SK" dirty="0"/>
              <a:t> </a:t>
            </a:r>
            <a:r>
              <a:rPr lang="sk-SK" dirty="0" err="1"/>
              <a:t>povinen</a:t>
            </a:r>
            <a:endParaRPr lang="sk-SK" dirty="0"/>
          </a:p>
          <a:p>
            <a:r>
              <a:rPr lang="sk-SK" dirty="0" err="1" smtClean="0"/>
              <a:t>podrobit</a:t>
            </a:r>
            <a:r>
              <a:rPr lang="sk-SK" dirty="0" smtClean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individuálnímu</a:t>
            </a:r>
            <a:r>
              <a:rPr lang="sk-SK" dirty="0"/>
              <a:t> </a:t>
            </a:r>
            <a:r>
              <a:rPr lang="sk-SK" dirty="0" err="1"/>
              <a:t>léčebnému</a:t>
            </a:r>
            <a:r>
              <a:rPr lang="sk-SK" dirty="0"/>
              <a:t> postupu stanovenému </a:t>
            </a:r>
            <a:r>
              <a:rPr lang="sk-SK" dirty="0" err="1"/>
              <a:t>pro</a:t>
            </a:r>
            <a:r>
              <a:rPr lang="sk-SK" dirty="0"/>
              <a:t> ochranné </a:t>
            </a:r>
            <a:r>
              <a:rPr lang="sk-SK" dirty="0" err="1"/>
              <a:t>léčení</a:t>
            </a:r>
            <a:r>
              <a:rPr lang="sk-SK" dirty="0"/>
              <a:t>, </a:t>
            </a:r>
            <a:r>
              <a:rPr lang="sk-SK" dirty="0" err="1"/>
              <a:t>včetně</a:t>
            </a:r>
            <a:r>
              <a:rPr lang="sk-SK" dirty="0"/>
              <a:t> </a:t>
            </a:r>
            <a:r>
              <a:rPr lang="sk-SK" dirty="0" err="1"/>
              <a:t>všech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výkonů</a:t>
            </a:r>
            <a:r>
              <a:rPr lang="sk-SK" dirty="0"/>
              <a:t>, </a:t>
            </a:r>
            <a:r>
              <a:rPr lang="sk-SK" dirty="0" err="1"/>
              <a:t>které</a:t>
            </a:r>
            <a:r>
              <a:rPr lang="sk-SK" dirty="0"/>
              <a:t> </a:t>
            </a:r>
            <a:r>
              <a:rPr lang="sk-SK" dirty="0" err="1"/>
              <a:t>jsou</a:t>
            </a:r>
            <a:r>
              <a:rPr lang="sk-SK" dirty="0"/>
              <a:t> </a:t>
            </a:r>
            <a:r>
              <a:rPr lang="sk-SK" dirty="0" err="1"/>
              <a:t>součástí</a:t>
            </a:r>
            <a:r>
              <a:rPr lang="sk-SK" dirty="0"/>
              <a:t> </a:t>
            </a:r>
            <a:r>
              <a:rPr lang="sk-SK" dirty="0" err="1"/>
              <a:t>individuálního</a:t>
            </a:r>
            <a:r>
              <a:rPr lang="sk-SK" dirty="0"/>
              <a:t> </a:t>
            </a:r>
            <a:r>
              <a:rPr lang="sk-SK" dirty="0" err="1"/>
              <a:t>léčebného</a:t>
            </a:r>
            <a:r>
              <a:rPr lang="sk-SK" dirty="0"/>
              <a:t> postupu; tím není </a:t>
            </a:r>
            <a:r>
              <a:rPr lang="sk-SK" dirty="0" err="1"/>
              <a:t>dotčeno</a:t>
            </a:r>
            <a:r>
              <a:rPr lang="sk-SK" dirty="0"/>
              <a:t> právo pacienta </a:t>
            </a:r>
            <a:r>
              <a:rPr lang="sk-SK" dirty="0" err="1"/>
              <a:t>vybrat</a:t>
            </a:r>
            <a:r>
              <a:rPr lang="sk-SK" dirty="0"/>
              <a:t> si z možných </a:t>
            </a:r>
            <a:r>
              <a:rPr lang="sk-SK" dirty="0" err="1"/>
              <a:t>alternativ</a:t>
            </a:r>
            <a:r>
              <a:rPr lang="sk-SK" dirty="0"/>
              <a:t> </a:t>
            </a:r>
            <a:r>
              <a:rPr lang="sk-SK" dirty="0" err="1"/>
              <a:t>léčby</a:t>
            </a:r>
            <a:r>
              <a:rPr lang="sk-SK" dirty="0"/>
              <a:t> nebo jeho právo na </a:t>
            </a:r>
            <a:r>
              <a:rPr lang="sk-SK" dirty="0" err="1"/>
              <a:t>souhlas</a:t>
            </a:r>
            <a:r>
              <a:rPr lang="sk-SK" dirty="0"/>
              <a:t> </a:t>
            </a:r>
            <a:r>
              <a:rPr lang="sk-SK" dirty="0" err="1"/>
              <a:t>podle</a:t>
            </a:r>
            <a:r>
              <a:rPr lang="sk-SK" dirty="0"/>
              <a:t> zákona o </a:t>
            </a:r>
            <a:r>
              <a:rPr lang="sk-SK" dirty="0" err="1"/>
              <a:t>zdravotních</a:t>
            </a:r>
            <a:r>
              <a:rPr lang="sk-SK" dirty="0"/>
              <a:t> službách </a:t>
            </a:r>
            <a:r>
              <a:rPr lang="sk-SK" dirty="0" err="1"/>
              <a:t>pro</a:t>
            </a:r>
            <a:r>
              <a:rPr lang="sk-SK" dirty="0"/>
              <a:t> jednotlivé zdravotní výkony, </a:t>
            </a:r>
            <a:r>
              <a:rPr lang="sk-SK" dirty="0" err="1"/>
              <a:t>které</a:t>
            </a:r>
            <a:r>
              <a:rPr lang="sk-SK" dirty="0"/>
              <a:t> </a:t>
            </a:r>
            <a:r>
              <a:rPr lang="sk-SK" dirty="0" err="1"/>
              <a:t>bezprostředně</a:t>
            </a:r>
            <a:r>
              <a:rPr lang="sk-SK" dirty="0"/>
              <a:t> </a:t>
            </a:r>
            <a:r>
              <a:rPr lang="sk-SK" dirty="0" err="1"/>
              <a:t>nesouvisí</a:t>
            </a:r>
            <a:r>
              <a:rPr lang="sk-SK" dirty="0"/>
              <a:t> s </a:t>
            </a:r>
            <a:r>
              <a:rPr lang="sk-SK" dirty="0" err="1"/>
              <a:t>naplněním</a:t>
            </a:r>
            <a:r>
              <a:rPr lang="sk-SK" dirty="0"/>
              <a:t> účelu ochranného </a:t>
            </a:r>
            <a:r>
              <a:rPr lang="sk-SK" dirty="0" err="1"/>
              <a:t>léčení</a:t>
            </a:r>
            <a:r>
              <a:rPr lang="sk-SK" dirty="0"/>
              <a:t>,</a:t>
            </a:r>
          </a:p>
          <a:p>
            <a:r>
              <a:rPr lang="sk-SK" dirty="0" err="1" smtClean="0"/>
              <a:t>podrobit</a:t>
            </a:r>
            <a:r>
              <a:rPr lang="sk-SK" dirty="0" smtClean="0"/>
              <a:t> </a:t>
            </a:r>
            <a:r>
              <a:rPr lang="sk-SK" dirty="0" err="1"/>
              <a:t>se</a:t>
            </a:r>
            <a:r>
              <a:rPr lang="sk-SK" dirty="0"/>
              <a:t> na </a:t>
            </a:r>
            <a:r>
              <a:rPr lang="sk-SK" dirty="0" err="1"/>
              <a:t>základě</a:t>
            </a:r>
            <a:r>
              <a:rPr lang="sk-SK" dirty="0"/>
              <a:t> </a:t>
            </a:r>
            <a:r>
              <a:rPr lang="sk-SK" dirty="0" err="1"/>
              <a:t>odůvodněného</a:t>
            </a:r>
            <a:r>
              <a:rPr lang="sk-SK" dirty="0"/>
              <a:t> </a:t>
            </a:r>
            <a:r>
              <a:rPr lang="sk-SK" dirty="0" err="1"/>
              <a:t>požadavku</a:t>
            </a:r>
            <a:r>
              <a:rPr lang="sk-SK" dirty="0"/>
              <a:t> </a:t>
            </a:r>
            <a:r>
              <a:rPr lang="sk-SK" dirty="0" err="1"/>
              <a:t>ošetřujícího</a:t>
            </a:r>
            <a:r>
              <a:rPr lang="sk-SK" dirty="0"/>
              <a:t> </a:t>
            </a:r>
            <a:r>
              <a:rPr lang="sk-SK" dirty="0" err="1"/>
              <a:t>lékaře</a:t>
            </a:r>
            <a:r>
              <a:rPr lang="sk-SK" dirty="0"/>
              <a:t> osobní </a:t>
            </a:r>
            <a:r>
              <a:rPr lang="sk-SK" dirty="0" err="1"/>
              <a:t>prohlídce</a:t>
            </a:r>
            <a:r>
              <a:rPr lang="sk-SK" dirty="0"/>
              <a:t> v </a:t>
            </a:r>
            <a:r>
              <a:rPr lang="sk-SK" dirty="0" err="1"/>
              <a:t>zájmu</a:t>
            </a:r>
            <a:r>
              <a:rPr lang="sk-SK" dirty="0"/>
              <a:t> </a:t>
            </a:r>
            <a:r>
              <a:rPr lang="sk-SK" dirty="0" err="1"/>
              <a:t>zajišťování</a:t>
            </a:r>
            <a:r>
              <a:rPr lang="sk-SK" dirty="0"/>
              <a:t> </a:t>
            </a:r>
            <a:r>
              <a:rPr lang="sk-SK" dirty="0" err="1"/>
              <a:t>vnitřního</a:t>
            </a:r>
            <a:r>
              <a:rPr lang="sk-SK" dirty="0"/>
              <a:t> </a:t>
            </a:r>
            <a:r>
              <a:rPr lang="sk-SK" dirty="0" err="1"/>
              <a:t>řádu</a:t>
            </a:r>
            <a:r>
              <a:rPr lang="sk-SK" dirty="0"/>
              <a:t> a </a:t>
            </a:r>
            <a:r>
              <a:rPr lang="sk-SK" dirty="0" err="1"/>
              <a:t>vyloučení</a:t>
            </a:r>
            <a:r>
              <a:rPr lang="sk-SK" dirty="0"/>
              <a:t> toho, aby u sebe </a:t>
            </a:r>
            <a:r>
              <a:rPr lang="sk-SK" dirty="0" err="1"/>
              <a:t>neměl</a:t>
            </a:r>
            <a:r>
              <a:rPr lang="sk-SK" dirty="0"/>
              <a:t> </a:t>
            </a:r>
            <a:r>
              <a:rPr lang="sk-SK" dirty="0" err="1"/>
              <a:t>věc</a:t>
            </a:r>
            <a:r>
              <a:rPr lang="sk-SK" dirty="0"/>
              <a:t>, </a:t>
            </a:r>
            <a:r>
              <a:rPr lang="sk-SK" dirty="0" err="1"/>
              <a:t>kterou</a:t>
            </a:r>
            <a:r>
              <a:rPr lang="sk-SK" dirty="0"/>
              <a:t> by narušoval </a:t>
            </a:r>
            <a:r>
              <a:rPr lang="sk-SK" dirty="0" err="1"/>
              <a:t>individuální</a:t>
            </a:r>
            <a:r>
              <a:rPr lang="sk-SK" dirty="0"/>
              <a:t> </a:t>
            </a:r>
            <a:r>
              <a:rPr lang="sk-SK" dirty="0" err="1"/>
              <a:t>léčebný</a:t>
            </a:r>
            <a:r>
              <a:rPr lang="sk-SK" dirty="0"/>
              <a:t> postup; </a:t>
            </a:r>
            <a:r>
              <a:rPr lang="sk-SK" dirty="0" err="1"/>
              <a:t>prohlídku</a:t>
            </a:r>
            <a:r>
              <a:rPr lang="sk-SK" dirty="0"/>
              <a:t> </a:t>
            </a:r>
            <a:r>
              <a:rPr lang="sk-SK" dirty="0" err="1"/>
              <a:t>vykonává</a:t>
            </a:r>
            <a:r>
              <a:rPr lang="sk-SK" dirty="0"/>
              <a:t> osoba </a:t>
            </a:r>
            <a:r>
              <a:rPr lang="sk-SK" dirty="0" err="1"/>
              <a:t>stejného</a:t>
            </a:r>
            <a:r>
              <a:rPr lang="sk-SK" dirty="0"/>
              <a:t> pohlaví,</a:t>
            </a:r>
          </a:p>
          <a:p>
            <a:r>
              <a:rPr lang="sk-SK" dirty="0" err="1" smtClean="0"/>
              <a:t>umožnit</a:t>
            </a:r>
            <a:r>
              <a:rPr lang="sk-SK" dirty="0" smtClean="0"/>
              <a:t> </a:t>
            </a:r>
            <a:r>
              <a:rPr lang="sk-SK" dirty="0" err="1"/>
              <a:t>zaměstnancům</a:t>
            </a:r>
            <a:r>
              <a:rPr lang="sk-SK" dirty="0"/>
              <a:t> určeným </a:t>
            </a:r>
            <a:r>
              <a:rPr lang="sk-SK" dirty="0" err="1"/>
              <a:t>poskytovatelem</a:t>
            </a:r>
            <a:r>
              <a:rPr lang="sk-SK" dirty="0"/>
              <a:t> kontrolu </a:t>
            </a:r>
            <a:r>
              <a:rPr lang="sk-SK" dirty="0" err="1"/>
              <a:t>svých</a:t>
            </a:r>
            <a:r>
              <a:rPr lang="sk-SK" dirty="0"/>
              <a:t> </a:t>
            </a:r>
            <a:r>
              <a:rPr lang="sk-SK" dirty="0" err="1"/>
              <a:t>osobních</a:t>
            </a:r>
            <a:r>
              <a:rPr lang="sk-SK" dirty="0"/>
              <a:t> </a:t>
            </a:r>
            <a:r>
              <a:rPr lang="sk-SK" dirty="0" err="1"/>
              <a:t>věcí</a:t>
            </a:r>
            <a:r>
              <a:rPr lang="sk-SK" dirty="0"/>
              <a:t>,</a:t>
            </a:r>
          </a:p>
          <a:p>
            <a:r>
              <a:rPr lang="sk-SK" dirty="0" err="1" smtClean="0"/>
              <a:t>oznámit</a:t>
            </a:r>
            <a:r>
              <a:rPr lang="sk-SK" dirty="0" smtClean="0"/>
              <a:t> </a:t>
            </a:r>
            <a:r>
              <a:rPr lang="sk-SK" dirty="0"/>
              <a:t>v </a:t>
            </a:r>
            <a:r>
              <a:rPr lang="sk-SK" dirty="0" err="1"/>
              <a:t>případě</a:t>
            </a:r>
            <a:r>
              <a:rPr lang="sk-SK" dirty="0"/>
              <a:t> krátkodobého </a:t>
            </a:r>
            <a:r>
              <a:rPr lang="sk-SK" dirty="0" err="1"/>
              <a:t>opuštění</a:t>
            </a:r>
            <a:r>
              <a:rPr lang="sk-SK" dirty="0"/>
              <a:t> </a:t>
            </a:r>
            <a:r>
              <a:rPr lang="sk-SK" dirty="0" err="1"/>
              <a:t>zdravotnického</a:t>
            </a:r>
            <a:r>
              <a:rPr lang="sk-SK" dirty="0"/>
              <a:t> </a:t>
            </a:r>
            <a:r>
              <a:rPr lang="sk-SK" dirty="0" err="1"/>
              <a:t>zařízení</a:t>
            </a:r>
            <a:r>
              <a:rPr lang="sk-SK" dirty="0"/>
              <a:t> adresu, na </a:t>
            </a:r>
            <a:r>
              <a:rPr lang="sk-SK" dirty="0" err="1"/>
              <a:t>které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bude </a:t>
            </a:r>
            <a:r>
              <a:rPr lang="sk-SK" dirty="0" err="1"/>
              <a:t>zdržovat</a:t>
            </a:r>
            <a:r>
              <a:rPr lang="sk-SK" dirty="0"/>
              <a:t>, a toto </a:t>
            </a:r>
            <a:r>
              <a:rPr lang="sk-SK" dirty="0" err="1"/>
              <a:t>místo</a:t>
            </a:r>
            <a:r>
              <a:rPr lang="sk-SK" dirty="0"/>
              <a:t> pobytu </a:t>
            </a:r>
            <a:r>
              <a:rPr lang="sk-SK" dirty="0" err="1"/>
              <a:t>dodržet</a:t>
            </a:r>
            <a:r>
              <a:rPr lang="sk-SK" dirty="0"/>
              <a:t>; </a:t>
            </a:r>
            <a:r>
              <a:rPr lang="sk-SK" dirty="0" err="1"/>
              <a:t>pokud</a:t>
            </a:r>
            <a:r>
              <a:rPr lang="sk-SK" dirty="0"/>
              <a:t> </a:t>
            </a:r>
            <a:r>
              <a:rPr lang="sk-SK" dirty="0" err="1"/>
              <a:t>odmítne</a:t>
            </a:r>
            <a:r>
              <a:rPr lang="sk-SK" dirty="0"/>
              <a:t> </a:t>
            </a:r>
            <a:r>
              <a:rPr lang="sk-SK" dirty="0" err="1"/>
              <a:t>sdělit</a:t>
            </a:r>
            <a:r>
              <a:rPr lang="sk-SK" dirty="0"/>
              <a:t> tuto </a:t>
            </a:r>
            <a:r>
              <a:rPr lang="sk-SK" dirty="0" err="1"/>
              <a:t>skutečnost</a:t>
            </a:r>
            <a:r>
              <a:rPr lang="sk-SK" dirty="0"/>
              <a:t>, </a:t>
            </a:r>
            <a:r>
              <a:rPr lang="sk-SK" dirty="0" err="1"/>
              <a:t>poskytovatel</a:t>
            </a:r>
            <a:r>
              <a:rPr lang="sk-SK" dirty="0"/>
              <a:t> </a:t>
            </a:r>
            <a:r>
              <a:rPr lang="sk-SK" dirty="0" err="1"/>
              <a:t>propustku</a:t>
            </a:r>
            <a:r>
              <a:rPr lang="sk-SK" dirty="0"/>
              <a:t> nevystaví.</a:t>
            </a:r>
          </a:p>
        </p:txBody>
      </p:sp>
    </p:spTree>
    <p:extLst>
      <p:ext uri="{BB962C8B-B14F-4D97-AF65-F5344CB8AC3E}">
        <p14:creationId xmlns:p14="http://schemas.microsoft.com/office/powerpoint/2010/main" val="12272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Umělé přerušení těhotenství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Zákon </a:t>
            </a:r>
            <a:r>
              <a:rPr lang="sk-SK" dirty="0"/>
              <a:t>č. 66/1986 </a:t>
            </a:r>
            <a:r>
              <a:rPr lang="sk-SK" dirty="0" err="1" smtClean="0"/>
              <a:t>Sb.,o</a:t>
            </a:r>
            <a:r>
              <a:rPr lang="sk-SK" dirty="0" smtClean="0"/>
              <a:t> </a:t>
            </a:r>
            <a:r>
              <a:rPr lang="sk-SK" dirty="0" err="1"/>
              <a:t>umělém</a:t>
            </a:r>
            <a:r>
              <a:rPr lang="sk-SK" dirty="0"/>
              <a:t> </a:t>
            </a:r>
            <a:r>
              <a:rPr lang="sk-SK" dirty="0" err="1"/>
              <a:t>přerušení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endParaRPr lang="sk-SK" dirty="0"/>
          </a:p>
          <a:p>
            <a:r>
              <a:rPr lang="sk-SK" dirty="0" err="1"/>
              <a:t>Ženě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uměle</a:t>
            </a:r>
            <a:r>
              <a:rPr lang="sk-SK" dirty="0"/>
              <a:t> </a:t>
            </a:r>
            <a:r>
              <a:rPr lang="sk-SK" dirty="0" err="1"/>
              <a:t>přeruší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, </a:t>
            </a:r>
            <a:r>
              <a:rPr lang="sk-SK" dirty="0" err="1"/>
              <a:t>jestliže</a:t>
            </a:r>
            <a:r>
              <a:rPr lang="sk-SK" dirty="0"/>
              <a:t> o to </a:t>
            </a:r>
            <a:r>
              <a:rPr lang="sk-SK" dirty="0" err="1"/>
              <a:t>písemně</a:t>
            </a:r>
            <a:r>
              <a:rPr lang="sk-SK" dirty="0"/>
              <a:t> </a:t>
            </a:r>
            <a:r>
              <a:rPr lang="sk-SK" dirty="0" err="1"/>
              <a:t>požádá</a:t>
            </a:r>
            <a:r>
              <a:rPr lang="sk-SK" dirty="0"/>
              <a:t>, </a:t>
            </a:r>
            <a:r>
              <a:rPr lang="sk-SK" dirty="0" err="1"/>
              <a:t>nepřesahuje-li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 </a:t>
            </a:r>
            <a:r>
              <a:rPr lang="sk-SK" dirty="0" smtClean="0"/>
              <a:t>12 </a:t>
            </a:r>
            <a:r>
              <a:rPr lang="sk-SK" dirty="0" err="1" smtClean="0"/>
              <a:t>týdnů</a:t>
            </a:r>
            <a:r>
              <a:rPr lang="sk-SK" dirty="0" smtClean="0"/>
              <a:t> </a:t>
            </a:r>
            <a:r>
              <a:rPr lang="sk-SK" dirty="0"/>
              <a:t>a </a:t>
            </a:r>
            <a:r>
              <a:rPr lang="sk-SK" dirty="0" err="1"/>
              <a:t>nebrání-li</a:t>
            </a:r>
            <a:r>
              <a:rPr lang="sk-SK" dirty="0"/>
              <a:t> tomu </a:t>
            </a:r>
            <a:r>
              <a:rPr lang="sk-SK" dirty="0" err="1"/>
              <a:t>její</a:t>
            </a:r>
            <a:r>
              <a:rPr lang="sk-SK" dirty="0"/>
              <a:t> zdravotní </a:t>
            </a:r>
            <a:r>
              <a:rPr lang="sk-SK" dirty="0" err="1"/>
              <a:t>důvody</a:t>
            </a:r>
            <a:r>
              <a:rPr lang="sk-SK" dirty="0"/>
              <a:t>.</a:t>
            </a:r>
          </a:p>
          <a:p>
            <a:r>
              <a:rPr lang="sk-SK" dirty="0" err="1"/>
              <a:t>Ženě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uměle</a:t>
            </a:r>
            <a:r>
              <a:rPr lang="sk-SK" dirty="0"/>
              <a:t> </a:t>
            </a:r>
            <a:r>
              <a:rPr lang="sk-SK" dirty="0" err="1"/>
              <a:t>přerušit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 </a:t>
            </a:r>
            <a:r>
              <a:rPr lang="sk-SK" b="1" dirty="0" err="1"/>
              <a:t>ze</a:t>
            </a:r>
            <a:r>
              <a:rPr lang="sk-SK" b="1" dirty="0"/>
              <a:t> </a:t>
            </a:r>
            <a:r>
              <a:rPr lang="sk-SK" b="1" dirty="0" err="1"/>
              <a:t>zdravotních</a:t>
            </a:r>
            <a:r>
              <a:rPr lang="sk-SK" b="1" dirty="0"/>
              <a:t> </a:t>
            </a:r>
            <a:r>
              <a:rPr lang="sk-SK" b="1" dirty="0" err="1"/>
              <a:t>důvodů</a:t>
            </a:r>
            <a:r>
              <a:rPr lang="sk-SK" b="1" dirty="0"/>
              <a:t> </a:t>
            </a:r>
            <a:r>
              <a:rPr lang="sk-SK" dirty="0"/>
              <a:t>s </a:t>
            </a:r>
            <a:r>
              <a:rPr lang="sk-SK" dirty="0" err="1"/>
              <a:t>jejím</a:t>
            </a:r>
            <a:r>
              <a:rPr lang="sk-SK" dirty="0"/>
              <a:t> </a:t>
            </a:r>
            <a:r>
              <a:rPr lang="sk-SK" dirty="0" err="1"/>
              <a:t>souhlasem</a:t>
            </a:r>
            <a:r>
              <a:rPr lang="sk-SK" dirty="0"/>
              <a:t> nebo z </a:t>
            </a:r>
            <a:r>
              <a:rPr lang="sk-SK" dirty="0" err="1"/>
              <a:t>jejího</a:t>
            </a:r>
            <a:r>
              <a:rPr lang="sk-SK" dirty="0"/>
              <a:t> </a:t>
            </a:r>
            <a:r>
              <a:rPr lang="sk-SK" dirty="0" err="1"/>
              <a:t>podnětu</a:t>
            </a:r>
            <a:r>
              <a:rPr lang="sk-SK" dirty="0"/>
              <a:t>, </a:t>
            </a:r>
            <a:r>
              <a:rPr lang="sk-SK" dirty="0" err="1"/>
              <a:t>jestliže</a:t>
            </a:r>
            <a:r>
              <a:rPr lang="sk-SK" dirty="0"/>
              <a:t> je </a:t>
            </a:r>
            <a:r>
              <a:rPr lang="sk-SK" dirty="0" err="1"/>
              <a:t>ohrožen</a:t>
            </a:r>
            <a:r>
              <a:rPr lang="sk-SK" dirty="0"/>
              <a:t> </a:t>
            </a:r>
            <a:r>
              <a:rPr lang="sk-SK" dirty="0" err="1"/>
              <a:t>její</a:t>
            </a:r>
            <a:r>
              <a:rPr lang="sk-SK" dirty="0"/>
              <a:t> život nebo zdraví nebo zdravý vývoj plodu nebo </a:t>
            </a:r>
            <a:r>
              <a:rPr lang="sk-SK" dirty="0" err="1"/>
              <a:t>jestliže</a:t>
            </a:r>
            <a:r>
              <a:rPr lang="sk-SK" dirty="0"/>
              <a:t> </a:t>
            </a:r>
            <a:r>
              <a:rPr lang="sk-SK" dirty="0" err="1"/>
              <a:t>jde</a:t>
            </a:r>
            <a:r>
              <a:rPr lang="sk-SK" dirty="0"/>
              <a:t> o geneticky </a:t>
            </a:r>
            <a:r>
              <a:rPr lang="sk-SK" dirty="0" err="1"/>
              <a:t>vadný</a:t>
            </a:r>
            <a:r>
              <a:rPr lang="sk-SK" dirty="0"/>
              <a:t> vývoj </a:t>
            </a:r>
            <a:r>
              <a:rPr lang="sk-SK" dirty="0" smtClean="0"/>
              <a:t>plodu.</a:t>
            </a:r>
          </a:p>
          <a:p>
            <a:r>
              <a:rPr lang="sk-SK" dirty="0" err="1" smtClean="0"/>
              <a:t>Ženě</a:t>
            </a:r>
            <a:r>
              <a:rPr lang="sk-SK" dirty="0"/>
              <a:t>, </a:t>
            </a:r>
            <a:r>
              <a:rPr lang="sk-SK" dirty="0" err="1"/>
              <a:t>která</a:t>
            </a:r>
            <a:r>
              <a:rPr lang="sk-SK" dirty="0"/>
              <a:t> </a:t>
            </a:r>
            <a:r>
              <a:rPr lang="sk-SK" dirty="0" err="1"/>
              <a:t>nedovršila</a:t>
            </a:r>
            <a:r>
              <a:rPr lang="sk-SK" dirty="0"/>
              <a:t> </a:t>
            </a:r>
            <a:r>
              <a:rPr lang="sk-SK" dirty="0" smtClean="0"/>
              <a:t>16 </a:t>
            </a:r>
            <a:r>
              <a:rPr lang="sk-SK" dirty="0"/>
              <a:t>let,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uměle</a:t>
            </a:r>
            <a:r>
              <a:rPr lang="sk-SK" dirty="0"/>
              <a:t> </a:t>
            </a:r>
            <a:r>
              <a:rPr lang="sk-SK" dirty="0" err="1"/>
              <a:t>přerušit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 </a:t>
            </a:r>
            <a:r>
              <a:rPr lang="sk-SK" dirty="0" err="1" smtClean="0"/>
              <a:t>podle</a:t>
            </a:r>
            <a:r>
              <a:rPr lang="sk-SK" dirty="0" smtClean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souhlasem</a:t>
            </a:r>
            <a:r>
              <a:rPr lang="sk-SK" dirty="0"/>
              <a:t> zákonného </a:t>
            </a:r>
            <a:r>
              <a:rPr lang="sk-SK" dirty="0" err="1"/>
              <a:t>zástupce</a:t>
            </a:r>
            <a:r>
              <a:rPr lang="sk-SK" dirty="0"/>
              <a:t>, </a:t>
            </a:r>
            <a:r>
              <a:rPr lang="sk-SK" dirty="0" err="1"/>
              <a:t>popřípadě</a:t>
            </a:r>
            <a:r>
              <a:rPr lang="sk-SK" dirty="0"/>
              <a:t> toho, </a:t>
            </a:r>
            <a:r>
              <a:rPr lang="sk-SK" dirty="0" err="1"/>
              <a:t>jemuž</a:t>
            </a:r>
            <a:r>
              <a:rPr lang="sk-SK" dirty="0"/>
              <a:t> </a:t>
            </a:r>
            <a:r>
              <a:rPr lang="sk-SK" dirty="0" err="1"/>
              <a:t>byla</a:t>
            </a:r>
            <a:r>
              <a:rPr lang="sk-SK" dirty="0"/>
              <a:t> </a:t>
            </a:r>
            <a:r>
              <a:rPr lang="sk-SK" dirty="0" err="1"/>
              <a:t>svěřena</a:t>
            </a:r>
            <a:r>
              <a:rPr lang="sk-SK" dirty="0"/>
              <a:t> do výchovy</a:t>
            </a:r>
            <a:r>
              <a:rPr lang="sk-SK" dirty="0" smtClean="0"/>
              <a:t>.</a:t>
            </a:r>
          </a:p>
          <a:p>
            <a:r>
              <a:rPr lang="sk-SK" dirty="0" err="1"/>
              <a:t>Jestliže</a:t>
            </a:r>
            <a:r>
              <a:rPr lang="sk-SK" dirty="0"/>
              <a:t> </a:t>
            </a:r>
            <a:r>
              <a:rPr lang="sk-SK" dirty="0" err="1"/>
              <a:t>bylo</a:t>
            </a:r>
            <a:r>
              <a:rPr lang="sk-SK" dirty="0"/>
              <a:t> </a:t>
            </a:r>
            <a:r>
              <a:rPr lang="sk-SK" dirty="0" err="1" smtClean="0"/>
              <a:t>uměle</a:t>
            </a:r>
            <a:r>
              <a:rPr lang="sk-SK" dirty="0" smtClean="0"/>
              <a:t> </a:t>
            </a:r>
            <a:r>
              <a:rPr lang="sk-SK" dirty="0" err="1"/>
              <a:t>přerušeno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 </a:t>
            </a:r>
            <a:r>
              <a:rPr lang="sk-SK" dirty="0" err="1"/>
              <a:t>ženě</a:t>
            </a:r>
            <a:r>
              <a:rPr lang="sk-SK" dirty="0"/>
              <a:t> </a:t>
            </a:r>
            <a:r>
              <a:rPr lang="sk-SK" dirty="0" err="1"/>
              <a:t>ve</a:t>
            </a:r>
            <a:r>
              <a:rPr lang="sk-SK" dirty="0"/>
              <a:t> </a:t>
            </a:r>
            <a:r>
              <a:rPr lang="sk-SK" dirty="0" err="1"/>
              <a:t>věku</a:t>
            </a:r>
            <a:r>
              <a:rPr lang="sk-SK" dirty="0"/>
              <a:t> od </a:t>
            </a:r>
            <a:r>
              <a:rPr lang="sk-SK" dirty="0" smtClean="0"/>
              <a:t>16 </a:t>
            </a:r>
            <a:r>
              <a:rPr lang="sk-SK" dirty="0"/>
              <a:t>do </a:t>
            </a:r>
            <a:r>
              <a:rPr lang="sk-SK" dirty="0" smtClean="0"/>
              <a:t> 18 let</a:t>
            </a:r>
            <a:r>
              <a:rPr lang="sk-SK" dirty="0"/>
              <a:t>, </a:t>
            </a:r>
            <a:r>
              <a:rPr lang="sk-SK" dirty="0" err="1"/>
              <a:t>vyrozumí</a:t>
            </a:r>
            <a:r>
              <a:rPr lang="sk-SK" dirty="0"/>
              <a:t> o tom </a:t>
            </a:r>
            <a:r>
              <a:rPr lang="sk-SK" dirty="0" err="1"/>
              <a:t>zdravotnické</a:t>
            </a:r>
            <a:r>
              <a:rPr lang="sk-SK" dirty="0"/>
              <a:t> </a:t>
            </a:r>
            <a:r>
              <a:rPr lang="sk-SK" dirty="0" err="1"/>
              <a:t>zařízení</a:t>
            </a:r>
            <a:r>
              <a:rPr lang="sk-SK" dirty="0"/>
              <a:t> </a:t>
            </a:r>
            <a:r>
              <a:rPr lang="sk-SK" dirty="0" err="1"/>
              <a:t>jejího</a:t>
            </a:r>
            <a:r>
              <a:rPr lang="sk-SK" dirty="0"/>
              <a:t> zákonného </a:t>
            </a:r>
            <a:r>
              <a:rPr lang="sk-SK" dirty="0" err="1"/>
              <a:t>zástupce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7168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endParaRPr lang="sk-SK" sz="4000" b="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451599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37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Co upravuje zákon o specifických zdrav. Službách?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/>
          </a:bodyPr>
          <a:lstStyle/>
          <a:p>
            <a:r>
              <a:rPr lang="sk-SK" dirty="0">
                <a:solidFill>
                  <a:schemeClr val="tx1"/>
                </a:solidFill>
                <a:hlinkClick r:id="rId2"/>
              </a:rPr>
              <a:t>HLAVA I - OBECNÁ USTANOVENÍ</a:t>
            </a:r>
            <a:r>
              <a:rPr lang="sk-SK" dirty="0">
                <a:solidFill>
                  <a:schemeClr val="tx1"/>
                </a:solidFill>
              </a:rPr>
              <a:t> (§ 1 - § 2)</a:t>
            </a:r>
          </a:p>
          <a:p>
            <a:r>
              <a:rPr lang="sk-SK" dirty="0">
                <a:solidFill>
                  <a:schemeClr val="tx1"/>
                </a:solidFill>
                <a:hlinkClick r:id="rId3"/>
              </a:rPr>
              <a:t>HLAVA II - ZDRAVOTNÍ SLUŽBY POSKYTOVANÉ ZA ZVLÁŠTNÍCH PODMÍNEK</a:t>
            </a:r>
            <a:r>
              <a:rPr lang="sk-SK" dirty="0">
                <a:solidFill>
                  <a:schemeClr val="tx1"/>
                </a:solidFill>
              </a:rPr>
              <a:t> (§ 3 - § 32)</a:t>
            </a:r>
          </a:p>
          <a:p>
            <a:r>
              <a:rPr lang="sk-SK" dirty="0">
                <a:solidFill>
                  <a:schemeClr val="tx1"/>
                </a:solidFill>
                <a:hlinkClick r:id="rId4"/>
              </a:rPr>
              <a:t>HLAVA III - OVĚŘOVÁNÍ NOVÝCH POSTUPŮ POUŽITÍM METODY, KTERÁ DOSUD NEBYLA V KLINICKÉ PRAXI NA ŽIVÉM ČLOVĚKU ZAVEDENA</a:t>
            </a:r>
            <a:r>
              <a:rPr lang="sk-SK" dirty="0">
                <a:solidFill>
                  <a:schemeClr val="tx1"/>
                </a:solidFill>
              </a:rPr>
              <a:t> </a:t>
            </a:r>
            <a:r>
              <a:rPr lang="sk-SK" dirty="0" smtClean="0">
                <a:solidFill>
                  <a:schemeClr val="tx1"/>
                </a:solidFill>
              </a:rPr>
              <a:t>(§ </a:t>
            </a:r>
            <a:r>
              <a:rPr lang="sk-SK" dirty="0">
                <a:solidFill>
                  <a:schemeClr val="tx1"/>
                </a:solidFill>
              </a:rPr>
              <a:t>33 - § 40)</a:t>
            </a:r>
          </a:p>
          <a:p>
            <a:r>
              <a:rPr lang="sk-SK" dirty="0">
                <a:solidFill>
                  <a:schemeClr val="tx1"/>
                </a:solidFill>
                <a:hlinkClick r:id="rId5"/>
              </a:rPr>
              <a:t>HLAVA IV - POSUDKOVÁ PÉČE A LÉKAŘSKÉ POSUDKY, PRACOVNĚLÉKAŘSKÉ SLUŽBY, POSUZOVÁNÍ NEMOCÍ Z POVOLÁNÍ</a:t>
            </a:r>
            <a:r>
              <a:rPr lang="sk-SK" dirty="0">
                <a:solidFill>
                  <a:schemeClr val="tx1"/>
                </a:solidFill>
              </a:rPr>
              <a:t> (§ 41 - § 69)</a:t>
            </a:r>
          </a:p>
          <a:p>
            <a:r>
              <a:rPr lang="sk-SK" dirty="0">
                <a:solidFill>
                  <a:schemeClr val="tx1"/>
                </a:solidFill>
                <a:hlinkClick r:id="rId6"/>
              </a:rPr>
              <a:t>HLAVA V - LÉKAŘSKÉ OZÁŘENÍ A KLINICKÉ AUDITY</a:t>
            </a:r>
            <a:r>
              <a:rPr lang="sk-SK" dirty="0">
                <a:solidFill>
                  <a:schemeClr val="tx1"/>
                </a:solidFill>
              </a:rPr>
              <a:t> (§ 70 - § 82)</a:t>
            </a:r>
          </a:p>
          <a:p>
            <a:r>
              <a:rPr lang="sk-SK" dirty="0">
                <a:solidFill>
                  <a:schemeClr val="tx1"/>
                </a:solidFill>
                <a:hlinkClick r:id="rId7"/>
              </a:rPr>
              <a:t>HLAVA VI - OCHRANNÉ LÉČENÍ</a:t>
            </a:r>
            <a:r>
              <a:rPr lang="sk-SK" dirty="0">
                <a:solidFill>
                  <a:schemeClr val="tx1"/>
                </a:solidFill>
              </a:rPr>
              <a:t> (§ 83 - § 89)</a:t>
            </a:r>
          </a:p>
          <a:p>
            <a:r>
              <a:rPr lang="sk-SK" dirty="0">
                <a:solidFill>
                  <a:schemeClr val="tx1"/>
                </a:solidFill>
                <a:hlinkClick r:id="rId8"/>
              </a:rPr>
              <a:t>HLAVA VII - SPRÁVNÍ DELIKTY</a:t>
            </a:r>
            <a:r>
              <a:rPr lang="sk-SK" dirty="0">
                <a:solidFill>
                  <a:schemeClr val="tx1"/>
                </a:solidFill>
              </a:rPr>
              <a:t> (§ 90 - § 92)</a:t>
            </a:r>
          </a:p>
          <a:p>
            <a:r>
              <a:rPr lang="sk-SK" dirty="0">
                <a:solidFill>
                  <a:schemeClr val="tx1"/>
                </a:solidFill>
                <a:hlinkClick r:id="rId9"/>
              </a:rPr>
              <a:t>HLAVA VIII - SPOLEČNÁ, PŘECHODNÁ A ZÁVĚREČNÁ USTANOVENÍ</a:t>
            </a:r>
            <a:r>
              <a:rPr lang="sk-SK" dirty="0">
                <a:solidFill>
                  <a:schemeClr val="tx1"/>
                </a:solidFill>
              </a:rPr>
              <a:t> (§ 93 - § 100)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421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Obecná ustanovení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/>
          </a:bodyPr>
          <a:lstStyle/>
          <a:p>
            <a:r>
              <a:rPr lang="sk-SK" dirty="0" smtClean="0"/>
              <a:t>Tento </a:t>
            </a:r>
            <a:r>
              <a:rPr lang="sk-SK" dirty="0"/>
              <a:t>zákon</a:t>
            </a:r>
          </a:p>
          <a:p>
            <a:r>
              <a:rPr lang="sk-SK" dirty="0" smtClean="0"/>
              <a:t>upravuje </a:t>
            </a:r>
            <a:r>
              <a:rPr lang="sk-SK" dirty="0" err="1"/>
              <a:t>poskytování</a:t>
            </a:r>
            <a:r>
              <a:rPr lang="sk-SK" dirty="0"/>
              <a:t> </a:t>
            </a:r>
            <a:r>
              <a:rPr lang="sk-SK" dirty="0" err="1"/>
              <a:t>specifických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 a s tím spojený výkon </a:t>
            </a:r>
            <a:r>
              <a:rPr lang="sk-SK" dirty="0" err="1"/>
              <a:t>státní</a:t>
            </a:r>
            <a:r>
              <a:rPr lang="sk-SK" dirty="0"/>
              <a:t> správy, práva a povinnosti </a:t>
            </a:r>
            <a:r>
              <a:rPr lang="sk-SK" dirty="0" err="1"/>
              <a:t>pacientů</a:t>
            </a:r>
            <a:r>
              <a:rPr lang="sk-SK" dirty="0"/>
              <a:t> a </a:t>
            </a:r>
            <a:r>
              <a:rPr lang="sk-SK" dirty="0" err="1"/>
              <a:t>poskytovatelů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 </a:t>
            </a:r>
            <a:r>
              <a:rPr lang="sk-SK" dirty="0" err="1" smtClean="0"/>
              <a:t>a</a:t>
            </a:r>
            <a:r>
              <a:rPr lang="sk-SK" dirty="0" smtClean="0"/>
              <a:t> </a:t>
            </a:r>
            <a:r>
              <a:rPr lang="sk-SK" dirty="0"/>
              <a:t>práva a povinnosti </a:t>
            </a:r>
            <a:r>
              <a:rPr lang="sk-SK" dirty="0" err="1"/>
              <a:t>dalších</a:t>
            </a:r>
            <a:r>
              <a:rPr lang="sk-SK" dirty="0"/>
              <a:t> právnických a fyzických </a:t>
            </a:r>
            <a:r>
              <a:rPr lang="sk-SK" dirty="0" err="1"/>
              <a:t>osob</a:t>
            </a:r>
            <a:r>
              <a:rPr lang="sk-SK" dirty="0"/>
              <a:t> v </a:t>
            </a:r>
            <a:r>
              <a:rPr lang="sk-SK" dirty="0" err="1"/>
              <a:t>souvislosti</a:t>
            </a:r>
            <a:r>
              <a:rPr lang="sk-SK" dirty="0"/>
              <a:t> s </a:t>
            </a:r>
            <a:r>
              <a:rPr lang="sk-SK" dirty="0" err="1"/>
              <a:t>poskytováním</a:t>
            </a:r>
            <a:r>
              <a:rPr lang="sk-SK" dirty="0"/>
              <a:t> </a:t>
            </a:r>
            <a:r>
              <a:rPr lang="sk-SK" dirty="0" err="1"/>
              <a:t>specifických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služeb</a:t>
            </a:r>
            <a:r>
              <a:rPr lang="sk-SK" dirty="0"/>
              <a:t>,</a:t>
            </a:r>
          </a:p>
          <a:p>
            <a:r>
              <a:rPr lang="sk-SK" dirty="0" err="1" smtClean="0"/>
              <a:t>zapracovává</a:t>
            </a:r>
            <a:r>
              <a:rPr lang="sk-SK" dirty="0" smtClean="0"/>
              <a:t> </a:t>
            </a:r>
            <a:r>
              <a:rPr lang="sk-SK" dirty="0" err="1"/>
              <a:t>příslušné</a:t>
            </a:r>
            <a:r>
              <a:rPr lang="sk-SK" dirty="0"/>
              <a:t> </a:t>
            </a:r>
            <a:r>
              <a:rPr lang="sk-SK" dirty="0" err="1"/>
              <a:t>předpisy</a:t>
            </a:r>
            <a:r>
              <a:rPr lang="sk-SK" dirty="0"/>
              <a:t> </a:t>
            </a:r>
            <a:r>
              <a:rPr lang="sk-SK" dirty="0" err="1"/>
              <a:t>Evropské</a:t>
            </a:r>
            <a:r>
              <a:rPr lang="sk-SK" dirty="0"/>
              <a:t> </a:t>
            </a:r>
            <a:r>
              <a:rPr lang="sk-SK" dirty="0" err="1" smtClean="0"/>
              <a:t>unie</a:t>
            </a:r>
            <a:r>
              <a:rPr lang="sk-SK" dirty="0" smtClean="0"/>
              <a:t>, </a:t>
            </a:r>
            <a:r>
              <a:rPr lang="sk-SK" dirty="0"/>
              <a:t>stanoví obecné zásady radiační ochrany </a:t>
            </a:r>
            <a:r>
              <a:rPr lang="sk-SK" dirty="0" err="1"/>
              <a:t>osob</a:t>
            </a:r>
            <a:r>
              <a:rPr lang="sk-SK" dirty="0"/>
              <a:t> v </a:t>
            </a:r>
            <a:r>
              <a:rPr lang="sk-SK" dirty="0" err="1"/>
              <a:t>souvislosti</a:t>
            </a:r>
            <a:r>
              <a:rPr lang="sk-SK" dirty="0"/>
              <a:t> s </a:t>
            </a:r>
            <a:r>
              <a:rPr lang="sk-SK" dirty="0" err="1"/>
              <a:t>lékařským</a:t>
            </a:r>
            <a:r>
              <a:rPr lang="sk-SK" dirty="0"/>
              <a:t> </a:t>
            </a:r>
            <a:r>
              <a:rPr lang="sk-SK" dirty="0" err="1"/>
              <a:t>ozářením</a:t>
            </a:r>
            <a:r>
              <a:rPr lang="sk-SK" dirty="0"/>
              <a:t>, režim </a:t>
            </a:r>
            <a:r>
              <a:rPr lang="sk-SK" dirty="0" err="1"/>
              <a:t>provádění</a:t>
            </a:r>
            <a:r>
              <a:rPr lang="sk-SK" dirty="0"/>
              <a:t> </a:t>
            </a:r>
            <a:r>
              <a:rPr lang="sk-SK" dirty="0" err="1"/>
              <a:t>radiologických</a:t>
            </a:r>
            <a:r>
              <a:rPr lang="sk-SK" dirty="0"/>
              <a:t> </a:t>
            </a:r>
            <a:r>
              <a:rPr lang="sk-SK" dirty="0" err="1"/>
              <a:t>postupů</a:t>
            </a:r>
            <a:r>
              <a:rPr lang="sk-SK" dirty="0"/>
              <a:t> a činností </a:t>
            </a:r>
            <a:r>
              <a:rPr lang="sk-SK" dirty="0" err="1"/>
              <a:t>zahrnujících</a:t>
            </a:r>
            <a:r>
              <a:rPr lang="sk-SK" dirty="0"/>
              <a:t> </a:t>
            </a:r>
            <a:r>
              <a:rPr lang="sk-SK" dirty="0" err="1"/>
              <a:t>lékařské</a:t>
            </a:r>
            <a:r>
              <a:rPr lang="sk-SK" dirty="0"/>
              <a:t> </a:t>
            </a:r>
            <a:r>
              <a:rPr lang="sk-SK" dirty="0" err="1"/>
              <a:t>ozáření</a:t>
            </a:r>
            <a:r>
              <a:rPr lang="sk-SK" dirty="0"/>
              <a:t> a </a:t>
            </a:r>
            <a:r>
              <a:rPr lang="sk-SK" dirty="0" err="1"/>
              <a:t>míru</a:t>
            </a:r>
            <a:r>
              <a:rPr lang="sk-SK" dirty="0"/>
              <a:t> </a:t>
            </a:r>
            <a:r>
              <a:rPr lang="sk-SK" dirty="0" err="1"/>
              <a:t>odpovědnosti</a:t>
            </a:r>
            <a:r>
              <a:rPr lang="sk-SK" dirty="0"/>
              <a:t> </a:t>
            </a:r>
            <a:r>
              <a:rPr lang="sk-SK" dirty="0" err="1"/>
              <a:t>poskytovatelů</a:t>
            </a:r>
            <a:r>
              <a:rPr lang="sk-SK" dirty="0"/>
              <a:t> </a:t>
            </a:r>
            <a:r>
              <a:rPr lang="sk-SK" dirty="0" err="1"/>
              <a:t>a</a:t>
            </a:r>
            <a:r>
              <a:rPr lang="sk-SK" dirty="0"/>
              <a:t> </a:t>
            </a:r>
            <a:r>
              <a:rPr lang="sk-SK" dirty="0" err="1"/>
              <a:t>zdravotnických</a:t>
            </a:r>
            <a:r>
              <a:rPr lang="sk-SK" dirty="0"/>
              <a:t> </a:t>
            </a:r>
            <a:r>
              <a:rPr lang="sk-SK" dirty="0" err="1"/>
              <a:t>pracovníků</a:t>
            </a:r>
            <a:r>
              <a:rPr lang="sk-SK" dirty="0"/>
              <a:t> v </a:t>
            </a:r>
            <a:r>
              <a:rPr lang="sk-SK" dirty="0" err="1"/>
              <a:t>souvislosti</a:t>
            </a:r>
            <a:r>
              <a:rPr lang="sk-SK" dirty="0"/>
              <a:t> s </a:t>
            </a:r>
            <a:r>
              <a:rPr lang="sk-SK" dirty="0" err="1"/>
              <a:t>těmito</a:t>
            </a:r>
            <a:r>
              <a:rPr lang="sk-SK" dirty="0"/>
              <a:t> postupy a </a:t>
            </a:r>
            <a:r>
              <a:rPr lang="sk-SK" dirty="0" err="1"/>
              <a:t>činnostmi</a:t>
            </a:r>
            <a:r>
              <a:rPr lang="sk-SK" dirty="0"/>
              <a:t> </a:t>
            </a:r>
            <a:r>
              <a:rPr lang="sk-SK" dirty="0" err="1"/>
              <a:t>a</a:t>
            </a:r>
            <a:r>
              <a:rPr lang="sk-SK" dirty="0"/>
              <a:t> stanoví </a:t>
            </a:r>
            <a:r>
              <a:rPr lang="sk-SK" dirty="0" err="1"/>
              <a:t>opatření</a:t>
            </a:r>
            <a:r>
              <a:rPr lang="sk-SK" dirty="0"/>
              <a:t> </a:t>
            </a:r>
            <a:r>
              <a:rPr lang="sk-SK" dirty="0" err="1"/>
              <a:t>pro</a:t>
            </a:r>
            <a:r>
              <a:rPr lang="sk-SK" dirty="0"/>
              <a:t> </a:t>
            </a:r>
            <a:r>
              <a:rPr lang="sk-SK" dirty="0" err="1"/>
              <a:t>zajištění</a:t>
            </a:r>
            <a:r>
              <a:rPr lang="sk-SK" dirty="0"/>
              <a:t> bezpečnosti a ochrany zdraví </a:t>
            </a:r>
            <a:r>
              <a:rPr lang="sk-SK" dirty="0" err="1"/>
              <a:t>při</a:t>
            </a:r>
            <a:r>
              <a:rPr lang="sk-SK" dirty="0"/>
              <a:t> práci.</a:t>
            </a:r>
          </a:p>
          <a:p>
            <a:pPr marL="45720" indent="0">
              <a:buNone/>
            </a:pPr>
            <a:endParaRPr lang="sk-SK" b="1" dirty="0" smtClean="0"/>
          </a:p>
          <a:p>
            <a:pPr marL="4572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smtClean="0">
                <a:effectLst/>
              </a:rPr>
              <a:t>Zdravotní služby poskytované za </a:t>
            </a:r>
            <a:r>
              <a:rPr lang="sk-SK" sz="4000" dirty="0" err="1" smtClean="0">
                <a:effectLst/>
              </a:rPr>
              <a:t>zvláštních</a:t>
            </a:r>
            <a:r>
              <a:rPr lang="sk-SK" sz="4000" dirty="0" smtClean="0">
                <a:effectLst/>
              </a:rPr>
              <a:t> </a:t>
            </a:r>
            <a:r>
              <a:rPr lang="sk-SK" sz="4000" dirty="0" err="1" smtClean="0">
                <a:effectLst/>
              </a:rPr>
              <a:t>podmínek</a:t>
            </a:r>
            <a:endParaRPr lang="sk-SK" sz="40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sk-SK" dirty="0"/>
              <a:t>Asistovaná </a:t>
            </a:r>
            <a:r>
              <a:rPr lang="sk-SK" dirty="0" err="1"/>
              <a:t>reprodukce</a:t>
            </a:r>
            <a:endParaRPr lang="sk-SK" dirty="0"/>
          </a:p>
          <a:p>
            <a:r>
              <a:rPr lang="sk-SK" dirty="0" err="1"/>
              <a:t>Sterilizace</a:t>
            </a:r>
            <a:endParaRPr lang="sk-SK" dirty="0"/>
          </a:p>
          <a:p>
            <a:r>
              <a:rPr lang="sk-SK" dirty="0"/>
              <a:t>Terapeutická </a:t>
            </a:r>
            <a:r>
              <a:rPr lang="sk-SK" dirty="0" err="1"/>
              <a:t>kastrace</a:t>
            </a:r>
            <a:r>
              <a:rPr lang="sk-SK" dirty="0"/>
              <a:t>, </a:t>
            </a:r>
            <a:r>
              <a:rPr lang="sk-SK" dirty="0" err="1"/>
              <a:t>testikulární</a:t>
            </a:r>
            <a:r>
              <a:rPr lang="sk-SK" dirty="0"/>
              <a:t> </a:t>
            </a:r>
            <a:r>
              <a:rPr lang="sk-SK" dirty="0" err="1"/>
              <a:t>pulpektomie</a:t>
            </a:r>
            <a:endParaRPr lang="sk-SK" dirty="0"/>
          </a:p>
          <a:p>
            <a:r>
              <a:rPr lang="sk-SK" dirty="0" err="1"/>
              <a:t>Změna</a:t>
            </a:r>
            <a:r>
              <a:rPr lang="sk-SK" dirty="0"/>
              <a:t> pohlaví </a:t>
            </a:r>
            <a:r>
              <a:rPr lang="sk-SK" dirty="0" err="1"/>
              <a:t>transsexuálních</a:t>
            </a:r>
            <a:r>
              <a:rPr lang="sk-SK" dirty="0"/>
              <a:t> </a:t>
            </a:r>
            <a:r>
              <a:rPr lang="sk-SK" dirty="0" err="1"/>
              <a:t>pacientů</a:t>
            </a:r>
            <a:endParaRPr lang="sk-SK" dirty="0"/>
          </a:p>
          <a:p>
            <a:r>
              <a:rPr lang="sk-SK" dirty="0" err="1"/>
              <a:t>Psychochirurgické</a:t>
            </a:r>
            <a:r>
              <a:rPr lang="sk-SK" dirty="0"/>
              <a:t> výkony</a:t>
            </a:r>
          </a:p>
          <a:p>
            <a:r>
              <a:rPr lang="sk-SK" dirty="0"/>
              <a:t>Genetická </a:t>
            </a:r>
            <a:r>
              <a:rPr lang="sk-SK" dirty="0" err="1"/>
              <a:t>vyšetření</a:t>
            </a:r>
            <a:endParaRPr lang="sk-SK" dirty="0"/>
          </a:p>
          <a:p>
            <a:r>
              <a:rPr lang="sk-SK" dirty="0" err="1"/>
              <a:t>Odběry</a:t>
            </a:r>
            <a:r>
              <a:rPr lang="sk-SK" dirty="0"/>
              <a:t> </a:t>
            </a:r>
            <a:r>
              <a:rPr lang="sk-SK" dirty="0" err="1"/>
              <a:t>lidské</a:t>
            </a:r>
            <a:r>
              <a:rPr lang="sk-SK" dirty="0"/>
              <a:t> </a:t>
            </a:r>
            <a:r>
              <a:rPr lang="sk-SK" dirty="0" err="1"/>
              <a:t>krve</a:t>
            </a:r>
            <a:r>
              <a:rPr lang="sk-SK" dirty="0"/>
              <a:t> a </a:t>
            </a:r>
            <a:r>
              <a:rPr lang="sk-SK" dirty="0" err="1"/>
              <a:t>jejích</a:t>
            </a:r>
            <a:r>
              <a:rPr lang="sk-SK" dirty="0"/>
              <a:t> </a:t>
            </a:r>
            <a:r>
              <a:rPr lang="sk-SK" dirty="0" err="1"/>
              <a:t>složek</a:t>
            </a:r>
            <a:r>
              <a:rPr lang="sk-SK" dirty="0"/>
              <a:t>, </a:t>
            </a:r>
            <a:r>
              <a:rPr lang="sk-SK" dirty="0" err="1"/>
              <a:t>léčba</a:t>
            </a:r>
            <a:r>
              <a:rPr lang="sk-SK" dirty="0"/>
              <a:t> </a:t>
            </a:r>
            <a:r>
              <a:rPr lang="sk-SK" dirty="0" err="1"/>
              <a:t>krví</a:t>
            </a:r>
            <a:r>
              <a:rPr lang="sk-SK" dirty="0"/>
              <a:t> nebo </a:t>
            </a:r>
            <a:r>
              <a:rPr lang="sk-SK" dirty="0" err="1"/>
              <a:t>jejími</a:t>
            </a:r>
            <a:r>
              <a:rPr lang="sk-SK" dirty="0"/>
              <a:t> </a:t>
            </a:r>
            <a:r>
              <a:rPr lang="sk-SK" dirty="0" err="1"/>
              <a:t>složkami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Společné podmínky	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/>
          <a:lstStyle/>
          <a:p>
            <a:r>
              <a:rPr lang="cs-CZ" dirty="0" smtClean="0"/>
              <a:t>Ze zdravotních nebo jiných než zdravotních důvodů</a:t>
            </a:r>
          </a:p>
          <a:p>
            <a:r>
              <a:rPr lang="cs-CZ" dirty="0"/>
              <a:t>Poučení </a:t>
            </a:r>
            <a:r>
              <a:rPr lang="cs-CZ" dirty="0" smtClean="0"/>
              <a:t>pacienta</a:t>
            </a:r>
          </a:p>
          <a:p>
            <a:r>
              <a:rPr lang="cs-CZ" dirty="0" smtClean="0"/>
              <a:t>Písemná žádost pacienta / písemný souhlas pacienta</a:t>
            </a:r>
          </a:p>
          <a:p>
            <a:r>
              <a:rPr lang="cs-CZ" dirty="0" smtClean="0"/>
              <a:t>U nezletilých pacientů nebo pacientů nesvéprávných souhlas zákonného zástupce</a:t>
            </a:r>
          </a:p>
          <a:p>
            <a:r>
              <a:rPr lang="cs-CZ" dirty="0" smtClean="0"/>
              <a:t>Souhlasné stanovisko odborné komise</a:t>
            </a:r>
          </a:p>
          <a:p>
            <a:r>
              <a:rPr lang="cs-CZ" dirty="0" smtClean="0"/>
              <a:t>Věkové limity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Asistovaná reprodukce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fontScale="92500" lnSpcReduction="10000"/>
          </a:bodyPr>
          <a:lstStyle/>
          <a:p>
            <a:r>
              <a:rPr lang="sk-SK" dirty="0"/>
              <a:t>Asistovanou </a:t>
            </a:r>
            <a:r>
              <a:rPr lang="sk-SK" dirty="0" err="1"/>
              <a:t>reprodukcí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</a:t>
            </a:r>
            <a:r>
              <a:rPr lang="sk-SK" dirty="0" err="1"/>
              <a:t>metody</a:t>
            </a:r>
            <a:r>
              <a:rPr lang="sk-SK" dirty="0"/>
              <a:t> a postupy,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kterých</a:t>
            </a:r>
            <a:r>
              <a:rPr lang="sk-SK" dirty="0"/>
              <a:t> </a:t>
            </a:r>
            <a:r>
              <a:rPr lang="sk-SK" dirty="0" err="1"/>
              <a:t>dochází</a:t>
            </a:r>
            <a:r>
              <a:rPr lang="sk-SK" dirty="0"/>
              <a:t> k </a:t>
            </a:r>
            <a:r>
              <a:rPr lang="sk-SK" b="1" dirty="0" err="1"/>
              <a:t>odběru</a:t>
            </a:r>
            <a:r>
              <a:rPr lang="sk-SK" b="1" dirty="0"/>
              <a:t> </a:t>
            </a:r>
            <a:r>
              <a:rPr lang="sk-SK" dirty="0" err="1"/>
              <a:t>zárodečných</a:t>
            </a:r>
            <a:r>
              <a:rPr lang="sk-SK" dirty="0"/>
              <a:t> </a:t>
            </a:r>
            <a:r>
              <a:rPr lang="sk-SK" dirty="0" err="1"/>
              <a:t>buněk</a:t>
            </a:r>
            <a:r>
              <a:rPr lang="sk-SK" dirty="0"/>
              <a:t>, k </a:t>
            </a:r>
            <a:r>
              <a:rPr lang="sk-SK" b="1" dirty="0" err="1"/>
              <a:t>manipulaci</a:t>
            </a:r>
            <a:r>
              <a:rPr lang="sk-SK" dirty="0"/>
              <a:t> s nimi, </a:t>
            </a:r>
            <a:r>
              <a:rPr lang="sk-SK" dirty="0" err="1"/>
              <a:t>ke</a:t>
            </a:r>
            <a:r>
              <a:rPr lang="sk-SK" dirty="0"/>
              <a:t> </a:t>
            </a:r>
            <a:r>
              <a:rPr lang="sk-SK" b="1" dirty="0"/>
              <a:t>vzniku </a:t>
            </a:r>
            <a:r>
              <a:rPr lang="sk-SK" b="1" dirty="0" err="1"/>
              <a:t>lidského</a:t>
            </a:r>
            <a:r>
              <a:rPr lang="sk-SK" b="1" dirty="0"/>
              <a:t> embrya </a:t>
            </a:r>
            <a:r>
              <a:rPr lang="sk-SK" dirty="0" err="1"/>
              <a:t>oplodněním</a:t>
            </a:r>
            <a:r>
              <a:rPr lang="sk-SK" dirty="0"/>
              <a:t> vajíčka spermií </a:t>
            </a:r>
            <a:r>
              <a:rPr lang="sk-SK" b="1" dirty="0"/>
              <a:t>mimo </a:t>
            </a:r>
            <a:r>
              <a:rPr lang="sk-SK" b="1" dirty="0" err="1"/>
              <a:t>tělo</a:t>
            </a:r>
            <a:r>
              <a:rPr lang="sk-SK" b="1" dirty="0"/>
              <a:t> ženy</a:t>
            </a:r>
            <a:r>
              <a:rPr lang="sk-SK" dirty="0"/>
              <a:t>, k </a:t>
            </a:r>
            <a:r>
              <a:rPr lang="sk-SK" b="1" dirty="0" err="1"/>
              <a:t>manipulaci</a:t>
            </a:r>
            <a:r>
              <a:rPr lang="sk-SK" b="1" dirty="0"/>
              <a:t> s </a:t>
            </a:r>
            <a:r>
              <a:rPr lang="sk-SK" b="1" dirty="0" err="1"/>
              <a:t>lidskými</a:t>
            </a:r>
            <a:r>
              <a:rPr lang="sk-SK" b="1" dirty="0"/>
              <a:t> </a:t>
            </a:r>
            <a:r>
              <a:rPr lang="sk-SK" b="1" dirty="0" err="1"/>
              <a:t>embryi</a:t>
            </a:r>
            <a:r>
              <a:rPr lang="sk-SK" dirty="0"/>
              <a:t>, </a:t>
            </a:r>
            <a:r>
              <a:rPr lang="sk-SK" dirty="0" err="1"/>
              <a:t>včetně</a:t>
            </a:r>
            <a:r>
              <a:rPr lang="sk-SK" dirty="0"/>
              <a:t> </a:t>
            </a:r>
            <a:r>
              <a:rPr lang="sk-SK" dirty="0" err="1"/>
              <a:t>jejich</a:t>
            </a:r>
            <a:r>
              <a:rPr lang="sk-SK" dirty="0"/>
              <a:t> </a:t>
            </a:r>
            <a:r>
              <a:rPr lang="sk-SK" b="1" dirty="0" err="1"/>
              <a:t>uchovávání</a:t>
            </a:r>
            <a:r>
              <a:rPr lang="sk-SK" dirty="0"/>
              <a:t>, a to </a:t>
            </a:r>
            <a:r>
              <a:rPr lang="sk-SK" b="1" u="sng" dirty="0"/>
              <a:t>za </a:t>
            </a:r>
            <a:r>
              <a:rPr lang="sk-SK" b="1" u="sng" dirty="0" err="1"/>
              <a:t>účelem</a:t>
            </a:r>
            <a:r>
              <a:rPr lang="sk-SK" b="1" u="sng" dirty="0"/>
              <a:t> </a:t>
            </a:r>
            <a:r>
              <a:rPr lang="sk-SK" b="1" u="sng" dirty="0" err="1"/>
              <a:t>umělého</a:t>
            </a:r>
            <a:r>
              <a:rPr lang="sk-SK" b="1" u="sng" dirty="0"/>
              <a:t> </a:t>
            </a:r>
            <a:r>
              <a:rPr lang="sk-SK" b="1" u="sng" dirty="0" err="1"/>
              <a:t>oplodnění</a:t>
            </a:r>
            <a:r>
              <a:rPr lang="sk-SK" b="1" u="sng" dirty="0"/>
              <a:t> ženy</a:t>
            </a:r>
          </a:p>
          <a:p>
            <a:r>
              <a:rPr lang="sk-SK" b="1" dirty="0"/>
              <a:t>a)</a:t>
            </a:r>
            <a:r>
              <a:rPr lang="sk-SK" dirty="0"/>
              <a:t> </a:t>
            </a:r>
            <a:r>
              <a:rPr lang="sk-SK" dirty="0" err="1"/>
              <a:t>ze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léčbě</a:t>
            </a:r>
            <a:r>
              <a:rPr lang="sk-SK" dirty="0"/>
              <a:t> </a:t>
            </a:r>
            <a:r>
              <a:rPr lang="sk-SK" dirty="0" err="1"/>
              <a:t>její</a:t>
            </a:r>
            <a:r>
              <a:rPr lang="sk-SK" dirty="0"/>
              <a:t> neplodnosti nebo neplodnosti </a:t>
            </a:r>
            <a:r>
              <a:rPr lang="sk-SK" dirty="0" err="1"/>
              <a:t>muže</a:t>
            </a:r>
            <a:r>
              <a:rPr lang="sk-SK" dirty="0"/>
              <a:t>, </a:t>
            </a:r>
            <a:r>
              <a:rPr lang="sk-SK" dirty="0" err="1"/>
              <a:t>jestliže</a:t>
            </a:r>
            <a:endParaRPr lang="sk-SK" dirty="0"/>
          </a:p>
          <a:p>
            <a:r>
              <a:rPr lang="sk-SK" b="1" dirty="0"/>
              <a:t>1.</a:t>
            </a:r>
            <a:r>
              <a:rPr lang="sk-SK" dirty="0"/>
              <a:t> je málo </a:t>
            </a:r>
            <a:r>
              <a:rPr lang="sk-SK" dirty="0" err="1"/>
              <a:t>pravděpodobné</a:t>
            </a:r>
            <a:r>
              <a:rPr lang="sk-SK" dirty="0"/>
              <a:t> nebo </a:t>
            </a:r>
            <a:r>
              <a:rPr lang="sk-SK" dirty="0" err="1"/>
              <a:t>zcela</a:t>
            </a:r>
            <a:r>
              <a:rPr lang="sk-SK" dirty="0"/>
              <a:t> </a:t>
            </a:r>
            <a:r>
              <a:rPr lang="sk-SK" dirty="0" err="1"/>
              <a:t>vyloučené</a:t>
            </a:r>
            <a:r>
              <a:rPr lang="sk-SK" dirty="0"/>
              <a:t>, aby žena </a:t>
            </a:r>
            <a:r>
              <a:rPr lang="sk-SK" dirty="0" err="1"/>
              <a:t>otěhotněla</a:t>
            </a:r>
            <a:r>
              <a:rPr lang="sk-SK" dirty="0"/>
              <a:t> </a:t>
            </a:r>
            <a:r>
              <a:rPr lang="sk-SK" dirty="0" err="1"/>
              <a:t>přirozeným</a:t>
            </a:r>
            <a:r>
              <a:rPr lang="sk-SK" dirty="0"/>
              <a:t> </a:t>
            </a:r>
            <a:r>
              <a:rPr lang="sk-SK" dirty="0" err="1"/>
              <a:t>způsobem</a:t>
            </a:r>
            <a:r>
              <a:rPr lang="sk-SK" dirty="0"/>
              <a:t> nebo aby donosila životaschopný plod, a</a:t>
            </a:r>
          </a:p>
          <a:p>
            <a:r>
              <a:rPr lang="sk-SK" b="1" dirty="0"/>
              <a:t>2.</a:t>
            </a:r>
            <a:r>
              <a:rPr lang="sk-SK" dirty="0"/>
              <a:t> </a:t>
            </a:r>
            <a:r>
              <a:rPr lang="sk-SK" dirty="0" err="1"/>
              <a:t>jiné</a:t>
            </a:r>
            <a:r>
              <a:rPr lang="sk-SK" dirty="0"/>
              <a:t> </a:t>
            </a:r>
            <a:r>
              <a:rPr lang="sk-SK" dirty="0" err="1"/>
              <a:t>způsoby</a:t>
            </a:r>
            <a:r>
              <a:rPr lang="sk-SK" dirty="0"/>
              <a:t> </a:t>
            </a:r>
            <a:r>
              <a:rPr lang="sk-SK" dirty="0" err="1"/>
              <a:t>léčby</a:t>
            </a:r>
            <a:r>
              <a:rPr lang="sk-SK" dirty="0"/>
              <a:t> </a:t>
            </a:r>
            <a:r>
              <a:rPr lang="sk-SK" dirty="0" err="1"/>
              <a:t>její</a:t>
            </a:r>
            <a:r>
              <a:rPr lang="sk-SK" dirty="0"/>
              <a:t> neplodnosti nebo neplodnosti </a:t>
            </a:r>
            <a:r>
              <a:rPr lang="sk-SK" dirty="0" err="1"/>
              <a:t>muže</a:t>
            </a:r>
            <a:r>
              <a:rPr lang="sk-SK" dirty="0"/>
              <a:t> </a:t>
            </a:r>
            <a:r>
              <a:rPr lang="sk-SK" dirty="0" err="1"/>
              <a:t>nevedly</a:t>
            </a:r>
            <a:r>
              <a:rPr lang="sk-SK" dirty="0"/>
              <a:t> nebo s vysokou </a:t>
            </a:r>
            <a:r>
              <a:rPr lang="sk-SK" dirty="0" err="1"/>
              <a:t>mírou</a:t>
            </a:r>
            <a:r>
              <a:rPr lang="sk-SK" dirty="0"/>
              <a:t> </a:t>
            </a:r>
            <a:r>
              <a:rPr lang="sk-SK" dirty="0" err="1"/>
              <a:t>pravděpodobnosti</a:t>
            </a:r>
            <a:r>
              <a:rPr lang="sk-SK" dirty="0"/>
              <a:t> </a:t>
            </a:r>
            <a:r>
              <a:rPr lang="sk-SK" dirty="0" err="1"/>
              <a:t>nepovedou</a:t>
            </a:r>
            <a:r>
              <a:rPr lang="sk-SK" dirty="0"/>
              <a:t> k </a:t>
            </a:r>
            <a:r>
              <a:rPr lang="sk-SK" dirty="0" err="1"/>
              <a:t>jejímu</a:t>
            </a:r>
            <a:r>
              <a:rPr lang="sk-SK" dirty="0"/>
              <a:t> </a:t>
            </a:r>
            <a:r>
              <a:rPr lang="sk-SK" dirty="0" err="1"/>
              <a:t>otěhotnění</a:t>
            </a:r>
            <a:r>
              <a:rPr lang="sk-SK" dirty="0"/>
              <a:t>, nebo</a:t>
            </a:r>
          </a:p>
          <a:p>
            <a:r>
              <a:rPr lang="sk-SK" b="1" dirty="0"/>
              <a:t>b)</a:t>
            </a:r>
            <a:r>
              <a:rPr lang="sk-SK" dirty="0"/>
              <a:t> </a:t>
            </a:r>
            <a:r>
              <a:rPr lang="sk-SK" dirty="0" err="1"/>
              <a:t>pokud</a:t>
            </a:r>
            <a:r>
              <a:rPr lang="sk-SK" dirty="0"/>
              <a:t> </a:t>
            </a:r>
            <a:r>
              <a:rPr lang="sk-SK" dirty="0" err="1"/>
              <a:t>jde</a:t>
            </a:r>
            <a:r>
              <a:rPr lang="sk-SK" dirty="0"/>
              <a:t> o </a:t>
            </a:r>
            <a:r>
              <a:rPr lang="sk-SK" dirty="0" err="1"/>
              <a:t>potřebu</a:t>
            </a:r>
            <a:r>
              <a:rPr lang="sk-SK" dirty="0"/>
              <a:t> časného genetického </a:t>
            </a:r>
            <a:r>
              <a:rPr lang="sk-SK" dirty="0" err="1"/>
              <a:t>vyšetření</a:t>
            </a:r>
            <a:r>
              <a:rPr lang="sk-SK" dirty="0"/>
              <a:t> </a:t>
            </a:r>
            <a:r>
              <a:rPr lang="sk-SK" dirty="0" err="1"/>
              <a:t>lidského</a:t>
            </a:r>
            <a:r>
              <a:rPr lang="sk-SK" dirty="0"/>
              <a:t> embrya, </a:t>
            </a:r>
            <a:r>
              <a:rPr lang="sk-SK" dirty="0" err="1"/>
              <a:t>je-li</a:t>
            </a:r>
            <a:r>
              <a:rPr lang="sk-SK" dirty="0"/>
              <a:t> zdraví </a:t>
            </a:r>
            <a:r>
              <a:rPr lang="sk-SK" dirty="0" err="1"/>
              <a:t>budoucího</a:t>
            </a:r>
            <a:r>
              <a:rPr lang="sk-SK" dirty="0"/>
              <a:t> </a:t>
            </a:r>
            <a:r>
              <a:rPr lang="sk-SK" dirty="0" err="1"/>
              <a:t>dítěte</a:t>
            </a:r>
            <a:r>
              <a:rPr lang="sk-SK" dirty="0"/>
              <a:t> </a:t>
            </a:r>
            <a:r>
              <a:rPr lang="sk-SK" dirty="0" err="1"/>
              <a:t>ohroženo</a:t>
            </a:r>
            <a:r>
              <a:rPr lang="sk-SK" dirty="0"/>
              <a:t> z </a:t>
            </a:r>
            <a:r>
              <a:rPr lang="sk-SK" dirty="0" err="1"/>
              <a:t>důvodu</a:t>
            </a:r>
            <a:r>
              <a:rPr lang="sk-SK" dirty="0"/>
              <a:t> </a:t>
            </a:r>
            <a:r>
              <a:rPr lang="sk-SK" dirty="0" err="1"/>
              <a:t>prokazatelného</a:t>
            </a:r>
            <a:r>
              <a:rPr lang="sk-SK" dirty="0"/>
              <a:t> rizika </a:t>
            </a:r>
            <a:r>
              <a:rPr lang="sk-SK" dirty="0" err="1"/>
              <a:t>přenosu</a:t>
            </a:r>
            <a:r>
              <a:rPr lang="sk-SK" dirty="0"/>
              <a:t> geneticky </a:t>
            </a:r>
            <a:r>
              <a:rPr lang="sk-SK" dirty="0" err="1"/>
              <a:t>podmíněných</a:t>
            </a:r>
            <a:r>
              <a:rPr lang="sk-SK" dirty="0"/>
              <a:t> nemocí nebo </a:t>
            </a:r>
            <a:r>
              <a:rPr lang="sk-SK" dirty="0" err="1"/>
              <a:t>vad</a:t>
            </a:r>
            <a:r>
              <a:rPr lang="sk-SK" dirty="0"/>
              <a:t>, </a:t>
            </a:r>
            <a:r>
              <a:rPr lang="sk-SK" dirty="0" err="1"/>
              <a:t>jejichž</a:t>
            </a:r>
            <a:r>
              <a:rPr lang="sk-SK" dirty="0"/>
              <a:t> </a:t>
            </a:r>
            <a:r>
              <a:rPr lang="sk-SK" dirty="0" err="1"/>
              <a:t>nositelem</a:t>
            </a:r>
            <a:r>
              <a:rPr lang="sk-SK" dirty="0"/>
              <a:t> je tato žena nebo muž.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dirty="0" smtClean="0"/>
              <a:t>Asistovaná reprodukce</a:t>
            </a:r>
            <a:endParaRPr lang="sk-SK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349627" cy="20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95536" y="1859340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5" name="Obdélník 4"/>
          <p:cNvSpPr/>
          <p:nvPr/>
        </p:nvSpPr>
        <p:spPr>
          <a:xfrm>
            <a:off x="179512" y="1305342"/>
            <a:ext cx="87849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200" dirty="0" err="1" smtClean="0"/>
              <a:t>lze</a:t>
            </a:r>
            <a:r>
              <a:rPr lang="sk-SK" sz="2200" dirty="0" smtClean="0"/>
              <a:t> </a:t>
            </a:r>
            <a:r>
              <a:rPr lang="sk-SK" sz="2200" dirty="0" err="1"/>
              <a:t>provést</a:t>
            </a:r>
            <a:r>
              <a:rPr lang="sk-SK" sz="2200" dirty="0"/>
              <a:t> </a:t>
            </a:r>
            <a:r>
              <a:rPr lang="sk-SK" sz="2200" dirty="0" err="1"/>
              <a:t>ženě</a:t>
            </a:r>
            <a:r>
              <a:rPr lang="sk-SK" sz="2200" dirty="0"/>
              <a:t> v </a:t>
            </a:r>
            <a:r>
              <a:rPr lang="sk-SK" sz="2200" dirty="0" err="1"/>
              <a:t>jejím</a:t>
            </a:r>
            <a:r>
              <a:rPr lang="sk-SK" sz="2200" dirty="0"/>
              <a:t> </a:t>
            </a:r>
            <a:r>
              <a:rPr lang="sk-SK" sz="2200" dirty="0" err="1"/>
              <a:t>plodném</a:t>
            </a:r>
            <a:r>
              <a:rPr lang="sk-SK" sz="2200" dirty="0"/>
              <a:t> </a:t>
            </a:r>
            <a:r>
              <a:rPr lang="sk-SK" sz="2200" dirty="0" err="1"/>
              <a:t>věku</a:t>
            </a:r>
            <a:r>
              <a:rPr lang="sk-SK" sz="2200" dirty="0"/>
              <a:t>, </a:t>
            </a:r>
            <a:r>
              <a:rPr lang="sk-SK" sz="2200" dirty="0" err="1"/>
              <a:t>pokud</a:t>
            </a:r>
            <a:r>
              <a:rPr lang="sk-SK" sz="2200" dirty="0"/>
              <a:t> </a:t>
            </a:r>
            <a:r>
              <a:rPr lang="sk-SK" sz="2200" dirty="0" err="1"/>
              <a:t>její</a:t>
            </a:r>
            <a:r>
              <a:rPr lang="sk-SK" sz="2200" dirty="0"/>
              <a:t> </a:t>
            </a:r>
            <a:r>
              <a:rPr lang="sk-SK" sz="2200" dirty="0" err="1"/>
              <a:t>věk</a:t>
            </a:r>
            <a:r>
              <a:rPr lang="sk-SK" sz="2200" dirty="0"/>
              <a:t> </a:t>
            </a:r>
            <a:r>
              <a:rPr lang="sk-SK" sz="2200" dirty="0" err="1"/>
              <a:t>nepřekročil</a:t>
            </a:r>
            <a:r>
              <a:rPr lang="sk-SK" sz="2200" dirty="0"/>
              <a:t> 49 </a:t>
            </a:r>
            <a:r>
              <a:rPr lang="sk-SK" sz="2200" dirty="0" smtClean="0"/>
              <a:t>let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200" dirty="0" smtClean="0"/>
              <a:t>na </a:t>
            </a:r>
            <a:r>
              <a:rPr lang="sk-SK" sz="2200" dirty="0" err="1"/>
              <a:t>základě</a:t>
            </a:r>
            <a:r>
              <a:rPr lang="sk-SK" sz="2200" dirty="0"/>
              <a:t> </a:t>
            </a:r>
            <a:r>
              <a:rPr lang="sk-SK" sz="2200" dirty="0" err="1"/>
              <a:t>písemné</a:t>
            </a:r>
            <a:r>
              <a:rPr lang="sk-SK" sz="2200" dirty="0"/>
              <a:t> </a:t>
            </a:r>
            <a:r>
              <a:rPr lang="sk-SK" sz="2200" dirty="0" err="1"/>
              <a:t>žádosti</a:t>
            </a:r>
            <a:r>
              <a:rPr lang="sk-SK" sz="2200" dirty="0"/>
              <a:t> ženy a </a:t>
            </a:r>
            <a:r>
              <a:rPr lang="sk-SK" sz="2200" dirty="0" err="1"/>
              <a:t>muže</a:t>
            </a:r>
            <a:r>
              <a:rPr lang="sk-SK" sz="2200" dirty="0"/>
              <a:t>, </a:t>
            </a:r>
            <a:r>
              <a:rPr lang="sk-SK" sz="2200" dirty="0" err="1"/>
              <a:t>kteří</a:t>
            </a:r>
            <a:r>
              <a:rPr lang="sk-SK" sz="2200" dirty="0"/>
              <a:t> tuto zdravotní službu </a:t>
            </a:r>
            <a:r>
              <a:rPr lang="sk-SK" sz="2200" dirty="0" err="1"/>
              <a:t>hodlají</a:t>
            </a:r>
            <a:r>
              <a:rPr lang="sk-SK" sz="2200" dirty="0"/>
              <a:t> </a:t>
            </a:r>
            <a:r>
              <a:rPr lang="sk-SK" sz="2200" dirty="0" err="1"/>
              <a:t>podstoupit</a:t>
            </a:r>
            <a:r>
              <a:rPr lang="sk-SK" sz="2200" dirty="0"/>
              <a:t> </a:t>
            </a:r>
            <a:r>
              <a:rPr lang="sk-SK" sz="2200" dirty="0" err="1"/>
              <a:t>společně</a:t>
            </a:r>
            <a:r>
              <a:rPr lang="sk-SK" sz="2200" dirty="0"/>
              <a:t> (</a:t>
            </a:r>
            <a:r>
              <a:rPr lang="sk-SK" sz="2200" dirty="0" err="1"/>
              <a:t>dále</a:t>
            </a:r>
            <a:r>
              <a:rPr lang="sk-SK" sz="2200" dirty="0"/>
              <a:t> jen „neplodný pár</a:t>
            </a:r>
            <a:r>
              <a:rPr lang="sk-SK" sz="2200" dirty="0" smtClean="0"/>
              <a:t>“)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200" dirty="0" err="1" smtClean="0"/>
              <a:t>žádost</a:t>
            </a:r>
            <a:r>
              <a:rPr lang="sk-SK" sz="2200" dirty="0" smtClean="0"/>
              <a:t> </a:t>
            </a:r>
            <a:r>
              <a:rPr lang="sk-SK" sz="2200" dirty="0"/>
              <a:t>neplodného páru </a:t>
            </a:r>
            <a:r>
              <a:rPr lang="sk-SK" sz="2200" dirty="0" err="1"/>
              <a:t>žádajícího</a:t>
            </a:r>
            <a:r>
              <a:rPr lang="sk-SK" sz="2200" dirty="0"/>
              <a:t> o </a:t>
            </a:r>
            <a:r>
              <a:rPr lang="sk-SK" sz="2200" dirty="0" err="1"/>
              <a:t>umělé</a:t>
            </a:r>
            <a:r>
              <a:rPr lang="sk-SK" sz="2200" dirty="0"/>
              <a:t> </a:t>
            </a:r>
            <a:r>
              <a:rPr lang="sk-SK" sz="2200" dirty="0" err="1"/>
              <a:t>oplodnění</a:t>
            </a:r>
            <a:r>
              <a:rPr lang="sk-SK" sz="2200" dirty="0"/>
              <a:t> </a:t>
            </a:r>
            <a:r>
              <a:rPr lang="sk-SK" sz="2200" dirty="0" err="1"/>
              <a:t>nesmí</a:t>
            </a:r>
            <a:r>
              <a:rPr lang="sk-SK" sz="2200" dirty="0"/>
              <a:t> </a:t>
            </a:r>
            <a:r>
              <a:rPr lang="sk-SK" sz="2200" dirty="0" err="1"/>
              <a:t>být</a:t>
            </a:r>
            <a:r>
              <a:rPr lang="sk-SK" sz="2200" dirty="0"/>
              <a:t> starší než 6 </a:t>
            </a:r>
            <a:r>
              <a:rPr lang="sk-SK" sz="2200" dirty="0" err="1" smtClean="0"/>
              <a:t>měsíců</a:t>
            </a:r>
            <a:endParaRPr lang="sk-SK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 err="1" smtClean="0"/>
              <a:t>pro</a:t>
            </a:r>
            <a:r>
              <a:rPr lang="sk-SK" sz="2400" dirty="0" smtClean="0"/>
              <a:t> </a:t>
            </a:r>
            <a:r>
              <a:rPr lang="sk-SK" sz="2400" dirty="0" err="1"/>
              <a:t>umělé</a:t>
            </a:r>
            <a:r>
              <a:rPr lang="sk-SK" sz="2400" dirty="0"/>
              <a:t> </a:t>
            </a:r>
            <a:r>
              <a:rPr lang="sk-SK" sz="2400" dirty="0" err="1"/>
              <a:t>oplodnění</a:t>
            </a:r>
            <a:r>
              <a:rPr lang="sk-SK" sz="2400" dirty="0"/>
              <a:t> ženy </a:t>
            </a:r>
            <a:r>
              <a:rPr lang="sk-SK" sz="2400" dirty="0" err="1"/>
              <a:t>lze</a:t>
            </a:r>
            <a:r>
              <a:rPr lang="sk-SK" sz="2400" dirty="0"/>
              <a:t> </a:t>
            </a:r>
            <a:r>
              <a:rPr lang="sk-SK" sz="2400" dirty="0" err="1" smtClean="0"/>
              <a:t>použít</a:t>
            </a:r>
            <a:r>
              <a:rPr lang="sk-SK" sz="2400" dirty="0" smtClean="0"/>
              <a:t> vajíčka </a:t>
            </a:r>
            <a:r>
              <a:rPr lang="sk-SK" sz="2400" dirty="0"/>
              <a:t>získaná od </a:t>
            </a:r>
            <a:r>
              <a:rPr lang="sk-SK" sz="2400" dirty="0" err="1"/>
              <a:t>této</a:t>
            </a:r>
            <a:r>
              <a:rPr lang="sk-SK" sz="2400" dirty="0"/>
              <a:t> </a:t>
            </a:r>
            <a:r>
              <a:rPr lang="sk-SK" sz="2400" dirty="0" smtClean="0"/>
              <a:t>ženy/ spermie </a:t>
            </a:r>
            <a:r>
              <a:rPr lang="sk-SK" sz="2400" dirty="0"/>
              <a:t>získané od </a:t>
            </a:r>
            <a:r>
              <a:rPr lang="sk-SK" sz="2400" dirty="0" err="1" smtClean="0"/>
              <a:t>muže</a:t>
            </a:r>
            <a:r>
              <a:rPr lang="sk-SK" sz="2400" dirty="0" smtClean="0"/>
              <a:t>, </a:t>
            </a:r>
            <a:r>
              <a:rPr lang="sk-SK" sz="2400" dirty="0" err="1"/>
              <a:t>který</a:t>
            </a:r>
            <a:r>
              <a:rPr lang="sk-SK" sz="2400" dirty="0"/>
              <a:t> </a:t>
            </a:r>
            <a:r>
              <a:rPr lang="sk-SK" sz="2400" dirty="0" err="1"/>
              <a:t>se</a:t>
            </a:r>
            <a:r>
              <a:rPr lang="sk-SK" sz="2400" dirty="0"/>
              <a:t> ženou podstupuje </a:t>
            </a:r>
            <a:r>
              <a:rPr lang="sk-SK" sz="2400" dirty="0" err="1"/>
              <a:t>léčbu</a:t>
            </a:r>
            <a:r>
              <a:rPr lang="sk-SK" sz="2400" dirty="0"/>
              <a:t> neplodnosti </a:t>
            </a:r>
            <a:r>
              <a:rPr lang="sk-SK" sz="2400" dirty="0" err="1"/>
              <a:t>společně</a:t>
            </a:r>
            <a:r>
              <a:rPr lang="sk-SK" sz="2400" dirty="0" smtClean="0"/>
              <a:t>,/</a:t>
            </a:r>
            <a:r>
              <a:rPr lang="sk-SK" sz="2400" dirty="0" err="1" smtClean="0"/>
              <a:t>zárodečné</a:t>
            </a:r>
            <a:r>
              <a:rPr lang="sk-SK" sz="2400" dirty="0" smtClean="0"/>
              <a:t> </a:t>
            </a:r>
            <a:r>
              <a:rPr lang="sk-SK" sz="2400" dirty="0" err="1"/>
              <a:t>buňky</a:t>
            </a:r>
            <a:r>
              <a:rPr lang="sk-SK" sz="2400" dirty="0"/>
              <a:t> </a:t>
            </a:r>
            <a:r>
              <a:rPr lang="sk-SK" sz="2400" dirty="0" smtClean="0"/>
              <a:t>darované</a:t>
            </a:r>
            <a:r>
              <a:rPr lang="en-US" sz="2400" dirty="0" smtClean="0"/>
              <a:t>-</a:t>
            </a:r>
            <a:r>
              <a:rPr lang="sk-SK" sz="2400" dirty="0" smtClean="0"/>
              <a:t> </a:t>
            </a:r>
            <a:r>
              <a:rPr lang="sk-SK" sz="2400" dirty="0" err="1" smtClean="0"/>
              <a:t>anonymním</a:t>
            </a:r>
            <a:r>
              <a:rPr lang="sk-SK" sz="2400" dirty="0" smtClean="0"/>
              <a:t> </a:t>
            </a:r>
            <a:r>
              <a:rPr lang="sk-SK" sz="2400" dirty="0" err="1"/>
              <a:t>dárcem</a:t>
            </a:r>
            <a:r>
              <a:rPr lang="sk-SK" sz="2400" dirty="0"/>
              <a:t> </a:t>
            </a:r>
            <a:r>
              <a:rPr lang="en-US" sz="2400" dirty="0" smtClean="0"/>
              <a:t>(</a:t>
            </a:r>
            <a:r>
              <a:rPr lang="sk-SK" sz="2400" dirty="0" smtClean="0"/>
              <a:t>žena</a:t>
            </a:r>
            <a:r>
              <a:rPr lang="en-US" sz="2400" dirty="0" smtClean="0"/>
              <a:t> 18-35, mu</a:t>
            </a:r>
            <a:r>
              <a:rPr lang="sk-SK" sz="2400" dirty="0" smtClean="0"/>
              <a:t>ž 18-40</a:t>
            </a:r>
            <a:r>
              <a:rPr lang="en-US" sz="2400" dirty="0" smtClean="0"/>
              <a:t> )</a:t>
            </a:r>
            <a:r>
              <a:rPr lang="sk-SK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 err="1" smtClean="0"/>
              <a:t>léčbu</a:t>
            </a:r>
            <a:r>
              <a:rPr lang="sk-SK" sz="2400" dirty="0" smtClean="0"/>
              <a:t> </a:t>
            </a:r>
            <a:r>
              <a:rPr lang="sk-SK" sz="2400" dirty="0" err="1"/>
              <a:t>metodami</a:t>
            </a:r>
            <a:r>
              <a:rPr lang="sk-SK" sz="2400" dirty="0"/>
              <a:t> asistované </a:t>
            </a:r>
            <a:r>
              <a:rPr lang="sk-SK" sz="2400" dirty="0" err="1"/>
              <a:t>reprodukce</a:t>
            </a:r>
            <a:r>
              <a:rPr lang="sk-SK" sz="2400" dirty="0"/>
              <a:t> </a:t>
            </a:r>
            <a:r>
              <a:rPr lang="sk-SK" sz="2400" dirty="0" err="1"/>
              <a:t>může</a:t>
            </a:r>
            <a:r>
              <a:rPr lang="sk-SK" sz="2400" dirty="0"/>
              <a:t> </a:t>
            </a:r>
            <a:r>
              <a:rPr lang="sk-SK" sz="2400" dirty="0" err="1"/>
              <a:t>provádět</a:t>
            </a:r>
            <a:r>
              <a:rPr lang="sk-SK" sz="2400" dirty="0"/>
              <a:t> </a:t>
            </a:r>
            <a:r>
              <a:rPr lang="sk-SK" sz="2400" dirty="0" err="1"/>
              <a:t>pouze</a:t>
            </a:r>
            <a:r>
              <a:rPr lang="sk-SK" sz="2400" dirty="0"/>
              <a:t> </a:t>
            </a:r>
            <a:r>
              <a:rPr lang="sk-SK" sz="2400" dirty="0" err="1"/>
              <a:t>poskytovatel</a:t>
            </a:r>
            <a:r>
              <a:rPr lang="sk-SK" sz="2400" dirty="0"/>
              <a:t>, </a:t>
            </a:r>
            <a:r>
              <a:rPr lang="sk-SK" sz="2400" dirty="0" err="1"/>
              <a:t>kterému</a:t>
            </a:r>
            <a:r>
              <a:rPr lang="sk-SK" sz="2400" dirty="0"/>
              <a:t> </a:t>
            </a:r>
            <a:r>
              <a:rPr lang="sk-SK" sz="2400" dirty="0" err="1"/>
              <a:t>bylo</a:t>
            </a:r>
            <a:r>
              <a:rPr lang="sk-SK" sz="2400" dirty="0"/>
              <a:t> </a:t>
            </a:r>
            <a:r>
              <a:rPr lang="sk-SK" sz="2400" dirty="0" err="1"/>
              <a:t>uděleno</a:t>
            </a:r>
            <a:r>
              <a:rPr lang="sk-SK" sz="2400" dirty="0"/>
              <a:t> </a:t>
            </a:r>
            <a:r>
              <a:rPr lang="sk-SK" sz="2400" dirty="0" err="1"/>
              <a:t>oprávnění</a:t>
            </a:r>
            <a:r>
              <a:rPr lang="sk-SK" sz="2400" dirty="0"/>
              <a:t> k </a:t>
            </a:r>
            <a:r>
              <a:rPr lang="sk-SK" sz="2400" dirty="0" err="1"/>
              <a:t>poskytování</a:t>
            </a:r>
            <a:r>
              <a:rPr lang="sk-SK" sz="2400" dirty="0"/>
              <a:t> </a:t>
            </a:r>
            <a:r>
              <a:rPr lang="sk-SK" sz="2400" dirty="0" err="1"/>
              <a:t>zdravotních</a:t>
            </a:r>
            <a:r>
              <a:rPr lang="sk-SK" sz="2400" dirty="0"/>
              <a:t> </a:t>
            </a:r>
            <a:r>
              <a:rPr lang="sk-SK" sz="2400" dirty="0" err="1"/>
              <a:t>služeb</a:t>
            </a:r>
            <a:r>
              <a:rPr lang="sk-SK" sz="2400" dirty="0"/>
              <a:t> v oboru reprodukční </a:t>
            </a:r>
            <a:r>
              <a:rPr lang="sk-SK" sz="2400" dirty="0" smtClean="0"/>
              <a:t>medicína</a:t>
            </a: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sk-SK" sz="4000" dirty="0" err="1" smtClean="0"/>
              <a:t>Sterilizace</a:t>
            </a:r>
            <a:endParaRPr lang="sk-SK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640960" cy="5040560"/>
          </a:xfrm>
        </p:spPr>
        <p:txBody>
          <a:bodyPr>
            <a:normAutofit lnSpcReduction="10000"/>
          </a:bodyPr>
          <a:lstStyle/>
          <a:p>
            <a:r>
              <a:rPr lang="sk-SK" dirty="0"/>
              <a:t>zdravotní výkon </a:t>
            </a:r>
            <a:r>
              <a:rPr lang="sk-SK" dirty="0" err="1"/>
              <a:t>zabraňující</a:t>
            </a:r>
            <a:r>
              <a:rPr lang="sk-SK" dirty="0"/>
              <a:t> plodnosti bez </a:t>
            </a:r>
            <a:r>
              <a:rPr lang="sk-SK" dirty="0" err="1"/>
              <a:t>odstranění</a:t>
            </a:r>
            <a:r>
              <a:rPr lang="sk-SK" dirty="0"/>
              <a:t> nebo </a:t>
            </a:r>
            <a:r>
              <a:rPr lang="sk-SK" dirty="0" err="1"/>
              <a:t>poškození</a:t>
            </a:r>
            <a:r>
              <a:rPr lang="sk-SK" dirty="0"/>
              <a:t> </a:t>
            </a:r>
            <a:r>
              <a:rPr lang="sk-SK" dirty="0" err="1"/>
              <a:t>pohlavních</a:t>
            </a:r>
            <a:r>
              <a:rPr lang="sk-SK" dirty="0"/>
              <a:t> </a:t>
            </a:r>
            <a:r>
              <a:rPr lang="sk-SK" dirty="0" err="1" smtClean="0"/>
              <a:t>žláz</a:t>
            </a:r>
            <a:endParaRPr lang="sk-SK" dirty="0" smtClean="0"/>
          </a:p>
          <a:p>
            <a:r>
              <a:rPr lang="sk-SK" dirty="0" err="1" smtClean="0"/>
              <a:t>lze</a:t>
            </a:r>
            <a:r>
              <a:rPr lang="sk-SK" dirty="0" smtClean="0"/>
              <a:t> </a:t>
            </a:r>
            <a:r>
              <a:rPr lang="sk-SK" dirty="0" err="1"/>
              <a:t>provést</a:t>
            </a:r>
            <a:r>
              <a:rPr lang="sk-SK" dirty="0"/>
              <a:t> </a:t>
            </a:r>
            <a:r>
              <a:rPr lang="sk-SK" dirty="0" err="1"/>
              <a:t>ze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 nebo z </a:t>
            </a:r>
            <a:r>
              <a:rPr lang="sk-SK" dirty="0" err="1"/>
              <a:t>jiných</a:t>
            </a:r>
            <a:r>
              <a:rPr lang="sk-SK" dirty="0"/>
              <a:t> než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 smtClean="0"/>
              <a:t>důvodů</a:t>
            </a:r>
            <a:endParaRPr lang="sk-SK" dirty="0" smtClean="0"/>
          </a:p>
          <a:p>
            <a:r>
              <a:rPr lang="sk-SK" dirty="0" err="1"/>
              <a:t>z</a:t>
            </a:r>
            <a:r>
              <a:rPr lang="sk-SK" dirty="0" err="1" smtClean="0"/>
              <a:t>dravotními</a:t>
            </a:r>
            <a:r>
              <a:rPr lang="sk-SK" dirty="0" smtClean="0"/>
              <a:t> </a:t>
            </a:r>
            <a:r>
              <a:rPr lang="sk-SK" dirty="0" err="1"/>
              <a:t>důvody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rozumí</a:t>
            </a:r>
            <a:r>
              <a:rPr lang="sk-SK" dirty="0"/>
              <a:t> </a:t>
            </a:r>
            <a:r>
              <a:rPr lang="sk-SK" dirty="0" err="1"/>
              <a:t>takové</a:t>
            </a:r>
            <a:r>
              <a:rPr lang="sk-SK" dirty="0"/>
              <a:t> nemoci nebo </a:t>
            </a:r>
            <a:r>
              <a:rPr lang="sk-SK" dirty="0" err="1"/>
              <a:t>vady</a:t>
            </a:r>
            <a:r>
              <a:rPr lang="sk-SK" dirty="0"/>
              <a:t>, u </a:t>
            </a:r>
            <a:r>
              <a:rPr lang="sk-SK" dirty="0" err="1"/>
              <a:t>nichž</a:t>
            </a:r>
            <a:r>
              <a:rPr lang="sk-SK" dirty="0"/>
              <a:t> existuje vysoká </a:t>
            </a:r>
            <a:r>
              <a:rPr lang="sk-SK" dirty="0" err="1"/>
              <a:t>míra</a:t>
            </a:r>
            <a:r>
              <a:rPr lang="sk-SK" dirty="0"/>
              <a:t> </a:t>
            </a:r>
            <a:r>
              <a:rPr lang="sk-SK" dirty="0" err="1"/>
              <a:t>pravděpodobnosti</a:t>
            </a:r>
            <a:r>
              <a:rPr lang="sk-SK" dirty="0"/>
              <a:t> </a:t>
            </a:r>
            <a:r>
              <a:rPr lang="sk-SK" dirty="0" err="1"/>
              <a:t>vážného</a:t>
            </a:r>
            <a:r>
              <a:rPr lang="sk-SK" dirty="0"/>
              <a:t> </a:t>
            </a:r>
            <a:r>
              <a:rPr lang="sk-SK" dirty="0" err="1"/>
              <a:t>ohrožení</a:t>
            </a:r>
            <a:r>
              <a:rPr lang="sk-SK" dirty="0"/>
              <a:t> zdraví nebo života v </a:t>
            </a:r>
            <a:r>
              <a:rPr lang="sk-SK" dirty="0" err="1"/>
              <a:t>důsledku</a:t>
            </a:r>
            <a:r>
              <a:rPr lang="sk-SK" dirty="0"/>
              <a:t> </a:t>
            </a:r>
            <a:r>
              <a:rPr lang="sk-SK" dirty="0" err="1"/>
              <a:t>těhotenství</a:t>
            </a:r>
            <a:r>
              <a:rPr lang="sk-SK" dirty="0"/>
              <a:t> nebo </a:t>
            </a:r>
            <a:r>
              <a:rPr lang="sk-SK" dirty="0" err="1"/>
              <a:t>porodu</a:t>
            </a:r>
            <a:r>
              <a:rPr lang="sk-SK" dirty="0"/>
              <a:t> </a:t>
            </a:r>
            <a:r>
              <a:rPr lang="sk-SK" dirty="0" err="1"/>
              <a:t>nebo</a:t>
            </a:r>
            <a:r>
              <a:rPr lang="sk-SK" dirty="0"/>
              <a:t> zdravého vývoje plodu nebo zdraví nebo života </a:t>
            </a:r>
            <a:r>
              <a:rPr lang="sk-SK" dirty="0" err="1"/>
              <a:t>budoucího</a:t>
            </a:r>
            <a:r>
              <a:rPr lang="sk-SK" dirty="0"/>
              <a:t> </a:t>
            </a:r>
            <a:r>
              <a:rPr lang="sk-SK" dirty="0" err="1" smtClean="0"/>
              <a:t>dítěte</a:t>
            </a:r>
            <a:endParaRPr lang="sk-SK" dirty="0"/>
          </a:p>
          <a:p>
            <a:r>
              <a:rPr lang="sk-SK" dirty="0" err="1"/>
              <a:t>Sterilizace</a:t>
            </a:r>
            <a:r>
              <a:rPr lang="sk-SK" dirty="0"/>
              <a:t> </a:t>
            </a:r>
            <a:r>
              <a:rPr lang="sk-SK" dirty="0" err="1"/>
              <a:t>ze</a:t>
            </a:r>
            <a:r>
              <a:rPr lang="sk-SK" dirty="0"/>
              <a:t>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 </a:t>
            </a:r>
            <a:r>
              <a:rPr lang="sk-SK" dirty="0" err="1"/>
              <a:t>se</a:t>
            </a:r>
            <a:r>
              <a:rPr lang="sk-SK" dirty="0"/>
              <a:t> </a:t>
            </a:r>
            <a:r>
              <a:rPr lang="sk-SK" dirty="0" err="1"/>
              <a:t>provede</a:t>
            </a:r>
            <a:r>
              <a:rPr lang="sk-SK" dirty="0"/>
              <a:t> pacientovi,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dovršil</a:t>
            </a:r>
            <a:r>
              <a:rPr lang="sk-SK" dirty="0"/>
              <a:t> </a:t>
            </a:r>
            <a:r>
              <a:rPr lang="sk-SK" dirty="0" err="1"/>
              <a:t>věk</a:t>
            </a:r>
            <a:r>
              <a:rPr lang="sk-SK" dirty="0"/>
              <a:t> 18 let, </a:t>
            </a:r>
            <a:r>
              <a:rPr lang="sk-SK" dirty="0" err="1"/>
              <a:t>pokud</a:t>
            </a:r>
            <a:r>
              <a:rPr lang="sk-SK" dirty="0"/>
              <a:t> k </a:t>
            </a:r>
            <a:r>
              <a:rPr lang="sk-SK" dirty="0" err="1"/>
              <a:t>provedení</a:t>
            </a:r>
            <a:r>
              <a:rPr lang="sk-SK" dirty="0"/>
              <a:t> </a:t>
            </a:r>
            <a:r>
              <a:rPr lang="sk-SK" dirty="0" err="1"/>
              <a:t>sterilizace</a:t>
            </a:r>
            <a:r>
              <a:rPr lang="sk-SK" dirty="0"/>
              <a:t> </a:t>
            </a:r>
            <a:r>
              <a:rPr lang="sk-SK" dirty="0" err="1"/>
              <a:t>udělí</a:t>
            </a:r>
            <a:r>
              <a:rPr lang="sk-SK" dirty="0"/>
              <a:t> </a:t>
            </a:r>
            <a:r>
              <a:rPr lang="sk-SK" dirty="0" err="1"/>
              <a:t>písemný</a:t>
            </a:r>
            <a:r>
              <a:rPr lang="sk-SK" dirty="0"/>
              <a:t> </a:t>
            </a:r>
            <a:r>
              <a:rPr lang="sk-SK" dirty="0" err="1"/>
              <a:t>souhlas</a:t>
            </a:r>
            <a:r>
              <a:rPr lang="sk-SK" dirty="0" smtClean="0"/>
              <a:t>.</a:t>
            </a:r>
          </a:p>
          <a:p>
            <a:r>
              <a:rPr lang="sk-SK" dirty="0" err="1"/>
              <a:t>Sterilizaci</a:t>
            </a:r>
            <a:r>
              <a:rPr lang="sk-SK" dirty="0"/>
              <a:t> z </a:t>
            </a:r>
            <a:r>
              <a:rPr lang="sk-SK" dirty="0" err="1"/>
              <a:t>jiných</a:t>
            </a:r>
            <a:r>
              <a:rPr lang="sk-SK" dirty="0"/>
              <a:t> než </a:t>
            </a:r>
            <a:r>
              <a:rPr lang="sk-SK" dirty="0" err="1"/>
              <a:t>zdravotních</a:t>
            </a:r>
            <a:r>
              <a:rPr lang="sk-SK" dirty="0"/>
              <a:t> </a:t>
            </a:r>
            <a:r>
              <a:rPr lang="sk-SK" dirty="0" err="1"/>
              <a:t>důvodů</a:t>
            </a:r>
            <a:r>
              <a:rPr lang="sk-SK" dirty="0"/>
              <a:t> </a:t>
            </a:r>
            <a:r>
              <a:rPr lang="sk-SK" dirty="0" err="1"/>
              <a:t>lze</a:t>
            </a:r>
            <a:r>
              <a:rPr lang="sk-SK" dirty="0"/>
              <a:t> </a:t>
            </a:r>
            <a:r>
              <a:rPr lang="sk-SK" dirty="0" err="1"/>
              <a:t>provést</a:t>
            </a:r>
            <a:r>
              <a:rPr lang="sk-SK" dirty="0"/>
              <a:t> pacientovi, </a:t>
            </a:r>
            <a:r>
              <a:rPr lang="sk-SK" dirty="0" err="1"/>
              <a:t>který</a:t>
            </a:r>
            <a:r>
              <a:rPr lang="sk-SK" dirty="0"/>
              <a:t> </a:t>
            </a:r>
            <a:r>
              <a:rPr lang="sk-SK" dirty="0" err="1"/>
              <a:t>dovršil</a:t>
            </a:r>
            <a:r>
              <a:rPr lang="sk-SK" dirty="0"/>
              <a:t> </a:t>
            </a:r>
            <a:r>
              <a:rPr lang="sk-SK" dirty="0" err="1"/>
              <a:t>věk</a:t>
            </a:r>
            <a:r>
              <a:rPr lang="sk-SK" dirty="0"/>
              <a:t> 21 let, </a:t>
            </a:r>
            <a:r>
              <a:rPr lang="sk-SK" dirty="0" err="1"/>
              <a:t>nebrání-li</a:t>
            </a:r>
            <a:r>
              <a:rPr lang="sk-SK" dirty="0"/>
              <a:t> </a:t>
            </a:r>
            <a:r>
              <a:rPr lang="sk-SK" dirty="0" err="1"/>
              <a:t>jejímu</a:t>
            </a:r>
            <a:r>
              <a:rPr lang="sk-SK" dirty="0"/>
              <a:t> </a:t>
            </a:r>
            <a:r>
              <a:rPr lang="sk-SK" dirty="0" err="1"/>
              <a:t>provedení</a:t>
            </a:r>
            <a:r>
              <a:rPr lang="sk-SK" dirty="0"/>
              <a:t> závažné zdravotní </a:t>
            </a:r>
            <a:r>
              <a:rPr lang="sk-SK" dirty="0" err="1"/>
              <a:t>důvody</a:t>
            </a:r>
            <a:r>
              <a:rPr lang="sk-SK" dirty="0"/>
              <a:t>, a to na </a:t>
            </a:r>
            <a:r>
              <a:rPr lang="sk-SK" dirty="0" err="1"/>
              <a:t>základě</a:t>
            </a:r>
            <a:r>
              <a:rPr lang="sk-SK" dirty="0"/>
              <a:t> jeho </a:t>
            </a:r>
            <a:r>
              <a:rPr lang="sk-SK" dirty="0" err="1"/>
              <a:t>písemné</a:t>
            </a:r>
            <a:r>
              <a:rPr lang="sk-SK" dirty="0"/>
              <a:t> </a:t>
            </a:r>
            <a:r>
              <a:rPr lang="sk-SK" dirty="0" err="1"/>
              <a:t>žádosti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69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7cc07a6b-d0cc-4cc1-bc47-b4268456b153.md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</p:tagLst>
</file>

<file path=ppt/theme/theme1.xml><?xml version="1.0" encoding="utf-8"?>
<a:theme xmlns:a="http://schemas.openxmlformats.org/drawingml/2006/main" name="Aerodynamika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848</TotalTime>
  <Words>1630</Words>
  <Application>Microsoft Office PowerPoint</Application>
  <PresentationFormat>Předvádění na obrazovce (4:3)</PresentationFormat>
  <Paragraphs>175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Aerodynamika</vt:lpstr>
      <vt:lpstr>Specifické zdravotní služby </vt:lpstr>
      <vt:lpstr>Vztah k zákonu o zdravotních službách</vt:lpstr>
      <vt:lpstr>Co upravuje zákon o specifických zdrav. Službách?</vt:lpstr>
      <vt:lpstr>Obecná ustanovení</vt:lpstr>
      <vt:lpstr>Zdravotní služby poskytované za zvláštních podmínek</vt:lpstr>
      <vt:lpstr>Společné podmínky </vt:lpstr>
      <vt:lpstr>Asistovaná reprodukce</vt:lpstr>
      <vt:lpstr>Asistovaná reprodukce</vt:lpstr>
      <vt:lpstr>Sterilizace</vt:lpstr>
      <vt:lpstr>Sterilizace</vt:lpstr>
      <vt:lpstr>Terapeutická kastrace </vt:lpstr>
      <vt:lpstr>Terapeutická kastrace</vt:lpstr>
      <vt:lpstr>Změna pohlaví transsexuálních pacientů </vt:lpstr>
      <vt:lpstr>Změna pohlaví transsexuálních pacientů</vt:lpstr>
      <vt:lpstr>Psychochirurgické výkony</vt:lpstr>
      <vt:lpstr>Genetická vyšetření</vt:lpstr>
      <vt:lpstr>Genetická vyšetření</vt:lpstr>
      <vt:lpstr>Odběry lidské krve a jejích složek, léčba krví nebo jejími složkami </vt:lpstr>
      <vt:lpstr>Léčba krví nebo jejími složkami </vt:lpstr>
      <vt:lpstr>Nové postupy</vt:lpstr>
      <vt:lpstr>Posudková péče a lékařské posudky </vt:lpstr>
      <vt:lpstr>Lékařské ozáření</vt:lpstr>
      <vt:lpstr>Klinické audity</vt:lpstr>
      <vt:lpstr>Ochranné léčení</vt:lpstr>
      <vt:lpstr>Ochranné léčení</vt:lpstr>
      <vt:lpstr>Umělé přerušení těhotenství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Specifické zdravotní služby</dc:title>
  <dc:creator>muni</dc:creator>
  <cp:lastModifiedBy>muni</cp:lastModifiedBy>
  <cp:revision>34</cp:revision>
  <cp:lastPrinted>2016-11-29T12:41:29Z</cp:lastPrinted>
  <dcterms:created xsi:type="dcterms:W3CDTF">2016-11-28T09:54:08Z</dcterms:created>
  <dcterms:modified xsi:type="dcterms:W3CDTF">2016-12-09T12:31:10Z</dcterms:modified>
</cp:coreProperties>
</file>