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8" r:id="rId3"/>
    <p:sldId id="257" r:id="rId4"/>
    <p:sldId id="262" r:id="rId5"/>
    <p:sldId id="261" r:id="rId6"/>
    <p:sldId id="260" r:id="rId7"/>
    <p:sldId id="259" r:id="rId8"/>
    <p:sldId id="263" r:id="rId9"/>
    <p:sldId id="264" r:id="rId10"/>
    <p:sldId id="338" r:id="rId11"/>
    <p:sldId id="266" r:id="rId12"/>
    <p:sldId id="293" r:id="rId13"/>
    <p:sldId id="331" r:id="rId14"/>
    <p:sldId id="294" r:id="rId15"/>
    <p:sldId id="316" r:id="rId16"/>
    <p:sldId id="295" r:id="rId17"/>
    <p:sldId id="296" r:id="rId18"/>
    <p:sldId id="297" r:id="rId19"/>
    <p:sldId id="298" r:id="rId20"/>
    <p:sldId id="300" r:id="rId21"/>
    <p:sldId id="330" r:id="rId22"/>
    <p:sldId id="327" r:id="rId23"/>
    <p:sldId id="301" r:id="rId24"/>
    <p:sldId id="326" r:id="rId25"/>
    <p:sldId id="340" r:id="rId26"/>
    <p:sldId id="267" r:id="rId27"/>
    <p:sldId id="273" r:id="rId28"/>
    <p:sldId id="274" r:id="rId29"/>
    <p:sldId id="270" r:id="rId30"/>
    <p:sldId id="278" r:id="rId31"/>
    <p:sldId id="279" r:id="rId32"/>
    <p:sldId id="342" r:id="rId33"/>
    <p:sldId id="275" r:id="rId34"/>
    <p:sldId id="276" r:id="rId35"/>
    <p:sldId id="277" r:id="rId36"/>
    <p:sldId id="280" r:id="rId37"/>
    <p:sldId id="281" r:id="rId38"/>
    <p:sldId id="282" r:id="rId39"/>
    <p:sldId id="269" r:id="rId40"/>
    <p:sldId id="289" r:id="rId41"/>
    <p:sldId id="287" r:id="rId42"/>
    <p:sldId id="288" r:id="rId43"/>
    <p:sldId id="309" r:id="rId44"/>
    <p:sldId id="268" r:id="rId45"/>
    <p:sldId id="291" r:id="rId46"/>
    <p:sldId id="336" r:id="rId47"/>
    <p:sldId id="311" r:id="rId48"/>
    <p:sldId id="339" r:id="rId49"/>
    <p:sldId id="314" r:id="rId50"/>
    <p:sldId id="313" r:id="rId51"/>
    <p:sldId id="341" r:id="rId52"/>
    <p:sldId id="328" r:id="rId53"/>
    <p:sldId id="329" r:id="rId54"/>
    <p:sldId id="337" r:id="rId55"/>
    <p:sldId id="271" r:id="rId56"/>
    <p:sldId id="284" r:id="rId57"/>
    <p:sldId id="285" r:id="rId58"/>
    <p:sldId id="315" r:id="rId59"/>
    <p:sldId id="318" r:id="rId60"/>
    <p:sldId id="319" r:id="rId61"/>
    <p:sldId id="320" r:id="rId62"/>
    <p:sldId id="308" r:id="rId6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6" autoAdjust="0"/>
    <p:restoredTop sz="78784" autoAdjust="0"/>
  </p:normalViewPr>
  <p:slideViewPr>
    <p:cSldViewPr>
      <p:cViewPr varScale="1">
        <p:scale>
          <a:sx n="85" d="100"/>
          <a:sy n="85" d="100"/>
        </p:scale>
        <p:origin x="16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9.xml"/><Relationship Id="rId2" Type="http://schemas.openxmlformats.org/officeDocument/2006/relationships/slide" Target="slides/slide48.xml"/><Relationship Id="rId1" Type="http://schemas.openxmlformats.org/officeDocument/2006/relationships/slide" Target="slides/slide47.xml"/><Relationship Id="rId6" Type="http://schemas.openxmlformats.org/officeDocument/2006/relationships/slide" Target="slides/slide57.xml"/><Relationship Id="rId5" Type="http://schemas.openxmlformats.org/officeDocument/2006/relationships/slide" Target="slides/slide51.xml"/><Relationship Id="rId4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4A3795-8738-47FD-A877-8BC5647B68EF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A2DEE2-F1E3-49BA-AF7B-C3A10C9A2A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894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Apendix – červovitý výběžek slepého</a:t>
            </a:r>
            <a:r>
              <a:rPr lang="cs-CZ" baseline="0" dirty="0" smtClean="0"/>
              <a:t> střeva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F3454-6225-4261-AC20-94C0D1E8CF0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14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2DEE2-F1E3-49BA-AF7B-C3A10C9A2AE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71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Celiakální sprue, glutenová enteropatie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8A27A7-9630-498C-876C-C3A473B2673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9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8E74A-DFF4-4E67-B373-72DE8DE33B3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676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A0086-E599-4539-A628-B37530FEC40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5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7CA5A-900E-4361-A489-826F7115A7D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92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8EBA21-4F5E-488E-961E-8D491DFEC13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99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82786-0654-4196-93EA-86F763F48027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99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E5C5D-84FE-4269-8D5A-25FEFA9BF901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69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– pečlivá anamnéza, perorální toleranční test, dechový test, </a:t>
            </a:r>
            <a:r>
              <a:rPr lang="cs-CZ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enterobiopsie</a:t>
            </a:r>
            <a:endParaRPr lang="cs-CZ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80104-6AFB-4AA8-9A6A-8A3A5DCD4B7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60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197BF-A8F7-4A32-9BDC-0B96C2090BF7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64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</a:rPr>
              <a:t>250 m2 – asi 140x více než je povrch těla (povrch lidského těla dospělého člověka činí 1,6-1,9 m2)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78F87-4855-4260-BB4D-C6DAE48543BD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734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80104-6AFB-4AA8-9A6A-8A3A5DCD4B7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505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 smtClean="0"/>
              <a:t>Incidence:</a:t>
            </a:r>
            <a:r>
              <a:rPr lang="cs-CZ" b="1" baseline="0" dirty="0" smtClean="0"/>
              <a:t> </a:t>
            </a:r>
            <a:r>
              <a:rPr lang="cs-CZ" baseline="0" dirty="0" smtClean="0"/>
              <a:t>p</a:t>
            </a:r>
            <a:r>
              <a:rPr lang="cs-CZ" dirty="0" smtClean="0"/>
              <a:t>očet nově hlášených nemocných jedinců za dané časové období (nových případů) a počtu všech jedinců ve sledované populaci</a:t>
            </a:r>
          </a:p>
          <a:p>
            <a:pPr eaLnBrk="1" hangingPunct="1"/>
            <a:r>
              <a:rPr lang="cs-CZ" b="1" u="sng" dirty="0" smtClean="0">
                <a:solidFill>
                  <a:srgbClr val="FF0000"/>
                </a:solidFill>
                <a:latin typeface="Comic Sans MS" pitchFamily="66" charset="0"/>
              </a:rPr>
              <a:t>Střevní flóra </a:t>
            </a:r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– složení střevní flory</a:t>
            </a:r>
            <a:r>
              <a:rPr lang="cs-CZ" b="1" baseline="0" dirty="0" smtClean="0">
                <a:solidFill>
                  <a:srgbClr val="FF0000"/>
                </a:solidFill>
                <a:latin typeface="Comic Sans MS" pitchFamily="66" charset="0"/>
              </a:rPr>
              <a:t> je odchylné od normy a je sníženo i zastoupení </a:t>
            </a:r>
            <a:r>
              <a:rPr lang="cs-CZ" b="1" baseline="0" dirty="0" err="1" smtClean="0">
                <a:solidFill>
                  <a:srgbClr val="FF0000"/>
                </a:solidFill>
                <a:latin typeface="Comic Sans MS" pitchFamily="66" charset="0"/>
              </a:rPr>
              <a:t>bifidobakterií</a:t>
            </a:r>
            <a:r>
              <a:rPr lang="cs-CZ" b="1" baseline="0" dirty="0" smtClean="0">
                <a:solidFill>
                  <a:srgbClr val="FF0000"/>
                </a:solidFill>
                <a:latin typeface="Comic Sans MS" pitchFamily="66" charset="0"/>
              </a:rPr>
              <a:t>. Velký význam má osídlení </a:t>
            </a:r>
            <a:r>
              <a:rPr lang="cs-CZ" b="1" baseline="0" dirty="0" err="1" smtClean="0">
                <a:solidFill>
                  <a:srgbClr val="FF0000"/>
                </a:solidFill>
                <a:latin typeface="Comic Sans MS" pitchFamily="66" charset="0"/>
              </a:rPr>
              <a:t>bifidobakteriemi</a:t>
            </a:r>
            <a:r>
              <a:rPr lang="cs-CZ" b="1" baseline="0" dirty="0" smtClean="0">
                <a:solidFill>
                  <a:srgbClr val="FF0000"/>
                </a:solidFill>
                <a:latin typeface="Comic Sans MS" pitchFamily="66" charset="0"/>
              </a:rPr>
              <a:t> v časném kojeneckém věku – KOJENÍ!!!</a:t>
            </a:r>
            <a:endParaRPr lang="cs-CZ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endParaRPr lang="cs-CZ" dirty="0" smtClean="0">
              <a:latin typeface="Comic Sans MS" pitchFamily="66" charset="0"/>
            </a:endParaRPr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955F2-8F7B-4CB5-BA11-AEC1E663178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99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C396D-6943-4147-9826-BE1AA8E66D5E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014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>
              <a:buFontTx/>
              <a:buNone/>
              <a:defRPr/>
            </a:pPr>
            <a:r>
              <a:rPr lang="cs-CZ" sz="1600" b="1" dirty="0" err="1" smtClean="0">
                <a:latin typeface="Comic Sans MS" pitchFamily="66" charset="0"/>
              </a:rPr>
              <a:t>Erythema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b="1" dirty="0" err="1" smtClean="0">
                <a:latin typeface="Comic Sans MS" pitchFamily="66" charset="0"/>
              </a:rPr>
              <a:t>nodosum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– zánětlivé onemocnění podkožní tkáně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E4B60-D022-4816-819F-EDF393EE8FC8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65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43CFC-7F46-425D-9A2C-CB2F4E058AA7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281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6C07F-B890-4799-9611-D0E19B2CD0B0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949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cs-CZ" sz="1600" dirty="0" smtClean="0">
                <a:latin typeface="Comic Sans MS" pitchFamily="66" charset="0"/>
              </a:rPr>
              <a:t>Tenesmy – hlavní příznak onemocnění, nucení na stolici, </a:t>
            </a:r>
            <a:r>
              <a:rPr lang="cs-CZ" sz="1600" dirty="0" smtClean="0">
                <a:latin typeface="Comic Sans MS" pitchFamily="66" charset="0"/>
              </a:rPr>
              <a:t>pocit </a:t>
            </a:r>
            <a:r>
              <a:rPr lang="cs-CZ" dirty="0" smtClean="0"/>
              <a:t>neúplného </a:t>
            </a:r>
            <a:r>
              <a:rPr lang="cs-CZ" dirty="0" smtClean="0"/>
              <a:t>nebo </a:t>
            </a:r>
            <a:r>
              <a:rPr lang="cs-CZ" dirty="0" smtClean="0"/>
              <a:t>nedostatečného </a:t>
            </a:r>
            <a:r>
              <a:rPr lang="cs-CZ" dirty="0" smtClean="0"/>
              <a:t>vyprázdnění po defekaci. Někdy je tento pocit líčený až jako trýznivé nucení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FA21D-61A7-4A9A-BCEE-717B691C25CB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986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B31B9-EACD-4EA8-9969-DA8C5E8FCF00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71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87D28-F452-430C-A783-C2DC6EFDCA3B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70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268D9C-7407-4138-9A8C-EAD695A2252C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98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u="sng" dirty="0" smtClean="0"/>
              <a:t>Substance P </a:t>
            </a:r>
            <a:r>
              <a:rPr lang="cs-CZ" dirty="0" smtClean="0"/>
              <a:t>– polypeptid o 11 AMK</a:t>
            </a:r>
            <a:r>
              <a:rPr lang="cs-CZ" baseline="0" dirty="0" smtClean="0"/>
              <a:t> s hormonálními účinky ve střevě a působí také jako </a:t>
            </a:r>
            <a:r>
              <a:rPr lang="cs-CZ" baseline="0" dirty="0" err="1" smtClean="0"/>
              <a:t>neuropřenašeč</a:t>
            </a:r>
            <a:r>
              <a:rPr lang="cs-CZ" baseline="0" dirty="0" smtClean="0"/>
              <a:t> v mozkové tkáni. </a:t>
            </a:r>
            <a:r>
              <a:rPr lang="cs-CZ" b="1" baseline="0" dirty="0" smtClean="0"/>
              <a:t>Ve střevě vyvolává stahy hladké svaloviny.</a:t>
            </a: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02681-D8FA-4F03-A3D4-54BD9B08FF3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13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5738D-0417-4FD5-AC3F-6B70A2D2E51C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529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E073C-944A-414D-8335-CD501C2089D3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865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E29A6-4E42-422C-8909-D08CF9DC7970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607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0DA6C-58A0-47BD-8ADA-F694776EC626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4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B30F1B-3276-466D-840B-CAE5CBE8AF5F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123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B0E79-2412-41CA-98DB-29BB7E29754F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466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Šetřící úprava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F9382-796B-42A9-888C-A8C0A43E237E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3428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D6A39A-CAF0-4E8E-A642-F86C51125EEC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249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96FE-488A-40E3-AC7C-51C948656ABD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41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C40F0-A97A-4839-A583-5A19E4BA5BFF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52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2DEE2-F1E3-49BA-AF7B-C3A10C9A2AE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258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err="1" smtClean="0"/>
              <a:t>Lactulosa</a:t>
            </a:r>
            <a:r>
              <a:rPr lang="cs-CZ" dirty="0" smtClean="0"/>
              <a:t>, </a:t>
            </a:r>
            <a:r>
              <a:rPr lang="cs-CZ" dirty="0" err="1" smtClean="0"/>
              <a:t>Duphalac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0F1D6-02B9-4479-B99E-BBDC20EEA4E5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225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C518E6-8269-4843-8037-73177F2C1E8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9268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C518E6-8269-4843-8037-73177F2C1E8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0601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GRAHAM - směs bílé pšeničné mouky a celozrnné mouky s vyšším obsahem otrub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8CE742-1776-4DC0-8612-12B9E0A1C174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590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C69165-EA1A-4CA7-AE1A-2EB63FCC4EA6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8505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C69165-EA1A-4CA7-AE1A-2EB63FCC4EA6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1930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1AE1A1-9AA5-477A-8EC0-9BBE8BE7108A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829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WHO rehydratační roztok: 1 litr H2O, 3,5 g </a:t>
            </a:r>
            <a:r>
              <a:rPr lang="cs-CZ" dirty="0" err="1" smtClean="0"/>
              <a:t>NaCl</a:t>
            </a:r>
            <a:r>
              <a:rPr lang="cs-CZ" dirty="0" smtClean="0"/>
              <a:t>, 2,5 g NaHCO3, 1,5 g </a:t>
            </a:r>
            <a:r>
              <a:rPr lang="cs-CZ" dirty="0" err="1" smtClean="0"/>
              <a:t>KCl</a:t>
            </a:r>
            <a:r>
              <a:rPr lang="cs-CZ" dirty="0" smtClean="0"/>
              <a:t>, 20 g glukóza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2BD6AD-94C2-488E-913D-78793A5D6C4D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483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6E91D5-3C2D-4F5E-991A-52C2BC6B6E9D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158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75DD5-3C0D-4A33-BB30-9EA738552B78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8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96CD5-8DF0-4907-9433-B7D056CFAC9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907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4D155-0E64-4F78-898D-E1A7D5F54C06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0753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0E519-E5F5-4885-AAA6-AE379BDD3F96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998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77CD06-ACD4-4499-B847-C023424DE309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531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67AB7D-8ED3-4267-AF63-E79571B5906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8442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27BA7F-E012-49FA-ABA4-7D8367F141E5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9279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9FE197-327D-4AB4-A4A9-81A8D35FE1D8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37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 err="1" smtClean="0">
                <a:solidFill>
                  <a:srgbClr val="254061"/>
                </a:solidFill>
              </a:rPr>
              <a:t>Taenie</a:t>
            </a:r>
            <a:r>
              <a:rPr lang="cs-CZ" dirty="0" smtClean="0">
                <a:solidFill>
                  <a:srgbClr val="254061"/>
                </a:solidFill>
              </a:rPr>
              <a:t> – pruhy ztluštělé longitudinální svaloviny, jdoucí od </a:t>
            </a:r>
            <a:r>
              <a:rPr lang="cs-CZ" dirty="0" err="1" smtClean="0">
                <a:solidFill>
                  <a:srgbClr val="254061"/>
                </a:solidFill>
              </a:rPr>
              <a:t>appendixu</a:t>
            </a:r>
            <a:r>
              <a:rPr lang="cs-CZ" dirty="0" smtClean="0">
                <a:solidFill>
                  <a:srgbClr val="254061"/>
                </a:solidFill>
              </a:rPr>
              <a:t> přes slepé střevo a tračník až ke konečníku, kde se spojují v souvislou vrstvu</a:t>
            </a:r>
          </a:p>
          <a:p>
            <a:pPr eaLnBrk="1" hangingPunct="1"/>
            <a:r>
              <a:rPr lang="cs-CZ" b="1" dirty="0" err="1" smtClean="0">
                <a:solidFill>
                  <a:srgbClr val="254061"/>
                </a:solidFill>
              </a:rPr>
              <a:t>Haustra</a:t>
            </a:r>
            <a:r>
              <a:rPr lang="cs-CZ" dirty="0" smtClean="0">
                <a:solidFill>
                  <a:srgbClr val="254061"/>
                </a:solidFill>
              </a:rPr>
              <a:t> – výpuky, nacházejí se mezi </a:t>
            </a:r>
            <a:r>
              <a:rPr lang="cs-CZ" dirty="0" err="1" smtClean="0">
                <a:solidFill>
                  <a:srgbClr val="254061"/>
                </a:solidFill>
              </a:rPr>
              <a:t>taeniemi</a:t>
            </a:r>
            <a:r>
              <a:rPr lang="cs-CZ" dirty="0" smtClean="0">
                <a:solidFill>
                  <a:srgbClr val="254061"/>
                </a:solidFill>
              </a:rPr>
              <a:t>, v místech ochablé svaloviny, jejich rozmístění se neustále mění</a:t>
            </a:r>
          </a:p>
          <a:p>
            <a:pPr eaLnBrk="1" hangingPunct="1"/>
            <a:endParaRPr lang="cs-CZ" dirty="0" smtClean="0">
              <a:solidFill>
                <a:srgbClr val="254061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254061"/>
                </a:solidFill>
              </a:rPr>
              <a:t>Lidský organismus je plně odkázán na příjem vitaminu B12 potravou, i přesto, že vitamin</a:t>
            </a:r>
            <a:r>
              <a:rPr lang="cs-CZ" baseline="0" dirty="0" smtClean="0">
                <a:solidFill>
                  <a:srgbClr val="254061"/>
                </a:solidFill>
              </a:rPr>
              <a:t> B12 je tvořen ve velkém množství střevními bakteriemi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1635D-6E99-4100-8454-77F2FEE83CA0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94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lnSpc>
                <a:spcPct val="90000"/>
              </a:lnSpc>
            </a:pPr>
            <a:endParaRPr lang="cs-CZ" sz="1700" dirty="0" smtClean="0"/>
          </a:p>
          <a:p>
            <a:pPr eaLnBrk="1" hangingPunct="1">
              <a:lnSpc>
                <a:spcPct val="90000"/>
              </a:lnSpc>
            </a:pPr>
            <a:endParaRPr lang="cs-CZ" sz="1000" dirty="0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01451A-09DE-4DB9-8C6B-A14C2BF69EBC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63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eaLnBrk="1" hangingPunct="1">
              <a:defRPr/>
            </a:pPr>
            <a:r>
              <a:rPr lang="cs-CZ" sz="2000" b="1" dirty="0" smtClean="0"/>
              <a:t>Syndrom slepé kličky </a:t>
            </a:r>
            <a:r>
              <a:rPr lang="cs-CZ" sz="2000" dirty="0" smtClean="0"/>
              <a:t>- Bakterie v tenkém střevě mohou způsobovat různé trávicí obtíže, jako jsou </a:t>
            </a:r>
            <a:r>
              <a:rPr lang="cs-CZ" sz="2000" dirty="0" smtClean="0"/>
              <a:t>plynatost </a:t>
            </a:r>
            <a:r>
              <a:rPr lang="cs-CZ" sz="2000" dirty="0" smtClean="0"/>
              <a:t>a </a:t>
            </a:r>
            <a:r>
              <a:rPr lang="cs-CZ" sz="2000" dirty="0" smtClean="0"/>
              <a:t>bolesti břicha. </a:t>
            </a:r>
            <a:r>
              <a:rPr lang="cs-CZ" sz="2000" dirty="0" smtClean="0"/>
              <a:t>Důležitý je také fakt, že bakterie mohou narušit </a:t>
            </a:r>
            <a:r>
              <a:rPr lang="cs-CZ" sz="2000" dirty="0" smtClean="0"/>
              <a:t>metabolismus </a:t>
            </a:r>
            <a:r>
              <a:rPr lang="cs-CZ" sz="2000" dirty="0" smtClean="0"/>
              <a:t>a vstřebávání řady </a:t>
            </a:r>
            <a:r>
              <a:rPr lang="cs-CZ" sz="2000" dirty="0" smtClean="0"/>
              <a:t>živin, </a:t>
            </a:r>
            <a:r>
              <a:rPr lang="cs-CZ" sz="2000" dirty="0" smtClean="0"/>
              <a:t>což vede k </a:t>
            </a:r>
            <a:r>
              <a:rPr lang="cs-CZ" sz="2000" dirty="0" smtClean="0"/>
              <a:t>podvýživě </a:t>
            </a:r>
            <a:r>
              <a:rPr lang="cs-CZ" sz="2000" dirty="0" smtClean="0"/>
              <a:t>a k </a:t>
            </a:r>
            <a:r>
              <a:rPr lang="cs-CZ" sz="2000" dirty="0" smtClean="0"/>
              <a:t>nedostatku</a:t>
            </a:r>
            <a:r>
              <a:rPr lang="cs-CZ" sz="2000" baseline="0" dirty="0" smtClean="0"/>
              <a:t> živin</a:t>
            </a:r>
            <a:r>
              <a:rPr lang="cs-CZ" sz="2000" dirty="0" smtClean="0"/>
              <a:t>. </a:t>
            </a:r>
            <a:r>
              <a:rPr lang="cs-CZ" sz="2000" dirty="0" smtClean="0"/>
              <a:t>Dojde-li k narušení vstřebávání žlučových kyselin a tuků, objevují se </a:t>
            </a:r>
            <a:r>
              <a:rPr lang="cs-CZ" sz="2000" dirty="0" smtClean="0"/>
              <a:t>průjmy. </a:t>
            </a:r>
            <a:r>
              <a:rPr lang="cs-CZ" sz="2000" dirty="0" smtClean="0"/>
              <a:t>Poměrně častá je porucha vstřebávání vitaminu B12, což vede </a:t>
            </a:r>
            <a:r>
              <a:rPr lang="cs-CZ" sz="2000" dirty="0" smtClean="0"/>
              <a:t>k jeho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nedostatku</a:t>
            </a:r>
            <a:r>
              <a:rPr lang="cs-CZ" sz="2000" dirty="0" err="1" smtClean="0"/>
              <a:t>v</a:t>
            </a:r>
            <a:r>
              <a:rPr lang="cs-CZ" sz="2000" dirty="0" smtClean="0"/>
              <a:t> </a:t>
            </a:r>
            <a:r>
              <a:rPr lang="cs-CZ" sz="2000" dirty="0" smtClean="0"/>
              <a:t>těle.</a:t>
            </a:r>
          </a:p>
          <a:p>
            <a:pPr marL="0" lvl="1" eaLnBrk="1" hangingPunct="1">
              <a:defRPr/>
            </a:pPr>
            <a:r>
              <a:rPr lang="cs-CZ" sz="2000" b="1" dirty="0" smtClean="0"/>
              <a:t>Sklerodermie</a:t>
            </a:r>
            <a:r>
              <a:rPr lang="cs-CZ" sz="2000" dirty="0" smtClean="0"/>
              <a:t> – tvrdnutí kůže</a:t>
            </a:r>
          </a:p>
          <a:p>
            <a:pPr eaLnBrk="1" hangingPunct="1">
              <a:defRPr/>
            </a:pPr>
            <a:r>
              <a:rPr lang="cs-CZ" b="1" dirty="0" smtClean="0"/>
              <a:t>Amyloidóza</a:t>
            </a:r>
            <a:r>
              <a:rPr lang="cs-CZ" dirty="0" smtClean="0"/>
              <a:t> -  je onemocnění, při kterém se ve tkáních ukládá zvláštní látka, která má vláknitou složku (fibrilární, amyloidové fibrily) a nevláknitou proteinovou složku (amyloidový protein)</a:t>
            </a:r>
          </a:p>
          <a:p>
            <a:pPr eaLnBrk="1" hangingPunct="1">
              <a:defRPr/>
            </a:pPr>
            <a:r>
              <a:rPr lang="cs-CZ" b="1" dirty="0" smtClean="0"/>
              <a:t>Exsudát</a:t>
            </a:r>
            <a:r>
              <a:rPr lang="cs-CZ" dirty="0" smtClean="0"/>
              <a:t> - výpotek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E62222-5892-45C3-9F42-08F7795F577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59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Konjunktivitida – zánět spojivek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44584-341F-4F10-B182-3F7B6D6180C8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59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7A95-B0DD-49F6-832F-318B1DC7BB8A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5353F-1814-4E14-A26F-86E53206E9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C3D6-E2CB-4251-AE7F-7B08973D7A2F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E7E8-550F-427E-81A4-7036B598F7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5D98-5609-4A7B-8555-AB6FFA222A4E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495F-F607-43E4-9470-5A813C309A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D92A-6C09-4BCE-83CD-EB3BFD2F4D47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F2E6-375E-40F6-839F-E7AB7634A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EB66-5AD8-4614-8225-DB1E54D0AFE5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44EE-0586-47AB-9F5D-C8A2E60667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2B04-A7CE-4B0B-95E6-48F31129F631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8438-7B09-488B-8BF2-BAAF237B5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975-A7BA-4CEF-98A6-579C19652F3F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119F-1024-4B76-A895-9F27AE74D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65D3-FE02-4856-AD56-DD9063C8C685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3606-0AD8-4AA0-871C-401C23618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9D10-C319-49DF-91D5-4813B292F3CB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5C97-65EA-4A38-848D-BEA0FD0E9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4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E6A00D2-07F3-4685-813A-F6739D90DCE8}" type="datetime1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3F7D2AB-218E-4855-8095-0AFEB294B3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▫"/>
        <a:defRPr sz="2000" kern="1200">
          <a:solidFill>
            <a:srgbClr val="E7BC2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7"/>
          <p:cNvSpPr>
            <a:spLocks noGrp="1"/>
          </p:cNvSpPr>
          <p:nvPr>
            <p:ph type="dt" sz="quarter" idx="10"/>
          </p:nvPr>
        </p:nvSpPr>
        <p:spPr>
          <a:xfrm>
            <a:off x="7667625" y="4005263"/>
            <a:ext cx="1320800" cy="287337"/>
          </a:xfrm>
        </p:spPr>
        <p:txBody>
          <a:bodyPr/>
          <a:lstStyle/>
          <a:p>
            <a:pPr>
              <a:defRPr/>
            </a:pPr>
            <a:r>
              <a:rPr lang="cs-CZ" sz="1000" dirty="0" smtClean="0"/>
              <a:t>27.10.2016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388" y="2420938"/>
            <a:ext cx="8785225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LÉČEBNÁ VÝŽIVA PŘI ONEMOCNĚNÍ TENKÉHO A TLUSTÉHO STŘEVA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3860800"/>
            <a:ext cx="3671887" cy="6143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Jana Spáčilová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Jana Petrová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Zástupný symbol pro datum 3"/>
          <p:cNvSpPr txBox="1">
            <a:spLocks noGrp="1"/>
          </p:cNvSpPr>
          <p:nvPr/>
        </p:nvSpPr>
        <p:spPr bwMode="auto">
          <a:xfrm>
            <a:off x="6705600" y="4206875"/>
            <a:ext cx="96043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2293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b="63712"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t="64511"/>
          <a:stretch>
            <a:fillRect/>
          </a:stretch>
        </p:blipFill>
        <p:spPr bwMode="auto">
          <a:xfrm>
            <a:off x="0" y="4424363"/>
            <a:ext cx="91440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 txBox="1">
            <a:spLocks noGrp="1"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0DD567-900B-48D6-9EB5-93C008E8D4FE}" type="slidenum">
              <a:rPr lang="cs-CZ">
                <a:solidFill>
                  <a:srgbClr val="FFFFFF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ČNÍ SYNDROM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566738" indent="-457200" eaLnBrk="1" hangingPunct="1"/>
            <a:r>
              <a:rPr lang="cs-CZ" dirty="0" smtClean="0"/>
              <a:t>není samostatná choroba</a:t>
            </a:r>
          </a:p>
          <a:p>
            <a:pPr marL="566738" indent="-457200" eaLnBrk="1" hangingPunct="1"/>
            <a:r>
              <a:rPr lang="cs-CZ" dirty="0" smtClean="0"/>
              <a:t>jde o klinický pojem označující </a:t>
            </a:r>
            <a:r>
              <a:rPr lang="cs-CZ" dirty="0" smtClean="0">
                <a:solidFill>
                  <a:srgbClr val="0070C0"/>
                </a:solidFill>
              </a:rPr>
              <a:t>soubor příznaků vyskytujících se u řady onemocnění, vedoucích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ve svém průběhu k poruše některých funkcí trávicí trubice, především tenkého střeva </a:t>
            </a:r>
          </a:p>
          <a:p>
            <a:pPr marL="566738" indent="-457200"/>
            <a:r>
              <a:rPr lang="cs-CZ" dirty="0" smtClean="0"/>
              <a:t>stavy, při nichž dochází k </a:t>
            </a:r>
            <a:r>
              <a:rPr lang="cs-CZ" b="1" dirty="0" smtClean="0">
                <a:solidFill>
                  <a:srgbClr val="0070C0"/>
                </a:solidFill>
              </a:rPr>
              <a:t>narušení vstřebávání živin</a:t>
            </a:r>
            <a:r>
              <a:rPr lang="cs-CZ" dirty="0" smtClean="0"/>
              <a:t> a v širším pojetí i k narušení trávení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</a:pPr>
            <a:endParaRPr lang="cs-CZ" sz="2200" dirty="0" smtClean="0"/>
          </a:p>
        </p:txBody>
      </p:sp>
      <p:pic>
        <p:nvPicPr>
          <p:cNvPr id="266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A87CF-BB6E-4961-9B24-4B9D1AFF23CA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ČNÍ SYNDROM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None/>
              <a:defRPr/>
            </a:pPr>
            <a:endParaRPr lang="cs-CZ" sz="300" b="1" dirty="0" smtClean="0"/>
          </a:p>
          <a:p>
            <a:pPr marL="367708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b="1" dirty="0" smtClean="0"/>
              <a:t>Primární</a:t>
            </a:r>
            <a:r>
              <a:rPr lang="cs-CZ" sz="2200" dirty="0" smtClean="0"/>
              <a:t> – příčina je v samotné střevní sliznici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Celiakie</a:t>
            </a:r>
            <a:endParaRPr lang="cs-CZ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Tropická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sprue</a:t>
            </a:r>
            <a:endParaRPr lang="cs-CZ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Selektivní malabsorpce (deficit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disacharidáz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– laktózová intolerance)</a:t>
            </a:r>
          </a:p>
          <a:p>
            <a:pPr marL="367708" indent="-255600" eaLnBrk="1" fontAlgn="auto" hangingPunct="1">
              <a:spcAft>
                <a:spcPts val="0"/>
              </a:spcAft>
              <a:defRPr/>
            </a:pPr>
            <a:endParaRPr lang="cs-CZ" sz="2200" dirty="0" smtClean="0"/>
          </a:p>
          <a:p>
            <a:pPr marL="367708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b="1" dirty="0" smtClean="0"/>
              <a:t>Sekundární </a:t>
            </a:r>
            <a:r>
              <a:rPr lang="cs-CZ" sz="2200" dirty="0" smtClean="0"/>
              <a:t>– ostatní stavy s příznaky malabsorpce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Redukce resorpční plochy (syndrom krátkého střeva)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Syndrom slepé kličky (průnik bakterií z tlustého do tenkého střeva)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Systémová onemocnění (sklerodermie, amyloidóza)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Postradiační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enteritida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Zánětlivá střevní onemocnění – CN, UC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Nádorová onemocnění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Endokrinní choroby (onemocnění ŠŽ, nadledvinek, DM)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Porucha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intraluminálního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trávení (onemocnění slinivky břišní – zánět, nádor, cystická fibróza),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hepatobiliární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onemocnění (obstrukční ikterus, cirhóza)</a:t>
            </a:r>
            <a:endParaRPr lang="cs-CZ" sz="2000" dirty="0" smtClean="0"/>
          </a:p>
        </p:txBody>
      </p:sp>
      <p:pic>
        <p:nvPicPr>
          <p:cNvPr id="286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68E4D-CF03-456F-8E95-F6111B195298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fontScale="92500" lnSpcReduction="10000"/>
          </a:bodyPr>
          <a:lstStyle/>
          <a:p>
            <a:pPr marL="566738" indent="-457200" eaLnBrk="1" hangingPunct="1">
              <a:buNone/>
              <a:defRPr/>
            </a:pPr>
            <a:r>
              <a:rPr lang="cs-CZ" sz="2000" b="1" dirty="0"/>
              <a:t>Velmi pestrý, odvislý od vyvolávající </a:t>
            </a:r>
            <a:r>
              <a:rPr lang="cs-CZ" sz="2000" b="1" dirty="0" smtClean="0"/>
              <a:t>příčiny</a:t>
            </a:r>
          </a:p>
          <a:p>
            <a:pPr marL="566738" indent="-457200" eaLnBrk="1" hangingPunct="1">
              <a:buFont typeface="Georgia" pitchFamily="18" charset="0"/>
              <a:buNone/>
              <a:defRPr/>
            </a:pPr>
            <a:r>
              <a:rPr lang="cs-CZ" sz="2000" dirty="0" smtClean="0"/>
              <a:t>Nejčastěji přítomny tři příznaky: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Celková slabost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000" b="1" dirty="0">
                <a:solidFill>
                  <a:srgbClr val="0070C0"/>
                </a:solidFill>
              </a:rPr>
              <a:t>H</a:t>
            </a:r>
            <a:r>
              <a:rPr lang="cs-CZ" sz="2000" b="1" dirty="0" smtClean="0">
                <a:solidFill>
                  <a:srgbClr val="0070C0"/>
                </a:solidFill>
              </a:rPr>
              <a:t>ubnutí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Steatorea</a:t>
            </a:r>
            <a:r>
              <a:rPr lang="cs-CZ" sz="2000" b="1" dirty="0" smtClean="0"/>
              <a:t> </a:t>
            </a:r>
            <a:r>
              <a:rPr lang="cs-CZ" sz="2000" dirty="0" smtClean="0"/>
              <a:t>(objemné průjmovité stolice mastného vzhledu, výrazně zapáchající, se zbytky nestrávené potravy, přicházející během dne </a:t>
            </a:r>
            <a:br>
              <a:rPr lang="cs-CZ" sz="2000" dirty="0" smtClean="0"/>
            </a:br>
            <a:r>
              <a:rPr lang="cs-CZ" sz="2000" dirty="0" smtClean="0"/>
              <a:t>i v noci - na rozdíl od funkčních průjmů)</a:t>
            </a:r>
            <a:endParaRPr lang="cs-CZ" sz="2000" b="1" dirty="0" smtClean="0"/>
          </a:p>
          <a:p>
            <a:pPr marL="566738" indent="-457200" eaLnBrk="1" hangingPunct="1">
              <a:defRPr/>
            </a:pPr>
            <a:endParaRPr lang="cs-CZ" sz="2000" dirty="0" smtClean="0"/>
          </a:p>
          <a:p>
            <a:pPr marL="566738" indent="-457200" eaLnBrk="1" hangingPunct="1">
              <a:defRPr/>
            </a:pPr>
            <a:r>
              <a:rPr lang="cs-CZ" sz="2000" dirty="0" smtClean="0"/>
              <a:t>Dyspeptické obtíže</a:t>
            </a:r>
            <a:endParaRPr lang="cs-CZ" sz="1800" dirty="0" smtClean="0"/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adýmání, flatulence (zvýšený odchod střevních plynů)</a:t>
            </a:r>
          </a:p>
          <a:p>
            <a:pPr marL="566738" indent="-457200" eaLnBrk="1" hangingPunct="1">
              <a:defRPr/>
            </a:pPr>
            <a:r>
              <a:rPr lang="cs-CZ" sz="2000" dirty="0" smtClean="0"/>
              <a:t>Známky nedostatečného vstřebávání vitam</a:t>
            </a:r>
            <a:r>
              <a:rPr lang="cs-CZ" sz="2000" dirty="0" smtClean="0">
                <a:latin typeface="Arial" charset="0"/>
              </a:rPr>
              <a:t>i</a:t>
            </a:r>
            <a:r>
              <a:rPr lang="cs-CZ" sz="2000" dirty="0" smtClean="0"/>
              <a:t>nů a minerálních látek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osteoporóza, anémie, krvácivé projevy</a:t>
            </a:r>
          </a:p>
          <a:p>
            <a:pPr marL="566738" indent="-457200" eaLnBrk="1" hangingPunct="1">
              <a:defRPr/>
            </a:pPr>
            <a:r>
              <a:rPr lang="cs-CZ" sz="2000" dirty="0" err="1" smtClean="0"/>
              <a:t>Extraintestinální</a:t>
            </a:r>
            <a:r>
              <a:rPr lang="cs-CZ" sz="2000" dirty="0" smtClean="0"/>
              <a:t> obtíže</a:t>
            </a:r>
          </a:p>
          <a:p>
            <a:pPr marL="858838" lvl="1" indent="-457200" eaLnBrk="1" hangingPunct="1">
              <a:defRPr/>
            </a:pP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némie, osteoporóza</a:t>
            </a:r>
          </a:p>
          <a:p>
            <a:pPr marL="566738" indent="-457200" eaLnBrk="1" hangingPunct="1">
              <a:defRPr/>
            </a:pPr>
            <a:r>
              <a:rPr lang="cs-CZ" sz="2200" dirty="0" smtClean="0"/>
              <a:t>Objektivní nález závisí na rozsahu a tíži střevního postižení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Celkové projevy malnutrice – astenie, hypotrofie svalstva</a:t>
            </a:r>
          </a:p>
          <a:p>
            <a:pPr marL="659808" lvl="1" indent="-255600" eaLnBrk="1" fontAlgn="auto" hangingPunct="1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Patrné známky anémie, </a:t>
            </a:r>
            <a:r>
              <a:rPr lang="cs-CZ" sz="1900" dirty="0" err="1" smtClean="0">
                <a:solidFill>
                  <a:schemeClr val="accent1">
                    <a:lumMod val="50000"/>
                  </a:schemeClr>
                </a:solidFill>
              </a:rPr>
              <a:t>hypoproteinemie</a:t>
            </a:r>
            <a:r>
              <a:rPr lang="cs-CZ" sz="1900" dirty="0" smtClean="0">
                <a:solidFill>
                  <a:schemeClr val="accent1">
                    <a:lumMod val="50000"/>
                  </a:schemeClr>
                </a:solidFill>
              </a:rPr>
              <a:t> (otoky), kožní a slizniční změny (suchá kůže, měkké lomivé nehty, stomatitida, konjunktivitida)</a:t>
            </a:r>
          </a:p>
          <a:p>
            <a:pPr marL="658813" lvl="1" indent="-255588" eaLnBrk="1" hangingPunct="1">
              <a:buClr>
                <a:srgbClr val="E7BC29"/>
              </a:buClr>
              <a:buFont typeface="Georgia" pitchFamily="18" charset="0"/>
              <a:buNone/>
              <a:defRPr/>
            </a:pPr>
            <a:endParaRPr lang="cs-CZ" sz="1800" dirty="0" smtClean="0"/>
          </a:p>
          <a:p>
            <a:pPr marL="566738" indent="-457200" eaLnBrk="1" hangingPunct="1">
              <a:defRPr/>
            </a:pPr>
            <a:endParaRPr lang="cs-CZ" sz="2000" dirty="0" smtClean="0"/>
          </a:p>
        </p:txBody>
      </p:sp>
      <p:pic>
        <p:nvPicPr>
          <p:cNvPr id="3072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MALABSORPČNÍ SYNDROM - léčba	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Georgia" pitchFamily="18" charset="0"/>
              <a:buNone/>
            </a:pPr>
            <a:r>
              <a:rPr lang="cs-CZ" dirty="0" smtClean="0"/>
              <a:t>1. Řešit vyvolávající příčinu!!!</a:t>
            </a:r>
          </a:p>
          <a:p>
            <a:pPr marL="107950" indent="0">
              <a:buFont typeface="Georgia" pitchFamily="18" charset="0"/>
              <a:buNone/>
            </a:pPr>
            <a:r>
              <a:rPr lang="cs-CZ" dirty="0" smtClean="0">
                <a:solidFill>
                  <a:srgbClr val="0070C0"/>
                </a:solidFill>
              </a:rPr>
              <a:t>2. Základní principy: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Dietní režim </a:t>
            </a:r>
            <a:r>
              <a:rPr lang="cs-CZ" dirty="0" smtClean="0">
                <a:solidFill>
                  <a:schemeClr val="tx1"/>
                </a:solidFill>
              </a:rPr>
              <a:t>– strava energeticky hodnotná,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 dostatkem všech živin (hlavních i vedlejších), </a:t>
            </a:r>
            <a:r>
              <a:rPr lang="cs-CZ" b="1" dirty="0" smtClean="0">
                <a:solidFill>
                  <a:srgbClr val="FF0000"/>
                </a:solidFill>
              </a:rPr>
              <a:t>zabránit dalšímu hubnutí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Příp. 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ubstituce vitaminů a minerálních látek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Indikace zavedení EV / PV (u pacientů s těžkými poruchami výživy, akutním průběhem či komplikacemi)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F1AEC-ABF2-4B49-9B96-196D4FE3D88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B031-A78A-48A0-9D34-C275E1146660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CELIAKIE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…primární MS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500188"/>
            <a:ext cx="8786813" cy="5214937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Celoživotní  autoimunitní onemocnění charakterizované trvalou intolerancí lepku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Patologické změny střevní sliznice v důsledku abnormální imunitní reakce na lepek (v pšenici, ječmeni, žitu, </a:t>
            </a:r>
            <a:r>
              <a:rPr lang="cs-CZ" sz="2400" dirty="0" err="1" smtClean="0"/>
              <a:t>ovsi</a:t>
            </a:r>
            <a:r>
              <a:rPr lang="cs-CZ" sz="2400" dirty="0" smtClean="0"/>
              <a:t>), vznik protilátek </a:t>
            </a:r>
            <a:r>
              <a:rPr lang="cs-CZ" sz="2400" dirty="0" smtClean="0">
                <a:sym typeface="Wingdings 3"/>
              </a:rPr>
              <a:t> zánětlivý proces  destrukce </a:t>
            </a:r>
            <a:r>
              <a:rPr lang="cs-CZ" sz="2400" dirty="0" err="1" smtClean="0">
                <a:sym typeface="Wingdings 3"/>
              </a:rPr>
              <a:t>enterocytů</a:t>
            </a:r>
            <a:endParaRPr lang="cs-CZ" sz="2400" dirty="0" smtClean="0">
              <a:sym typeface="Wingdings 3"/>
            </a:endParaRP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sym typeface="Wingdings 3"/>
              </a:rPr>
              <a:t>a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sym typeface="Wingdings 3"/>
              </a:rPr>
              <a:t>trofie klků, hypertrofie krypt,  střevní propustnosti, navození protilátkové odpovědi proti dalším antigenům potravy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Dochází k malabsorpci v důsledku zánětlivých změn sliznice tenkého střeva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Výskyt v kterémkoliv věku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3379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63700-C5C9-4257-B19E-ED474B295462}" type="slidenum">
              <a:rPr lang="cs-CZ"/>
              <a:pPr>
                <a:defRPr/>
              </a:pPr>
              <a:t>15</a:t>
            </a:fld>
            <a:endParaRPr lang="cs-CZ"/>
          </a:p>
        </p:txBody>
      </p:sp>
      <p:pic>
        <p:nvPicPr>
          <p:cNvPr id="35842" name="Obrázek 3" descr="afp20071215p1795-u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143000"/>
            <a:ext cx="5238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Obrázek 4" descr="Villi Atroph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071688"/>
            <a:ext cx="33766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00125" y="6143625"/>
            <a:ext cx="6981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Střevní sliznice u zdravého jedince x u jedince postiženého </a:t>
            </a:r>
            <a:r>
              <a:rPr lang="cs-CZ" dirty="0" err="1">
                <a:latin typeface="+mn-lt"/>
              </a:rPr>
              <a:t>celiakií</a:t>
            </a:r>
            <a:endParaRPr lang="cs-CZ" dirty="0">
              <a:latin typeface="+mn-lt"/>
            </a:endParaRPr>
          </a:p>
        </p:txBody>
      </p:sp>
      <p:pic>
        <p:nvPicPr>
          <p:cNvPr id="3584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3A5B7-C8BC-4221-8EEC-FDA8114B311D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Klasická forma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Projevy u dětí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Neprospívání, poruchy růstu, nadmuté bříško, průjmy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Projevy u dospělých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Steatorea, křečovité bolesti břicha, úbytek hmotnosti, choroba se může projevovat průjmy nebo naopak zácpou, netypickými bolestmi břicha, nemožností přibrat na váze, nebo může být bez příznaků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Atypická forma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Např. metabolická </a:t>
            </a:r>
            <a:r>
              <a:rPr lang="cs-CZ" sz="1800" dirty="0" err="1" smtClean="0">
                <a:solidFill>
                  <a:schemeClr val="accent1">
                    <a:lumMod val="50000"/>
                  </a:schemeClr>
                </a:solidFill>
              </a:rPr>
              <a:t>osteopenie</a:t>
            </a: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, nejasná anémie, váhový úbytek, únavový syndrom, alopecie, neplodnost, aftózní stomatitida atd.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8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err="1" smtClean="0"/>
              <a:t>Duhringova</a:t>
            </a:r>
            <a:r>
              <a:rPr lang="cs-CZ" sz="2000" dirty="0" smtClean="0"/>
              <a:t> </a:t>
            </a:r>
            <a:r>
              <a:rPr lang="cs-CZ" sz="2000" dirty="0" err="1" smtClean="0"/>
              <a:t>herpetiformní</a:t>
            </a:r>
            <a:r>
              <a:rPr lang="cs-CZ" sz="2000" dirty="0" smtClean="0"/>
              <a:t> dermatitida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Kožní forma – puchýřkaté postižení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3686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jak-se-projevuje-duhringova-nemoc-choroba-prizanky-projevy-sympt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54978"/>
            <a:ext cx="2390006" cy="177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84F5-7F5A-40FC-8A24-73AF04F77C1F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CELIAKIE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786813" cy="5072062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Celoživotní striktní dodržování </a:t>
            </a:r>
            <a:r>
              <a:rPr lang="cs-CZ" sz="2400" b="1" u="sng" dirty="0" smtClean="0">
                <a:solidFill>
                  <a:srgbClr val="0070C0"/>
                </a:solidFill>
              </a:rPr>
              <a:t>bezlepkové diety</a:t>
            </a:r>
            <a:r>
              <a:rPr lang="cs-CZ" sz="2400" b="1" dirty="0" smtClean="0">
                <a:solidFill>
                  <a:srgbClr val="0070C0"/>
                </a:solidFill>
              </a:rPr>
              <a:t>!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Pacienti v celiakální krizi (=nejtěžší forma </a:t>
            </a:r>
            <a:r>
              <a:rPr lang="cs-CZ" sz="2400" dirty="0" err="1" smtClean="0"/>
              <a:t>celiakie</a:t>
            </a:r>
            <a:r>
              <a:rPr lang="cs-CZ" sz="2400" dirty="0" smtClean="0"/>
              <a:t> projevující se těžkými průjmy, rozvratem </a:t>
            </a:r>
            <a:r>
              <a:rPr lang="cs-CZ" sz="2400" dirty="0" err="1" smtClean="0"/>
              <a:t>minerálového</a:t>
            </a:r>
            <a:r>
              <a:rPr lang="cs-CZ" sz="2400" dirty="0" smtClean="0"/>
              <a:t> hospodářství a ABR, dehydratací)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nutná léčba rozvratu vnitřního prostředí na JIP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intenzivní metabolická péče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err="1" smtClean="0">
                <a:solidFill>
                  <a:schemeClr val="accent1">
                    <a:lumMod val="50000"/>
                  </a:schemeClr>
                </a:solidFill>
              </a:rPr>
              <a:t>rehydratace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TPV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v další fázi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sym typeface="Wingdings 3"/>
              </a:rPr>
              <a:t>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postupný přechod na enterální výživu  a nakonec na bezlepkovou dietu</a:t>
            </a:r>
            <a:endParaRPr lang="cs-CZ" sz="22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3891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7A2BC-9F61-4274-A32B-DE5BB8819F33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BEZLEPKOVÁ DIETA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357313"/>
            <a:ext cx="8786813" cy="5357812"/>
          </a:xfrm>
        </p:spPr>
        <p:txBody>
          <a:bodyPr>
            <a:normAutofit fontScale="92500" lnSpcReduction="10000"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Vyloučení pšenice, ječmene, žita, </a:t>
            </a:r>
            <a:r>
              <a:rPr lang="cs-CZ" sz="2400" dirty="0" err="1" smtClean="0"/>
              <a:t>tritikale</a:t>
            </a:r>
            <a:r>
              <a:rPr lang="cs-CZ" sz="2400" dirty="0" smtClean="0"/>
              <a:t>, ovsa a veškerých výrobků z nich připravených ze stravy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Mouka, pečivo, knedlíky, těstoviny, vločky, müsli, kroupy, krupky, kuskus,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bulgur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špalda, graham, obilné klíčky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Seitan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klaso, Robi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Kávoviny,melta,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Malcao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Bicava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– pokud nejsou vyrobeny z čekanky, obsahují sladové výtažky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6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Pokrmy, které mohou obsahovat lepek (nejsou-li označeny jako vhodné pro bezlepkovou dietu)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Pokrmy obalované ve strouhance, těstíčku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Polévky se zavářkou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Dietní párky a salámy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Sušenky, oplatky, zmrzlina, nanuky, různé cukrovinky - čokolády s náplní, plněné bonbony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Majonézy, tatarské omáčky, kečup, sójové omáčky (s výjimkou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Tamari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Ovocné přesnídávky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Zeleninové pomazánky, hotové zeleninové pokrmy</a:t>
            </a:r>
          </a:p>
        </p:txBody>
      </p:sp>
      <p:pic>
        <p:nvPicPr>
          <p:cNvPr id="4096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8739B-3C51-4978-AD66-1076BB9036F2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BEZLEPKOVÁ DIETA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14938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Základ bezlepkové diety tvoří tyto plodiny a výrobky z nich vyrobené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brambory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kukuřice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rýže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pohanka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jáhly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luštěniny včetně sóji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ovoce, zelenina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ořechy, olejnatá semena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Další bezlepkové potraviny 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výrobky z amarantu a </a:t>
            </a:r>
            <a:r>
              <a:rPr lang="cs-CZ" sz="1800" dirty="0" err="1" smtClean="0">
                <a:solidFill>
                  <a:schemeClr val="accent1">
                    <a:lumMod val="50000"/>
                  </a:schemeClr>
                </a:solidFill>
              </a:rPr>
              <a:t>quinoy</a:t>
            </a:r>
            <a:endParaRPr lang="cs-CZ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012" name="Obrázek 4" descr="jpg.aspx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714375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Obrázek 5" descr="Quinoa Grain crop 0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714875"/>
            <a:ext cx="25161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5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68644-AF7F-49A6-825A-79E48FD8B4EB}" type="slidenum">
              <a:rPr lang="cs-CZ"/>
              <a:pPr>
                <a:defRPr/>
              </a:pPr>
              <a:t>2</a:t>
            </a:fld>
            <a:endParaRPr lang="cs-CZ"/>
          </a:p>
        </p:txBody>
      </p:sp>
      <p:pic>
        <p:nvPicPr>
          <p:cNvPr id="4" name="Obrázek 3" descr="zazivaci_tra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13" y="1633538"/>
            <a:ext cx="4600575" cy="5224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85750" y="571500"/>
            <a:ext cx="8443913" cy="8572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ANATOMIE A FYZIOLOGIE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929188" y="1857375"/>
            <a:ext cx="4038600" cy="466725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Tenké střevo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Duodenum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Jejunum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Ileum</a:t>
            </a:r>
          </a:p>
          <a:p>
            <a:pPr lvl="1" eaLnBrk="1" hangingPunct="1">
              <a:defRPr/>
            </a:pPr>
            <a:endParaRPr lang="cs-CZ" dirty="0" smtClean="0"/>
          </a:p>
          <a:p>
            <a:pPr eaLnBrk="1" hangingPunct="1">
              <a:buClr>
                <a:srgbClr val="FFC000"/>
              </a:buClr>
              <a:defRPr/>
            </a:pP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Ileocaekální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chlopeň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buClr>
                <a:srgbClr val="FFC000"/>
              </a:buClr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Tlusté střevo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Slepé střevo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Vzestupný tračník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Příčný tračník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Sestupný tračník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Rektum</a:t>
            </a:r>
          </a:p>
          <a:p>
            <a:pPr lvl="1" eaLnBrk="1" hangingPunct="1">
              <a:defRPr/>
            </a:pP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Anus</a:t>
            </a:r>
            <a:endParaRPr lang="cs-CZ" dirty="0"/>
          </a:p>
        </p:txBody>
      </p:sp>
      <p:pic>
        <p:nvPicPr>
          <p:cNvPr id="13317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A2852-E8C6-4801-A520-C1E651D3594F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LAKTÓZOVÁ INTOLERANCE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500188"/>
            <a:ext cx="8786813" cy="5214937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Nesnášenlivost mléčného cukru – laktózy.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Někdy nesprávně zaměňována za alergii na bílkovinu kravského mléka!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buFont typeface="Georgia" pitchFamily="18" charset="0"/>
              <a:buNone/>
              <a:defRPr/>
            </a:pPr>
            <a:r>
              <a:rPr lang="cs-CZ" sz="1000" dirty="0" smtClean="0"/>
              <a:t>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Příčinou je nedostatečná nebo žádná tvorba </a:t>
            </a:r>
            <a:r>
              <a:rPr lang="cs-CZ" sz="2400" b="1" dirty="0" smtClean="0"/>
              <a:t>enzymu laktázy</a:t>
            </a:r>
            <a:r>
              <a:rPr lang="cs-CZ" sz="2400" dirty="0" smtClean="0"/>
              <a:t> ve sliznici tenkého střeva.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Typy laktózové intolerance:</a:t>
            </a:r>
          </a:p>
          <a:p>
            <a:pPr lvl="1">
              <a:defRPr/>
            </a:pP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vrozená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 - velmi ojedinělý výskyt</a:t>
            </a:r>
          </a:p>
          <a:p>
            <a:pPr lvl="1">
              <a:defRPr/>
            </a:pP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získaná primární 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– nejčastější, </a:t>
            </a: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fyziologický pokles 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tvorby enzymu</a:t>
            </a:r>
          </a:p>
          <a:p>
            <a:pPr lvl="1">
              <a:defRPr/>
            </a:pP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získaná sekundární 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– souvisí s poškozením střevní sliznice např. zánětlivým onemocněním, po chirurgickém zákroku, obvykle přechodná</a:t>
            </a:r>
            <a:endParaRPr lang="cs-CZ" sz="2000" dirty="0" smtClean="0"/>
          </a:p>
        </p:txBody>
      </p:sp>
      <p:pic>
        <p:nvPicPr>
          <p:cNvPr id="4710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705476" y="3717032"/>
            <a:ext cx="3024187" cy="911225"/>
            <a:chOff x="3175" y="1701"/>
            <a:chExt cx="1905" cy="57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175" y="1701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Druh mléka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55" y="1701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Obsah laktózy v % hmotnosti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175" y="1816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Kravské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55" y="1816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4,8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175" y="1931"/>
              <a:ext cx="5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Kozí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55" y="1931"/>
              <a:ext cx="13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4,4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175" y="2045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Lidské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55" y="2045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7,2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175" y="2160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Ovčí 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55" y="2160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6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Times New Roman" panose="02020603050405020304" pitchFamily="18" charset="0"/>
                <a:buNone/>
              </a:pPr>
              <a:r>
                <a:rPr lang="en-GB" altLang="cs-CZ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5,1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75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175" y="1816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175" y="193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175" y="204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175" y="2160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17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080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175" y="170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175" y="227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8943-4A99-4D2E-A283-D4747FBBA1AE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OSUD LAKTÓZY VE STŘEVĚ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500188"/>
            <a:ext cx="8786813" cy="521493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Dochází k nedostatečnému trávení a vstřebávání laktózy v tenkém střevě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Laktóza se dostává v nezměněné podobě až do tlustého střeva. 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V tenkém střevě nerozštěpená laktóza přitahuje vodu z krevní plazmy do střeva, dochází ke zvětšování obsahu střeva, trávenina v tenkém střevě pak rychle postupuje do střeva tlustého.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V tlustém střevě dochází k rozkládání laktózy některými druhy bakterií - zdroj energie. 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Při štěpení bakteriálními enzymy dochází ve střevě k tvorbě různých produktů (např. mastných kyselin, metanu, oxidu uhličitého apod.), z nichž některé způsobují rozmanité zdravotní obtíže. </a:t>
            </a:r>
          </a:p>
          <a:p>
            <a:pPr>
              <a:buClr>
                <a:srgbClr val="FFC000"/>
              </a:buClr>
              <a:defRPr/>
            </a:pPr>
            <a:endParaRPr lang="cs-CZ" sz="500" dirty="0" smtClean="0"/>
          </a:p>
          <a:p>
            <a:pPr>
              <a:buClr>
                <a:srgbClr val="FFC000"/>
              </a:buClr>
              <a:defRPr/>
            </a:pPr>
            <a:r>
              <a:rPr lang="cs-CZ" sz="2400" dirty="0" smtClean="0"/>
              <a:t>Dochází k navýšení obsahu tlustého střeva, zvyšuje se tlak na jeho stěnu a to může vést až k vodnatému průjmu.</a:t>
            </a:r>
            <a:endParaRPr lang="cs-CZ" sz="2000" dirty="0" smtClean="0"/>
          </a:p>
        </p:txBody>
      </p:sp>
      <p:pic>
        <p:nvPicPr>
          <p:cNvPr id="491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40F34-B2A8-4136-9518-A6C9F13DFD09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684213" y="1773238"/>
            <a:ext cx="799306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850" y="620713"/>
            <a:ext cx="82089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OSUD LAKTÓZY VE STŘEVĚ</a:t>
            </a:r>
          </a:p>
        </p:txBody>
      </p:sp>
      <p:pic>
        <p:nvPicPr>
          <p:cNvPr id="512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1F17-EC3A-49E8-806D-3C67A6EDFDC1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84313"/>
            <a:ext cx="8786813" cy="5113337"/>
          </a:xfrm>
        </p:spPr>
        <p:txBody>
          <a:bodyPr>
            <a:normAutofit lnSpcReduction="1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cs-CZ" sz="2400" dirty="0" smtClean="0"/>
              <a:t>Výskyt a tíže příznaků je velice individuální. </a:t>
            </a:r>
          </a:p>
          <a:p>
            <a:pPr>
              <a:buFont typeface="Georgia" pitchFamily="18" charset="0"/>
              <a:buNone/>
              <a:defRPr/>
            </a:pPr>
            <a:r>
              <a:rPr lang="cs-CZ" sz="2400" dirty="0" smtClean="0"/>
              <a:t>Závisí na: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množství zkonzumované laktózy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citlivosti jedince 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složení mikroflóry v tlustém střevě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Průjmy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Plynatost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Subjektivní obtíže – pocity plnosti, škroukání, přelévání střevního obsahu, střevní křeče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Nevolnost, zvracení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Příznaky se objevují obvykle v časovém odstupu půl až dvě hodiny po konzumaci laktózy. </a:t>
            </a:r>
          </a:p>
        </p:txBody>
      </p:sp>
      <p:pic>
        <p:nvPicPr>
          <p:cNvPr id="522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866D-0BF7-4331-AA5A-A11BE7B382AF}" type="slidenum">
              <a:rPr lang="cs-CZ"/>
              <a:pPr>
                <a:defRPr/>
              </a:pPr>
              <a:t>24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357313"/>
            <a:ext cx="8786813" cy="5357812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5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000" b="1" dirty="0" smtClean="0"/>
              <a:t>DIETNÍ OPATŘENÍ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cs-CZ" sz="500" b="1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Závisí na míře toleranci laktózy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buFont typeface="Georgia" pitchFamily="18" charset="0"/>
              <a:buNone/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/>
              <a:t>Většina osob s laktózovou intolerancí snáší různě malá množství laktózy bez objevení se zdravotních obtíží, vyskytují se však také velice citliví jedinci mající obtíže i po nepatrném množství laktózy.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>
              <a:cs typeface="Arial" charset="0"/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>
                <a:cs typeface="Arial" charset="0"/>
              </a:rPr>
              <a:t>Jedná se o úplnou nebo částečnou eliminaci mléka, mléčných výrobků </a:t>
            </a:r>
            <a:br>
              <a:rPr lang="cs-CZ" sz="2000" dirty="0" smtClean="0">
                <a:cs typeface="Arial" charset="0"/>
              </a:rPr>
            </a:br>
            <a:r>
              <a:rPr lang="cs-CZ" sz="2000" dirty="0" smtClean="0">
                <a:cs typeface="Arial" charset="0"/>
              </a:rPr>
              <a:t>a ostatních potravin obsahujících laktózu.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>
              <a:cs typeface="Arial" charset="0"/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000" dirty="0" smtClean="0">
                <a:cs typeface="Arial" charset="0"/>
              </a:rPr>
              <a:t>Základním pravidlem je nekonzumovat velké dávky laktózy najednou, ale raději přijímat mléčné výrobky s nižším obsahem laktózy častěji během dne nebo je konzumovat v menších porcích.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5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2000" dirty="0" smtClean="0"/>
          </a:p>
        </p:txBody>
      </p:sp>
      <p:pic>
        <p:nvPicPr>
          <p:cNvPr id="542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1F17-EC3A-49E8-806D-3C67A6EDFDC1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– dietní opatření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01" y="2193733"/>
            <a:ext cx="8675360" cy="3694496"/>
          </a:xfrm>
          <a:prstGeom prst="rect">
            <a:avLst/>
          </a:prstGeom>
        </p:spPr>
      </p:pic>
      <p:pic>
        <p:nvPicPr>
          <p:cNvPr id="522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020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EE7EF-4043-4663-8033-6424E28EEC34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CROHNOVA CHOROBA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142875" y="1785938"/>
            <a:ext cx="8786813" cy="4929187"/>
          </a:xfrm>
        </p:spPr>
        <p:txBody>
          <a:bodyPr/>
          <a:lstStyle/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IBD (</a:t>
            </a:r>
            <a:r>
              <a:rPr lang="cs-CZ" sz="2000" dirty="0" err="1" smtClean="0"/>
              <a:t>Inflammatory</a:t>
            </a:r>
            <a:r>
              <a:rPr lang="cs-CZ" sz="2000" dirty="0" smtClean="0"/>
              <a:t> </a:t>
            </a:r>
            <a:r>
              <a:rPr lang="cs-CZ" sz="2000" dirty="0" err="1" smtClean="0"/>
              <a:t>Bowel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)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nespecifické zánětlivé onemocnění </a:t>
            </a:r>
            <a:r>
              <a:rPr lang="cs-CZ" sz="2000" dirty="0" err="1" smtClean="0"/>
              <a:t>GITu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neinfekčního původu, dosud ne zcela vyjasněné etiologie a patogeneze (faktory významné pro vznik IBD: faktory prostředí – infekce, kouření, výživa, škodliviny</a:t>
            </a:r>
            <a:r>
              <a:rPr lang="en-US" sz="2000" dirty="0" smtClean="0"/>
              <a:t>;</a:t>
            </a:r>
            <a:r>
              <a:rPr lang="cs-CZ" sz="2000" dirty="0" smtClean="0"/>
              <a:t> změna imunitního systému, dědičnost, střevní flóra)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chronický průběh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může postihnout </a:t>
            </a:r>
            <a:r>
              <a:rPr lang="cs-CZ" sz="2000" dirty="0" smtClean="0">
                <a:solidFill>
                  <a:srgbClr val="0070C0"/>
                </a:solidFill>
              </a:rPr>
              <a:t>kteroukoliv část trávicí trubice</a:t>
            </a:r>
            <a:r>
              <a:rPr lang="cs-CZ" sz="2000" dirty="0" smtClean="0"/>
              <a:t>, nejčastěji oblast tenkého či tlustého střeva</a:t>
            </a:r>
            <a:r>
              <a:rPr lang="cs-CZ" sz="2000" dirty="0" smtClean="0">
                <a:latin typeface="Georgea"/>
              </a:rPr>
              <a:t>, </a:t>
            </a:r>
            <a:r>
              <a:rPr lang="cs-CZ" sz="2000" dirty="0" smtClean="0">
                <a:solidFill>
                  <a:srgbClr val="0070C0"/>
                </a:solidFill>
              </a:rPr>
              <a:t>hlavní místo výskytu terminální ileum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>
              <a:latin typeface="Georgea"/>
            </a:endParaRP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postižení střevní stěny </a:t>
            </a:r>
            <a:r>
              <a:rPr lang="cs-CZ" sz="2000" dirty="0" smtClean="0">
                <a:solidFill>
                  <a:srgbClr val="0070C0"/>
                </a:solidFill>
              </a:rPr>
              <a:t>v celé šíři</a:t>
            </a:r>
            <a:r>
              <a:rPr lang="cs-CZ" sz="2000" dirty="0" smtClean="0"/>
              <a:t>, tendence ke tvorbě píštělí </a:t>
            </a:r>
            <a:br>
              <a:rPr lang="cs-CZ" sz="2000" dirty="0" smtClean="0"/>
            </a:br>
            <a:r>
              <a:rPr lang="cs-CZ" sz="2000" dirty="0" smtClean="0"/>
              <a:t>a abscesů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typicky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smtClean="0"/>
              <a:t>střídání segmentů zdravé a nemocné tkáně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úsek střeva je nápadný zúžením a není schopen plnit svoji funkci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celoživotní onemocnění typické střídáním relapsů a remisí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endParaRPr lang="cs-CZ" sz="2000" dirty="0" smtClean="0"/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000" dirty="0" smtClean="0"/>
              <a:t>Epidemiologie: incidence v ČR 1,6-2,0/100000 obyvatel/rok, ž:m 1:1, max. postižení se objevuje mezi 15.-30. rokem věku.</a:t>
            </a:r>
          </a:p>
          <a:p>
            <a:pPr marL="566738" indent="-457200" eaLnBrk="1" hangingPunct="1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endParaRPr lang="cs-CZ" sz="500" dirty="0" smtClean="0"/>
          </a:p>
        </p:txBody>
      </p:sp>
      <p:pic>
        <p:nvPicPr>
          <p:cNvPr id="56324" name="Picture 1026" descr="E:\cojecrohn.jpg"/>
          <p:cNvPicPr>
            <a:picLocks noChangeAspect="1" noChangeArrowheads="1"/>
          </p:cNvPicPr>
          <p:nvPr/>
        </p:nvPicPr>
        <p:blipFill>
          <a:blip r:embed="rId3" cstate="print"/>
          <a:srcRect r="34686" b="55780"/>
          <a:stretch>
            <a:fillRect/>
          </a:stretch>
        </p:blipFill>
        <p:spPr bwMode="auto">
          <a:xfrm>
            <a:off x="6084888" y="333375"/>
            <a:ext cx="28241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5D94-C00A-4F58-BEAC-B996B6194E1A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6165304"/>
            <a:ext cx="6434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Endoskopické vyšetření střeva postiženého </a:t>
            </a:r>
            <a:r>
              <a:rPr lang="cs-CZ" b="1" dirty="0" smtClean="0">
                <a:latin typeface="+mn-lt"/>
              </a:rPr>
              <a:t>CN, UK</a:t>
            </a:r>
            <a:endParaRPr lang="cs-CZ" dirty="0">
              <a:latin typeface="+mn-lt"/>
            </a:endParaRPr>
          </a:p>
        </p:txBody>
      </p:sp>
      <p:pic>
        <p:nvPicPr>
          <p:cNvPr id="5837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crohnova choro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400600" cy="5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CD101-A8B8-45AC-B098-DCDB6E35B0AB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KLINICKÝ OBRAZ 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CN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858250" cy="5072062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sz="2400" dirty="0" smtClean="0"/>
              <a:t>podmíněn rozsahem, lokalizací a aktivitou onemocnění</a:t>
            </a:r>
          </a:p>
          <a:p>
            <a:pPr>
              <a:buClr>
                <a:srgbClr val="FFC000"/>
              </a:buClr>
            </a:pPr>
            <a:endParaRPr lang="cs-CZ" sz="24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bolesti břicha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průjmy (při postižení tlustého střeva), příměs krve ve stolici zřídka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nadýmání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nechutenství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err="1" smtClean="0"/>
              <a:t>subfebrilie</a:t>
            </a:r>
            <a:endParaRPr lang="cs-CZ" sz="2400" dirty="0" smtClean="0"/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hubnutí</a:t>
            </a:r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err="1" smtClean="0"/>
              <a:t>extraintestinální</a:t>
            </a:r>
            <a:r>
              <a:rPr lang="cs-CZ" sz="2400" dirty="0" smtClean="0"/>
              <a:t> projevy (</a:t>
            </a:r>
            <a:r>
              <a:rPr lang="cs-CZ" sz="2400" dirty="0" err="1" smtClean="0"/>
              <a:t>erythema</a:t>
            </a:r>
            <a:r>
              <a:rPr lang="cs-CZ" sz="2400" dirty="0" smtClean="0"/>
              <a:t> </a:t>
            </a:r>
            <a:r>
              <a:rPr lang="cs-CZ" sz="2400" dirty="0" err="1" smtClean="0"/>
              <a:t>nodosum</a:t>
            </a:r>
            <a:r>
              <a:rPr lang="cs-CZ" sz="2400" dirty="0" smtClean="0"/>
              <a:t>, ekzém, bolesti a záněty kloubů, zánětlivá postižení oka, stomatitida)</a:t>
            </a:r>
          </a:p>
        </p:txBody>
      </p:sp>
      <p:pic>
        <p:nvPicPr>
          <p:cNvPr id="6042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D0A3-D20D-40DD-B964-577B0E512A52}" type="slidenum">
              <a:rPr lang="cs-CZ"/>
              <a:pPr>
                <a:defRPr/>
              </a:pPr>
              <a:t>29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ULCERÓZNÍ KOLITIDA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858250" cy="5072062"/>
          </a:xfrm>
        </p:spPr>
        <p:txBody>
          <a:bodyPr/>
          <a:lstStyle/>
          <a:p>
            <a:pPr marL="366713" eaLnBrk="1" hangingPunct="1">
              <a:buClr>
                <a:srgbClr val="FFC000"/>
              </a:buClr>
            </a:pPr>
            <a:r>
              <a:rPr lang="cs-CZ" sz="2200" dirty="0" smtClean="0"/>
              <a:t>idiopatická </a:t>
            </a:r>
            <a:r>
              <a:rPr lang="cs-CZ" sz="2200" dirty="0" err="1" smtClean="0"/>
              <a:t>proktokolitida</a:t>
            </a:r>
            <a:endParaRPr lang="cs-CZ" sz="22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sz="2200" dirty="0" smtClean="0"/>
              <a:t>nespecifické zánětlivé onemocnění tlustého střeva (typicky rektum)</a:t>
            </a:r>
          </a:p>
          <a:p>
            <a:pPr marL="366713" eaLnBrk="1" hangingPunct="1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/>
              <a:t>postihuje </a:t>
            </a:r>
            <a:r>
              <a:rPr lang="cs-CZ" sz="2200" dirty="0" smtClean="0">
                <a:solidFill>
                  <a:srgbClr val="0070C0"/>
                </a:solidFill>
              </a:rPr>
              <a:t>pouze střevní sliznici</a:t>
            </a:r>
          </a:p>
          <a:p>
            <a:pPr marL="366713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/>
              <a:t>nález rozsáhlých ulcerací, sliznice je překrvená a zduřelá</a:t>
            </a:r>
          </a:p>
          <a:p>
            <a:pPr marL="366713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/>
              <a:t>šíří se kontinuálně od rekta na různě rozsáhlé oblasti tlustého střeva, které může být postiženo i v celém rozsahu </a:t>
            </a:r>
          </a:p>
          <a:p>
            <a:pPr marL="366713">
              <a:buClr>
                <a:srgbClr val="FFC000"/>
              </a:buClr>
            </a:pPr>
            <a:endParaRPr lang="cs-CZ" sz="500" dirty="0" smtClean="0"/>
          </a:p>
          <a:p>
            <a:pPr marL="366713">
              <a:buClr>
                <a:srgbClr val="FFC000"/>
              </a:buClr>
            </a:pPr>
            <a:r>
              <a:rPr lang="cs-CZ" sz="2200" dirty="0" smtClean="0">
                <a:cs typeface="Times New Roman" pitchFamily="18" charset="0"/>
              </a:rPr>
              <a:t>periodický nárazový pr</a:t>
            </a:r>
            <a:r>
              <a:rPr lang="cs-CZ" sz="2200" dirty="0" smtClean="0"/>
              <a:t>ů</a:t>
            </a:r>
            <a:r>
              <a:rPr lang="cs-CZ" sz="2200" dirty="0" smtClean="0">
                <a:cs typeface="Times New Roman" pitchFamily="18" charset="0"/>
              </a:rPr>
              <a:t>b</a:t>
            </a:r>
            <a:r>
              <a:rPr lang="cs-CZ" sz="2200" dirty="0" smtClean="0"/>
              <a:t>ě</a:t>
            </a:r>
            <a:r>
              <a:rPr lang="cs-CZ" sz="2200" dirty="0" smtClean="0">
                <a:cs typeface="Times New Roman" pitchFamily="18" charset="0"/>
              </a:rPr>
              <a:t>h, opakující se </a:t>
            </a:r>
            <a:r>
              <a:rPr lang="cs-CZ" sz="2200" dirty="0" err="1" smtClean="0">
                <a:cs typeface="Times New Roman" pitchFamily="18" charset="0"/>
              </a:rPr>
              <a:t>relapsy</a:t>
            </a:r>
            <a:r>
              <a:rPr lang="cs-CZ" sz="2200" dirty="0" smtClean="0">
                <a:cs typeface="Times New Roman" pitchFamily="18" charset="0"/>
              </a:rPr>
              <a:t> nej</a:t>
            </a:r>
            <a:r>
              <a:rPr lang="cs-CZ" sz="2200" dirty="0" smtClean="0"/>
              <a:t>č</a:t>
            </a:r>
            <a:r>
              <a:rPr lang="cs-CZ" sz="2200" dirty="0" smtClean="0">
                <a:cs typeface="Times New Roman" pitchFamily="18" charset="0"/>
              </a:rPr>
              <a:t>ast</a:t>
            </a:r>
            <a:r>
              <a:rPr lang="cs-CZ" sz="2200" dirty="0" smtClean="0"/>
              <a:t>ě</a:t>
            </a:r>
            <a:r>
              <a:rPr lang="cs-CZ" sz="2200" dirty="0" smtClean="0">
                <a:cs typeface="Times New Roman" pitchFamily="18" charset="0"/>
              </a:rPr>
              <a:t>ji v jarních a podzimních m</a:t>
            </a:r>
            <a:r>
              <a:rPr lang="cs-CZ" sz="2200" dirty="0" smtClean="0"/>
              <a:t>ě</a:t>
            </a:r>
            <a:r>
              <a:rPr lang="cs-CZ" sz="2200" dirty="0" smtClean="0">
                <a:cs typeface="Times New Roman" pitchFamily="18" charset="0"/>
              </a:rPr>
              <a:t>sících s nejvyšší incidencí v b</a:t>
            </a:r>
            <a:r>
              <a:rPr lang="cs-CZ" sz="2200" dirty="0" smtClean="0"/>
              <a:t>ř</a:t>
            </a:r>
            <a:r>
              <a:rPr lang="cs-CZ" sz="2200" dirty="0" smtClean="0">
                <a:cs typeface="Times New Roman" pitchFamily="18" charset="0"/>
              </a:rPr>
              <a:t>eznu a listopadu</a:t>
            </a:r>
          </a:p>
          <a:p>
            <a:pPr marL="366713">
              <a:buClr>
                <a:srgbClr val="FFC000"/>
              </a:buClr>
            </a:pPr>
            <a:r>
              <a:rPr lang="cs-CZ" sz="2200" dirty="0" smtClean="0">
                <a:cs typeface="Times New Roman" pitchFamily="18" charset="0"/>
              </a:rPr>
              <a:t>Epidemiologie: incidence v ČR 6,8-8,0/100000 obyvatel/rok, m:ž (1,0:1,4), max. výskytu 20.-40. rok</a:t>
            </a:r>
            <a:endParaRPr lang="cs-CZ" sz="2200" dirty="0" smtClean="0"/>
          </a:p>
          <a:p>
            <a:pPr marL="658813" lvl="1" indent="-255588" eaLnBrk="1" hangingPunct="1"/>
            <a:endParaRPr lang="cs-CZ" sz="1900" dirty="0" smtClean="0">
              <a:solidFill>
                <a:srgbClr val="6F6F6F"/>
              </a:solidFill>
            </a:endParaRPr>
          </a:p>
          <a:p>
            <a:pPr marL="366713"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62468" name="Picture 2" descr="E:\cojecrohn.jpg"/>
          <p:cNvPicPr>
            <a:picLocks noChangeAspect="1" noChangeArrowheads="1"/>
          </p:cNvPicPr>
          <p:nvPr/>
        </p:nvPicPr>
        <p:blipFill>
          <a:blip r:embed="rId3" cstate="print"/>
          <a:srcRect l="65314" b="56464"/>
          <a:stretch>
            <a:fillRect/>
          </a:stretch>
        </p:blipFill>
        <p:spPr bwMode="auto">
          <a:xfrm>
            <a:off x="6877050" y="333375"/>
            <a:ext cx="17287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28462-DD36-444E-B917-C06E8F46E5BA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443913" cy="785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400" b="1" dirty="0" smtClean="0"/>
              <a:t>1) </a:t>
            </a:r>
            <a:r>
              <a:rPr lang="cs-CZ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TENKÉ STŘEVO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AutoNum type="arabicParenR"/>
              <a:defRPr/>
            </a:pPr>
            <a:endParaRPr lang="cs-CZ" sz="500" b="1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400" b="1" dirty="0" smtClean="0"/>
              <a:t> </a:t>
            </a:r>
            <a:r>
              <a:rPr lang="cs-CZ" sz="2200" dirty="0" smtClean="0"/>
              <a:t>Funkce: </a:t>
            </a: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trávení a vstřebávání živin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endParaRPr lang="cs-CZ" sz="500" b="1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Délka 4-7 m, šířka 3-3,5 cm,</a:t>
            </a:r>
            <a:br>
              <a:rPr lang="cs-CZ" sz="2200" dirty="0" smtClean="0"/>
            </a:br>
            <a:r>
              <a:rPr lang="cs-CZ" sz="2200" dirty="0" smtClean="0"/>
              <a:t>vnitřní plocha asi 250 m</a:t>
            </a:r>
            <a:r>
              <a:rPr lang="cs-CZ" sz="2200" baseline="30000" dirty="0" smtClean="0"/>
              <a:t>2</a:t>
            </a:r>
          </a:p>
          <a:p>
            <a:pPr lvl="1" eaLnBrk="1" hangingPunct="1">
              <a:lnSpc>
                <a:spcPct val="90000"/>
              </a:lnSpc>
              <a:buClr>
                <a:srgbClr val="6F6F6F"/>
              </a:buClr>
              <a:defRPr/>
            </a:pPr>
            <a:endParaRPr lang="cs-CZ" sz="2200" dirty="0" smtClean="0">
              <a:solidFill>
                <a:srgbClr val="6F6F6F"/>
              </a:solidFill>
            </a:endParaRP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dirty="0" smtClean="0"/>
              <a:t>Stavba střevní stěny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969696"/>
              </a:buClr>
              <a:defRPr/>
            </a:pPr>
            <a:endParaRPr lang="cs-CZ" sz="5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Slizniční vrstva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"/>
              <a:defRPr/>
            </a:pPr>
            <a:r>
              <a:rPr lang="cs-CZ" sz="2000" dirty="0" smtClean="0">
                <a:solidFill>
                  <a:srgbClr val="868686"/>
                </a:solidFill>
              </a:rPr>
              <a:t>Poskládána do řas, tvoří klky, na povrchu pokryta </a:t>
            </a:r>
            <a:r>
              <a:rPr lang="cs-CZ" sz="2000" dirty="0" err="1" smtClean="0">
                <a:solidFill>
                  <a:srgbClr val="868686"/>
                </a:solidFill>
              </a:rPr>
              <a:t>enterocyty</a:t>
            </a:r>
            <a:r>
              <a:rPr lang="cs-CZ" sz="2000" dirty="0" smtClean="0">
                <a:solidFill>
                  <a:srgbClr val="868686"/>
                </a:solidFill>
              </a:rPr>
              <a:t>,  které mají na povrchu kartáčový lem tvořený mikroklky (výběžky buněk) </a:t>
            </a:r>
            <a:r>
              <a:rPr lang="cs-CZ" sz="2000" dirty="0" smtClean="0">
                <a:solidFill>
                  <a:srgbClr val="868686"/>
                </a:solidFill>
                <a:cs typeface="Times New Roman" pitchFamily="18" charset="0"/>
              </a:rPr>
              <a:t>→ další zvětšení povrchu střeva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"/>
              <a:defRPr/>
            </a:pPr>
            <a:endParaRPr lang="cs-CZ" sz="7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Podslizniční vrstva – cévní a nervové pleteně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endParaRPr lang="cs-CZ" sz="22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Svalová vrstva – cirkulární - vnitřní,  longitudinální – vnější</a:t>
            </a:r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endParaRPr lang="cs-CZ" sz="2200" dirty="0" smtClean="0"/>
          </a:p>
          <a:p>
            <a:pPr marL="566738" indent="-457200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/>
              <a:t>Serózní blána</a:t>
            </a:r>
          </a:p>
        </p:txBody>
      </p:sp>
      <p:pic>
        <p:nvPicPr>
          <p:cNvPr id="4" name="Obrázek 3" descr="paleni-zahy.png"/>
          <p:cNvPicPr>
            <a:picLocks noChangeAspect="1"/>
          </p:cNvPicPr>
          <p:nvPr/>
        </p:nvPicPr>
        <p:blipFill>
          <a:blip r:embed="rId3" cstate="print"/>
          <a:srcRect l="3589" t="9687" r="3098" b="7526"/>
          <a:stretch>
            <a:fillRect/>
          </a:stretch>
        </p:blipFill>
        <p:spPr>
          <a:xfrm>
            <a:off x="5724525" y="1500188"/>
            <a:ext cx="3265488" cy="207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36C7C-7F6D-43D8-8B81-58A707B8A5D4}" type="slidenum">
              <a:rPr lang="cs-CZ"/>
              <a:pPr>
                <a:defRPr/>
              </a:pPr>
              <a:t>30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>
            <a:normAutofit/>
          </a:bodyPr>
          <a:lstStyle/>
          <a:p>
            <a:pPr marL="659808" lvl="1" indent="-255600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64515" name="Picture 4" descr="E:\MyBlueDay_com2_soubory\koloskopie_soubory\koloskopi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2379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E:\colitis_ur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3" descr="E:\MyBlueDay_com2_soubory\koloskopie_soubory\koloskopie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05000"/>
            <a:ext cx="233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ovéPole 6"/>
          <p:cNvSpPr txBox="1">
            <a:spLocks noChangeArrowheads="1"/>
          </p:cNvSpPr>
          <p:nvPr/>
        </p:nvSpPr>
        <p:spPr bwMode="auto">
          <a:xfrm>
            <a:off x="1428750" y="5000625"/>
            <a:ext cx="602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Georgia" pitchFamily="18" charset="0"/>
              </a:rPr>
              <a:t>Kolonoskopické vyšetření střeva postiženého UC</a:t>
            </a:r>
          </a:p>
        </p:txBody>
      </p:sp>
      <p:pic>
        <p:nvPicPr>
          <p:cNvPr id="6451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6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66D1-36A9-4786-B613-F3D63498801B}" type="slidenum">
              <a:rPr lang="cs-CZ"/>
              <a:pPr>
                <a:defRPr/>
              </a:pPr>
              <a:t>31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KLINICKÝ OBRAZ 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UC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858250" cy="5072062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sz="2400" smtClean="0"/>
              <a:t>podmíněn rozsahem, lokalizací a aktivitou onemocnění</a:t>
            </a:r>
          </a:p>
          <a:p>
            <a:pPr>
              <a:buClr>
                <a:srgbClr val="FFC000"/>
              </a:buClr>
            </a:pPr>
            <a:endParaRPr lang="cs-CZ" sz="24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tenezmy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bolesti břicha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průjmy s příměsí hlenu a krve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u těžkého průběhu horečka</a:t>
            </a:r>
          </a:p>
          <a:p>
            <a:pPr>
              <a:buClr>
                <a:srgbClr val="FFC000"/>
              </a:buClr>
            </a:pPr>
            <a:endParaRPr lang="cs-CZ" sz="5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extraintestinální projevy</a:t>
            </a:r>
          </a:p>
          <a:p>
            <a:pPr lvl="1">
              <a:buClr>
                <a:srgbClr val="FFC000"/>
              </a:buClr>
            </a:pPr>
            <a:r>
              <a:rPr lang="cs-CZ" sz="2200" smtClean="0"/>
              <a:t>kožní, kloubní, oční, jaterní, plicní, ledvinné</a:t>
            </a:r>
          </a:p>
          <a:p>
            <a:pPr>
              <a:buClr>
                <a:srgbClr val="FFC000"/>
              </a:buClr>
            </a:pPr>
            <a:r>
              <a:rPr lang="cs-CZ" sz="2400" smtClean="0"/>
              <a:t>hubnutí</a:t>
            </a:r>
          </a:p>
          <a:p>
            <a:pPr>
              <a:buClr>
                <a:srgbClr val="FFC000"/>
              </a:buClr>
            </a:pPr>
            <a:endParaRPr lang="cs-CZ" sz="2400" smtClean="0"/>
          </a:p>
          <a:p>
            <a:pPr>
              <a:buClr>
                <a:srgbClr val="FFC000"/>
              </a:buClr>
            </a:pPr>
            <a:r>
              <a:rPr lang="cs-CZ" sz="2400" smtClean="0"/>
              <a:t>průběh chronický kontinuální nebo chronický intermitentní (s remisemi a relapsy)</a:t>
            </a:r>
          </a:p>
        </p:txBody>
      </p:sp>
      <p:pic>
        <p:nvPicPr>
          <p:cNvPr id="6656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F44EE-0586-47AB-9F5D-C8A2E60667E4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1026" name="Picture 2" descr="http://www.wikiskripta.eu/images/thumb/1/13/Crohnova_choroba_vs._ulcer%C3%B3zn%C3%AD_kolitida.png/300px-Crohnova_choroba_vs._ulcer%C3%B3zn%C3%AD_kolit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486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35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F8E18-B562-470B-AEBC-6150563F089D}" type="slidenum">
              <a:rPr lang="cs-CZ"/>
              <a:pPr>
                <a:defRPr/>
              </a:pPr>
              <a:t>33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Metabolické důsledky 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CN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UC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142875" y="1857375"/>
            <a:ext cx="8858250" cy="3571875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sz="2400" dirty="0" smtClean="0"/>
              <a:t>malnutrice</a:t>
            </a:r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/>
              <a:t>m</a:t>
            </a:r>
            <a:r>
              <a:rPr lang="cs-CZ" sz="2400" dirty="0" smtClean="0"/>
              <a:t>alabsorpce </a:t>
            </a:r>
            <a:endParaRPr lang="cs-CZ" sz="2400" dirty="0"/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anémie</a:t>
            </a:r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osteoporóza</a:t>
            </a:r>
          </a:p>
          <a:p>
            <a:pPr marL="109537" indent="0">
              <a:buClr>
                <a:srgbClr val="FFC000"/>
              </a:buClr>
              <a:buNone/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400" dirty="0" smtClean="0"/>
              <a:t>poruchy růstu a opoždění puberty u dětských pacientů</a:t>
            </a:r>
            <a:endParaRPr lang="cs-CZ" sz="2000" dirty="0" smtClean="0">
              <a:solidFill>
                <a:srgbClr val="6F6F6F"/>
              </a:solidFill>
            </a:endParaRPr>
          </a:p>
          <a:p>
            <a:pPr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6861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57359-FA42-4DF6-BD56-0D9A323A52F3}" type="slidenum">
              <a:rPr lang="cs-CZ"/>
              <a:pPr>
                <a:defRPr/>
              </a:pPr>
              <a:t>34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LÉČBA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symptomatická komplexní terapie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endParaRPr lang="cs-CZ" sz="50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léčba akutního stadia a léčba udržovací</a:t>
            </a: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None/>
            </a:pPr>
            <a:endParaRPr lang="cs-CZ" sz="1500" b="1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konzervativní farmakoterapie</a:t>
            </a:r>
            <a:endParaRPr lang="cs-CZ" sz="2200" b="1" smtClean="0"/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aminosalicyláty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glukokortikoidy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imunosupresiva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antibiotika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  <a:cs typeface="Times New Roman" pitchFamily="18" charset="0"/>
              </a:rPr>
              <a:t>inflamatorní mediátory a jejich antagonisté</a:t>
            </a: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endParaRPr lang="cs-CZ" sz="100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chirurgická terapie</a:t>
            </a:r>
            <a:r>
              <a:rPr lang="cs-CZ" sz="2400" b="1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po selhání konzervativní léčby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00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cs-CZ" sz="2200" smtClean="0"/>
              <a:t>nutriční podpora umělou výživou</a:t>
            </a:r>
            <a:r>
              <a:rPr lang="cs-CZ" sz="2400" b="1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enterální</a:t>
            </a:r>
            <a:r>
              <a:rPr lang="cs-CZ" sz="1800" b="1" smtClean="0">
                <a:solidFill>
                  <a:srgbClr val="6F6F6F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1800" smtClean="0">
                <a:solidFill>
                  <a:srgbClr val="6F6F6F"/>
                </a:solidFill>
              </a:rPr>
              <a:t>parenterální</a:t>
            </a:r>
          </a:p>
          <a:p>
            <a:pPr lvl="1">
              <a:lnSpc>
                <a:spcPct val="90000"/>
              </a:lnSpc>
            </a:pPr>
            <a:endParaRPr lang="cs-CZ" sz="1000" b="1" smtClean="0">
              <a:solidFill>
                <a:srgbClr val="6F6F6F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b="1" smtClean="0"/>
              <a:t>dietní opatření</a:t>
            </a:r>
            <a:r>
              <a:rPr lang="cs-CZ" sz="1800" b="1" smtClean="0"/>
              <a:t>					</a:t>
            </a:r>
            <a:endParaRPr lang="cs-CZ" sz="2000" smtClean="0">
              <a:solidFill>
                <a:srgbClr val="6F6F6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69696"/>
              </a:buClr>
            </a:pPr>
            <a:endParaRPr lang="cs-CZ" sz="500" smtClean="0"/>
          </a:p>
        </p:txBody>
      </p:sp>
      <p:pic>
        <p:nvPicPr>
          <p:cNvPr id="7270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DA7D7-E171-4FD3-8188-4CB11E4E95BD}" type="slidenum">
              <a:rPr lang="cs-CZ"/>
              <a:pPr>
                <a:defRPr/>
              </a:pPr>
              <a:t>35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</a:t>
            </a:r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cs-CZ" b="1" cap="all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35781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cs-CZ" sz="2000" b="1" u="sng" dirty="0" smtClean="0"/>
              <a:t>Hlavní zásady </a:t>
            </a:r>
            <a:r>
              <a:rPr lang="cs-CZ" sz="2000" b="1" u="sng" dirty="0" smtClean="0">
                <a:solidFill>
                  <a:srgbClr val="0070C0"/>
                </a:solidFill>
              </a:rPr>
              <a:t>v období relapsu</a:t>
            </a:r>
            <a:endParaRPr lang="cs-CZ" sz="900" b="1" u="sng" dirty="0" smtClean="0">
              <a:solidFill>
                <a:srgbClr val="0070C0"/>
              </a:solidFill>
            </a:endParaRPr>
          </a:p>
          <a:p>
            <a:endParaRPr lang="cs-CZ" sz="500" b="1" u="sng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konzumace lehce stravitelných pokrmů v menších porcích 5-6x denně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bezezbytková dieta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– vyloučení potravin s obsahem nestravitelné vlákniny (v nemocnicích dieta č.5 s omezením zbytků) - </a:t>
            </a:r>
            <a:r>
              <a:rPr lang="cs-CZ" sz="1600" dirty="0" smtClean="0"/>
              <a:t>při remisi není nutná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vyhýbat se nadýmavým potravinám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omezit používání dráždivých a pálivých koření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dostatečný příjem tekutin, příjem tekutin oddělit od příjmu stravy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strava s vyšším obsahem bílkovin, </a:t>
            </a:r>
            <a:r>
              <a:rPr lang="cs-CZ" sz="2000" dirty="0" err="1" smtClean="0"/>
              <a:t>Fe</a:t>
            </a:r>
            <a:r>
              <a:rPr lang="cs-CZ" sz="2000" dirty="0" smtClean="0"/>
              <a:t>, Ca, vitaminů rozpustných ve vodě</a:t>
            </a:r>
          </a:p>
          <a:p>
            <a:pPr lvl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/>
              <a:t>u mnoha pacientů </a:t>
            </a:r>
            <a:r>
              <a:rPr lang="cs-CZ" sz="1800" dirty="0"/>
              <a:t>dochází k vyšším ztrátám bílkovin, tekutin, vitaminů rozpustných ve vodě a </a:t>
            </a:r>
            <a:r>
              <a:rPr lang="cs-CZ" sz="1800" dirty="0" smtClean="0"/>
              <a:t>elektrolytů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vyhýbat se tučným potravinám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3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u CN z důvodu možné intolerance laktózy vynechat konzumaci mléka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cs-CZ" sz="2000" dirty="0" smtClean="0"/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v akutním stadiu možná umělá výživa</a:t>
            </a:r>
          </a:p>
          <a:p>
            <a:pPr lvl="2">
              <a:buFont typeface="Wingdings" pitchFamily="2" charset="2"/>
              <a:buNone/>
            </a:pPr>
            <a:r>
              <a:rPr lang="cs-CZ" sz="1700" b="1" dirty="0" smtClean="0"/>
              <a:t>		</a:t>
            </a:r>
            <a:endParaRPr lang="cs-CZ" sz="1900" dirty="0" smtClean="0">
              <a:solidFill>
                <a:srgbClr val="6F6F6F"/>
              </a:solidFill>
            </a:endParaRPr>
          </a:p>
          <a:p>
            <a:pPr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747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A340-4673-42DC-B2A9-97400A037D33}" type="slidenum">
              <a:rPr lang="cs-CZ"/>
              <a:pPr>
                <a:defRPr/>
              </a:pPr>
              <a:t>36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>
            <a:normAutofit fontScale="85000" lnSpcReduction="2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Nevhodné technologické úpravy 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 smažení, uzení, grilování</a:t>
            </a:r>
          </a:p>
          <a:p>
            <a:pPr>
              <a:defRPr/>
            </a:pPr>
            <a:endParaRPr lang="cs-CZ" sz="1800" dirty="0" smtClean="0"/>
          </a:p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Nevhodné potraviny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Tuky – přepalované, sádlo, škvarky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Maso  a masné výrobky– tučné, smažené, uzené, nakládané, pikantní konzervy, uzeniny, slanina, vnitřnosti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Mléko – často nebývá tolerováno, plnotučné mléčné výrobky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Celozrnné výrobky, čerstvé kynuté pečivo, koblihy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Luštěniny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Zelenina – syrová, nadýmavá, nakládaná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Houby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Ovoce – syrové, s tuhými slupkami a zrníčky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Koření – pepř, pálivá paprika, chilli, </a:t>
            </a:r>
            <a:r>
              <a:rPr lang="cs-CZ" sz="2200" dirty="0" err="1" smtClean="0"/>
              <a:t>tabasco</a:t>
            </a:r>
            <a:r>
              <a:rPr lang="cs-CZ" sz="2200" dirty="0" smtClean="0"/>
              <a:t>, kari, hořčice, ocet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Ořechy a semena</a:t>
            </a:r>
          </a:p>
          <a:p>
            <a:pPr>
              <a:defRPr/>
            </a:pPr>
            <a:endParaRPr lang="cs-CZ" sz="1800" dirty="0" smtClean="0"/>
          </a:p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Nevhodné nápoje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Káva, alkohol, kolové nápoje, </a:t>
            </a:r>
            <a:r>
              <a:rPr lang="cs-CZ" sz="2200" dirty="0" err="1" smtClean="0"/>
              <a:t>nápoje</a:t>
            </a:r>
            <a:r>
              <a:rPr lang="cs-CZ" sz="2200" dirty="0" smtClean="0"/>
              <a:t> s CO2</a:t>
            </a:r>
          </a:p>
          <a:p>
            <a:pPr>
              <a:buFont typeface="Georgia" pitchFamily="18" charset="0"/>
              <a:buNone/>
              <a:defRPr/>
            </a:pPr>
            <a:endParaRPr lang="cs-CZ" sz="2200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cs-CZ" sz="1800" b="1" dirty="0" smtClean="0"/>
              <a:t>		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768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00FD9-A7A7-4084-8F76-1304E8F70162}" type="slidenum">
              <a:rPr lang="cs-CZ"/>
              <a:pPr>
                <a:defRPr/>
              </a:pPr>
              <a:t>37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0070C0"/>
                </a:solidFill>
              </a:rPr>
              <a:t>Vhodné technologické úpravy 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Šetřící úprava - vaření,  vaření v páře, dušení, pečení</a:t>
            </a:r>
          </a:p>
          <a:p>
            <a:pPr>
              <a:buClr>
                <a:srgbClr val="FFC000"/>
              </a:buClr>
              <a:defRPr/>
            </a:pPr>
            <a:endParaRPr lang="cs-CZ" sz="2200" dirty="0" smtClean="0"/>
          </a:p>
          <a:p>
            <a:pPr>
              <a:buClr>
                <a:srgbClr val="FFC000"/>
              </a:buClr>
              <a:buFont typeface="Georgia" pitchFamily="18" charset="0"/>
              <a:buNone/>
              <a:defRPr/>
            </a:pPr>
            <a:r>
              <a:rPr lang="cs-CZ" sz="2200" b="1" dirty="0" smtClean="0">
                <a:solidFill>
                  <a:srgbClr val="0070C0"/>
                </a:solidFill>
              </a:rPr>
              <a:t>Vhodné potraviny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Maso – libové bez kůže – kuřecí, krůtí, králičí, telecí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Ryby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Pečivo – bílé netučné pečivo, piškot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Příkrmy – vařené brambory, těstoviny, loupaná rýže, jemný knedlík, noky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Mléčné výrobky – nízkotučné, zakysané – jogurty, jogurtová mléka, tvaroh, tvarohové sýry</a:t>
            </a:r>
          </a:p>
          <a:p>
            <a:pPr>
              <a:buClr>
                <a:srgbClr val="FFC000"/>
              </a:buClr>
              <a:defRPr/>
            </a:pPr>
            <a:r>
              <a:rPr lang="cs-CZ" sz="2200" dirty="0" smtClean="0"/>
              <a:t>Zelenina a ovoce - zpracování do měkka, pyré, zeleninové a ovocné šťávy, ovocné kaše, rosoly</a:t>
            </a:r>
          </a:p>
          <a:p>
            <a:pPr>
              <a:buFont typeface="Georgia" pitchFamily="18" charset="0"/>
              <a:buNone/>
              <a:defRPr/>
            </a:pPr>
            <a:endParaRPr lang="cs-CZ" sz="2200" dirty="0" smtClean="0"/>
          </a:p>
          <a:p>
            <a:pPr lvl="1">
              <a:buFont typeface="Georgia" pitchFamily="18" charset="0"/>
              <a:buNone/>
              <a:defRPr/>
            </a:pPr>
            <a:endParaRPr lang="cs-CZ" sz="2000" dirty="0" smtClean="0"/>
          </a:p>
          <a:p>
            <a:pPr>
              <a:defRPr/>
            </a:pPr>
            <a:endParaRPr lang="cs-CZ" sz="2200" dirty="0" smtClean="0"/>
          </a:p>
          <a:p>
            <a:pPr>
              <a:defRPr/>
            </a:pPr>
            <a:endParaRPr lang="cs-CZ" sz="2200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cs-CZ" sz="1800" b="1" dirty="0" smtClean="0"/>
              <a:t>		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7885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E080-E990-4A37-B27B-97F9A87AFF2D}" type="slidenum">
              <a:rPr lang="cs-CZ"/>
              <a:pPr>
                <a:defRPr/>
              </a:pPr>
              <a:t>38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 při CN a UC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142875" y="1571625"/>
            <a:ext cx="8858250" cy="51435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cs-CZ" sz="2200" b="1" u="sng" dirty="0" smtClean="0">
                <a:solidFill>
                  <a:srgbClr val="0070C0"/>
                </a:solidFill>
              </a:rPr>
              <a:t>Klidové období</a:t>
            </a:r>
          </a:p>
          <a:p>
            <a:pPr>
              <a:buFont typeface="Georgia" pitchFamily="18" charset="0"/>
              <a:buNone/>
            </a:pPr>
            <a:endParaRPr lang="cs-CZ" sz="1000" b="1" u="sng" dirty="0" smtClean="0"/>
          </a:p>
          <a:p>
            <a:pPr>
              <a:buClr>
                <a:srgbClr val="FFC000"/>
              </a:buClr>
            </a:pPr>
            <a:endParaRPr lang="cs-CZ" sz="5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individuální rozdíly</a:t>
            </a:r>
          </a:p>
          <a:p>
            <a:pPr>
              <a:buClr>
                <a:srgbClr val="FFC000"/>
              </a:buClr>
            </a:pPr>
            <a:r>
              <a:rPr lang="cs-CZ" sz="2200" dirty="0" smtClean="0"/>
              <a:t>nejsou nutná striktní omezení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každému pacientovi vyhovuje něco jiného a on sám si musí vytipovat potraviny, které může konzumovat bez rizika vzniku gastrointestinálních potíží jako je bolest břicha, nadýmání, průjmy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obecně konzumace pokrmů v menších porcích 5-6x denně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vhodné je vyhýbat se stravě tučné, nadýmavé, dráždivé</a:t>
            </a:r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endParaRPr lang="cs-CZ" sz="300" dirty="0" smtClean="0"/>
          </a:p>
          <a:p>
            <a:pPr>
              <a:buClr>
                <a:srgbClr val="FFC000"/>
              </a:buClr>
            </a:pPr>
            <a:r>
              <a:rPr lang="cs-CZ" sz="2200" dirty="0" smtClean="0"/>
              <a:t>nedoporučuje se konzumace ořechů a olejnatých semen</a:t>
            </a:r>
            <a:r>
              <a:rPr lang="cs-CZ" sz="1800" b="1" dirty="0" smtClean="0"/>
              <a:t>		</a:t>
            </a:r>
            <a:endParaRPr lang="cs-CZ" sz="2000" dirty="0" smtClean="0">
              <a:solidFill>
                <a:srgbClr val="6F6F6F"/>
              </a:solidFill>
            </a:endParaRPr>
          </a:p>
          <a:p>
            <a:pPr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8090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7D7A-3FAF-47EE-B384-CEFED8247EB7}" type="slidenum">
              <a:rPr lang="cs-CZ"/>
              <a:pPr>
                <a:defRPr/>
              </a:pPr>
              <a:t>39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DRÁŽDIVÉHO TRAČNÍKU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IBS - </a:t>
            </a:r>
            <a:r>
              <a:rPr lang="cs-CZ" sz="2400" dirty="0" err="1" smtClean="0"/>
              <a:t>irritable</a:t>
            </a:r>
            <a:r>
              <a:rPr lang="cs-CZ" sz="2400" dirty="0" smtClean="0"/>
              <a:t> </a:t>
            </a:r>
            <a:r>
              <a:rPr lang="cs-CZ" sz="2400" dirty="0" err="1" smtClean="0"/>
              <a:t>bowel</a:t>
            </a:r>
            <a:r>
              <a:rPr lang="cs-CZ" sz="2400" dirty="0" smtClean="0"/>
              <a:t> syndrome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Patří do skupiny </a:t>
            </a:r>
            <a:r>
              <a:rPr lang="cs-CZ" sz="2400" dirty="0" smtClean="0">
                <a:solidFill>
                  <a:srgbClr val="0070C0"/>
                </a:solidFill>
              </a:rPr>
              <a:t>funkčních poruch</a:t>
            </a:r>
            <a:r>
              <a:rPr lang="cs-CZ" sz="2400" dirty="0" smtClean="0"/>
              <a:t> trávicího traktu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Četný výskyt v gastroenterologické praxi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Výskyt u žen 14-24 %, u mužů 5-19 % (ženy 2x častěji)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sz="2400" dirty="0" smtClean="0"/>
              <a:t>Z dalších diagnostických zvláštností je zde i současný výskyt </a:t>
            </a:r>
            <a:r>
              <a:rPr lang="cs-CZ" sz="2400" dirty="0" smtClean="0">
                <a:solidFill>
                  <a:srgbClr val="0070C0"/>
                </a:solidFill>
              </a:rPr>
              <a:t>psychiatrického onemocnění </a:t>
            </a:r>
            <a:r>
              <a:rPr lang="cs-CZ" sz="2400" dirty="0" smtClean="0"/>
              <a:t>– udává se, že až v 50 % jej provázejí depresivní syndrom a úzkostné stavy.</a:t>
            </a:r>
          </a:p>
          <a:p>
            <a:pPr marL="366713" eaLnBrk="1" hangingPunct="1">
              <a:buClr>
                <a:srgbClr val="FFC000"/>
              </a:buClr>
            </a:pPr>
            <a:endParaRPr lang="cs-CZ" sz="2400" dirty="0" smtClean="0"/>
          </a:p>
          <a:p>
            <a:pPr marL="366713" eaLnBrk="1" hangingPunct="1"/>
            <a:endParaRPr lang="cs-CZ" sz="500" dirty="0" smtClean="0"/>
          </a:p>
        </p:txBody>
      </p:sp>
      <p:pic>
        <p:nvPicPr>
          <p:cNvPr id="8294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1BC79-B786-4A11-A17B-2C1399CEE9C1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200" b="1" dirty="0" smtClean="0"/>
              <a:t>3 části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Duodenum (12 palců </a:t>
            </a:r>
            <a:r>
              <a:rPr lang="cs-CZ" sz="2200" dirty="0" smtClean="0">
                <a:solidFill>
                  <a:schemeClr val="tx1"/>
                </a:solidFill>
                <a:sym typeface="Wingdings 3"/>
              </a:rPr>
              <a:t> 25-30 cm)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923481" lvl="2" indent="-246888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▫"/>
              <a:defRPr/>
            </a:pP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2">
                    <a:lumMod val="75000"/>
                  </a:schemeClr>
                </a:solidFill>
              </a:rPr>
              <a:t>vývod pankreatu a žlučníku, řídí sekreci a vyprazdňování žaludku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Jejunum (3/5 délky)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Ileum (2/5) - vstřebávání žlučových kyselin a vitaminu B12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cs-CZ" sz="2200" b="1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200" b="1" dirty="0" smtClean="0"/>
              <a:t>Střevní motilita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Regulována nervově a humorálně</a:t>
            </a: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endParaRPr lang="cs-CZ" sz="800" dirty="0" smtClean="0">
              <a:solidFill>
                <a:schemeClr val="tx1"/>
              </a:solidFill>
            </a:endParaRPr>
          </a:p>
          <a:p>
            <a:pPr marL="365760" lvl="1" indent="-256032" eaLnBrk="1" fontAlgn="auto" hangingPunct="1">
              <a:spcAft>
                <a:spcPts val="0"/>
              </a:spcAft>
              <a:buClr>
                <a:srgbClr val="FFC000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Nervové řízení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Sympatikus (zpomalení)  a parasympatikus (zrychlení)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Reflexy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Humorální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Motilitu zvyšuje substance P,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bombezin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neurotenzin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Motilitu snižuje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somatostatin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GIP (gastrointestinální inhibiční peptid)</a:t>
            </a:r>
          </a:p>
        </p:txBody>
      </p:sp>
      <p:pic>
        <p:nvPicPr>
          <p:cNvPr id="1741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duode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723889" cy="20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2D2A9-90B9-45D5-AAD3-E218CD2FEA9B}" type="slidenum">
              <a:rPr lang="cs-CZ"/>
              <a:pPr>
                <a:defRPr/>
              </a:pPr>
              <a:t>40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6813" cy="537368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2000" dirty="0" smtClean="0"/>
              <a:t>Charakteristickým příznakem jsou</a:t>
            </a:r>
            <a:r>
              <a:rPr lang="pl-PL" sz="2000" dirty="0"/>
              <a:t> </a:t>
            </a:r>
            <a:r>
              <a:rPr lang="pl-PL" sz="2000" dirty="0" smtClean="0"/>
              <a:t>t</a:t>
            </a:r>
            <a:r>
              <a:rPr lang="pl-PL" sz="1900" dirty="0" smtClean="0">
                <a:solidFill>
                  <a:schemeClr val="tx1"/>
                </a:solidFill>
              </a:rPr>
              <a:t>zv.</a:t>
            </a:r>
            <a:r>
              <a:rPr lang="pl-PL" sz="1900" dirty="0" smtClean="0">
                <a:solidFill>
                  <a:srgbClr val="0070C0"/>
                </a:solidFill>
              </a:rPr>
              <a:t> </a:t>
            </a:r>
            <a:r>
              <a:rPr lang="pl-PL" sz="1900" b="1" dirty="0" smtClean="0">
                <a:solidFill>
                  <a:srgbClr val="0070C0"/>
                </a:solidFill>
              </a:rPr>
              <a:t>debakly</a:t>
            </a:r>
            <a:r>
              <a:rPr lang="pl-PL" sz="1900" dirty="0" smtClean="0">
                <a:solidFill>
                  <a:srgbClr val="0070C0"/>
                </a:solidFill>
              </a:rPr>
              <a:t> </a:t>
            </a:r>
            <a:r>
              <a:rPr lang="pl-PL" sz="1900" dirty="0" smtClean="0">
                <a:solidFill>
                  <a:schemeClr val="tx1"/>
                </a:solidFill>
              </a:rPr>
              <a:t>(náhle vzniklé urgentní defekace)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1900" dirty="0" smtClean="0"/>
              <a:t>A) obtíže mohou být </a:t>
            </a:r>
            <a:r>
              <a:rPr lang="pl-PL" sz="1900" u="sng" dirty="0" smtClean="0">
                <a:solidFill>
                  <a:srgbClr val="0070C0"/>
                </a:solidFill>
              </a:rPr>
              <a:t>intermitentní</a:t>
            </a:r>
            <a:r>
              <a:rPr lang="pl-PL" sz="1900" dirty="0" smtClean="0"/>
              <a:t>, často při psychické zátěži</a:t>
            </a:r>
          </a:p>
          <a:p>
            <a:pPr marL="109537" indent="0">
              <a:lnSpc>
                <a:spcPct val="90000"/>
              </a:lnSpc>
              <a:buClr>
                <a:srgbClr val="FFC000"/>
              </a:buClr>
              <a:buNone/>
            </a:pPr>
            <a:endParaRPr lang="pl-PL" sz="1900" dirty="0" smtClean="0"/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1900" dirty="0" smtClean="0">
                <a:solidFill>
                  <a:schemeClr val="tx1"/>
                </a:solidFill>
              </a:rPr>
              <a:t>B) velmi často jsou potíže rytmické, téměř </a:t>
            </a:r>
            <a:r>
              <a:rPr lang="pl-PL" sz="1900" u="sng" dirty="0" smtClean="0">
                <a:solidFill>
                  <a:srgbClr val="0070C0"/>
                </a:solidFill>
              </a:rPr>
              <a:t>každodenní</a:t>
            </a:r>
            <a:r>
              <a:rPr lang="pl-PL" sz="1900" dirty="0"/>
              <a:t> </a:t>
            </a:r>
            <a:r>
              <a:rPr lang="pl-PL" sz="1900" dirty="0" smtClean="0"/>
              <a:t>– projevují se jako </a:t>
            </a:r>
            <a:r>
              <a:rPr lang="pl-PL" sz="1900" dirty="0"/>
              <a:t>f</a:t>
            </a:r>
            <a:r>
              <a:rPr lang="pl-PL" sz="1900" dirty="0" smtClean="0"/>
              <a:t>rakcionované ranní defekace (v krátkých intervalech dochází k opakovanému vyprázdnění stolice, jejíž konzistence postupně řídne) nebo postprandiální defekace, naléhavé nucení na stolici po konzumaci jídla</a:t>
            </a:r>
          </a:p>
          <a:p>
            <a:pPr lvl="1">
              <a:lnSpc>
                <a:spcPct val="90000"/>
              </a:lnSpc>
            </a:pPr>
            <a:endParaRPr lang="pl-PL" sz="1900" dirty="0" smtClean="0">
              <a:solidFill>
                <a:srgbClr val="6F6F6F"/>
              </a:solidFill>
            </a:endParaRPr>
          </a:p>
          <a:p>
            <a:pPr>
              <a:lnSpc>
                <a:spcPct val="9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pl-PL" sz="1900" dirty="0" smtClean="0"/>
              <a:t>C) u některých pacientů obtíže </a:t>
            </a:r>
            <a:r>
              <a:rPr lang="pl-PL" sz="1900" u="sng" dirty="0" smtClean="0">
                <a:solidFill>
                  <a:srgbClr val="0070C0"/>
                </a:solidFill>
              </a:rPr>
              <a:t>trvalé</a:t>
            </a:r>
            <a:r>
              <a:rPr lang="pl-PL" sz="1900" dirty="0" smtClean="0"/>
              <a:t>, projevující se jako dolní dyspeptický syndrom – pocit plnosti, nadýmání, s flatulencí nebo bez, nepravidelná často řídká stolice</a:t>
            </a:r>
          </a:p>
          <a:p>
            <a:pPr lvl="1">
              <a:lnSpc>
                <a:spcPct val="90000"/>
              </a:lnSpc>
            </a:pPr>
            <a:endParaRPr lang="pl-PL" sz="300" dirty="0" smtClean="0">
              <a:solidFill>
                <a:srgbClr val="6F6F6F"/>
              </a:solidFill>
            </a:endParaRPr>
          </a:p>
          <a:p>
            <a:pPr lvl="2">
              <a:lnSpc>
                <a:spcPct val="90000"/>
              </a:lnSpc>
            </a:pPr>
            <a:endParaRPr lang="pl-PL" sz="500" dirty="0" smtClean="0">
              <a:solidFill>
                <a:srgbClr val="6F6F6F"/>
              </a:solidFill>
            </a:endParaRP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l-PL" sz="2000" dirty="0" smtClean="0"/>
              <a:t>Rozdělení na podskupiny dle predominantního typu </a:t>
            </a:r>
            <a:r>
              <a:rPr lang="cs-CZ" sz="2000" dirty="0" smtClean="0"/>
              <a:t>vyprazdňování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6F6F6F"/>
                </a:solidFill>
              </a:rPr>
              <a:t>obstipační typ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6F6F6F"/>
                </a:solidFill>
              </a:rPr>
              <a:t>průjmovitý typ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6F6F6F"/>
                </a:solidFill>
              </a:rPr>
              <a:t>alternující nebo smíšený typ</a:t>
            </a:r>
            <a:r>
              <a:rPr lang="cs-CZ" sz="2000" dirty="0" smtClean="0"/>
              <a:t> </a:t>
            </a:r>
          </a:p>
        </p:txBody>
      </p:sp>
      <p:pic>
        <p:nvPicPr>
          <p:cNvPr id="8499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612DA-A606-4EEB-AD42-156E9DF2A19C}" type="slidenum">
              <a:rPr lang="cs-CZ"/>
              <a:pPr>
                <a:defRPr/>
              </a:pPr>
              <a:t>41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DRÁŽDIVÉHO TRAČNÍKU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785938"/>
            <a:ext cx="8786813" cy="4929187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Individuální 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Úprava životosprávy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Psychoterapie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Farmakoterapie</a:t>
            </a:r>
          </a:p>
          <a:p>
            <a:pPr lvl="1"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spasmolytika (uvolňující křeče)</a:t>
            </a:r>
          </a:p>
          <a:p>
            <a:pPr lvl="1">
              <a:defRPr/>
            </a:pP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antidiaroika</a:t>
            </a:r>
            <a:endParaRPr lang="cs-CZ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antidepresiva</a:t>
            </a:r>
          </a:p>
          <a:p>
            <a:pPr lvl="1">
              <a:defRPr/>
            </a:pP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prokinetika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a laxativa</a:t>
            </a:r>
          </a:p>
          <a:p>
            <a:pP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400" dirty="0" smtClean="0"/>
              <a:t>Edukace pacienta</a:t>
            </a:r>
          </a:p>
          <a:p>
            <a:pPr marL="659300" lvl="1" indent="-255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cs-CZ" sz="1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500" dirty="0" smtClean="0"/>
          </a:p>
        </p:txBody>
      </p:sp>
      <p:pic>
        <p:nvPicPr>
          <p:cNvPr id="8704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4406C-78C2-488F-B7AB-A436D544EE4F}" type="slidenum">
              <a:rPr lang="cs-CZ"/>
              <a:pPr>
                <a:defRPr/>
              </a:pPr>
              <a:t>42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marL="367200" indent="-255600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Stravovací režim a dietní léčba</a:t>
            </a:r>
            <a:endParaRPr lang="cs-CZ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Konzumace stravy </a:t>
            </a:r>
            <a:r>
              <a:rPr lang="cs-CZ" sz="2100" dirty="0" smtClean="0">
                <a:solidFill>
                  <a:srgbClr val="0070C0"/>
                </a:solidFill>
              </a:rPr>
              <a:t>v klidném </a:t>
            </a:r>
            <a:r>
              <a:rPr lang="cs-CZ" sz="2100" dirty="0" smtClean="0"/>
              <a:t>nerušeném prostředí</a:t>
            </a: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Pravidelný příjem malých porcí</a:t>
            </a: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endParaRPr lang="cs-CZ" sz="5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Podávání </a:t>
            </a:r>
            <a:r>
              <a:rPr lang="cs-CZ" sz="2100" dirty="0" smtClean="0">
                <a:solidFill>
                  <a:srgbClr val="0070C0"/>
                </a:solidFill>
              </a:rPr>
              <a:t>vlákniny</a:t>
            </a:r>
            <a:r>
              <a:rPr lang="cs-CZ" sz="2100" dirty="0" smtClean="0"/>
              <a:t>, s výjimkou pacientů, kterým vyvolává obtíže</a:t>
            </a:r>
          </a:p>
          <a:p>
            <a:pPr marL="808038" lvl="1" indent="-273050" eaLnBrk="1" hangingPunct="1">
              <a:lnSpc>
                <a:spcPct val="80000"/>
              </a:lnSpc>
              <a:buClr>
                <a:srgbClr val="6F6F6F"/>
              </a:buClr>
            </a:pPr>
            <a:r>
              <a:rPr lang="cs-CZ" sz="1900" dirty="0" smtClean="0">
                <a:solidFill>
                  <a:srgbClr val="6F6F6F"/>
                </a:solidFill>
              </a:rPr>
              <a:t>Výhodné u obstipační formy – z</a:t>
            </a:r>
            <a:r>
              <a:rPr lang="cs-CZ" sz="1900" dirty="0" smtClean="0">
                <a:solidFill>
                  <a:srgbClr val="6F6F6F"/>
                </a:solidFill>
                <a:latin typeface="Times New Roman" pitchFamily="18" charset="0"/>
              </a:rPr>
              <a:t>rychluje</a:t>
            </a:r>
            <a:r>
              <a:rPr lang="cs-CZ" sz="1900" dirty="0" smtClean="0">
                <a:solidFill>
                  <a:srgbClr val="6F6F6F"/>
                </a:solidFill>
              </a:rPr>
              <a:t> tranzit </a:t>
            </a:r>
            <a:r>
              <a:rPr lang="cs-CZ" sz="1900" dirty="0" err="1" smtClean="0">
                <a:solidFill>
                  <a:srgbClr val="6F6F6F"/>
                </a:solidFill>
              </a:rPr>
              <a:t>time</a:t>
            </a:r>
            <a:endParaRPr lang="cs-CZ" sz="1900" dirty="0" smtClean="0">
              <a:solidFill>
                <a:srgbClr val="6F6F6F"/>
              </a:solidFill>
            </a:endParaRPr>
          </a:p>
          <a:p>
            <a:pPr marL="808038" lvl="1" indent="-273050" eaLnBrk="1" hangingPunct="1">
              <a:lnSpc>
                <a:spcPct val="80000"/>
              </a:lnSpc>
              <a:buClr>
                <a:srgbClr val="6F6F6F"/>
              </a:buClr>
            </a:pPr>
            <a:r>
              <a:rPr lang="cs-CZ" sz="1900" dirty="0" smtClean="0">
                <a:solidFill>
                  <a:srgbClr val="6F6F6F"/>
                </a:solidFill>
              </a:rPr>
              <a:t>Vazba žlučových solí, které mají vliv na kontraktilitu tračníku</a:t>
            </a:r>
          </a:p>
          <a:p>
            <a:pPr marL="808038" lvl="1" indent="-273050">
              <a:lnSpc>
                <a:spcPct val="80000"/>
              </a:lnSpc>
              <a:buClr>
                <a:srgbClr val="FFC000"/>
              </a:buClr>
            </a:pPr>
            <a:endParaRPr lang="cs-CZ" sz="500" dirty="0" smtClean="0">
              <a:solidFill>
                <a:srgbClr val="536142"/>
              </a:solidFill>
            </a:endParaRP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</a:pPr>
            <a:r>
              <a:rPr lang="cs-CZ" sz="2100" dirty="0" smtClean="0"/>
              <a:t>Vyloučení potravin, které vyvolávají </a:t>
            </a:r>
            <a:r>
              <a:rPr lang="cs-CZ" sz="2100" dirty="0" err="1" smtClean="0"/>
              <a:t>dyskomfort</a:t>
            </a:r>
            <a:r>
              <a:rPr lang="cs-CZ" sz="2100" dirty="0" smtClean="0"/>
              <a:t> pacienta</a:t>
            </a:r>
          </a:p>
          <a:p>
            <a:pPr marL="808038" lvl="1" indent="-273050" eaLnBrk="1" hangingPunct="1">
              <a:lnSpc>
                <a:spcPct val="80000"/>
              </a:lnSpc>
              <a:buClr>
                <a:srgbClr val="6F6F6F"/>
              </a:buClr>
            </a:pPr>
            <a:r>
              <a:rPr lang="cs-CZ" sz="1900" dirty="0" smtClean="0">
                <a:solidFill>
                  <a:srgbClr val="6F6F6F"/>
                </a:solidFill>
              </a:rPr>
              <a:t>Často jsou hůře tolerována více kořeněná jídla, mléko - zejména ve větším množství najednou, kvašené potraviny, pokrmy smažené a s větším obsahem tuku, nápoje s obsahem CO2 </a:t>
            </a:r>
          </a:p>
          <a:p>
            <a:pPr marL="1331913" lvl="2" indent="-258763" eaLnBrk="1" hangingPunct="1">
              <a:lnSpc>
                <a:spcPct val="80000"/>
              </a:lnSpc>
              <a:buClr>
                <a:srgbClr val="E7BC29"/>
              </a:buClr>
              <a:buFont typeface="Arial" charset="0"/>
              <a:buChar char="•"/>
            </a:pPr>
            <a:endParaRPr lang="cs-CZ" sz="500" dirty="0" smtClean="0">
              <a:solidFill>
                <a:srgbClr val="536142"/>
              </a:solidFill>
            </a:endParaRP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cs-CZ" sz="2100" dirty="0" smtClean="0"/>
              <a:t>Výhodné je podávání </a:t>
            </a:r>
            <a:r>
              <a:rPr lang="cs-CZ" sz="2100" dirty="0" err="1" smtClean="0">
                <a:solidFill>
                  <a:srgbClr val="0070C0"/>
                </a:solidFill>
              </a:rPr>
              <a:t>probiotik</a:t>
            </a:r>
            <a:r>
              <a:rPr lang="cs-CZ" sz="2100" dirty="0" smtClean="0">
                <a:solidFill>
                  <a:srgbClr val="0070C0"/>
                </a:solidFill>
              </a:rPr>
              <a:t> a </a:t>
            </a:r>
            <a:r>
              <a:rPr lang="cs-CZ" sz="2100" dirty="0" err="1" smtClean="0">
                <a:solidFill>
                  <a:srgbClr val="0070C0"/>
                </a:solidFill>
              </a:rPr>
              <a:t>prebiotik</a:t>
            </a:r>
            <a:r>
              <a:rPr lang="cs-CZ" sz="2100" dirty="0" smtClean="0"/>
              <a:t> k úpravě </a:t>
            </a:r>
            <a:r>
              <a:rPr lang="cs-CZ" sz="2100" dirty="0" err="1" smtClean="0"/>
              <a:t>dysmikrobie</a:t>
            </a:r>
            <a:endParaRPr lang="cs-CZ" sz="21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endParaRPr lang="cs-CZ" sz="500" dirty="0" smtClean="0"/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r>
              <a:rPr lang="cs-CZ" sz="2100" dirty="0" smtClean="0"/>
              <a:t>Kontrola </a:t>
            </a:r>
            <a:r>
              <a:rPr lang="cs-CZ" sz="2100" dirty="0" smtClean="0">
                <a:solidFill>
                  <a:srgbClr val="0070C0"/>
                </a:solidFill>
              </a:rPr>
              <a:t>pitného režimu</a:t>
            </a:r>
          </a:p>
          <a:p>
            <a:pPr marL="355600" indent="-268288" eaLnBrk="1" hangingPunct="1">
              <a:lnSpc>
                <a:spcPct val="80000"/>
              </a:lnSpc>
              <a:buClr>
                <a:srgbClr val="FFC000"/>
              </a:buClr>
              <a:buFont typeface="Arial" charset="0"/>
              <a:buChar char="•"/>
            </a:pPr>
            <a:endParaRPr lang="cs-CZ" sz="500" dirty="0" smtClean="0"/>
          </a:p>
        </p:txBody>
      </p:sp>
      <p:pic>
        <p:nvPicPr>
          <p:cNvPr id="8909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3EB05-FAF8-4778-8696-C8D77901EA52}" type="slidenum">
              <a:rPr lang="cs-CZ"/>
              <a:pPr>
                <a:defRPr/>
              </a:pPr>
              <a:t>43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ZÁCPA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369888" indent="-282575" eaLnBrk="1" hangingPunct="1">
              <a:buClr>
                <a:srgbClr val="FFC000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400" dirty="0" smtClean="0"/>
              <a:t>Obtížné vyprazdňování tuhé stolice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400" dirty="0" smtClean="0"/>
              <a:t>Snížená frekvence stolic (</a:t>
            </a:r>
            <a:r>
              <a:rPr lang="en-US" sz="2400" dirty="0" smtClean="0"/>
              <a:t>&lt;</a:t>
            </a:r>
            <a:r>
              <a:rPr lang="cs-CZ" sz="2400" dirty="0" smtClean="0"/>
              <a:t> 3x za týden)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400" dirty="0" smtClean="0"/>
              <a:t>Subjektivní potíže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b="1" dirty="0" smtClean="0"/>
              <a:t>Diagnostická kritéria </a:t>
            </a:r>
            <a:r>
              <a:rPr lang="cs-CZ" sz="1400" dirty="0" smtClean="0"/>
              <a:t>(alespoň 2, pacient je musí pociťovat min. 3 měsíce v posledním roce, nejméně 25 % času):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Námaha při defekaci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Pocit nekompletního vyprázdnění po defekaci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Tvrdá nebo bobkovitá konzistence stolice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Stolice méně než 3krát týdně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Nutnost manuální evakuace stolice (při více než 1 ze 4 defekací)</a:t>
            </a:r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369888" indent="-282575">
              <a:buClr>
                <a:srgbClr val="FFC000"/>
              </a:buClr>
            </a:pPr>
            <a:r>
              <a:rPr lang="cs-CZ" sz="2000" dirty="0" smtClean="0"/>
              <a:t>Pro vznik zácpy je, až na výjimky (např. anatomické anomálie rekta), rozhodující obsah vody ve </a:t>
            </a:r>
            <a:r>
              <a:rPr lang="pl-PL" sz="2000" dirty="0" smtClean="0"/>
              <a:t>stolici. Jakmile poklesne obsah vody ve stolici pod </a:t>
            </a:r>
            <a:r>
              <a:rPr lang="pt-BR" sz="2000" dirty="0" smtClean="0"/>
              <a:t>70 %, stává se stolice tuhou a její průchod trávicím</a:t>
            </a:r>
            <a:r>
              <a:rPr lang="cs-CZ" sz="2000" dirty="0" smtClean="0"/>
              <a:t> traktem vázne</a:t>
            </a:r>
          </a:p>
          <a:p>
            <a:pPr marL="369888" indent="-282575">
              <a:buClr>
                <a:srgbClr val="FFC000"/>
              </a:buClr>
            </a:pPr>
            <a:r>
              <a:rPr lang="cs-CZ" sz="2000" dirty="0" smtClean="0"/>
              <a:t>Komplikace: hemeroidy, divertikulóza</a:t>
            </a:r>
          </a:p>
          <a:p>
            <a:pPr marL="661988" lvl="1" indent="-282575" eaLnBrk="1" hangingPunct="1"/>
            <a:endParaRPr lang="cs-CZ" sz="2400" dirty="0" smtClean="0">
              <a:solidFill>
                <a:srgbClr val="536142"/>
              </a:solidFill>
            </a:endParaRPr>
          </a:p>
          <a:p>
            <a:pPr marL="369888" indent="-282575" eaLnBrk="1" hangingPunct="1"/>
            <a:endParaRPr lang="cs-CZ" sz="500" dirty="0" smtClean="0"/>
          </a:p>
        </p:txBody>
      </p:sp>
      <p:pic>
        <p:nvPicPr>
          <p:cNvPr id="9114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9B67-0256-4BD2-BE51-2CF3AB041852}" type="slidenum">
              <a:rPr lang="cs-CZ"/>
              <a:pPr>
                <a:defRPr/>
              </a:pPr>
              <a:t>44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ZÁCPA - rozdělení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149225" y="1196752"/>
            <a:ext cx="8786813" cy="5286375"/>
          </a:xfrm>
        </p:spPr>
        <p:txBody>
          <a:bodyPr/>
          <a:lstStyle/>
          <a:p>
            <a:pPr marL="355600" indent="-268288" eaLnBrk="1" hangingPunct="1">
              <a:buFont typeface="Georgia" pitchFamily="18" charset="0"/>
              <a:buNone/>
              <a:tabLst>
                <a:tab pos="355600" algn="l"/>
              </a:tabLst>
            </a:pPr>
            <a:endParaRPr lang="cs-CZ" sz="300" b="1" dirty="0" smtClean="0"/>
          </a:p>
          <a:p>
            <a:pPr marL="355600" indent="-268288" eaLnBrk="1" hangingPunct="1">
              <a:buClr>
                <a:srgbClr val="FFC000"/>
              </a:buClr>
              <a:buFont typeface="Georgia" pitchFamily="18" charset="0"/>
              <a:buAutoNum type="arabicPeriod"/>
              <a:tabLst>
                <a:tab pos="355600" algn="l"/>
              </a:tabLst>
            </a:pPr>
            <a:r>
              <a:rPr lang="cs-CZ" sz="2000" b="1" dirty="0" smtClean="0"/>
              <a:t>Primární </a:t>
            </a:r>
            <a:r>
              <a:rPr lang="cs-CZ" sz="2000" dirty="0" smtClean="0"/>
              <a:t>– zácpa jako samostatná nemoc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Akutní</a:t>
            </a: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při změně prostředí, výživy, horečnatá onemocnění</a:t>
            </a:r>
          </a:p>
          <a:p>
            <a:pPr marL="1633538" lvl="2" indent="-382588" eaLnBrk="1" hangingPunct="1">
              <a:tabLst>
                <a:tab pos="355600" algn="l"/>
              </a:tabLst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Chronická - návyková, habituální</a:t>
            </a: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1"/>
                </a:solidFill>
              </a:rPr>
              <a:t>prostá (vzniká důsledkem dlouhodobého potlačování defekačního reflexu, 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je vratná)</a:t>
            </a:r>
            <a:endParaRPr lang="cs-CZ" sz="1600" dirty="0" smtClean="0">
              <a:solidFill>
                <a:schemeClr val="tx2"/>
              </a:solidFill>
            </a:endParaRP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spastická (při poruše uvolnění pánevního dna)</a:t>
            </a:r>
          </a:p>
          <a:p>
            <a:pPr marL="1633538" lvl="2" indent="-382588" eaLnBrk="1" hangingPunct="1">
              <a:buClr>
                <a:srgbClr val="FFCC00"/>
              </a:buClr>
              <a:buFont typeface="Wingdings 2" pitchFamily="18" charset="2"/>
              <a:buChar char=""/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domnělá </a:t>
            </a:r>
            <a:r>
              <a:rPr lang="cs-CZ" sz="1600" dirty="0" smtClean="0">
                <a:solidFill>
                  <a:schemeClr val="tx1"/>
                </a:solidFill>
              </a:rPr>
              <a:t>(lidé si psychicky navodí zácpu, pokud nemají denně stolici, stolice nemá správnou hustotu ani barvu apod., zbytečně užívají projímadla) </a:t>
            </a:r>
          </a:p>
          <a:p>
            <a:pPr marL="355600" indent="-268288" eaLnBrk="1" hangingPunct="1">
              <a:tabLst>
                <a:tab pos="355600" algn="l"/>
              </a:tabLst>
            </a:pPr>
            <a:endParaRPr lang="cs-CZ" sz="1600" dirty="0" smtClean="0"/>
          </a:p>
          <a:p>
            <a:pPr marL="355600" indent="-268288" eaLnBrk="1" hangingPunct="1">
              <a:buClr>
                <a:srgbClr val="FFC000"/>
              </a:buClr>
              <a:buFont typeface="Georgia" pitchFamily="18" charset="0"/>
              <a:buAutoNum type="arabicPeriod" startAt="2"/>
              <a:tabLst>
                <a:tab pos="355600" algn="l"/>
              </a:tabLst>
            </a:pPr>
            <a:r>
              <a:rPr lang="cs-CZ" sz="2000" b="1" dirty="0" smtClean="0"/>
              <a:t>Sekundární</a:t>
            </a:r>
            <a:r>
              <a:rPr lang="cs-CZ" sz="2000" dirty="0" smtClean="0"/>
              <a:t> – příznak  jiné nemoci či léčby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Mechanické překážky pasáže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Poruchy nervového zásobení střeva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Poruchy metabolismu, nedostatečná činnost štítné žlázy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Deprese, stav po CMP</a:t>
            </a:r>
          </a:p>
          <a:p>
            <a:pPr marL="981075" lvl="1" indent="-355600" eaLnBrk="1" hangingPunct="1">
              <a:tabLst>
                <a:tab pos="355600" algn="l"/>
              </a:tabLst>
            </a:pPr>
            <a:r>
              <a:rPr lang="cs-CZ" sz="1600" dirty="0" smtClean="0">
                <a:solidFill>
                  <a:schemeClr val="tx2"/>
                </a:solidFill>
              </a:rPr>
              <a:t>Vedlejší účinky léčiv a toxické vlivy </a:t>
            </a:r>
            <a:r>
              <a:rPr lang="cs-CZ" sz="1600" dirty="0" smtClean="0">
                <a:solidFill>
                  <a:schemeClr val="tx1"/>
                </a:solidFill>
              </a:rPr>
              <a:t>(</a:t>
            </a:r>
            <a:r>
              <a:rPr lang="cs-CZ" sz="1600" dirty="0" err="1" smtClean="0">
                <a:solidFill>
                  <a:schemeClr val="tx1"/>
                </a:solidFill>
              </a:rPr>
              <a:t>antacida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anticholinergika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antiparkinsonika</a:t>
            </a:r>
            <a:r>
              <a:rPr lang="cs-CZ" sz="1600" dirty="0" smtClean="0">
                <a:solidFill>
                  <a:schemeClr val="tx1"/>
                </a:solidFill>
              </a:rPr>
              <a:t>, antidepresiva, antiepileptika, </a:t>
            </a:r>
            <a:r>
              <a:rPr lang="cs-CZ" sz="1600" dirty="0" err="1" smtClean="0">
                <a:solidFill>
                  <a:schemeClr val="tx1"/>
                </a:solidFill>
              </a:rPr>
              <a:t>cholestyramin</a:t>
            </a:r>
            <a:r>
              <a:rPr lang="cs-CZ" sz="1600" dirty="0" smtClean="0">
                <a:solidFill>
                  <a:schemeClr val="tx1"/>
                </a:solidFill>
              </a:rPr>
              <a:t>, opiáty, morfium, kodein, </a:t>
            </a:r>
            <a:r>
              <a:rPr lang="cs-CZ" sz="1600" b="1" dirty="0" smtClean="0">
                <a:solidFill>
                  <a:schemeClr val="tx1"/>
                </a:solidFill>
              </a:rPr>
              <a:t>preparáty železa</a:t>
            </a:r>
            <a:r>
              <a:rPr lang="cs-CZ" sz="1600" dirty="0" smtClean="0">
                <a:solidFill>
                  <a:schemeClr val="tx1"/>
                </a:solidFill>
              </a:rPr>
              <a:t>, sedativa, spasmolytika), otravy olovem, arsenem</a:t>
            </a:r>
          </a:p>
          <a:p>
            <a:pPr marL="355600" indent="-268288" eaLnBrk="1" hangingPunct="1">
              <a:tabLst>
                <a:tab pos="355600" algn="l"/>
              </a:tabLst>
            </a:pPr>
            <a:endParaRPr lang="cs-CZ" sz="1800" dirty="0" smtClean="0">
              <a:solidFill>
                <a:schemeClr val="tx2"/>
              </a:solidFill>
            </a:endParaRPr>
          </a:p>
        </p:txBody>
      </p:sp>
      <p:pic>
        <p:nvPicPr>
          <p:cNvPr id="9318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F8432-EFF9-4AC4-9B4A-8061704195DC}" type="slidenum">
              <a:rPr lang="cs-CZ"/>
              <a:pPr>
                <a:defRPr/>
              </a:pPr>
              <a:t>45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ZÁCPY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Komplexní (u některých pacientů včetně psychoterapie)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0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Úprava životosprávy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Rozbor a úprava denního režimu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Nácvik defekačního reflexu, nikdy nepotlačovat nucení na stolici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Stravovací režim a dietní léčba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Pitný režim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Pohybová aktivita</a:t>
            </a:r>
          </a:p>
          <a:p>
            <a:pPr marL="1349375" lvl="2" indent="-338138" eaLnBrk="1" hangingPunct="1">
              <a:buClr>
                <a:srgbClr val="E7BC29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rgbClr val="6F6F6F"/>
                </a:solidFill>
                <a:sym typeface="Wingdings 3" pitchFamily="18" charset="2"/>
              </a:rPr>
              <a:t> pohybovou aktivitu - </a:t>
            </a:r>
            <a:r>
              <a:rPr lang="cs-CZ" sz="1800" dirty="0" smtClean="0">
                <a:solidFill>
                  <a:srgbClr val="6F6F6F"/>
                </a:solidFill>
              </a:rPr>
              <a:t>chůze, běh, pravidelný pohyb</a:t>
            </a:r>
          </a:p>
          <a:p>
            <a:pPr marL="1349375" lvl="2" indent="-338138" eaLnBrk="1" hangingPunct="1">
              <a:buClr>
                <a:srgbClr val="E7BC29"/>
              </a:buClr>
              <a:buFont typeface="Arial" charset="0"/>
              <a:buChar char="•"/>
            </a:pPr>
            <a:endParaRPr lang="cs-CZ" sz="500" dirty="0" smtClean="0">
              <a:solidFill>
                <a:srgbClr val="536142"/>
              </a:solidFill>
            </a:endParaRP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Fyzikální terapie 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břišní masáže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500" dirty="0" smtClean="0">
              <a:solidFill>
                <a:schemeClr val="tx2"/>
              </a:solidFill>
            </a:endParaRP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200" dirty="0" smtClean="0"/>
              <a:t>Farmakologická léčba – laxativa </a:t>
            </a:r>
            <a:r>
              <a:rPr lang="cs-CZ" sz="1200" dirty="0"/>
              <a:t>1. vytvářející </a:t>
            </a:r>
            <a:r>
              <a:rPr lang="cs-CZ" sz="1200" dirty="0" smtClean="0"/>
              <a:t>objem </a:t>
            </a:r>
            <a:r>
              <a:rPr lang="cs-CZ" sz="1200" dirty="0"/>
              <a:t>stolice, 2. změkčující stolici, 3. osmotická, 4. </a:t>
            </a:r>
            <a:r>
              <a:rPr lang="cs-CZ" sz="1200" dirty="0" smtClean="0"/>
              <a:t>salinická, </a:t>
            </a:r>
            <a:r>
              <a:rPr lang="cs-CZ" sz="1200" dirty="0"/>
              <a:t>5. </a:t>
            </a:r>
            <a:r>
              <a:rPr lang="cs-CZ" sz="1200" dirty="0" smtClean="0"/>
              <a:t>stimulační</a:t>
            </a:r>
            <a:endParaRPr lang="cs-CZ" sz="2200" dirty="0" smtClean="0"/>
          </a:p>
          <a:p>
            <a:pPr marL="808038" lvl="1" indent="-268288" eaLnBrk="1" hangingPunct="1">
              <a:buClr>
                <a:srgbClr val="E7BC29"/>
              </a:buClr>
            </a:pPr>
            <a:r>
              <a:rPr lang="cs-CZ" sz="1600" dirty="0" smtClean="0">
                <a:solidFill>
                  <a:srgbClr val="6F6F6F"/>
                </a:solidFill>
              </a:rPr>
              <a:t>hlavně u akutní zácpy</a:t>
            </a:r>
          </a:p>
          <a:p>
            <a:pPr marL="808038" lvl="1" indent="-268288" eaLnBrk="1" hangingPunct="1">
              <a:buClr>
                <a:srgbClr val="E7BC29"/>
              </a:buClr>
            </a:pPr>
            <a:r>
              <a:rPr lang="cs-CZ" sz="1600" dirty="0" smtClean="0">
                <a:solidFill>
                  <a:srgbClr val="6F6F6F"/>
                </a:solidFill>
              </a:rPr>
              <a:t>u chronické zácpy vysazení dráždivých laxativ</a:t>
            </a:r>
          </a:p>
          <a:p>
            <a:pPr marL="808038" lvl="1" indent="-268288" eaLnBrk="1" hangingPunct="1">
              <a:buClr>
                <a:srgbClr val="E7BC29"/>
              </a:buClr>
            </a:pPr>
            <a:r>
              <a:rPr lang="cs-CZ" sz="1600" dirty="0" err="1" smtClean="0">
                <a:solidFill>
                  <a:srgbClr val="6F6F6F"/>
                </a:solidFill>
              </a:rPr>
              <a:t>laktulóza</a:t>
            </a:r>
            <a:r>
              <a:rPr lang="cs-CZ" sz="1600" dirty="0" smtClean="0">
                <a:solidFill>
                  <a:srgbClr val="6F6F6F"/>
                </a:solidFill>
              </a:rPr>
              <a:t> (osmotické laxativum)</a:t>
            </a:r>
          </a:p>
          <a:p>
            <a:pPr marL="360363" indent="-274638" eaLnBrk="1" hangingPunct="1"/>
            <a:endParaRPr lang="cs-CZ" sz="500" dirty="0" smtClean="0"/>
          </a:p>
        </p:txBody>
      </p:sp>
      <p:pic>
        <p:nvPicPr>
          <p:cNvPr id="9728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1ED0-9341-470D-B9CC-981234ABFCE1}" type="slidenum">
              <a:rPr lang="cs-CZ"/>
              <a:pPr>
                <a:defRPr/>
              </a:pPr>
              <a:t>46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ZÁCPY -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laktulóza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/>
            <a:r>
              <a:rPr lang="cs-CZ" sz="2400" dirty="0" smtClean="0"/>
              <a:t>Disacharid (galaktóza, fruktóza) ve vodě rozpustný</a:t>
            </a:r>
          </a:p>
          <a:p>
            <a:pPr marL="360363" indent="-274638" eaLnBrk="1" hangingPunct="1"/>
            <a:r>
              <a:rPr lang="cs-CZ" sz="2400" dirty="0" smtClean="0"/>
              <a:t>V tenkém střevě se nevstřebává – beze změny prochází do tlustého střeva, kde je štěpena bakteriální flórou na MK </a:t>
            </a:r>
            <a:br>
              <a:rPr lang="cs-CZ" sz="2400" dirty="0" smtClean="0"/>
            </a:br>
            <a:r>
              <a:rPr lang="cs-CZ" sz="2400" dirty="0" smtClean="0"/>
              <a:t>s krátkým řetězcem, vodík, CO2 a metan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Stimulace střeva ke zvýšené peristaltice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Udržení obsahu vody ve střevním lumen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Snížení pH střevního obsahu 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Zvýšení objemu střevního obsahu</a:t>
            </a: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Rozmnožení bakteriální mikroflóry</a:t>
            </a:r>
          </a:p>
          <a:p>
            <a:pPr marL="652463" lvl="1" indent="-274638" eaLnBrk="1" hangingPunct="1"/>
            <a:endParaRPr lang="cs-CZ" sz="2200" dirty="0" smtClean="0">
              <a:solidFill>
                <a:schemeClr val="tx1"/>
              </a:solidFill>
            </a:endParaRPr>
          </a:p>
          <a:p>
            <a:pPr marL="652463" lvl="1" indent="-274638" eaLnBrk="1" hangingPunct="1"/>
            <a:r>
              <a:rPr lang="cs-CZ" sz="2200" dirty="0" smtClean="0">
                <a:solidFill>
                  <a:schemeClr val="tx1"/>
                </a:solidFill>
              </a:rPr>
              <a:t>Účinek nastupuje do 24-48 hodin</a:t>
            </a:r>
          </a:p>
        </p:txBody>
      </p:sp>
      <p:pic>
        <p:nvPicPr>
          <p:cNvPr id="9933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 descr="www.bio-medica.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8" y="3141663"/>
            <a:ext cx="2151062" cy="302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08446-964F-4519-9055-14B769BF4A0D}" type="slidenum">
              <a:rPr lang="cs-CZ"/>
              <a:pPr>
                <a:defRPr/>
              </a:pPr>
              <a:t>47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>
              <a:buFont typeface="Arial" charset="0"/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Prostá zácpa</a:t>
            </a:r>
            <a:endParaRPr lang="cs-CZ" sz="2000" b="1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Pravidelná konzumace stravy v klidném nerušeném prostředí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Dostatečný příjem vlákniny ve stravě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Celozrnné výrobky, ovoce, zelenina, luštěniny, ořechy a semena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Konzumace potravin s přirozeným projímavým účinkem</a:t>
            </a:r>
          </a:p>
          <a:p>
            <a:pPr marL="808038" lvl="1" indent="-268288" eaLnBrk="1" hangingPunct="1"/>
            <a:r>
              <a:rPr lang="cs-CZ" sz="2000" dirty="0" smtClean="0">
                <a:solidFill>
                  <a:srgbClr val="6F6F6F"/>
                </a:solidFill>
              </a:rPr>
              <a:t>Sušené ovoce – sušené ovoce: </a:t>
            </a:r>
            <a:r>
              <a:rPr lang="cs-CZ" sz="2000" dirty="0" smtClean="0">
                <a:solidFill>
                  <a:srgbClr val="0070C0"/>
                </a:solidFill>
              </a:rPr>
              <a:t>švestky</a:t>
            </a:r>
            <a:r>
              <a:rPr lang="cs-CZ" sz="2000" dirty="0" smtClean="0">
                <a:solidFill>
                  <a:srgbClr val="6F6F6F"/>
                </a:solidFill>
              </a:rPr>
              <a:t>, meruňky, datle, fíky</a:t>
            </a:r>
            <a:r>
              <a:rPr lang="en-US" sz="2000" dirty="0" smtClean="0">
                <a:solidFill>
                  <a:srgbClr val="6F6F6F"/>
                </a:solidFill>
              </a:rPr>
              <a:t>;</a:t>
            </a:r>
            <a:r>
              <a:rPr lang="cs-CZ" sz="2000" dirty="0" smtClean="0">
                <a:solidFill>
                  <a:srgbClr val="6F6F6F"/>
                </a:solidFill>
              </a:rPr>
              <a:t> hrušky, zakysané mléčné výrobky, ořechy, luštěniny, želatina, káva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360363" indent="-274638" eaLnBrk="1" hangingPunct="1">
              <a:buClr>
                <a:srgbClr val="FFC000"/>
              </a:buClr>
            </a:pPr>
            <a:r>
              <a:rPr lang="cs-CZ" sz="2000" dirty="0" smtClean="0"/>
              <a:t>Zakysané mléčné výrobky</a:t>
            </a:r>
          </a:p>
          <a:p>
            <a:pPr marL="360363" indent="-274638" eaLnBrk="1" hangingPunct="1">
              <a:buClr>
                <a:srgbClr val="FFC000"/>
              </a:buClr>
            </a:pPr>
            <a:r>
              <a:rPr lang="cs-CZ" sz="2000" dirty="0" smtClean="0"/>
              <a:t>Vhodné je využití </a:t>
            </a:r>
            <a:r>
              <a:rPr lang="cs-CZ" sz="2000" dirty="0" err="1" smtClean="0"/>
              <a:t>probiotik</a:t>
            </a:r>
            <a:r>
              <a:rPr lang="cs-CZ" sz="2000" dirty="0" smtClean="0"/>
              <a:t> a </a:t>
            </a:r>
            <a:r>
              <a:rPr lang="cs-CZ" sz="2000" dirty="0" err="1" smtClean="0"/>
              <a:t>prebiotik</a:t>
            </a:r>
            <a:endParaRPr lang="cs-CZ" sz="20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Dostatečný příjem tekutin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err="1" smtClean="0"/>
              <a:t>Šaratica</a:t>
            </a:r>
            <a:r>
              <a:rPr lang="cs-CZ" sz="2000" dirty="0" smtClean="0"/>
              <a:t>, Zaječická hořká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err="1" smtClean="0"/>
              <a:t>Psyllium</a:t>
            </a:r>
            <a:r>
              <a:rPr lang="cs-CZ" sz="2000" dirty="0" smtClean="0"/>
              <a:t> – čištěné obaly semen rostliny </a:t>
            </a:r>
            <a:r>
              <a:rPr lang="cs-CZ" sz="2000" dirty="0" err="1" smtClean="0"/>
              <a:t>Plantago</a:t>
            </a:r>
            <a:r>
              <a:rPr lang="cs-CZ" sz="2000" dirty="0" smtClean="0"/>
              <a:t> </a:t>
            </a:r>
            <a:r>
              <a:rPr lang="cs-CZ" sz="2000" dirty="0" err="1" smtClean="0"/>
              <a:t>ovata</a:t>
            </a:r>
            <a:r>
              <a:rPr lang="cs-CZ" sz="2000" dirty="0" smtClean="0"/>
              <a:t> – indický jitrocel (tekutiny!!!)</a:t>
            </a:r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20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8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360363" indent="-274638" eaLnBrk="1" hangingPunct="1"/>
            <a:endParaRPr lang="cs-CZ" sz="500" dirty="0" smtClean="0"/>
          </a:p>
        </p:txBody>
      </p:sp>
      <p:pic>
        <p:nvPicPr>
          <p:cNvPr id="10138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617" y="5481642"/>
            <a:ext cx="1805186" cy="12022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641" y="227189"/>
            <a:ext cx="821060" cy="208244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08446-964F-4519-9055-14B769BF4A0D}" type="slidenum">
              <a:rPr lang="cs-CZ"/>
              <a:pPr>
                <a:defRPr/>
              </a:pPr>
              <a:t>48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DIETNÍ OPATŘENÍ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endParaRPr lang="cs-CZ" sz="1800" dirty="0" smtClean="0"/>
          </a:p>
          <a:p>
            <a:pPr marL="360363" indent="-27463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/>
              <a:t>Zdravotní tvrzení</a:t>
            </a:r>
            <a:br>
              <a:rPr lang="cs-CZ" sz="2000" dirty="0" smtClean="0"/>
            </a:br>
            <a:r>
              <a:rPr lang="cs-CZ" sz="2000" dirty="0" smtClean="0"/>
              <a:t>Sušené švestky kultivarů „švestky domácí“ (</a:t>
            </a:r>
            <a:r>
              <a:rPr lang="cs-CZ" sz="2000" dirty="0" err="1" smtClean="0"/>
              <a:t>Prunus</a:t>
            </a:r>
            <a:r>
              <a:rPr lang="cs-CZ" sz="2000" dirty="0" smtClean="0"/>
              <a:t> </a:t>
            </a:r>
            <a:r>
              <a:rPr lang="cs-CZ" sz="2000" dirty="0" err="1" smtClean="0"/>
              <a:t>domestica</a:t>
            </a:r>
            <a:r>
              <a:rPr lang="cs-CZ" sz="2000" dirty="0" smtClean="0"/>
              <a:t> L.)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>
                <a:solidFill>
                  <a:srgbClr val="0070C0"/>
                </a:solidFill>
              </a:rPr>
              <a:t>Sušené švestky </a:t>
            </a:r>
            <a:r>
              <a:rPr lang="cs-CZ" sz="2000" u="sng" dirty="0" smtClean="0">
                <a:solidFill>
                  <a:srgbClr val="0070C0"/>
                </a:solidFill>
              </a:rPr>
              <a:t>přispívají k normální činnosti střev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Tvrzení smí být použito pouze u potravin, které poskytují přívod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rgbClr val="0070C0"/>
                </a:solidFill>
              </a:rPr>
              <a:t>100 g </a:t>
            </a:r>
            <a:r>
              <a:rPr lang="cs-CZ" sz="2000" dirty="0" smtClean="0">
                <a:solidFill>
                  <a:srgbClr val="0070C0"/>
                </a:solidFill>
              </a:rPr>
              <a:t>sušených švestek denně</a:t>
            </a:r>
            <a:r>
              <a:rPr lang="cs-CZ" sz="2000" dirty="0" smtClean="0">
                <a:solidFill>
                  <a:schemeClr val="tx1"/>
                </a:solidFill>
              </a:rPr>
              <a:t>. Aby bylo možné tvrzení použít, musí být spotřebitel informován, že příznivého účinku se dosáhne při přívodu 100 g sušených švestek denně.</a:t>
            </a:r>
          </a:p>
          <a:p>
            <a:pPr marL="808038" lvl="1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9,3 g vlákniny / 100 g (dle </a:t>
            </a:r>
            <a:r>
              <a:rPr lang="cs-CZ" sz="2000" dirty="0" err="1" smtClean="0">
                <a:solidFill>
                  <a:schemeClr val="tx1"/>
                </a:solidFill>
              </a:rPr>
              <a:t>Nutridatabaze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marL="1073151" lvl="2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824 </a:t>
            </a:r>
            <a:r>
              <a:rPr lang="cs-CZ" sz="1800" dirty="0" err="1" smtClean="0">
                <a:solidFill>
                  <a:schemeClr val="tx1"/>
                </a:solidFill>
              </a:rPr>
              <a:t>kJ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1073151" lvl="2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41,2 g S</a:t>
            </a:r>
          </a:p>
          <a:p>
            <a:pPr marL="1073151" lvl="2" indent="-268288" eaLnBrk="1" hangingPunct="1">
              <a:buClr>
                <a:srgbClr val="FFC000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24,8 g cukry</a:t>
            </a:r>
          </a:p>
          <a:p>
            <a:pPr marL="360363" indent="-274638" eaLnBrk="1" hangingPunct="1"/>
            <a:endParaRPr lang="cs-CZ" sz="500" dirty="0" smtClean="0"/>
          </a:p>
        </p:txBody>
      </p:sp>
      <p:pic>
        <p:nvPicPr>
          <p:cNvPr id="10138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2" descr="Sušené švestky B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841104" cy="2841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5D7B-1DD5-4B1B-AA8F-5E1D89BC6154}" type="slidenum">
              <a:rPr lang="cs-CZ"/>
              <a:pPr>
                <a:defRPr/>
              </a:pPr>
              <a:t>49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443913" cy="928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12875"/>
            <a:ext cx="8893175" cy="5302250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potraviny 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Celozrnné výrobky – otruby, ovesné vločky, výrobky z celozrnné mouky, graham, </a:t>
            </a:r>
            <a:r>
              <a:rPr lang="cs-CZ" sz="2000" dirty="0" err="1" smtClean="0"/>
              <a:t>bulgur</a:t>
            </a:r>
            <a:endParaRPr lang="cs-CZ" sz="2000" dirty="0" smtClean="0"/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Ovoce se slupkou – jablka, hrušky, třešně, švestky, meruňky, broskve,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cs-CZ" sz="2000" dirty="0" smtClean="0"/>
              <a:t>š</a:t>
            </a:r>
            <a:r>
              <a:rPr lang="en-US" sz="2000" dirty="0" err="1" smtClean="0"/>
              <a:t>en</a:t>
            </a:r>
            <a:r>
              <a:rPr lang="cs-CZ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ovoce</a:t>
            </a:r>
            <a:r>
              <a:rPr lang="en-US" sz="2000" dirty="0" smtClean="0"/>
              <a:t>, </a:t>
            </a:r>
            <a:r>
              <a:rPr lang="en-US" sz="2000" dirty="0" err="1" smtClean="0"/>
              <a:t>kompot</a:t>
            </a:r>
            <a:r>
              <a:rPr lang="cs-CZ" sz="2000" dirty="0" smtClean="0"/>
              <a:t>y</a:t>
            </a:r>
            <a:r>
              <a:rPr lang="en-US" sz="2000" dirty="0" smtClean="0"/>
              <a:t>, </a:t>
            </a:r>
            <a:r>
              <a:rPr lang="en-US" sz="2000" dirty="0" err="1" smtClean="0"/>
              <a:t>ovocn</a:t>
            </a:r>
            <a:r>
              <a:rPr lang="cs-CZ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rosol</a:t>
            </a:r>
            <a:r>
              <a:rPr lang="cs-CZ" sz="2000" dirty="0" smtClean="0"/>
              <a:t>y</a:t>
            </a:r>
            <a:endParaRPr lang="en-US" sz="2000" dirty="0" smtClean="0"/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Zelenina – syrová i vařená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Mléko – individuálně</a:t>
            </a:r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defRPr/>
            </a:pPr>
            <a:endParaRPr lang="cs-CZ" sz="20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Nevhodné potraviny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Bílé pečivo a výrobky z bílé mouky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000" dirty="0" smtClean="0"/>
              <a:t>Potraviny zpomalující střevní činnost – kakao, čokoláda, vločkové a rýžové odvary, borůvky, pudinky, kaše, paštiky</a:t>
            </a:r>
          </a:p>
        </p:txBody>
      </p:sp>
      <p:pic>
        <p:nvPicPr>
          <p:cNvPr id="10342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wiki.rvp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07911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DD8E-BE90-46D8-AD15-A390C0799D27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268413"/>
            <a:ext cx="8786812" cy="5286375"/>
          </a:xfrm>
        </p:spPr>
        <p:txBody>
          <a:bodyPr>
            <a:normAutofit/>
          </a:bodyPr>
          <a:lstStyle/>
          <a:p>
            <a:pPr marL="366713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b="1" dirty="0" smtClean="0"/>
              <a:t>Střevní sekrece</a:t>
            </a:r>
          </a:p>
          <a:p>
            <a:pPr marL="366713" eaLnBrk="1" hangingPunct="1">
              <a:lnSpc>
                <a:spcPct val="90000"/>
              </a:lnSpc>
              <a:buClr>
                <a:srgbClr val="969696"/>
              </a:buClr>
              <a:buFont typeface="Georgia" pitchFamily="18" charset="0"/>
              <a:buNone/>
              <a:defRPr/>
            </a:pPr>
            <a:endParaRPr lang="cs-CZ" sz="500" b="1" dirty="0" smtClean="0"/>
          </a:p>
          <a:p>
            <a:pPr marL="366713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Střevní šťáva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Tvoří se v epiteliálních buňkách </a:t>
            </a:r>
            <a:r>
              <a:rPr lang="cs-CZ" sz="1800" dirty="0" err="1" smtClean="0">
                <a:solidFill>
                  <a:srgbClr val="6F6F6F"/>
                </a:solidFill>
              </a:rPr>
              <a:t>Lieberkühnových</a:t>
            </a:r>
            <a:r>
              <a:rPr lang="cs-CZ" sz="1800" dirty="0" smtClean="0">
                <a:solidFill>
                  <a:srgbClr val="6F6F6F"/>
                </a:solidFill>
              </a:rPr>
              <a:t> krypt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Mírně alkalické pH (7,5-8)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Množství 1,5-2 l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Rychle se </a:t>
            </a:r>
            <a:r>
              <a:rPr lang="cs-CZ" sz="1800" dirty="0" err="1" smtClean="0">
                <a:solidFill>
                  <a:srgbClr val="6F6F6F"/>
                </a:solidFill>
              </a:rPr>
              <a:t>reabsorbuje</a:t>
            </a:r>
            <a:r>
              <a:rPr lang="cs-CZ" sz="1800" dirty="0" smtClean="0">
                <a:solidFill>
                  <a:srgbClr val="6F6F6F"/>
                </a:solidFill>
              </a:rPr>
              <a:t> v klcích (porucha </a:t>
            </a:r>
            <a:r>
              <a:rPr lang="cs-CZ" sz="1800" dirty="0" err="1" smtClean="0">
                <a:solidFill>
                  <a:srgbClr val="6F6F6F"/>
                </a:solidFill>
              </a:rPr>
              <a:t>reabsorpce</a:t>
            </a:r>
            <a:r>
              <a:rPr lang="cs-CZ" sz="1800" dirty="0" smtClean="0">
                <a:solidFill>
                  <a:srgbClr val="6F6F6F"/>
                </a:solidFill>
              </a:rPr>
              <a:t> </a:t>
            </a:r>
            <a:r>
              <a:rPr lang="cs-CZ" sz="1800" dirty="0" smtClean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800" dirty="0" smtClean="0">
                <a:solidFill>
                  <a:srgbClr val="6F6F6F"/>
                </a:solidFill>
              </a:rPr>
              <a:t>masivní ztráta tekutin a iontů průjmovitou stolicí)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Rozpouštědlo pro vstřebávané živiny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endParaRPr lang="cs-CZ" sz="1800" dirty="0" smtClean="0">
              <a:solidFill>
                <a:srgbClr val="6F6F6F"/>
              </a:solidFill>
            </a:endParaRPr>
          </a:p>
          <a:p>
            <a:pPr marL="366713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Hlen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err="1" smtClean="0">
                <a:solidFill>
                  <a:srgbClr val="6F6F6F"/>
                </a:solidFill>
              </a:rPr>
              <a:t>Brunnerovy</a:t>
            </a:r>
            <a:r>
              <a:rPr lang="cs-CZ" sz="1800" dirty="0" smtClean="0">
                <a:solidFill>
                  <a:srgbClr val="6F6F6F"/>
                </a:solidFill>
              </a:rPr>
              <a:t>  žlázky lokalizované hlavně v duodenu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Ochrana sliznice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endParaRPr lang="cs-CZ" sz="1800" dirty="0" smtClean="0">
              <a:solidFill>
                <a:srgbClr val="6F6F6F"/>
              </a:solidFill>
            </a:endParaRPr>
          </a:p>
          <a:p>
            <a:pPr marL="366713"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Střevní (trávicí) enzymy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err="1" smtClean="0">
                <a:solidFill>
                  <a:srgbClr val="6F6F6F"/>
                </a:solidFill>
              </a:rPr>
              <a:t>Disacharidázy</a:t>
            </a:r>
            <a:r>
              <a:rPr lang="cs-CZ" sz="1800" dirty="0" smtClean="0">
                <a:solidFill>
                  <a:srgbClr val="6F6F6F"/>
                </a:solidFill>
              </a:rPr>
              <a:t> (dokončující štěpení S)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Peptidázy</a:t>
            </a:r>
          </a:p>
          <a:p>
            <a:pPr marL="658813" lvl="1" indent="-255588" eaLnBrk="1" hangingPunct="1">
              <a:lnSpc>
                <a:spcPct val="90000"/>
              </a:lnSpc>
              <a:buClr>
                <a:srgbClr val="969696"/>
              </a:buClr>
              <a:defRPr/>
            </a:pPr>
            <a:r>
              <a:rPr lang="cs-CZ" sz="1800" dirty="0" smtClean="0">
                <a:solidFill>
                  <a:srgbClr val="6F6F6F"/>
                </a:solidFill>
              </a:rPr>
              <a:t>Lipáza</a:t>
            </a:r>
            <a:endParaRPr lang="cs-CZ" sz="1800" b="1" dirty="0" smtClean="0"/>
          </a:p>
        </p:txBody>
      </p:sp>
      <p:pic>
        <p:nvPicPr>
          <p:cNvPr id="1946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28B9B-D5E4-4E9A-AD9C-3EDDC3701EC6}" type="slidenum">
              <a:rPr lang="cs-CZ"/>
              <a:pPr>
                <a:defRPr/>
              </a:pPr>
              <a:t>50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443913" cy="1079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 A NÁPOJŮ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628775"/>
            <a:ext cx="8893175" cy="5086350"/>
          </a:xfrm>
        </p:spPr>
        <p:txBody>
          <a:bodyPr/>
          <a:lstStyle/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nápoje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Voda, ovocné a bylinné čaje, minerální vody se středním obsahem minerálních látek, ředěné ovocné džusy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Mléko dle individuální snášenlivosti</a:t>
            </a:r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/>
          </a:p>
          <a:p>
            <a:pPr marL="360363" indent="-274638" eaLnBrk="1" hangingPunct="1">
              <a:buFont typeface="Georgia" pitchFamily="18" charset="0"/>
              <a:buNone/>
              <a:defRPr/>
            </a:pPr>
            <a:endParaRPr lang="cs-CZ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274638" eaLnBrk="1" hangingPunct="1">
              <a:buFont typeface="Georgia" pitchFamily="18" charset="0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Nevhodné nápoje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Slazené limonády</a:t>
            </a:r>
          </a:p>
          <a:p>
            <a:pPr marL="360363" indent="-274638" eaLnBrk="1" hangingPunct="1">
              <a:buClr>
                <a:srgbClr val="FFC000"/>
              </a:buClr>
              <a:defRPr/>
            </a:pPr>
            <a:r>
              <a:rPr lang="cs-CZ" sz="2400" dirty="0" smtClean="0"/>
              <a:t>Silný černý čaj, kakao, čokoláda (zpomalují střevní průchod)</a:t>
            </a:r>
          </a:p>
          <a:p>
            <a:pPr marL="360363" indent="-274638" eaLnBrk="1" hangingPunct="1">
              <a:defRPr/>
            </a:pPr>
            <a:endParaRPr lang="cs-CZ" sz="2000" dirty="0" smtClean="0"/>
          </a:p>
        </p:txBody>
      </p:sp>
      <p:pic>
        <p:nvPicPr>
          <p:cNvPr id="1054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28B9B-D5E4-4E9A-AD9C-3EDDC3701EC6}" type="slidenum">
              <a:rPr lang="cs-CZ"/>
              <a:pPr>
                <a:defRPr/>
              </a:pPr>
              <a:t>51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8443913" cy="1079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 A NÁPOJŮ</a:t>
            </a:r>
            <a:b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Rozdělení potravin podle jejich působení na tlusté střevo (Kohout, 2005)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3528" y="1697462"/>
            <a:ext cx="8319336" cy="4827882"/>
          </a:xfrm>
          <a:prstGeom prst="rect">
            <a:avLst/>
          </a:prstGeom>
        </p:spPr>
      </p:pic>
      <p:pic>
        <p:nvPicPr>
          <p:cNvPr id="10547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17463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115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D1023-0A77-4652-B0B6-2D93CB57476D}" type="slidenum">
              <a:rPr lang="cs-CZ"/>
              <a:pPr>
                <a:defRPr/>
              </a:pPr>
              <a:t>52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84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PRŮJMOVÁ ONEMOCNĚNÍ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428750"/>
            <a:ext cx="8786813" cy="5286375"/>
          </a:xfrm>
        </p:spPr>
        <p:txBody>
          <a:bodyPr/>
          <a:lstStyle/>
          <a:p>
            <a:pPr marL="369888" indent="-282575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Průjem je časté (více než 3krát denně) vyprazdňování řídké stolice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Akutní - trvá obvykle 2–3 dny, za horní  hranici  jsou  počítány  nejčastěji  2  (– 4)  týdny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Chronický - </a:t>
            </a:r>
            <a:r>
              <a:rPr lang="it-IT" sz="2100" dirty="0" smtClean="0">
                <a:solidFill>
                  <a:schemeClr val="accent1">
                    <a:lumMod val="50000"/>
                  </a:schemeClr>
                </a:solidFill>
              </a:rPr>
              <a:t> přesahuje svým trváním 4 týdny</a:t>
            </a:r>
            <a:endParaRPr lang="cs-CZ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7313" indent="0" eaLnBrk="1" hangingPunct="1">
              <a:buClr>
                <a:srgbClr val="FFC000"/>
              </a:buClr>
              <a:buNone/>
              <a:defRPr/>
            </a:pP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Nejzávažnější komplikací je </a:t>
            </a:r>
            <a:r>
              <a:rPr lang="cs-CZ" sz="2400" b="1" dirty="0" smtClean="0">
                <a:solidFill>
                  <a:srgbClr val="FF0000"/>
                </a:solidFill>
              </a:rPr>
              <a:t>dehydratace</a:t>
            </a:r>
            <a:r>
              <a:rPr lang="cs-CZ" sz="2400" dirty="0" smtClean="0"/>
              <a:t> s následnými stavy, renálním a multiorgánovým selháváním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Ohrožené skupiny – děti, senioři, nemocní jedinci</a:t>
            </a:r>
          </a:p>
          <a:p>
            <a:pPr marL="369888" indent="-282575" eaLnBrk="1" hangingPunct="1">
              <a:defRPr/>
            </a:pPr>
            <a:endParaRPr lang="cs-CZ" sz="500" dirty="0" smtClean="0"/>
          </a:p>
        </p:txBody>
      </p:sp>
      <p:pic>
        <p:nvPicPr>
          <p:cNvPr id="10752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24142-93FD-44E8-AE53-1D92F286788C}" type="slidenum">
              <a:rPr lang="cs-CZ"/>
              <a:pPr>
                <a:defRPr/>
              </a:pPr>
              <a:t>53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84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PRŮJMOVÁ ONEMOCNĚNÍ - léčba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9888" indent="-282575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300" dirty="0" smtClean="0"/>
              <a:t>Rehydratace – </a:t>
            </a:r>
            <a:r>
              <a:rPr lang="cs-CZ" sz="2300" b="1" dirty="0" smtClean="0">
                <a:solidFill>
                  <a:srgbClr val="0070C0"/>
                </a:solidFill>
              </a:rPr>
              <a:t>dostatečný příjem tekutin</a:t>
            </a:r>
            <a:r>
              <a:rPr lang="cs-CZ" sz="2300" b="1" dirty="0" smtClean="0"/>
              <a:t> </a:t>
            </a:r>
            <a:endParaRPr lang="cs-CZ" sz="2300" dirty="0"/>
          </a:p>
          <a:p>
            <a:pPr marL="661988" lvl="1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100" dirty="0" smtClean="0"/>
              <a:t>u dospělých 3-4 l denně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Čaj mírně slazený, nesycené minerální vody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Perorální rehydratační roztoky, iontové nápoje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Polévky</a:t>
            </a:r>
          </a:p>
          <a:p>
            <a:pPr marL="808038" lvl="1" indent="-268288" eaLnBrk="1" hangingPunct="1">
              <a:defRPr/>
            </a:pPr>
            <a:r>
              <a:rPr lang="cs-CZ" sz="2100" dirty="0" smtClean="0">
                <a:solidFill>
                  <a:schemeClr val="accent1">
                    <a:lumMod val="50000"/>
                  </a:schemeClr>
                </a:solidFill>
              </a:rPr>
              <a:t>Po malých dávkách</a:t>
            </a:r>
          </a:p>
          <a:p>
            <a:pPr marL="369888" indent="-282575" eaLnBrk="1" hangingPunct="1">
              <a:buFont typeface="Arial" charset="0"/>
              <a:buChar char="•"/>
              <a:defRPr/>
            </a:pPr>
            <a:endParaRPr lang="cs-CZ" sz="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61988" lvl="1" indent="-282575" eaLnBrk="1" hangingPunct="1">
              <a:buFont typeface="Arial" charset="0"/>
              <a:buChar char="•"/>
              <a:defRPr/>
            </a:pPr>
            <a:endParaRPr lang="cs-CZ" sz="10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Šetřící strava s omezením tuků a zbytků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smtClean="0"/>
              <a:t>Farmakoterapie – </a:t>
            </a:r>
            <a:r>
              <a:rPr lang="cs-CZ" sz="2400" dirty="0" err="1" smtClean="0"/>
              <a:t>adsorbencia</a:t>
            </a:r>
            <a:r>
              <a:rPr lang="cs-CZ" sz="2400" dirty="0" smtClean="0"/>
              <a:t> (černé uhlí, </a:t>
            </a:r>
            <a:r>
              <a:rPr lang="cs-CZ" sz="2400" dirty="0" err="1" smtClean="0"/>
              <a:t>Smecta</a:t>
            </a:r>
            <a:r>
              <a:rPr lang="cs-CZ" sz="2400" dirty="0" smtClean="0"/>
              <a:t>), ATB, </a:t>
            </a:r>
            <a:r>
              <a:rPr lang="cs-CZ" sz="2400" dirty="0" err="1" smtClean="0"/>
              <a:t>dezinficiencia</a:t>
            </a:r>
            <a:r>
              <a:rPr lang="cs-CZ" sz="2400" dirty="0" smtClean="0"/>
              <a:t>, </a:t>
            </a:r>
            <a:r>
              <a:rPr lang="cs-CZ" sz="2400" dirty="0" err="1" smtClean="0"/>
              <a:t>antimotilika</a:t>
            </a:r>
            <a:endParaRPr lang="cs-CZ" sz="24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/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r>
              <a:rPr lang="cs-CZ" sz="2400" dirty="0" err="1" smtClean="0"/>
              <a:t>Probiotika</a:t>
            </a:r>
            <a:endParaRPr lang="cs-CZ" sz="2400" dirty="0" smtClean="0"/>
          </a:p>
          <a:p>
            <a:pPr marL="369888" indent="-282575" eaLnBrk="1" hangingPunct="1">
              <a:defRPr/>
            </a:pPr>
            <a:endParaRPr lang="cs-CZ" sz="500" dirty="0" smtClean="0"/>
          </a:p>
        </p:txBody>
      </p:sp>
      <p:pic>
        <p:nvPicPr>
          <p:cNvPr id="10957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1B60F-789E-4BBD-84ED-40C7EAC0C8EA}" type="slidenum">
              <a:rPr lang="cs-CZ"/>
              <a:pPr>
                <a:defRPr/>
              </a:pPr>
              <a:t>54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84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PRŮJMOVÁ ONEMOCNĚNÍ - léčba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marL="369888" indent="-282575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87313" indent="0" eaLnBrk="1" hangingPunct="1">
              <a:buClr>
                <a:srgbClr val="FFC000"/>
              </a:buClr>
              <a:buFont typeface="Georgia" pitchFamily="18" charset="0"/>
              <a:buNone/>
              <a:defRPr/>
            </a:pPr>
            <a:r>
              <a:rPr lang="cs-CZ" sz="2000" dirty="0" smtClean="0"/>
              <a:t>Strava první dny při průjmu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 smtClean="0"/>
              <a:t>den - </a:t>
            </a:r>
            <a:r>
              <a:rPr lang="cs-CZ" sz="2000" dirty="0"/>
              <a:t>č</a:t>
            </a:r>
            <a:r>
              <a:rPr lang="cs-CZ" sz="2000" dirty="0" smtClean="0"/>
              <a:t>aj, suchary, čaj možno mírně přisladit </a:t>
            </a:r>
            <a:r>
              <a:rPr lang="cs-CZ" sz="1400" dirty="0" smtClean="0"/>
              <a:t>(ne moc, cukr má projímavý účinek)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/>
              <a:t>d</a:t>
            </a:r>
            <a:r>
              <a:rPr lang="cs-CZ" sz="2000" dirty="0" smtClean="0"/>
              <a:t>en – totéž jako 1. den s možností přidat:</a:t>
            </a:r>
            <a:br>
              <a:rPr lang="cs-CZ" sz="2000" dirty="0" smtClean="0"/>
            </a:br>
            <a:r>
              <a:rPr lang="cs-CZ" sz="2000" dirty="0" smtClean="0"/>
              <a:t>- mrkvový vývar (možno zahustit rýží), rýžová polévka (rýži rozvařit, možno přidat mrkev, osolit)</a:t>
            </a:r>
            <a:br>
              <a:rPr lang="cs-CZ" sz="2000" dirty="0" smtClean="0"/>
            </a:br>
            <a:r>
              <a:rPr lang="cs-CZ" sz="2000" dirty="0" smtClean="0"/>
              <a:t>- jemně strouhaná jablka, banán</a:t>
            </a:r>
            <a:br>
              <a:rPr lang="cs-CZ" sz="2000" dirty="0" smtClean="0"/>
            </a:br>
            <a:r>
              <a:rPr lang="cs-CZ" sz="2000" dirty="0" smtClean="0"/>
              <a:t>- dětské piškoty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/>
              <a:t>d</a:t>
            </a:r>
            <a:r>
              <a:rPr lang="cs-CZ" sz="2000" dirty="0" smtClean="0"/>
              <a:t>en – totéž jako 2. den a navíc:</a:t>
            </a:r>
            <a:br>
              <a:rPr lang="cs-CZ" sz="2000" dirty="0" smtClean="0"/>
            </a:br>
            <a:r>
              <a:rPr lang="cs-CZ" sz="2000" dirty="0" smtClean="0"/>
              <a:t>- nemastná rýže, bílé pečivo (rohlík, houska)</a:t>
            </a:r>
            <a:br>
              <a:rPr lang="cs-CZ" sz="2000" dirty="0" smtClean="0"/>
            </a:br>
            <a:r>
              <a:rPr lang="cs-CZ" sz="2000" dirty="0" smtClean="0"/>
              <a:t>- nemastná dušená mrkev</a:t>
            </a:r>
            <a:br>
              <a:rPr lang="cs-CZ" sz="2000" dirty="0" smtClean="0"/>
            </a:br>
            <a:r>
              <a:rPr lang="cs-CZ" sz="2000" dirty="0" smtClean="0"/>
              <a:t>nemastná bramborová kaše rozšlehaná s vodou místo mléka</a:t>
            </a:r>
          </a:p>
          <a:p>
            <a:pPr marL="544513" indent="-457200" eaLnBrk="1" hangingPunct="1">
              <a:buClr>
                <a:srgbClr val="FFC000"/>
              </a:buClr>
              <a:buFont typeface="Georgia" pitchFamily="18" charset="0"/>
              <a:buAutoNum type="arabicPeriod"/>
              <a:defRPr/>
            </a:pPr>
            <a:r>
              <a:rPr lang="cs-CZ" sz="2000" dirty="0"/>
              <a:t>d</a:t>
            </a:r>
            <a:r>
              <a:rPr lang="cs-CZ" sz="2000" dirty="0" smtClean="0"/>
              <a:t>en – ke stávajícímu možno přidat:</a:t>
            </a:r>
            <a:br>
              <a:rPr lang="cs-CZ" sz="2000" dirty="0" smtClean="0"/>
            </a:br>
            <a:r>
              <a:rPr lang="cs-CZ" sz="2000" dirty="0" smtClean="0"/>
              <a:t>- libové maso</a:t>
            </a:r>
            <a:br>
              <a:rPr lang="cs-CZ" sz="2000" dirty="0" smtClean="0"/>
            </a:br>
            <a:r>
              <a:rPr lang="cs-CZ" sz="2000" dirty="0" smtClean="0"/>
              <a:t>- těstoviny, rajskou omáčku dietní (bez tuku)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- jogurt </a:t>
            </a:r>
          </a:p>
          <a:p>
            <a:pPr marL="369888" indent="-282575" eaLnBrk="1" hangingPunct="1">
              <a:buClr>
                <a:srgbClr val="FFC000"/>
              </a:buClr>
              <a:buFont typeface="Arial" charset="0"/>
              <a:buChar char="•"/>
              <a:defRPr/>
            </a:pPr>
            <a:endParaRPr lang="cs-CZ" sz="500" dirty="0" smtClean="0"/>
          </a:p>
        </p:txBody>
      </p:sp>
      <p:pic>
        <p:nvPicPr>
          <p:cNvPr id="11162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F9D71-0CCD-4963-9160-6F8B1C64A964}" type="slidenum">
              <a:rPr lang="cs-CZ"/>
              <a:pPr>
                <a:defRPr/>
              </a:pPr>
              <a:t>55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DIVERTIKULITIDA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46063" eaLnBrk="1" hangingPunct="1">
              <a:buFont typeface="Georgia" pitchFamily="18" charset="0"/>
              <a:buNone/>
            </a:pPr>
            <a:endParaRPr lang="cs-CZ" sz="300" b="1" dirty="0" smtClean="0"/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400" dirty="0" smtClean="0"/>
              <a:t>onemocnění střeva, při kterém dochází </a:t>
            </a:r>
          </a:p>
          <a:p>
            <a:pPr marL="355600" indent="-246063" eaLnBrk="1" hangingPunct="1">
              <a:buClr>
                <a:srgbClr val="FFC000"/>
              </a:buClr>
              <a:buFont typeface="Georgia" pitchFamily="18" charset="0"/>
              <a:buNone/>
            </a:pPr>
            <a:r>
              <a:rPr lang="cs-CZ" sz="2400" dirty="0" smtClean="0"/>
              <a:t>	k zanícení střevních výchlipek – divertiklů</a:t>
            </a:r>
          </a:p>
          <a:p>
            <a:pPr eaLnBrk="1" hangingPunct="1">
              <a:buClr>
                <a:srgbClr val="FFC000"/>
              </a:buClr>
            </a:pPr>
            <a:r>
              <a:rPr lang="cs-CZ" sz="2400" dirty="0" smtClean="0"/>
              <a:t>nemoc hromadného výskytu </a:t>
            </a:r>
            <a:r>
              <a:rPr lang="cs-CZ" sz="1800" dirty="0" smtClean="0"/>
              <a:t>(související se zácpu)</a:t>
            </a:r>
          </a:p>
          <a:p>
            <a:pPr marL="355600" indent="-246063" eaLnBrk="1" hangingPunct="1"/>
            <a:endParaRPr lang="cs-CZ" sz="1000" dirty="0" smtClean="0"/>
          </a:p>
          <a:p>
            <a:pPr marL="355600" indent="-246063" eaLnBrk="1" hangingPunct="1"/>
            <a:endParaRPr lang="cs-CZ" sz="1000" dirty="0" smtClean="0"/>
          </a:p>
          <a:p>
            <a:pPr marL="355600" indent="-246063" eaLnBrk="1" hangingPunct="1">
              <a:buFont typeface="Georgia" pitchFamily="18" charset="0"/>
              <a:buNone/>
            </a:pPr>
            <a:r>
              <a:rPr lang="cs-CZ" sz="2400" b="1" dirty="0" smtClean="0"/>
              <a:t>Divertikly 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vznikají působením zvýšeného </a:t>
            </a:r>
            <a:r>
              <a:rPr lang="cs-CZ" sz="2000" dirty="0" err="1" smtClean="0"/>
              <a:t>intraluminálního</a:t>
            </a:r>
            <a:r>
              <a:rPr lang="cs-CZ" sz="2000" dirty="0" smtClean="0"/>
              <a:t> tlaku na střevní stěnu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mohou vzniknout kdekoliv v průběhu tlustého střeva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nejvíce náchylná jsou často namáhaná </a:t>
            </a:r>
            <a:br>
              <a:rPr lang="cs-CZ" sz="2000" dirty="0" smtClean="0"/>
            </a:br>
            <a:r>
              <a:rPr lang="cs-CZ" sz="2000" dirty="0" smtClean="0"/>
              <a:t>a oslabená místa – sestupný tračník a esovitá klička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postihují 1/3 lidí </a:t>
            </a:r>
            <a:r>
              <a:rPr lang="en-US" sz="2000" dirty="0" smtClean="0"/>
              <a:t>&gt;50 let</a:t>
            </a:r>
            <a:r>
              <a:rPr lang="cs-CZ" sz="2000" dirty="0" smtClean="0"/>
              <a:t> ve vyspělých zemích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přítomnost divertiklů je obvykle bez příznaků</a:t>
            </a:r>
          </a:p>
          <a:p>
            <a:pPr marL="355600" indent="-246063" eaLnBrk="1" hangingPunct="1">
              <a:buClr>
                <a:srgbClr val="FFC000"/>
              </a:buClr>
            </a:pPr>
            <a:r>
              <a:rPr lang="cs-CZ" sz="2000" dirty="0" smtClean="0"/>
              <a:t>Příčina: nízký obsah vlákniny</a:t>
            </a:r>
          </a:p>
          <a:p>
            <a:pPr marL="355600" indent="-246063" eaLnBrk="1" hangingPunct="1"/>
            <a:endParaRPr lang="cs-CZ" sz="500" dirty="0" smtClean="0"/>
          </a:p>
        </p:txBody>
      </p:sp>
      <p:pic>
        <p:nvPicPr>
          <p:cNvPr id="113668" name="Obrázek 3" descr="15810.jpg"/>
          <p:cNvPicPr>
            <a:picLocks noChangeAspect="1"/>
          </p:cNvPicPr>
          <p:nvPr/>
        </p:nvPicPr>
        <p:blipFill>
          <a:blip r:embed="rId3" cstate="print"/>
          <a:srcRect b="7813"/>
          <a:stretch>
            <a:fillRect/>
          </a:stretch>
        </p:blipFill>
        <p:spPr bwMode="auto">
          <a:xfrm>
            <a:off x="6883400" y="642938"/>
            <a:ext cx="2260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608" y="3861048"/>
            <a:ext cx="1965055" cy="269540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E7BE6-9FBA-4D4E-987E-CD6CCE14339D}" type="slidenum">
              <a:rPr lang="cs-CZ"/>
              <a:pPr>
                <a:defRPr/>
              </a:pPr>
              <a:t>56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DIVERTIKULITIDA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46063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Divertikulóza</a:t>
            </a:r>
            <a:r>
              <a:rPr lang="cs-CZ" sz="2400" dirty="0" smtClean="0"/>
              <a:t> se nemusí příliš projevovat – častá zácpa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klinickými projevy </a:t>
            </a:r>
            <a:r>
              <a:rPr lang="cs-CZ" sz="2400" dirty="0" smtClean="0">
                <a:solidFill>
                  <a:srgbClr val="0070C0"/>
                </a:solidFill>
              </a:rPr>
              <a:t>divertikulitidy</a:t>
            </a:r>
            <a:r>
              <a:rPr lang="cs-CZ" sz="2400" dirty="0" smtClean="0"/>
              <a:t> jsou horečka, výrazné křečovité bolesti břicha, průjem nebo zvracení</a:t>
            </a:r>
          </a:p>
          <a:p>
            <a:pPr marL="355600" indent="-246063" eaLnBrk="1" hangingPunct="1">
              <a:defRPr/>
            </a:pPr>
            <a:endParaRPr lang="cs-CZ" sz="2400" dirty="0" smtClean="0"/>
          </a:p>
          <a:p>
            <a:pPr marL="355600" indent="-246063" eaLnBrk="1" hangingPunct="1">
              <a:buFont typeface="Georgia" pitchFamily="18" charset="0"/>
              <a:buNone/>
              <a:defRPr/>
            </a:pPr>
            <a:r>
              <a:rPr lang="cs-CZ" sz="2400" dirty="0" smtClean="0"/>
              <a:t>Léčba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Konzervativní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Klid na lůžku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Dostatečný příjem tekutin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Dietní omezení nebo úplný zákaz příjmu potravy</a:t>
            </a:r>
          </a:p>
          <a:p>
            <a:pPr marL="895350" lvl="1" indent="-269875" eaLnBrk="1" hangingPunct="1"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</a:rPr>
              <a:t>Podávání ATB, spasmolytik</a:t>
            </a:r>
          </a:p>
          <a:p>
            <a:pPr marL="355600" indent="-246063" eaLnBrk="1" hangingPunct="1">
              <a:defRPr/>
            </a:pPr>
            <a:endParaRPr lang="cs-CZ" sz="500" dirty="0" smtClean="0"/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Chirurgická – odstranění divertiklů</a:t>
            </a:r>
          </a:p>
          <a:p>
            <a:pPr marL="355600" indent="-246063" eaLnBrk="1" hangingPunct="1">
              <a:defRPr/>
            </a:pPr>
            <a:endParaRPr lang="cs-CZ" sz="2400" dirty="0" smtClean="0"/>
          </a:p>
          <a:p>
            <a:pPr marL="355600" indent="-246063" eaLnBrk="1" hangingPunct="1">
              <a:defRPr/>
            </a:pPr>
            <a:endParaRPr lang="cs-CZ" sz="500" dirty="0" smtClean="0"/>
          </a:p>
        </p:txBody>
      </p:sp>
      <p:pic>
        <p:nvPicPr>
          <p:cNvPr id="11571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D6581-C449-40B0-90B2-ACC43540B78A}" type="slidenum">
              <a:rPr lang="cs-CZ"/>
              <a:pPr>
                <a:defRPr/>
              </a:pPr>
              <a:t>57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Dietní opatření při divertikulitidě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429250"/>
          </a:xfrm>
        </p:spPr>
        <p:txBody>
          <a:bodyPr/>
          <a:lstStyle/>
          <a:p>
            <a:pPr marL="355600" indent="-246063" eaLnBrk="1" hangingPunct="1">
              <a:buFont typeface="Georgia" pitchFamily="18" charset="0"/>
              <a:buNone/>
              <a:defRPr/>
            </a:pPr>
            <a:endParaRPr lang="cs-CZ" sz="300" b="1" dirty="0" smtClean="0"/>
          </a:p>
          <a:p>
            <a:pPr marL="355600" indent="-246063" eaLnBrk="1" hangingPunct="1">
              <a:buFont typeface="Georgia" pitchFamily="18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Akutní stadium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Buď úplný zákaz příjmu stravy nebo dieta s omezením zbytků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endParaRPr lang="cs-CZ" sz="2400" dirty="0" smtClean="0"/>
          </a:p>
          <a:p>
            <a:pPr marL="355600" indent="-246063" eaLnBrk="1" hangingPunct="1">
              <a:buFont typeface="Georgia" pitchFamily="18" charset="0"/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Po překonání akutního stadia </a:t>
            </a:r>
            <a:r>
              <a:rPr lang="cs-CZ" sz="2400" b="1" dirty="0" smtClean="0">
                <a:solidFill>
                  <a:srgbClr val="0070C0"/>
                </a:solidFill>
                <a:latin typeface="Calibri"/>
              </a:rPr>
              <a:t>→</a:t>
            </a:r>
            <a:r>
              <a:rPr lang="cs-CZ" sz="2400" b="1" dirty="0" smtClean="0">
                <a:solidFill>
                  <a:srgbClr val="0070C0"/>
                </a:solidFill>
              </a:rPr>
              <a:t> prevence zácpy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Pravidelný stravovací režim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Strava bohatá na vlákninu </a:t>
            </a:r>
          </a:p>
          <a:p>
            <a:pPr marL="647700" lvl="1" eaLnBrk="1" hangingPunct="1">
              <a:buClr>
                <a:srgbClr val="FFC000"/>
              </a:buClr>
              <a:defRPr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Dostatek zeleniny, ovoce, celozrnných výrobků, luštěnin</a:t>
            </a:r>
          </a:p>
          <a:p>
            <a:pPr marL="355600" indent="-246063" eaLnBrk="1" hangingPunct="1">
              <a:buClr>
                <a:srgbClr val="FFC000"/>
              </a:buClr>
              <a:defRPr/>
            </a:pPr>
            <a:r>
              <a:rPr lang="cs-CZ" sz="2400" dirty="0" smtClean="0"/>
              <a:t>Dostatečný příjem tekutin</a:t>
            </a:r>
          </a:p>
          <a:p>
            <a:pPr marL="355600" indent="-246063" eaLnBrk="1" hangingPunct="1">
              <a:defRPr/>
            </a:pPr>
            <a:endParaRPr lang="cs-CZ" sz="2400" dirty="0" smtClean="0"/>
          </a:p>
          <a:p>
            <a:pPr marL="895350" lvl="1" indent="-269875" eaLnBrk="1" hangingPunct="1">
              <a:buClr>
                <a:srgbClr val="E7BC29"/>
              </a:buClr>
              <a:buFont typeface="Georgia" pitchFamily="18" charset="0"/>
              <a:buNone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Zvětšení objemu stolice snáze spouští defekační reflex a zkracuje transit </a:t>
            </a:r>
            <a:r>
              <a:rPr lang="cs-CZ" sz="2200" dirty="0" err="1" smtClean="0">
                <a:solidFill>
                  <a:schemeClr val="tx1"/>
                </a:solidFill>
              </a:rPr>
              <a:t>time</a:t>
            </a:r>
            <a:r>
              <a:rPr lang="cs-CZ" sz="2200" dirty="0" smtClean="0">
                <a:solidFill>
                  <a:schemeClr val="tx1"/>
                </a:solidFill>
              </a:rPr>
              <a:t>  </a:t>
            </a:r>
            <a:r>
              <a:rPr lang="cs-CZ" sz="2200" dirty="0" smtClean="0">
                <a:solidFill>
                  <a:schemeClr val="tx1"/>
                </a:solidFill>
                <a:sym typeface="Wingdings 3" pitchFamily="18" charset="2"/>
              </a:rPr>
              <a:t> snadnější vyprazdňování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355600" indent="-246063" eaLnBrk="1" hangingPunct="1">
              <a:defRPr/>
            </a:pPr>
            <a:endParaRPr lang="cs-CZ" sz="500" dirty="0" smtClean="0"/>
          </a:p>
        </p:txBody>
      </p:sp>
      <p:pic>
        <p:nvPicPr>
          <p:cNvPr id="11776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0FBE-BB67-40C3-A82E-F56C67C56FCF}" type="slidenum">
              <a:rPr lang="cs-CZ"/>
              <a:pPr>
                <a:defRPr/>
              </a:pPr>
              <a:t>58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549275"/>
            <a:ext cx="8443913" cy="928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 zopakování:</a:t>
            </a:r>
            <a:b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Dieta s omezením zbytků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(Dieta č. 5)</a:t>
            </a:r>
          </a:p>
        </p:txBody>
      </p:sp>
      <p:sp>
        <p:nvSpPr>
          <p:cNvPr id="121859" name="Zástupný symbol pro obsah 2"/>
          <p:cNvSpPr>
            <a:spLocks noGrp="1"/>
          </p:cNvSpPr>
          <p:nvPr>
            <p:ph idx="4294967295"/>
          </p:nvPr>
        </p:nvSpPr>
        <p:spPr>
          <a:xfrm>
            <a:off x="285750" y="1571625"/>
            <a:ext cx="8858250" cy="5286375"/>
          </a:xfrm>
        </p:spPr>
        <p:txBody>
          <a:bodyPr/>
          <a:lstStyle/>
          <a:p>
            <a:pPr marL="446088" indent="-342900" eaLnBrk="1" hangingPunct="1">
              <a:buFont typeface="Georgia" pitchFamily="18" charset="0"/>
              <a:buNone/>
            </a:pPr>
            <a:r>
              <a:rPr lang="cs-CZ" sz="2000" b="1" dirty="0" smtClean="0"/>
              <a:t>Složení: 90 g B, 70 g T, 360 g S, 60 mg vit. C, 10 200 </a:t>
            </a:r>
            <a:r>
              <a:rPr lang="cs-CZ" sz="2000" b="1" dirty="0" err="1" smtClean="0"/>
              <a:t>kJ</a:t>
            </a:r>
            <a:r>
              <a:rPr lang="cs-CZ" sz="2000" b="1" dirty="0" smtClean="0"/>
              <a:t> </a:t>
            </a:r>
            <a:br>
              <a:rPr lang="cs-CZ" sz="2000" b="1" dirty="0" smtClean="0"/>
            </a:br>
            <a:r>
              <a:rPr lang="cs-CZ" sz="2000" b="1" dirty="0" smtClean="0"/>
              <a:t>(dle FN Brno)</a:t>
            </a:r>
          </a:p>
          <a:p>
            <a:pPr marL="446088" indent="-342900" eaLnBrk="1" hangingPunct="1">
              <a:buFont typeface="Georgia" pitchFamily="18" charset="0"/>
              <a:buNone/>
            </a:pPr>
            <a:endParaRPr lang="cs-CZ" sz="1800" b="1" dirty="0" smtClean="0"/>
          </a:p>
          <a:p>
            <a:pPr marL="446088" indent="-342900" eaLnBrk="1" hangingPunct="1">
              <a:buClr>
                <a:srgbClr val="FFC000"/>
              </a:buClr>
              <a:buFont typeface="Georgia" pitchFamily="18" charset="0"/>
              <a:buNone/>
            </a:pPr>
            <a:r>
              <a:rPr lang="cs-CZ" sz="1800" b="1" dirty="0" smtClean="0"/>
              <a:t>Indikace: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Chronické onemocnění střev – akutní stadium CN, UC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err="1" smtClean="0"/>
              <a:t>Sy</a:t>
            </a:r>
            <a:r>
              <a:rPr lang="cs-CZ" sz="1800" dirty="0" smtClean="0"/>
              <a:t> dráždivého tračníku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Chronická enteritida, kolitida, průjmy, funkční průjmy</a:t>
            </a:r>
          </a:p>
          <a:p>
            <a:pPr marL="446088" indent="-342900" eaLnBrk="1" hangingPunct="1"/>
            <a:endParaRPr lang="cs-CZ" sz="1800" dirty="0" smtClean="0"/>
          </a:p>
          <a:p>
            <a:pPr marL="446088" indent="-342900" eaLnBrk="1" hangingPunct="1">
              <a:buFont typeface="Georgia" pitchFamily="18" charset="0"/>
              <a:buNone/>
            </a:pPr>
            <a:r>
              <a:rPr lang="cs-CZ" sz="1800" b="1" dirty="0" smtClean="0"/>
              <a:t>Hlavní znaky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Plnohodnotná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Šetření trávicího traktu, hlavně po stránce chemické a mechanické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Velmi omezený přísun ovoce a zeleniny (vit. C - sníženo)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altLang="cs-CZ" sz="1800" dirty="0" smtClean="0"/>
              <a:t>dieta má II. večeři B charakteru (nahrazení zvýšených ztrát B průjmy)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altLang="cs-CZ" sz="1800" dirty="0" smtClean="0"/>
              <a:t>Omezujeme podávání mléka – individuální snášenlivost</a:t>
            </a:r>
            <a:endParaRPr lang="cs-CZ" sz="1800" dirty="0" smtClean="0"/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Potraviny obsahující vlákninu musí být lisované, strouhané, mixované 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dirty="0" smtClean="0"/>
              <a:t>Vhodná úprava – vaření, dušení, pečení ve vodní lázni</a:t>
            </a:r>
          </a:p>
          <a:p>
            <a:pPr marL="446088" indent="-342900" eaLnBrk="1" hangingPunct="1"/>
            <a:endParaRPr lang="cs-CZ" sz="1800" dirty="0" smtClean="0"/>
          </a:p>
        </p:txBody>
      </p:sp>
      <p:pic>
        <p:nvPicPr>
          <p:cNvPr id="121860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A0839-BFEC-4EE3-A987-5E0E45AB1001}" type="slidenum">
              <a:rPr lang="cs-CZ"/>
              <a:pPr>
                <a:defRPr/>
              </a:pPr>
              <a:t>59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  <a:endParaRPr lang="cs-CZ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3907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858250" cy="5446712"/>
          </a:xfrm>
        </p:spPr>
        <p:txBody>
          <a:bodyPr/>
          <a:lstStyle/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Maso </a:t>
            </a:r>
            <a:r>
              <a:rPr lang="cs-CZ" sz="1800" dirty="0" smtClean="0"/>
              <a:t>– telecí, mladé odblaněné hovězí, vepřové pouze z kýty, kuře, drůbeží maso, králík, ryby, libová šunka, drůbeží párky, vnitřnosti – pouze játra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Mléko a mléčné výrobky </a:t>
            </a:r>
            <a:r>
              <a:rPr lang="cs-CZ" sz="1800" dirty="0" smtClean="0"/>
              <a:t>– mléko se nepodává jako samostatný nápoj, vhodné jsou nízkotučné, zakysané mléčné výrobky, nízkotučné tvarohové sýry a krémy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Vejce</a:t>
            </a:r>
            <a:r>
              <a:rPr lang="cs-CZ" sz="1800" dirty="0" smtClean="0"/>
              <a:t> – mohou se podávat i jako samostatný pokrm, v lehce stravitelné úpravě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Droždí</a:t>
            </a:r>
            <a:r>
              <a:rPr lang="cs-CZ" sz="1800" dirty="0" smtClean="0"/>
              <a:t> – do polévek, pomazánek (nasucho opražené)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Pečivo</a:t>
            </a:r>
            <a:r>
              <a:rPr lang="cs-CZ" sz="1800" dirty="0" smtClean="0"/>
              <a:t> – pouze bílé, netučné, ne zcela čerstvé –housky, rohlíky, veka, bílý toustový chléb, netučná vánočka, mazanec nebo starší chléb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Příkrmy</a:t>
            </a:r>
            <a:r>
              <a:rPr lang="cs-CZ" sz="1800" dirty="0" smtClean="0"/>
              <a:t> – brambory (buď ve formě kaše, šťouchané), loupaná rýže, těstoviny, krupicové noky, jemný knedlík, tvarohový knedlík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1800" b="1" dirty="0" smtClean="0"/>
              <a:t>Zelenina</a:t>
            </a:r>
            <a:r>
              <a:rPr lang="cs-CZ" sz="1800" dirty="0" smtClean="0"/>
              <a:t> – vařená a lisovaná mrkev, ze syrové pouze šťáva např. do hotové polévky, rajčatová šťáva, protlak, špenát, malé množství lisované dýně (obsah pektinu), vývar z petržele, celeru, podle stavu pacienta mladé listy z hlávkového salátu </a:t>
            </a:r>
          </a:p>
        </p:txBody>
      </p:sp>
      <p:pic>
        <p:nvPicPr>
          <p:cNvPr id="123908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2FCCA-D569-4F18-90EF-9C4AD447864B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200" b="1" cap="all" dirty="0" smtClean="0"/>
              <a:t>2) </a:t>
            </a:r>
            <a:r>
              <a:rPr lang="cs-CZ" sz="2200" u="sng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Ileocaekální</a:t>
            </a:r>
            <a:r>
              <a:rPr lang="cs-CZ" sz="22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chlopeň </a:t>
            </a:r>
            <a:r>
              <a:rPr lang="cs-CZ" sz="2200" dirty="0" smtClean="0">
                <a:sym typeface="Wingdings 3"/>
              </a:rPr>
              <a:t> </a:t>
            </a:r>
            <a:r>
              <a:rPr lang="cs-CZ" sz="2200" dirty="0" err="1" smtClean="0"/>
              <a:t>Bauhinská</a:t>
            </a:r>
            <a:endParaRPr lang="cs-CZ" sz="2200" b="1" cap="all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cs-CZ" sz="2000" dirty="0" smtClean="0">
                <a:sym typeface="Wingdings 3"/>
              </a:rPr>
              <a:t>	</a:t>
            </a:r>
            <a:endParaRPr lang="cs-CZ" sz="20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Přirozené spojení tenkého a tlustého střeva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Brání překotnému vyprazdňování tenkého střeva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8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Brání zpětnému pohybu tráveniny</a:t>
            </a:r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cs-CZ" sz="800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cs-CZ" sz="2200" dirty="0" smtClean="0"/>
              <a:t>Zabraňuje přerůstání bakterií z tlustého do tenkého střeva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endParaRPr lang="cs-CZ" sz="300" b="1" cap="all" dirty="0" smtClean="0"/>
          </a:p>
          <a:p>
            <a:pPr marL="367200" indent="-25560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b="1" cap="all" dirty="0" smtClean="0"/>
          </a:p>
        </p:txBody>
      </p:sp>
      <p:pic>
        <p:nvPicPr>
          <p:cNvPr id="20484" name="Obrázek 3" descr="350px-Caecum_i_appendix.png"/>
          <p:cNvPicPr>
            <a:picLocks noChangeAspect="1"/>
          </p:cNvPicPr>
          <p:nvPr/>
        </p:nvPicPr>
        <p:blipFill>
          <a:blip r:embed="rId2" cstate="print"/>
          <a:srcRect r="35001" b="50000"/>
          <a:stretch>
            <a:fillRect/>
          </a:stretch>
        </p:blipFill>
        <p:spPr bwMode="auto">
          <a:xfrm>
            <a:off x="1979712" y="4005064"/>
            <a:ext cx="314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 descr="http://www.surgicalspecialistsja.com/images/col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149080"/>
            <a:ext cx="3028950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15AB8-B98D-41A6-B4F4-1B469D06DFFA}" type="slidenum">
              <a:rPr lang="cs-CZ"/>
              <a:pPr>
                <a:defRPr/>
              </a:pPr>
              <a:t>60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  <a:endParaRPr lang="cs-CZ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5955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628775"/>
            <a:ext cx="8858250" cy="5086350"/>
          </a:xfrm>
        </p:spPr>
        <p:txBody>
          <a:bodyPr/>
          <a:lstStyle/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Ovoce </a:t>
            </a:r>
            <a:r>
              <a:rPr lang="cs-CZ" sz="2000" dirty="0" smtClean="0"/>
              <a:t>– jablka (oloupaná, zbavená jádřinců, velmi jemně nastrouhaná), banán, pyré – jablečné, broskvové, meruňkové, kompoty, ředěné ovocné šťávy, ovocné kysely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Koření </a:t>
            </a:r>
            <a:r>
              <a:rPr lang="cs-CZ" sz="2000" dirty="0" smtClean="0"/>
              <a:t>– petrželka velmi jemně sekaná, pažitka malé množství, kopr, mletý kmín nebo vývar z kmínu, citrónová šťáva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Nápoje </a:t>
            </a:r>
            <a:r>
              <a:rPr lang="cs-CZ" sz="2000" dirty="0" smtClean="0"/>
              <a:t>– ovocné, bylinkové, černé čaje, ředěné ovocné šťávy, kysané mléčné nápoje, podle snášenlivosti mléko – bílá káva, ředěné kakao</a:t>
            </a:r>
            <a:r>
              <a:rPr lang="cs-CZ" sz="2000" b="1" dirty="0" smtClean="0"/>
              <a:t> </a:t>
            </a:r>
          </a:p>
          <a:p>
            <a:pPr marL="446088" indent="-342900" eaLnBrk="1" hangingPunct="1">
              <a:buClr>
                <a:srgbClr val="FFC000"/>
              </a:buClr>
            </a:pPr>
            <a:r>
              <a:rPr lang="cs-CZ" sz="2000" b="1" dirty="0" smtClean="0"/>
              <a:t>Moučníky </a:t>
            </a:r>
            <a:r>
              <a:rPr lang="cs-CZ" sz="2000" dirty="0" smtClean="0"/>
              <a:t>– nedoporučují se sladké pokrmy jako hlavní pokrm, listové a linecké těsto</a:t>
            </a:r>
          </a:p>
          <a:p>
            <a:pPr marL="446088" indent="-342900" eaLnBrk="1" hangingPunct="1"/>
            <a:endParaRPr lang="cs-CZ" sz="2000" b="1" dirty="0" smtClean="0"/>
          </a:p>
          <a:p>
            <a:pPr marL="446088" indent="-342900" eaLnBrk="1" hangingPunct="1"/>
            <a:endParaRPr lang="cs-CZ" sz="2000" dirty="0" smtClean="0"/>
          </a:p>
          <a:p>
            <a:pPr marL="446088" indent="-342900" eaLnBrk="1" hangingPunct="1">
              <a:buFont typeface="Georgia" pitchFamily="18" charset="0"/>
              <a:buNone/>
            </a:pPr>
            <a:endParaRPr lang="cs-CZ" sz="2000" dirty="0" smtClean="0"/>
          </a:p>
        </p:txBody>
      </p:sp>
      <p:pic>
        <p:nvPicPr>
          <p:cNvPr id="1259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07136-4FE1-4B1A-90A8-606D8BDE6122}" type="slidenum">
              <a:rPr lang="cs-CZ"/>
              <a:pPr>
                <a:defRPr/>
              </a:pPr>
              <a:t>61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Výběr potravin</a:t>
            </a:r>
            <a:endParaRPr lang="cs-CZ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8003" name="Zástupný symbol pro obsah 2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8858250" cy="5446712"/>
          </a:xfrm>
        </p:spPr>
        <p:txBody>
          <a:bodyPr/>
          <a:lstStyle/>
          <a:p>
            <a:pPr marL="446088" indent="-342900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r>
              <a:rPr lang="cs-CZ" sz="2000" b="1" smtClean="0"/>
              <a:t>Nevhodné technologické úpravy</a:t>
            </a:r>
            <a:r>
              <a:rPr lang="cs-CZ" sz="1900" smtClean="0"/>
              <a:t> 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 smažení, uzení, grilování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endParaRPr lang="cs-CZ" sz="1500" smtClean="0"/>
          </a:p>
          <a:p>
            <a:pPr marL="446088" indent="-342900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r>
              <a:rPr lang="cs-CZ" sz="2000" b="1" smtClean="0"/>
              <a:t>Nevhodné potraviny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Tuky – přepalované, sádlo, škvarky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Maso  a masné výrobky– tučné, smažené, uzené, nakládané, pikantní konzervy, uzeniny, slanina, vnitřnosti, salámy obzvlášť trvanlivé 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Mléko – často nebývá tolerováno, plnotučné mléčné výrobky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Celozrnné výrobky, čerstvé kynuté pečivo, koblihy, buchty, kynuté knedlíky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Luštěniny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Zelenina – syrová, nadýmavá, nakládaná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Houby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Ovoce – syrové, s tuhými slupkami a zrníčky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Koření – pepř, pálivá paprika, chilli, tabasco, kari, hořčice, ocet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Ořechy a semena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endParaRPr lang="cs-CZ" sz="1500" smtClean="0"/>
          </a:p>
          <a:p>
            <a:pPr marL="446088" indent="-342900">
              <a:lnSpc>
                <a:spcPct val="80000"/>
              </a:lnSpc>
              <a:buClr>
                <a:srgbClr val="FFC000"/>
              </a:buClr>
              <a:buFont typeface="Georgia" pitchFamily="18" charset="0"/>
              <a:buNone/>
            </a:pPr>
            <a:r>
              <a:rPr lang="cs-CZ" sz="2000" b="1" smtClean="0"/>
              <a:t>Nevhodné nápoje</a:t>
            </a:r>
          </a:p>
          <a:p>
            <a:pPr marL="446088" indent="-342900">
              <a:lnSpc>
                <a:spcPct val="80000"/>
              </a:lnSpc>
              <a:buClr>
                <a:srgbClr val="FFC000"/>
              </a:buClr>
            </a:pPr>
            <a:r>
              <a:rPr lang="cs-CZ" sz="1900" smtClean="0"/>
              <a:t>Káva, alkohol, kolové nápoje, nápoje s CO2</a:t>
            </a:r>
            <a:endParaRPr lang="cs-CZ" sz="2000" smtClean="0"/>
          </a:p>
        </p:txBody>
      </p:sp>
      <p:pic>
        <p:nvPicPr>
          <p:cNvPr id="1280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6B53A-11E4-4076-9A52-036A5A112369}" type="slidenum">
              <a:rPr lang="cs-CZ"/>
              <a:pPr>
                <a:defRPr/>
              </a:pPr>
              <a:t>62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00063" y="2636838"/>
            <a:ext cx="8458200" cy="180022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Děkuji za pozornost,</a:t>
            </a:r>
            <a:b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přeji pěkný zbytek dne</a:t>
            </a:r>
          </a:p>
        </p:txBody>
      </p:sp>
      <p:sp>
        <p:nvSpPr>
          <p:cNvPr id="130051" name="Zástupný symbol pro datum 3"/>
          <p:cNvSpPr txBox="1">
            <a:spLocks noGrp="1"/>
          </p:cNvSpPr>
          <p:nvPr/>
        </p:nvSpPr>
        <p:spPr bwMode="auto">
          <a:xfrm>
            <a:off x="6705600" y="4206875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80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30052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b="63712"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4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t="64511"/>
          <a:stretch>
            <a:fillRect/>
          </a:stretch>
        </p:blipFill>
        <p:spPr bwMode="auto">
          <a:xfrm>
            <a:off x="0" y="4424363"/>
            <a:ext cx="91440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E5FE4-61B8-4FC0-A942-4634881281A6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86375"/>
          </a:xfrm>
        </p:spPr>
        <p:txBody>
          <a:bodyPr>
            <a:normAutofit lnSpcReduction="10000"/>
          </a:bodyPr>
          <a:lstStyle/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b="1" smtClean="0"/>
              <a:t>3) </a:t>
            </a:r>
            <a:r>
              <a:rPr lang="cs-CZ" sz="2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TLUSTÉ STŘEVO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AutoNum type="arabicParenR"/>
              <a:defRPr/>
            </a:pPr>
            <a:endParaRPr lang="cs-CZ" sz="300" b="1" smtClean="0"/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/>
              <a:t>Funkce: </a:t>
            </a: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vstřebávání vody a iontů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   skladování zbytků tráveniny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   tvorba a vylučování formované stolice (defekace)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   tvorba vitaminů</a:t>
            </a:r>
          </a:p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  <a:defRPr/>
            </a:pPr>
            <a:endParaRPr lang="cs-CZ" sz="300" b="1" smtClean="0"/>
          </a:p>
          <a:p>
            <a:pPr marL="566738" indent="-457200" eaLnBrk="1" hangingPunct="1">
              <a:buClr>
                <a:srgbClr val="969696"/>
              </a:buClr>
              <a:defRPr/>
            </a:pPr>
            <a:endParaRPr lang="cs-CZ" sz="300" smtClean="0"/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200" smtClean="0"/>
              <a:t>Délka  1,3-1,4 m, průměr 5-7 cm</a:t>
            </a:r>
          </a:p>
          <a:p>
            <a:pPr marL="566738" indent="-457200" eaLnBrk="1" hangingPunct="1">
              <a:buClr>
                <a:srgbClr val="FFC000"/>
              </a:buClr>
              <a:defRPr/>
            </a:pPr>
            <a:endParaRPr lang="cs-CZ" sz="500" smtClean="0"/>
          </a:p>
          <a:p>
            <a:pPr marL="566738" indent="-457200" eaLnBrk="1" hangingPunct="1">
              <a:buClr>
                <a:srgbClr val="FFC000"/>
              </a:buClr>
              <a:defRPr/>
            </a:pPr>
            <a:r>
              <a:rPr lang="cs-CZ" sz="2200" smtClean="0"/>
              <a:t>Části tlustého střeva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Slepé střevo (caecum)</a:t>
            </a:r>
            <a:br>
              <a:rPr lang="cs-CZ" sz="1800" smtClean="0">
                <a:solidFill>
                  <a:srgbClr val="6F6F6F"/>
                </a:solidFill>
              </a:rPr>
            </a:br>
            <a:r>
              <a:rPr lang="cs-CZ" sz="1800" smtClean="0">
                <a:solidFill>
                  <a:srgbClr val="6F6F6F"/>
                </a:solidFill>
              </a:rPr>
              <a:t>v pravé jámě kyčelní, nejširší část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Vzestupný tračník (colon ascendens)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Příčný tračník (colon transversum)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Sestupný tračník (colon descendens)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Sigmoideum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Rektum (konečník)</a:t>
            </a:r>
          </a:p>
          <a:p>
            <a:pPr marL="658813" lvl="1" indent="-255588" eaLnBrk="1" hangingPunct="1">
              <a:defRPr/>
            </a:pPr>
            <a:r>
              <a:rPr lang="cs-CZ" sz="1800" smtClean="0">
                <a:solidFill>
                  <a:srgbClr val="6F6F6F"/>
                </a:solidFill>
              </a:rPr>
              <a:t>Anus (řitní otvor)</a:t>
            </a:r>
            <a:endParaRPr lang="cs-CZ" sz="1800" smtClean="0"/>
          </a:p>
        </p:txBody>
      </p:sp>
      <p:pic>
        <p:nvPicPr>
          <p:cNvPr id="21508" name="Obrázek 4" descr="figure 24-22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575" y="3500438"/>
            <a:ext cx="3384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4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B8CCE-797A-476E-A9D9-B2AEC1E44F3D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A FYZIOLOGIE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42875" y="1714500"/>
            <a:ext cx="8786813" cy="5000625"/>
          </a:xfrm>
        </p:spPr>
        <p:txBody>
          <a:bodyPr/>
          <a:lstStyle/>
          <a:p>
            <a:pPr marL="566738" indent="-457200" eaLnBrk="1" hangingPunct="1">
              <a:buClr>
                <a:srgbClr val="969696"/>
              </a:buClr>
              <a:buFont typeface="Georgia" pitchFamily="18" charset="0"/>
              <a:buNone/>
            </a:pPr>
            <a:endParaRPr lang="cs-CZ" sz="300" b="1" dirty="0" smtClean="0"/>
          </a:p>
          <a:p>
            <a:pPr marL="566738" indent="-457200" eaLnBrk="1" hangingPunct="1">
              <a:buClr>
                <a:srgbClr val="FFC000"/>
              </a:buClr>
            </a:pPr>
            <a:r>
              <a:rPr lang="cs-CZ" sz="2400" dirty="0" smtClean="0"/>
              <a:t>Stavba střevní stěny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Sliznice – nemá klky, produkuje vazký hlen (ochrana před poškozením, pomáhá tvořit formovanou stolici)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Podslizniční vrstva – obsahuje cévní a nervovou pleteň, četné lymfatické uzlíky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Svalová vrstva (</a:t>
            </a:r>
            <a:r>
              <a:rPr lang="cs-CZ" sz="2200" dirty="0" err="1" smtClean="0">
                <a:solidFill>
                  <a:srgbClr val="6F6F6F"/>
                </a:solidFill>
              </a:rPr>
              <a:t>taenie</a:t>
            </a:r>
            <a:r>
              <a:rPr lang="cs-CZ" sz="2200" dirty="0" smtClean="0">
                <a:solidFill>
                  <a:srgbClr val="6F6F6F"/>
                </a:solidFill>
              </a:rPr>
              <a:t>, </a:t>
            </a:r>
            <a:r>
              <a:rPr lang="cs-CZ" sz="2200" dirty="0" err="1" smtClean="0">
                <a:solidFill>
                  <a:srgbClr val="6F6F6F"/>
                </a:solidFill>
              </a:rPr>
              <a:t>haustra</a:t>
            </a:r>
            <a:r>
              <a:rPr lang="cs-CZ" sz="2200" dirty="0" smtClean="0">
                <a:solidFill>
                  <a:srgbClr val="6F6F6F"/>
                </a:solidFill>
              </a:rPr>
              <a:t>)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Serózní blána</a:t>
            </a:r>
          </a:p>
          <a:p>
            <a:pPr marL="658813" lvl="1" indent="-255588" eaLnBrk="1" hangingPunct="1">
              <a:buClr>
                <a:srgbClr val="969696"/>
              </a:buClr>
              <a:buFont typeface="Georgia" pitchFamily="18" charset="0"/>
              <a:buChar char="•"/>
            </a:pPr>
            <a:endParaRPr lang="cs-CZ" sz="500" dirty="0" smtClean="0">
              <a:solidFill>
                <a:srgbClr val="6F6F6F"/>
              </a:solidFill>
            </a:endParaRPr>
          </a:p>
          <a:p>
            <a:pPr marL="566738" indent="-457200" eaLnBrk="1" hangingPunct="1">
              <a:buClr>
                <a:srgbClr val="969696"/>
              </a:buClr>
            </a:pPr>
            <a:endParaRPr lang="cs-CZ" sz="300" dirty="0" smtClean="0"/>
          </a:p>
          <a:p>
            <a:pPr marL="566738" indent="-457200" eaLnBrk="1" hangingPunct="1">
              <a:buClr>
                <a:srgbClr val="969696"/>
              </a:buClr>
            </a:pPr>
            <a:endParaRPr lang="cs-CZ" sz="300" dirty="0" smtClean="0"/>
          </a:p>
          <a:p>
            <a:pPr marL="566738" indent="-457200" eaLnBrk="1" hangingPunct="1">
              <a:buClr>
                <a:srgbClr val="FFC000"/>
              </a:buClr>
            </a:pPr>
            <a:r>
              <a:rPr lang="cs-CZ" sz="2400" dirty="0" smtClean="0"/>
              <a:t>Střevní mikroflóra</a:t>
            </a:r>
          </a:p>
          <a:p>
            <a:pPr marL="658813" lvl="1" indent="-255588" eaLnBrk="1" hangingPunct="1"/>
            <a:r>
              <a:rPr lang="cs-CZ" sz="2200" dirty="0" smtClean="0">
                <a:solidFill>
                  <a:srgbClr val="6F6F6F"/>
                </a:solidFill>
              </a:rPr>
              <a:t>Fermentace vlákniny (zcela nebo částečně)</a:t>
            </a:r>
          </a:p>
          <a:p>
            <a:pPr marL="658813" lvl="1" indent="-255588" eaLnBrk="1" hangingPunct="1"/>
            <a:r>
              <a:rPr lang="cs-CZ" sz="2200" dirty="0" smtClean="0">
                <a:solidFill>
                  <a:srgbClr val="6F6F6F"/>
                </a:solidFill>
              </a:rPr>
              <a:t>Vznik vitaminů – </a:t>
            </a:r>
            <a:r>
              <a:rPr lang="cs-CZ" sz="2200" u="sng" dirty="0" smtClean="0">
                <a:solidFill>
                  <a:srgbClr val="6F6F6F"/>
                </a:solidFill>
              </a:rPr>
              <a:t>K</a:t>
            </a:r>
            <a:r>
              <a:rPr lang="cs-CZ" sz="2200" dirty="0" smtClean="0">
                <a:solidFill>
                  <a:srgbClr val="6F6F6F"/>
                </a:solidFill>
              </a:rPr>
              <a:t>, B12 - nevyužitelné</a:t>
            </a:r>
          </a:p>
          <a:p>
            <a:pPr marL="658813" lvl="1" indent="-255588" eaLnBrk="1" hangingPunct="1"/>
            <a:endParaRPr lang="cs-CZ" sz="2000" dirty="0" smtClean="0">
              <a:solidFill>
                <a:srgbClr val="6F6F6F"/>
              </a:solidFill>
            </a:endParaRPr>
          </a:p>
          <a:p>
            <a:pPr marL="566738" indent="-457200" eaLnBrk="1" hangingPunct="1">
              <a:buClr>
                <a:srgbClr val="969696"/>
              </a:buClr>
            </a:pPr>
            <a:endParaRPr lang="cs-CZ" sz="500" dirty="0" smtClean="0"/>
          </a:p>
        </p:txBody>
      </p:sp>
      <p:pic>
        <p:nvPicPr>
          <p:cNvPr id="23556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3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Výsledek obrázku pro hau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9" y="3390899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B6D9B-F948-426F-8BB6-CBA1685A99F1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43913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28775"/>
            <a:ext cx="8786813" cy="5086350"/>
          </a:xfrm>
        </p:spPr>
        <p:txBody>
          <a:bodyPr/>
          <a:lstStyle/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Malabsorpční syndrom</a:t>
            </a:r>
            <a:endParaRPr lang="en-US" dirty="0" smtClean="0"/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Nespecifické střevní záněty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Crohnova choroba</a:t>
            </a:r>
          </a:p>
          <a:p>
            <a:pPr marL="658813" lvl="1" indent="-255588" eaLnBrk="1" hangingPunct="1">
              <a:buClr>
                <a:srgbClr val="969696"/>
              </a:buClr>
            </a:pPr>
            <a:r>
              <a:rPr lang="cs-CZ" sz="2200" dirty="0" smtClean="0">
                <a:solidFill>
                  <a:srgbClr val="6F6F6F"/>
                </a:solidFill>
              </a:rPr>
              <a:t>Ulcerózní kolitida</a:t>
            </a:r>
            <a:endParaRPr lang="en-US" sz="2200" dirty="0" smtClean="0">
              <a:solidFill>
                <a:srgbClr val="6F6F6F"/>
              </a:solidFill>
            </a:endParaRPr>
          </a:p>
          <a:p>
            <a:pPr marL="366713" eaLnBrk="1" hangingPunct="1">
              <a:buClr>
                <a:srgbClr val="969696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Dráždivý tračník</a:t>
            </a:r>
            <a:endParaRPr lang="en-US" dirty="0" smtClean="0"/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Zácpa</a:t>
            </a:r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Průjmovitá onemocnění</a:t>
            </a:r>
            <a:endParaRPr lang="en-US" dirty="0" smtClean="0"/>
          </a:p>
          <a:p>
            <a:pPr marL="366713" eaLnBrk="1" hangingPunct="1">
              <a:buClr>
                <a:srgbClr val="FFC000"/>
              </a:buClr>
            </a:pPr>
            <a:endParaRPr lang="cs-CZ" sz="1000" dirty="0" smtClean="0"/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Divertikulóza, divertikulitida</a:t>
            </a:r>
          </a:p>
          <a:p>
            <a:pPr marL="366713" eaLnBrk="1" hangingPunct="1">
              <a:buClr>
                <a:srgbClr val="FFC000"/>
              </a:buClr>
            </a:pPr>
            <a:r>
              <a:rPr lang="cs-CZ" dirty="0" smtClean="0"/>
              <a:t>Nádorová onemocnění</a:t>
            </a:r>
            <a:endParaRPr lang="en-US" dirty="0" smtClean="0"/>
          </a:p>
          <a:p>
            <a:pPr marL="366713" eaLnBrk="1" hangingPunct="1">
              <a:buClr>
                <a:srgbClr val="969696"/>
              </a:buClr>
            </a:pPr>
            <a:endParaRPr lang="cs-CZ" sz="1000" dirty="0" smtClean="0"/>
          </a:p>
        </p:txBody>
      </p:sp>
      <p:pic>
        <p:nvPicPr>
          <p:cNvPr id="25604" name="Picture 2" descr="https://foodandhealth.com/blog/wp-content/uploads/2012/12/Screen-shot-2012-12-10-at-9.01.00-AM.png"/>
          <p:cNvPicPr>
            <a:picLocks noChangeAspect="1" noChangeArrowheads="1"/>
          </p:cNvPicPr>
          <p:nvPr/>
        </p:nvPicPr>
        <p:blipFill>
          <a:blip r:embed="rId2" cstate="print"/>
          <a:srcRect b="63712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</TotalTime>
  <Words>3497</Words>
  <Application>Microsoft Office PowerPoint</Application>
  <PresentationFormat>Předvádění na obrazovce (4:3)</PresentationFormat>
  <Paragraphs>888</Paragraphs>
  <Slides>62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74" baseType="lpstr">
      <vt:lpstr>Arial</vt:lpstr>
      <vt:lpstr>Calibri</vt:lpstr>
      <vt:lpstr>Comic Sans MS</vt:lpstr>
      <vt:lpstr>Georgea</vt:lpstr>
      <vt:lpstr>Georgia</vt:lpstr>
      <vt:lpstr>Lucida Sans Unicode</vt:lpstr>
      <vt:lpstr>Times New Roman</vt:lpstr>
      <vt:lpstr>Trebuchet MS</vt:lpstr>
      <vt:lpstr>Wingdings</vt:lpstr>
      <vt:lpstr>Wingdings 2</vt:lpstr>
      <vt:lpstr>Wingdings 3</vt:lpstr>
      <vt:lpstr>Urbanistický</vt:lpstr>
      <vt:lpstr>LÉČEBNÁ VÝŽIVA PŘI ONEMOCNĚNÍ TENKÉHO A TLUSTÉHO STŘEVA</vt:lpstr>
      <vt:lpstr>Prezentace aplikace PowerPoint</vt:lpstr>
      <vt:lpstr>ANATOMIE A FYZIOLOGIE</vt:lpstr>
      <vt:lpstr>ANATOMIE A FYZIOLOGIE</vt:lpstr>
      <vt:lpstr>ANATOMIE A FYZIOLOGIE</vt:lpstr>
      <vt:lpstr>ANATOMIE A FYZIOLOGIE</vt:lpstr>
      <vt:lpstr>ANATOMIE A FYZIOLOGIE</vt:lpstr>
      <vt:lpstr>ANATOMIE A FYZIOLOGIE</vt:lpstr>
      <vt:lpstr>ONEMOCNĚNÍ </vt:lpstr>
      <vt:lpstr>MALABSORPČNÍ SYNDROM</vt:lpstr>
      <vt:lpstr>MALABSORPČNÍ SYNDROM</vt:lpstr>
      <vt:lpstr>KLINICKÝ OBRAZ</vt:lpstr>
      <vt:lpstr>MALABSORPČNÍ SYNDROM - léčba </vt:lpstr>
      <vt:lpstr>CELIAKIE …primární MS</vt:lpstr>
      <vt:lpstr>Prezentace aplikace PowerPoint</vt:lpstr>
      <vt:lpstr>KLINICKÝ OBRAZ</vt:lpstr>
      <vt:lpstr>LÉČBA CELIAKIE</vt:lpstr>
      <vt:lpstr>BEZLEPKOVÁ DIETA</vt:lpstr>
      <vt:lpstr>BEZLEPKOVÁ DIETA</vt:lpstr>
      <vt:lpstr>LAKTÓZOVÁ INTOLERANCE</vt:lpstr>
      <vt:lpstr>OSUD LAKTÓZY VE STŘEVĚ</vt:lpstr>
      <vt:lpstr>Prezentace aplikace PowerPoint</vt:lpstr>
      <vt:lpstr>KLINICKÝ OBRAZ</vt:lpstr>
      <vt:lpstr>LÉČBA </vt:lpstr>
      <vt:lpstr>LÉČBA – dietní opatření</vt:lpstr>
      <vt:lpstr>CROHNOVA CHOROBA</vt:lpstr>
      <vt:lpstr>Prezentace aplikace PowerPoint</vt:lpstr>
      <vt:lpstr>KLINICKÝ OBRAZ CN</vt:lpstr>
      <vt:lpstr>ULCERÓZNÍ KOLITIDA</vt:lpstr>
      <vt:lpstr>Prezentace aplikace PowerPoint</vt:lpstr>
      <vt:lpstr>KLINICKÝ OBRAZ UC</vt:lpstr>
      <vt:lpstr>Prezentace aplikace PowerPoint</vt:lpstr>
      <vt:lpstr>Metabolické důsledky CN a UC</vt:lpstr>
      <vt:lpstr>LÉČBA CN A UC</vt:lpstr>
      <vt:lpstr>Dietní opatření při CN a Uc</vt:lpstr>
      <vt:lpstr>Dietní opatření při CN a UC</vt:lpstr>
      <vt:lpstr>Dietní opatření při CN a UC</vt:lpstr>
      <vt:lpstr>Dietní opatření při CN a UC</vt:lpstr>
      <vt:lpstr>SYNDROM DRÁŽDIVÉHO TRAČNÍKU</vt:lpstr>
      <vt:lpstr>KLINICKÝ OBRAZ</vt:lpstr>
      <vt:lpstr>LÉČBA DRÁŽDIVÉHO TRAČNÍKU</vt:lpstr>
      <vt:lpstr>Stravovací režim a dietní léčba</vt:lpstr>
      <vt:lpstr>ZÁCPA</vt:lpstr>
      <vt:lpstr>ZÁCPA - rozdělení</vt:lpstr>
      <vt:lpstr>LÉČBA ZÁCPY</vt:lpstr>
      <vt:lpstr>LÉČBA ZÁCPY - laktulóza</vt:lpstr>
      <vt:lpstr>DIETNÍ OPATŘENÍ</vt:lpstr>
      <vt:lpstr>DIETNÍ OPATŘENÍ</vt:lpstr>
      <vt:lpstr>VÝBĚR POTRAVIN</vt:lpstr>
      <vt:lpstr>VÝBĚR POTRAVIN A NÁPOJŮ</vt:lpstr>
      <vt:lpstr>VÝBĚR POTRAVIN A NÁPOJŮ Rozdělení potravin podle jejich působení na tlusté střevo (Kohout, 2005)</vt:lpstr>
      <vt:lpstr>PRŮJMOVÁ ONEMOCNĚNÍ</vt:lpstr>
      <vt:lpstr>PRŮJMOVÁ ONEMOCNĚNÍ - léčba</vt:lpstr>
      <vt:lpstr>PRŮJMOVÁ ONEMOCNĚNÍ - léčba</vt:lpstr>
      <vt:lpstr>DIVERTIKULITIDA</vt:lpstr>
      <vt:lpstr>DIVERTIKULITIDA</vt:lpstr>
      <vt:lpstr>Dietní opatření při divertikulitidě</vt:lpstr>
      <vt:lpstr>Na zopakování: Dieta s omezením zbytků (Dieta č. 5)</vt:lpstr>
      <vt:lpstr>Výběr potravin</vt:lpstr>
      <vt:lpstr>Výběr potravin</vt:lpstr>
      <vt:lpstr>Výběr potravin</vt:lpstr>
      <vt:lpstr>Děkuji za pozornost,  přeji pěkný zbytek dne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 PŘI ONEMOCNĚNÍ TENKÉHO A TLUSTÉHO STŘEVA</dc:title>
  <dc:creator>.</dc:creator>
  <cp:lastModifiedBy>Jana Stávková</cp:lastModifiedBy>
  <cp:revision>200</cp:revision>
  <dcterms:created xsi:type="dcterms:W3CDTF">2008-11-02T16:31:02Z</dcterms:created>
  <dcterms:modified xsi:type="dcterms:W3CDTF">2016-10-27T10:12:54Z</dcterms:modified>
</cp:coreProperties>
</file>