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72"/>
  </p:notesMasterIdLst>
  <p:sldIdLst>
    <p:sldId id="256" r:id="rId2"/>
    <p:sldId id="309" r:id="rId3"/>
    <p:sldId id="257" r:id="rId4"/>
    <p:sldId id="258" r:id="rId5"/>
    <p:sldId id="259" r:id="rId6"/>
    <p:sldId id="260" r:id="rId7"/>
    <p:sldId id="327" r:id="rId8"/>
    <p:sldId id="328" r:id="rId9"/>
    <p:sldId id="340" r:id="rId10"/>
    <p:sldId id="310" r:id="rId11"/>
    <p:sldId id="318" r:id="rId12"/>
    <p:sldId id="341" r:id="rId13"/>
    <p:sldId id="262" r:id="rId14"/>
    <p:sldId id="263" r:id="rId15"/>
    <p:sldId id="342" r:id="rId16"/>
    <p:sldId id="264" r:id="rId17"/>
    <p:sldId id="265" r:id="rId18"/>
    <p:sldId id="266" r:id="rId19"/>
    <p:sldId id="268" r:id="rId20"/>
    <p:sldId id="269" r:id="rId21"/>
    <p:sldId id="270" r:id="rId22"/>
    <p:sldId id="271" r:id="rId23"/>
    <p:sldId id="272" r:id="rId24"/>
    <p:sldId id="273" r:id="rId25"/>
    <p:sldId id="329" r:id="rId26"/>
    <p:sldId id="274" r:id="rId27"/>
    <p:sldId id="275" r:id="rId28"/>
    <p:sldId id="276" r:id="rId29"/>
    <p:sldId id="277" r:id="rId30"/>
    <p:sldId id="278" r:id="rId31"/>
    <p:sldId id="279" r:id="rId32"/>
    <p:sldId id="280" r:id="rId33"/>
    <p:sldId id="281" r:id="rId34"/>
    <p:sldId id="332" r:id="rId35"/>
    <p:sldId id="333" r:id="rId36"/>
    <p:sldId id="287" r:id="rId37"/>
    <p:sldId id="336" r:id="rId38"/>
    <p:sldId id="288" r:id="rId39"/>
    <p:sldId id="317" r:id="rId40"/>
    <p:sldId id="319" r:id="rId41"/>
    <p:sldId id="321" r:id="rId42"/>
    <p:sldId id="338" r:id="rId43"/>
    <p:sldId id="322" r:id="rId44"/>
    <p:sldId id="289" r:id="rId45"/>
    <p:sldId id="290" r:id="rId46"/>
    <p:sldId id="314" r:id="rId47"/>
    <p:sldId id="291" r:id="rId48"/>
    <p:sldId id="292" r:id="rId49"/>
    <p:sldId id="293" r:id="rId50"/>
    <p:sldId id="337" r:id="rId51"/>
    <p:sldId id="330" r:id="rId52"/>
    <p:sldId id="295" r:id="rId53"/>
    <p:sldId id="296" r:id="rId54"/>
    <p:sldId id="297" r:id="rId55"/>
    <p:sldId id="298" r:id="rId56"/>
    <p:sldId id="299" r:id="rId57"/>
    <p:sldId id="300" r:id="rId58"/>
    <p:sldId id="301" r:id="rId59"/>
    <p:sldId id="302" r:id="rId60"/>
    <p:sldId id="303" r:id="rId61"/>
    <p:sldId id="324" r:id="rId62"/>
    <p:sldId id="311" r:id="rId63"/>
    <p:sldId id="315" r:id="rId64"/>
    <p:sldId id="304" r:id="rId65"/>
    <p:sldId id="305" r:id="rId66"/>
    <p:sldId id="306" r:id="rId67"/>
    <p:sldId id="339" r:id="rId68"/>
    <p:sldId id="307" r:id="rId69"/>
    <p:sldId id="312" r:id="rId70"/>
    <p:sldId id="325" r:id="rId71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80"/>
    <a:srgbClr val="FFFFCC"/>
    <a:srgbClr val="FFFF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321" autoAdjust="0"/>
    <p:restoredTop sz="80095" autoAdjust="0"/>
  </p:normalViewPr>
  <p:slideViewPr>
    <p:cSldViewPr>
      <p:cViewPr varScale="1">
        <p:scale>
          <a:sx n="86" d="100"/>
          <a:sy n="86" d="100"/>
        </p:scale>
        <p:origin x="176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5A59C8-156D-4F8D-B8D3-0E7BE972ADFD}" type="datetimeFigureOut">
              <a:rPr lang="cs-CZ" smtClean="0"/>
              <a:pPr/>
              <a:t>20.10.2016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09913A-7C2B-4AD2-A705-7E6795249B5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500883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Setrvání chymu</a:t>
            </a:r>
            <a:r>
              <a:rPr lang="cs-CZ" baseline="0" dirty="0" smtClean="0"/>
              <a:t> v žaludku závisí na různých faktorech – prodlužuje se při vysokém podílu tuků v potravě, protože po požití tuků se ze sliznice žaludečního antra uvolňuje málo gastrinu a protože po kontaktu duodenální sliznice s tukem se do krevního oběhu uvolňují hormony (hlavně GIP – gastrický inhibiční polypeptid), které tlumí motoriku žaludku. Mimoto je rychlost vyprazdňování závislá na velikosti částic, na konzistenci a osmotickém tlaku chymu – řídký obsah zůstává v žaludku kratčeji než obsah hypertonický.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09913A-7C2B-4AD2-A705-7E6795249B56}" type="slidenum">
              <a:rPr lang="cs-CZ" smtClean="0"/>
              <a:pPr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31034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09913A-7C2B-4AD2-A705-7E6795249B56}" type="slidenum">
              <a:rPr lang="cs-CZ" smtClean="0"/>
              <a:pPr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919799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 smtClean="0"/>
              <a:t>Gastroskopie je vyšetření, při kterém se ústy zavádí ohebný </a:t>
            </a:r>
            <a:r>
              <a:rPr lang="cs-CZ" dirty="0" err="1" smtClean="0"/>
              <a:t>hadicovitý</a:t>
            </a:r>
            <a:r>
              <a:rPr lang="cs-CZ" dirty="0" smtClean="0"/>
              <a:t> přístroj tzv. fibroskop (gastroskop) do hltanu, jícnu, žaludku a případně i do horní části tenkého střeva tzv. dvanáctníku. Ohebnost přístroje je důležitá pro snadnější manipulaci s přístrojem. Konec přístroje je opatřen světlem a kamerou, pomocí které je zhotovován obraz přenášený na obrazovku, který lékař během vyšetření neustále sleduje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09913A-7C2B-4AD2-A705-7E6795249B56}" type="slidenum">
              <a:rPr lang="cs-CZ" smtClean="0"/>
              <a:pPr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859051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Onemocnění nebývá pojmenováno jednotně. Užívají se též jiné názvy: funkční, neorganická, idiopatická, esenciální, neulcerózní dyspepsie, funkční </a:t>
            </a:r>
            <a:r>
              <a:rPr lang="cs-CZ" dirty="0" err="1" smtClean="0"/>
              <a:t>gastropatie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09913A-7C2B-4AD2-A705-7E6795249B56}" type="slidenum">
              <a:rPr lang="cs-CZ" smtClean="0"/>
              <a:pPr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524338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09913A-7C2B-4AD2-A705-7E6795249B56}" type="slidenum">
              <a:rPr lang="cs-CZ" smtClean="0"/>
              <a:pPr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578851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Farmakoterapie – pokud</a:t>
            </a:r>
            <a:r>
              <a:rPr lang="cs-CZ" baseline="0" dirty="0" smtClean="0"/>
              <a:t> je nauzea, podáváme antiemetika (</a:t>
            </a:r>
            <a:r>
              <a:rPr lang="cs-CZ" baseline="0" dirty="0" err="1" smtClean="0"/>
              <a:t>metoklopramid</a:t>
            </a:r>
            <a:r>
              <a:rPr lang="cs-CZ" baseline="0" dirty="0" smtClean="0"/>
              <a:t>, </a:t>
            </a:r>
            <a:r>
              <a:rPr lang="cs-CZ" baseline="0" dirty="0" err="1" smtClean="0"/>
              <a:t>itoprid</a:t>
            </a:r>
            <a:r>
              <a:rPr lang="cs-CZ" baseline="0" dirty="0" smtClean="0"/>
              <a:t>). Při průjmu buď absorbující </a:t>
            </a:r>
            <a:r>
              <a:rPr lang="cs-CZ" baseline="0" dirty="0" err="1" smtClean="0"/>
              <a:t>antidiaroika</a:t>
            </a:r>
            <a:r>
              <a:rPr lang="cs-CZ" baseline="0" dirty="0" smtClean="0"/>
              <a:t> (živočišné uhlí, </a:t>
            </a:r>
            <a:r>
              <a:rPr lang="cs-CZ" baseline="0" dirty="0" err="1" smtClean="0"/>
              <a:t>Smecta</a:t>
            </a:r>
            <a:r>
              <a:rPr lang="cs-CZ" baseline="0" dirty="0" smtClean="0"/>
              <a:t>) nebo </a:t>
            </a:r>
            <a:r>
              <a:rPr lang="cs-CZ" baseline="0" dirty="0" err="1" smtClean="0"/>
              <a:t>Endiaron</a:t>
            </a:r>
            <a:r>
              <a:rPr lang="cs-CZ" baseline="0" dirty="0" smtClean="0"/>
              <a:t>, </a:t>
            </a:r>
            <a:r>
              <a:rPr lang="cs-CZ" baseline="0" dirty="0" err="1" smtClean="0"/>
              <a:t>Ercefuryl</a:t>
            </a:r>
            <a:r>
              <a:rPr lang="cs-CZ" baseline="0" dirty="0" smtClean="0"/>
              <a:t>. Při známkách dehydratace je na místě rehydratace infuzemi (fyziologický roztok, </a:t>
            </a:r>
            <a:r>
              <a:rPr lang="cs-CZ" baseline="0" dirty="0" err="1" smtClean="0"/>
              <a:t>Darrowův</a:t>
            </a:r>
            <a:r>
              <a:rPr lang="cs-CZ" baseline="0" dirty="0" smtClean="0"/>
              <a:t> nebo </a:t>
            </a:r>
            <a:r>
              <a:rPr lang="cs-CZ" baseline="0" dirty="0" err="1" smtClean="0"/>
              <a:t>Ringerův</a:t>
            </a:r>
            <a:r>
              <a:rPr lang="cs-CZ" baseline="0" dirty="0" smtClean="0"/>
              <a:t> roztok, </a:t>
            </a:r>
            <a:r>
              <a:rPr lang="cs-CZ" baseline="0" dirty="0" smtClean="0"/>
              <a:t>glukóza)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09913A-7C2B-4AD2-A705-7E6795249B56}" type="slidenum">
              <a:rPr lang="cs-CZ" smtClean="0"/>
              <a:pPr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992991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09913A-7C2B-4AD2-A705-7E6795249B56}" type="slidenum">
              <a:rPr lang="cs-CZ" smtClean="0"/>
              <a:pPr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809829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Eradikace = vymýcení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09913A-7C2B-4AD2-A705-7E6795249B56}" type="slidenum">
              <a:rPr lang="cs-CZ" smtClean="0"/>
              <a:pPr/>
              <a:t>32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57848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Resorpce železa probíhá specificky řízeným mechanismem v duodenu. Po totální gastrektomii je u pacientů snížena především vynechání duodenální pasáže </a:t>
            </a:r>
            <a:r>
              <a:rPr lang="cs-CZ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Roux</a:t>
            </a:r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-en-Y rekonstrukcí. Rekonstrukce, které zachovávají duodenální pasáž, se také potýkají se sníženou resorpcí, a to především kvůli zrychlené pasáži. Dalším důvodem je absence žaludečních šťáv, které jsou potřebné pro vytvoření kyselého prostředí. Nízká hodnota pH chymu uvolňuje železo přijaté potravou z komplexů a zvyšuje gradient H+, který žene Fe2+ do buňky. </a:t>
            </a:r>
          </a:p>
          <a:p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Deficit vitaminu B1 – </a:t>
            </a:r>
            <a:r>
              <a:rPr lang="cs-CZ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Wernickeho</a:t>
            </a:r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encefalopatie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09913A-7C2B-4AD2-A705-7E6795249B56}" type="slidenum">
              <a:rPr lang="cs-CZ" smtClean="0"/>
              <a:pPr/>
              <a:t>56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408196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228600" y="2889250"/>
            <a:ext cx="8610600" cy="201613"/>
            <a:chOff x="144" y="1680"/>
            <a:chExt cx="5424" cy="144"/>
          </a:xfrm>
        </p:grpSpPr>
        <p:sp>
          <p:nvSpPr>
            <p:cNvPr id="5" name="Rectangle 8"/>
            <p:cNvSpPr>
              <a:spLocks noChangeArrowheads="1"/>
            </p:cNvSpPr>
            <p:nvPr userDrawn="1"/>
          </p:nvSpPr>
          <p:spPr bwMode="auto">
            <a:xfrm>
              <a:off x="144" y="1680"/>
              <a:ext cx="1808" cy="144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6" name="Rectangle 9"/>
            <p:cNvSpPr>
              <a:spLocks noChangeArrowheads="1"/>
            </p:cNvSpPr>
            <p:nvPr userDrawn="1"/>
          </p:nvSpPr>
          <p:spPr bwMode="auto">
            <a:xfrm>
              <a:off x="1952" y="1680"/>
              <a:ext cx="1808" cy="144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7" name="Rectangle 10"/>
            <p:cNvSpPr>
              <a:spLocks noChangeArrowheads="1"/>
            </p:cNvSpPr>
            <p:nvPr userDrawn="1"/>
          </p:nvSpPr>
          <p:spPr bwMode="auto">
            <a:xfrm>
              <a:off x="3760" y="1680"/>
              <a:ext cx="1808" cy="144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/>
            </a:p>
          </p:txBody>
        </p:sp>
      </p:grpSp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85800"/>
            <a:ext cx="7772400" cy="2127250"/>
          </a:xfrm>
        </p:spPr>
        <p:txBody>
          <a:bodyPr/>
          <a:lstStyle>
            <a:lvl1pPr algn="ctr">
              <a:defRPr sz="5800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70250"/>
            <a:ext cx="6400800" cy="22098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000"/>
            </a:lvl1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52D297-34C8-4121-BAA6-2E4647ADB4E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70B474-2B7C-44CA-A278-45DA99C29D2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11A131-E01D-44F5-978E-2A8B519027D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abulku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cs-CZ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A323A7-5A01-4A25-8F43-12B7656C7DF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2B1FD6-3CAC-4D2B-A7DC-9EF581CA41B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D9DAC1-BB8A-4601-AA9E-339C3DE991F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803247-DCE0-4296-9390-63AC6318AF7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EE3FBB-9F86-4FD1-95C4-355BD967D5E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DE97C0-1892-44AC-B747-09E17639FE0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2D9BBF-8DD7-4283-9D74-7BDC28774C8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24CAB0-1973-4B64-9866-68AD305B698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C143C1-ABA8-4A33-A5C0-D193BBF4DF5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>
              <a:defRPr/>
            </a:pPr>
            <a:fld id="{A113DBE7-9804-419A-99F7-B5C4F563CF8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0" y="0"/>
            <a:ext cx="228600" cy="22860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cs-CZ" sz="2400">
              <a:latin typeface="Times New Roman" pitchFamily="18" charset="0"/>
            </a:endParaRPr>
          </a:p>
        </p:txBody>
      </p:sp>
      <p:sp>
        <p:nvSpPr>
          <p:cNvPr id="4104" name="Line 8"/>
          <p:cNvSpPr>
            <a:spLocks noChangeShapeType="1"/>
          </p:cNvSpPr>
          <p:nvPr/>
        </p:nvSpPr>
        <p:spPr bwMode="auto">
          <a:xfrm>
            <a:off x="457200" y="1447800"/>
            <a:ext cx="80772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4105" name="Rectangle 9"/>
          <p:cNvSpPr>
            <a:spLocks noChangeArrowheads="1"/>
          </p:cNvSpPr>
          <p:nvPr/>
        </p:nvSpPr>
        <p:spPr bwMode="auto">
          <a:xfrm>
            <a:off x="0" y="2286000"/>
            <a:ext cx="228600" cy="22860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cs-CZ" sz="2400">
              <a:latin typeface="Times New Roman" pitchFamily="18" charset="0"/>
            </a:endParaRPr>
          </a:p>
        </p:txBody>
      </p:sp>
      <p:sp>
        <p:nvSpPr>
          <p:cNvPr id="4106" name="Rectangle 10"/>
          <p:cNvSpPr>
            <a:spLocks noChangeArrowheads="1"/>
          </p:cNvSpPr>
          <p:nvPr/>
        </p:nvSpPr>
        <p:spPr bwMode="auto">
          <a:xfrm>
            <a:off x="0" y="4572000"/>
            <a:ext cx="228600" cy="22860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cs-CZ" sz="2400">
              <a:latin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1" r:id="rId2"/>
    <p:sldLayoutId id="2147483660" r:id="rId3"/>
    <p:sldLayoutId id="2147483659" r:id="rId4"/>
    <p:sldLayoutId id="2147483658" r:id="rId5"/>
    <p:sldLayoutId id="2147483657" r:id="rId6"/>
    <p:sldLayoutId id="2147483656" r:id="rId7"/>
    <p:sldLayoutId id="2147483655" r:id="rId8"/>
    <p:sldLayoutId id="2147483654" r:id="rId9"/>
    <p:sldLayoutId id="2147483653" r:id="rId10"/>
    <p:sldLayoutId id="2147483652" r:id="rId11"/>
    <p:sldLayoutId id="2147483651" r:id="rId1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p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p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//upload.wikimedia.org/wikipedia/commons/d/d6/EMpylori.jpg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4iUCsTlnRZc" TargetMode="Externa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cs-CZ" sz="5400" b="1" dirty="0" smtClean="0"/>
              <a:t>Léčebná výživa </a:t>
            </a:r>
            <a:br>
              <a:rPr lang="cs-CZ" sz="5400" b="1" dirty="0" smtClean="0"/>
            </a:br>
            <a:r>
              <a:rPr lang="cs-CZ" sz="5400" b="1" dirty="0" smtClean="0"/>
              <a:t>při onemocnění žaludku </a:t>
            </a:r>
          </a:p>
        </p:txBody>
      </p:sp>
      <p:sp>
        <p:nvSpPr>
          <p:cNvPr id="1433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4213" y="3213100"/>
            <a:ext cx="7048500" cy="33115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cs-CZ" sz="4000" dirty="0" smtClean="0">
              <a:latin typeface="Garamond" pitchFamily="18" charset="0"/>
            </a:endParaRPr>
          </a:p>
          <a:p>
            <a:pPr algn="l" eaLnBrk="1" hangingPunct="1">
              <a:lnSpc>
                <a:spcPct val="80000"/>
              </a:lnSpc>
            </a:pPr>
            <a:endParaRPr lang="cs-CZ" sz="4000" dirty="0" smtClean="0">
              <a:latin typeface="Garamond" pitchFamily="18" charset="0"/>
            </a:endParaRPr>
          </a:p>
          <a:p>
            <a:pPr algn="l" eaLnBrk="1" hangingPunct="1">
              <a:lnSpc>
                <a:spcPct val="80000"/>
              </a:lnSpc>
            </a:pPr>
            <a:endParaRPr lang="cs-CZ" sz="2400" dirty="0" smtClean="0">
              <a:latin typeface="Garamond" pitchFamily="18" charset="0"/>
            </a:endParaRPr>
          </a:p>
          <a:p>
            <a:pPr algn="l" eaLnBrk="1" hangingPunct="1">
              <a:lnSpc>
                <a:spcPct val="80000"/>
              </a:lnSpc>
            </a:pPr>
            <a:endParaRPr lang="cs-CZ" sz="2400" dirty="0" smtClean="0">
              <a:latin typeface="Garamond" pitchFamily="18" charset="0"/>
            </a:endParaRPr>
          </a:p>
          <a:p>
            <a:pPr algn="l" eaLnBrk="1" hangingPunct="1">
              <a:lnSpc>
                <a:spcPct val="80000"/>
              </a:lnSpc>
            </a:pPr>
            <a:endParaRPr lang="cs-CZ" sz="2400" dirty="0" smtClean="0">
              <a:latin typeface="Garamond" pitchFamily="18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3213100"/>
            <a:ext cx="7406271" cy="3456260"/>
          </a:xfrm>
          <a:prstGeom prst="rect">
            <a:avLst/>
          </a:prstGeom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7020272" y="254659"/>
            <a:ext cx="2044718" cy="424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18" charset="0"/>
              </a:defRPr>
            </a:lvl9pPr>
          </a:lstStyle>
          <a:p>
            <a:pPr eaLnBrk="1" hangingPunct="1"/>
            <a:r>
              <a:rPr lang="cs-CZ" sz="2000" kern="0" dirty="0" smtClean="0">
                <a:solidFill>
                  <a:schemeClr val="tx1"/>
                </a:solidFill>
              </a:rPr>
              <a:t>Jana Spáčilová </a:t>
            </a:r>
            <a:endParaRPr lang="cs-CZ" sz="2000" kern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cs-CZ" sz="7200" b="1" dirty="0" smtClean="0"/>
              <a:t>???</a:t>
            </a:r>
          </a:p>
        </p:txBody>
      </p:sp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dirty="0" smtClean="0"/>
              <a:t>Které části (z anatomického hlediska) rozlišujeme na žaludku?</a:t>
            </a:r>
          </a:p>
          <a:p>
            <a:pPr eaLnBrk="1" hangingPunct="1">
              <a:lnSpc>
                <a:spcPct val="90000"/>
              </a:lnSpc>
            </a:pPr>
            <a:endParaRPr lang="cs-CZ" dirty="0" smtClean="0"/>
          </a:p>
          <a:p>
            <a:pPr eaLnBrk="1" hangingPunct="1">
              <a:lnSpc>
                <a:spcPct val="90000"/>
              </a:lnSpc>
            </a:pPr>
            <a:r>
              <a:rPr lang="cs-CZ" dirty="0" smtClean="0"/>
              <a:t>Jaký význam má produkce hlenu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dirty="0" smtClean="0"/>
              <a:t>	v žaludku?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dirty="0" smtClean="0"/>
          </a:p>
          <a:p>
            <a:pPr eaLnBrk="1" hangingPunct="1">
              <a:lnSpc>
                <a:spcPct val="90000"/>
              </a:lnSpc>
            </a:pPr>
            <a:r>
              <a:rPr lang="cs-CZ" dirty="0" smtClean="0"/>
              <a:t>Vnitřní faktor je důležitý pro vstřebávání jednoho vitaminu – kterého? Kde se tento vitamin vstřebává? Ve kterých potravinách se nachází? Jaká je jeho funkce? Jaká je jeho DDD?</a:t>
            </a:r>
          </a:p>
          <a:p>
            <a:pPr eaLnBrk="1" hangingPunct="1">
              <a:lnSpc>
                <a:spcPct val="90000"/>
              </a:lnSpc>
            </a:pPr>
            <a:endParaRPr lang="cs-CZ" dirty="0" smtClean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dirty="0" smtClean="0"/>
          </a:p>
        </p:txBody>
      </p:sp>
      <p:pic>
        <p:nvPicPr>
          <p:cNvPr id="22530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0825" y="0"/>
            <a:ext cx="5400675" cy="4321175"/>
          </a:xfrm>
        </p:spPr>
      </p:pic>
      <p:pic>
        <p:nvPicPr>
          <p:cNvPr id="2253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538" y="3575050"/>
            <a:ext cx="4103687" cy="32829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Vitamin B12 – zdravotní tvrzení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/>
              <a:t>p</a:t>
            </a:r>
            <a:r>
              <a:rPr lang="cs-CZ" sz="2400" dirty="0" smtClean="0"/>
              <a:t>řispívá k normálnímu energetickému metabolismu</a:t>
            </a:r>
          </a:p>
          <a:p>
            <a:r>
              <a:rPr lang="cs-CZ" sz="2400" dirty="0"/>
              <a:t>p</a:t>
            </a:r>
            <a:r>
              <a:rPr lang="cs-CZ" sz="2400" dirty="0" smtClean="0"/>
              <a:t>řispívá k normální činnosti nervové soustavy</a:t>
            </a:r>
          </a:p>
          <a:p>
            <a:r>
              <a:rPr lang="cs-CZ" sz="2400" dirty="0"/>
              <a:t>p</a:t>
            </a:r>
            <a:r>
              <a:rPr lang="cs-CZ" sz="2400" dirty="0" smtClean="0"/>
              <a:t>řispívá k normálnímu metabolismu </a:t>
            </a:r>
            <a:r>
              <a:rPr lang="cs-CZ" sz="2400" dirty="0" err="1" smtClean="0"/>
              <a:t>homocysteinu</a:t>
            </a:r>
            <a:endParaRPr lang="cs-CZ" sz="2400" dirty="0" smtClean="0"/>
          </a:p>
          <a:p>
            <a:r>
              <a:rPr lang="cs-CZ" sz="2400" dirty="0"/>
              <a:t>p</a:t>
            </a:r>
            <a:r>
              <a:rPr lang="cs-CZ" sz="2400" dirty="0" smtClean="0"/>
              <a:t>řispívá k normální psychické činnosti</a:t>
            </a:r>
          </a:p>
          <a:p>
            <a:r>
              <a:rPr lang="cs-CZ" sz="2400" dirty="0"/>
              <a:t>p</a:t>
            </a:r>
            <a:r>
              <a:rPr lang="cs-CZ" sz="2400" dirty="0" smtClean="0"/>
              <a:t>řispívá k normální tvorbě červených krvinek</a:t>
            </a:r>
          </a:p>
          <a:p>
            <a:r>
              <a:rPr lang="cs-CZ" sz="2400" dirty="0"/>
              <a:t>p</a:t>
            </a:r>
            <a:r>
              <a:rPr lang="cs-CZ" sz="2400" dirty="0" smtClean="0"/>
              <a:t>řispívá k normální funkci imunitního systému</a:t>
            </a:r>
          </a:p>
          <a:p>
            <a:r>
              <a:rPr lang="cs-CZ" sz="2400" dirty="0"/>
              <a:t>p</a:t>
            </a:r>
            <a:r>
              <a:rPr lang="cs-CZ" sz="2400" dirty="0" smtClean="0"/>
              <a:t>řispívá ke snížení míry únavy a vyčerpání</a:t>
            </a:r>
          </a:p>
          <a:p>
            <a:r>
              <a:rPr lang="cs-CZ" sz="2400" dirty="0"/>
              <a:t>s</a:t>
            </a:r>
            <a:r>
              <a:rPr lang="cs-CZ" sz="2400" dirty="0" smtClean="0"/>
              <a:t>e podílí na procesu dělení buněk</a:t>
            </a:r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303544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cs-CZ" sz="3600" b="1" dirty="0" smtClean="0"/>
              <a:t>Nemoci žaludku (a dvanáctníku)</a:t>
            </a:r>
            <a:br>
              <a:rPr lang="cs-CZ" sz="3600" b="1" dirty="0" smtClean="0"/>
            </a:br>
            <a:r>
              <a:rPr lang="cs-CZ" sz="3600" dirty="0" smtClean="0"/>
              <a:t> příznaky</a:t>
            </a:r>
          </a:p>
        </p:txBody>
      </p:sp>
      <p:sp>
        <p:nvSpPr>
          <p:cNvPr id="235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sz="2400" b="1" dirty="0" smtClean="0"/>
              <a:t>Bolest v epigastriu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sz="1800" dirty="0" smtClean="0"/>
              <a:t>časně po jídle u vředu žaludečního, později po jídle u vředu duodenálního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sz="2400" b="1" dirty="0" smtClean="0"/>
              <a:t>Tlak v </a:t>
            </a:r>
            <a:r>
              <a:rPr lang="cs-CZ" sz="2400" b="1" dirty="0"/>
              <a:t>b</a:t>
            </a:r>
            <a:r>
              <a:rPr lang="cs-CZ" sz="2400" b="1" dirty="0" smtClean="0"/>
              <a:t>řiše, pocit tíhy, pocit netrávení, pocit plnosti, předčasná sytost 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sz="2400" b="1" dirty="0" smtClean="0"/>
              <a:t>Nauzea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sz="1800" dirty="0" smtClean="0"/>
              <a:t>pocit nevolnosti, nutkání na zvracení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sz="2400" b="1" dirty="0" smtClean="0"/>
              <a:t>Zvracení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sz="2400" b="1" dirty="0" smtClean="0"/>
              <a:t>Pyróza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sz="2400" b="1" dirty="0" smtClean="0"/>
              <a:t>Pachutě v ústech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sz="1800" dirty="0" smtClean="0"/>
              <a:t>nespecifický příznak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sz="2400" b="1" dirty="0" smtClean="0"/>
              <a:t>Nechutenství (až odpor k jídlu)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sz="1800" dirty="0" smtClean="0"/>
              <a:t>častěji u nemocí žaludku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sz="2400" b="1" dirty="0" smtClean="0"/>
              <a:t>Ztráta hmotnosti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sz="1800" dirty="0" smtClean="0"/>
              <a:t>ukazuje na progresi nemoci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sz="2400" b="1" dirty="0" smtClean="0"/>
              <a:t>Hemateméza, </a:t>
            </a:r>
            <a:r>
              <a:rPr lang="cs-CZ" sz="2400" b="1" dirty="0" err="1" smtClean="0"/>
              <a:t>meléna</a:t>
            </a:r>
            <a:r>
              <a:rPr lang="cs-CZ" sz="2400" b="1" dirty="0" smtClean="0"/>
              <a:t>, chudokrevnost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Nemoci žaludku a duodena</a:t>
            </a:r>
          </a:p>
        </p:txBody>
      </p:sp>
      <p:sp>
        <p:nvSpPr>
          <p:cNvPr id="2457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628775"/>
            <a:ext cx="4038600" cy="4530725"/>
          </a:xfrm>
        </p:spPr>
        <p:txBody>
          <a:bodyPr/>
          <a:lstStyle/>
          <a:p>
            <a:pPr eaLnBrk="1" hangingPunct="1"/>
            <a:endParaRPr lang="cs-CZ" sz="2400" dirty="0" smtClean="0"/>
          </a:p>
          <a:p>
            <a:pPr eaLnBrk="1" hangingPunct="1"/>
            <a:r>
              <a:rPr lang="cs-CZ" sz="2400" dirty="0" smtClean="0"/>
              <a:t>1. Dyspepsie</a:t>
            </a:r>
            <a:r>
              <a:rPr lang="cs-CZ" sz="2400" dirty="0"/>
              <a:t/>
            </a:r>
            <a:br>
              <a:rPr lang="cs-CZ" sz="2400" dirty="0"/>
            </a:br>
            <a:r>
              <a:rPr lang="cs-CZ" sz="2400" dirty="0" smtClean="0"/>
              <a:t>(funkční dyspepsie)</a:t>
            </a:r>
          </a:p>
          <a:p>
            <a:pPr eaLnBrk="1" hangingPunct="1"/>
            <a:r>
              <a:rPr lang="cs-CZ" sz="2400" dirty="0" smtClean="0"/>
              <a:t>2. Záněty žaludku 	(gastritidy)</a:t>
            </a:r>
          </a:p>
          <a:p>
            <a:pPr eaLnBrk="1" hangingPunct="1"/>
            <a:r>
              <a:rPr lang="cs-CZ" sz="2400" dirty="0" smtClean="0"/>
              <a:t>3. Vředová choroba     žaludku a duodena</a:t>
            </a:r>
          </a:p>
          <a:p>
            <a:pPr eaLnBrk="1" hangingPunct="1"/>
            <a:r>
              <a:rPr lang="cs-CZ" sz="2400" dirty="0" smtClean="0"/>
              <a:t>4. Nádory žaludku</a:t>
            </a:r>
          </a:p>
          <a:p>
            <a:pPr eaLnBrk="1" hangingPunct="1">
              <a:buFont typeface="Wingdings" pitchFamily="2" charset="2"/>
              <a:buNone/>
            </a:pP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                    ↓</a:t>
            </a:r>
          </a:p>
          <a:p>
            <a:pPr eaLnBrk="1" hangingPunct="1"/>
            <a:r>
              <a:rPr lang="cs-CZ" sz="2400" dirty="0" smtClean="0"/>
              <a:t>5. Operace žaludku</a:t>
            </a:r>
          </a:p>
        </p:txBody>
      </p:sp>
      <p:pic>
        <p:nvPicPr>
          <p:cNvPr id="24579" name="Picture 9" descr="žaludek"/>
          <p:cNvPicPr>
            <a:picLocks noGrp="1" noChangeAspect="1" noChangeArrowheads="1"/>
          </p:cNvPicPr>
          <p:nvPr>
            <p:ph type="body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13275" y="1916113"/>
            <a:ext cx="3976688" cy="4033837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1. Dyspepsie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 smtClean="0"/>
              <a:t>Souhrnné označení pro soubor trávicích obtíží, které jsou nejčastějším projevem rozličných GI chorob, ale vyskytují se také jako průvodní jev při onemocnění jiných orgánů</a:t>
            </a:r>
          </a:p>
          <a:p>
            <a:r>
              <a:rPr lang="cs-CZ" sz="2000" b="1" dirty="0"/>
              <a:t>t</a:t>
            </a:r>
            <a:r>
              <a:rPr lang="cs-CZ" sz="2000" b="1" dirty="0" smtClean="0"/>
              <a:t>lak a pocit plnosti, pocit netrávení, říhání, nauzea, anorexie, pocit nadmutí s flatulencí nebo bez ní, kyselý nebo hořký pocit v ústech</a:t>
            </a:r>
          </a:p>
          <a:p>
            <a:endParaRPr lang="cs-CZ" sz="2000" dirty="0" smtClean="0"/>
          </a:p>
          <a:p>
            <a:r>
              <a:rPr lang="cs-CZ" sz="2000" dirty="0" smtClean="0">
                <a:solidFill>
                  <a:srgbClr val="0070C0"/>
                </a:solidFill>
              </a:rPr>
              <a:t>Organická </a:t>
            </a:r>
            <a:r>
              <a:rPr lang="cs-CZ" sz="2000" dirty="0" smtClean="0"/>
              <a:t>– provází organická onemocnění </a:t>
            </a:r>
            <a:r>
              <a:rPr lang="cs-CZ" sz="2000" dirty="0" err="1" smtClean="0"/>
              <a:t>GITu</a:t>
            </a:r>
            <a:r>
              <a:rPr lang="cs-CZ" sz="2000" dirty="0" smtClean="0"/>
              <a:t> (tumory, záněty, cholelitiáza)</a:t>
            </a:r>
          </a:p>
          <a:p>
            <a:r>
              <a:rPr lang="cs-CZ" sz="2000" dirty="0" smtClean="0">
                <a:solidFill>
                  <a:srgbClr val="0070C0"/>
                </a:solidFill>
              </a:rPr>
              <a:t>Sekundární</a:t>
            </a:r>
            <a:r>
              <a:rPr lang="cs-CZ" sz="2000" dirty="0" smtClean="0"/>
              <a:t> – projev negastrointestinálních chorob</a:t>
            </a:r>
          </a:p>
          <a:p>
            <a:r>
              <a:rPr lang="cs-CZ" sz="2000" b="1" dirty="0" smtClean="0">
                <a:solidFill>
                  <a:srgbClr val="0070C0"/>
                </a:solidFill>
              </a:rPr>
              <a:t>Funkční</a:t>
            </a:r>
            <a:r>
              <a:rPr lang="cs-CZ" sz="2000" dirty="0" smtClean="0"/>
              <a:t> – samostatné onemocnění bez prokazatelného organického substrátu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437589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 smtClean="0"/>
              <a:t>1. Funkční dyspepsie horního typu</a:t>
            </a:r>
          </a:p>
        </p:txBody>
      </p:sp>
      <p:sp>
        <p:nvSpPr>
          <p:cNvPr id="256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pPr eaLnBrk="1" hangingPunct="1"/>
            <a:r>
              <a:rPr lang="cs-CZ" sz="2000" dirty="0" smtClean="0"/>
              <a:t>Žaludeční dyspepsie, funkční </a:t>
            </a:r>
            <a:r>
              <a:rPr lang="cs-CZ" sz="2000" dirty="0" err="1" smtClean="0"/>
              <a:t>gastropatie</a:t>
            </a:r>
            <a:r>
              <a:rPr lang="cs-CZ" sz="2000" dirty="0" smtClean="0"/>
              <a:t> </a:t>
            </a:r>
          </a:p>
          <a:p>
            <a:pPr eaLnBrk="1" hangingPunct="1"/>
            <a:r>
              <a:rPr lang="cs-CZ" sz="2000" dirty="0" smtClean="0"/>
              <a:t>Jedno z nejčastějších onemocnění žaludku</a:t>
            </a:r>
          </a:p>
          <a:p>
            <a:pPr eaLnBrk="1" hangingPunct="1"/>
            <a:r>
              <a:rPr lang="cs-CZ" sz="2000" i="1" dirty="0" smtClean="0">
                <a:solidFill>
                  <a:srgbClr val="0070C0"/>
                </a:solidFill>
              </a:rPr>
              <a:t>Orgánová neuróza projevující se souborem dyspeptických příznaků, jejichž zdrojem jsou poruchy funkce žaludku. Předpokládá se, že podkladem jsou především poruchy motility.</a:t>
            </a:r>
          </a:p>
          <a:p>
            <a:pPr eaLnBrk="1" hangingPunct="1"/>
            <a:r>
              <a:rPr lang="cs-CZ" sz="2000" dirty="0" smtClean="0"/>
              <a:t>Chronický průběh nebo opakující se epizody obtíží</a:t>
            </a:r>
          </a:p>
          <a:p>
            <a:pPr eaLnBrk="1" hangingPunct="1"/>
            <a:r>
              <a:rPr lang="cs-CZ" sz="2000" b="1" dirty="0" smtClean="0"/>
              <a:t>Dominantní příznaky</a:t>
            </a:r>
            <a:r>
              <a:rPr lang="cs-CZ" sz="2000" dirty="0" smtClean="0"/>
              <a:t>: tlak v břiše nebo v žaludku, pocit plnosti, předčasná sytost, pocit netrávení, říhání, nechutenství</a:t>
            </a:r>
            <a:r>
              <a:rPr lang="cs-CZ" sz="2000" dirty="0"/>
              <a:t> </a:t>
            </a:r>
            <a:r>
              <a:rPr lang="cs-CZ" sz="2000" dirty="0" smtClean="0"/>
              <a:t>až odpor k jídlu, zvracení, nauzea</a:t>
            </a:r>
            <a:br>
              <a:rPr lang="cs-CZ" sz="2000" dirty="0" smtClean="0"/>
            </a:br>
            <a:r>
              <a:rPr lang="cs-CZ" sz="2000" dirty="0" smtClean="0"/>
              <a:t>  	</a:t>
            </a:r>
            <a:r>
              <a:rPr lang="cs-CZ" sz="2000" dirty="0" smtClean="0">
                <a:latin typeface="Arial" charset="0"/>
                <a:cs typeface="Arial" charset="0"/>
              </a:rPr>
              <a:t>→ </a:t>
            </a:r>
            <a:r>
              <a:rPr lang="cs-CZ" sz="2000" b="1" dirty="0" smtClean="0">
                <a:latin typeface="Arial" charset="0"/>
                <a:cs typeface="Arial" charset="0"/>
              </a:rPr>
              <a:t>břišní </a:t>
            </a:r>
            <a:r>
              <a:rPr lang="cs-CZ" sz="2000" b="1" dirty="0" err="1" smtClean="0">
                <a:latin typeface="Arial" charset="0"/>
                <a:cs typeface="Arial" charset="0"/>
              </a:rPr>
              <a:t>dyskomfort</a:t>
            </a:r>
            <a:r>
              <a:rPr lang="cs-CZ" sz="2000" dirty="0" smtClean="0">
                <a:latin typeface="Arial" charset="0"/>
                <a:cs typeface="Arial" charset="0"/>
              </a:rPr>
              <a:t> (subjektivní nepříjemný pocit)</a:t>
            </a:r>
          </a:p>
          <a:p>
            <a:pPr eaLnBrk="1" hangingPunct="1"/>
            <a:r>
              <a:rPr lang="cs-CZ" sz="2000" dirty="0" smtClean="0">
                <a:latin typeface="Arial" charset="0"/>
                <a:cs typeface="Arial" charset="0"/>
              </a:rPr>
              <a:t>potíže vázány na příjem stravy (kvalita i kvantita)</a:t>
            </a:r>
          </a:p>
          <a:p>
            <a:pPr eaLnBrk="1" hangingPunct="1"/>
            <a:r>
              <a:rPr lang="cs-CZ" sz="2000" dirty="0" smtClean="0">
                <a:latin typeface="Arial" charset="0"/>
                <a:cs typeface="Arial" charset="0"/>
              </a:rPr>
              <a:t>Dyspeptické obtíže mohou doprovázet spoustu chorob </a:t>
            </a:r>
            <a:br>
              <a:rPr lang="cs-CZ" sz="2000" dirty="0" smtClean="0">
                <a:latin typeface="Arial" charset="0"/>
                <a:cs typeface="Arial" charset="0"/>
              </a:rPr>
            </a:br>
            <a:r>
              <a:rPr lang="cs-CZ" sz="2000" dirty="0" smtClean="0">
                <a:latin typeface="Arial" charset="0"/>
                <a:cs typeface="Arial" charset="0"/>
              </a:rPr>
              <a:t>  x 	funkční dyspepsie jako samostatné onemocnění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Funkční žaludeční dyspepsie</a:t>
            </a:r>
          </a:p>
        </p:txBody>
      </p:sp>
      <p:sp>
        <p:nvSpPr>
          <p:cNvPr id="266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708525"/>
          </a:xfrm>
        </p:spPr>
        <p:txBody>
          <a:bodyPr/>
          <a:lstStyle/>
          <a:p>
            <a:pPr eaLnBrk="1" hangingPunct="1"/>
            <a:r>
              <a:rPr lang="cs-CZ" sz="2000" dirty="0" smtClean="0"/>
              <a:t>Potíže trvají nejméně 12 týdnů z uplynulých 12 měsíců jako přetrvávající nebo vracející se symptomy, kdy je vyšetřením vyloučena organická příčina. Protože jde zřejmě o porušení nervové regulace (orgánová neuróza), jsou často přítomny i jiné </a:t>
            </a:r>
            <a:r>
              <a:rPr lang="cs-CZ" sz="2000" dirty="0" smtClean="0">
                <a:solidFill>
                  <a:srgbClr val="800080"/>
                </a:solidFill>
              </a:rPr>
              <a:t>poruchy nervové činnosti</a:t>
            </a:r>
            <a:r>
              <a:rPr lang="cs-CZ" sz="2000" dirty="0" smtClean="0"/>
              <a:t> – nervozita, nespavost, zvýšená únava, vegetativní projevy (pocení). </a:t>
            </a:r>
          </a:p>
          <a:p>
            <a:pPr eaLnBrk="1" hangingPunct="1"/>
            <a:r>
              <a:rPr lang="cs-CZ" sz="2000" b="1" dirty="0" smtClean="0"/>
              <a:t>Diagnóza </a:t>
            </a:r>
            <a:r>
              <a:rPr lang="cs-CZ" sz="2000" dirty="0" smtClean="0"/>
              <a:t>- anamnéza (charakteristická symptomatologie), poruchy motility žaludku (RTG, endoskopie), vyloučení organického onemocnění</a:t>
            </a:r>
          </a:p>
          <a:p>
            <a:pPr eaLnBrk="1" hangingPunct="1"/>
            <a:r>
              <a:rPr lang="cs-CZ" sz="2000" dirty="0" smtClean="0"/>
              <a:t>Podíl stresu, stravování, ostatních složek životního stylu.</a:t>
            </a:r>
          </a:p>
          <a:p>
            <a:pPr eaLnBrk="1" hangingPunct="1"/>
            <a:r>
              <a:rPr lang="cs-CZ" sz="2000" dirty="0" smtClean="0"/>
              <a:t>Žaludeční dyspepsie může být spojena se střevní dyspepsií.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4000" dirty="0" smtClean="0"/>
              <a:t>Funkční žaludeční dyspepsie </a:t>
            </a:r>
            <a:br>
              <a:rPr lang="cs-CZ" sz="4000" dirty="0" smtClean="0"/>
            </a:br>
            <a:r>
              <a:rPr lang="cs-CZ" sz="4000" dirty="0" smtClean="0"/>
              <a:t>                              </a:t>
            </a:r>
            <a:r>
              <a:rPr lang="cs-CZ" sz="3200" dirty="0" smtClean="0"/>
              <a:t>krajní formy – dle </a:t>
            </a:r>
            <a:r>
              <a:rPr lang="cs-CZ" sz="3200" dirty="0" err="1" smtClean="0"/>
              <a:t>Mařatky</a:t>
            </a:r>
            <a:endParaRPr lang="cs-CZ" sz="4000" dirty="0" smtClean="0"/>
          </a:p>
        </p:txBody>
      </p:sp>
      <p:sp>
        <p:nvSpPr>
          <p:cNvPr id="276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852988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Char char="q"/>
            </a:pPr>
            <a:r>
              <a:rPr lang="cs-CZ" sz="2400" b="1" dirty="0" smtClean="0">
                <a:solidFill>
                  <a:srgbClr val="800080"/>
                </a:solidFill>
              </a:rPr>
              <a:t>Chabý </a:t>
            </a:r>
            <a:r>
              <a:rPr lang="cs-CZ" sz="2400" b="1" dirty="0">
                <a:solidFill>
                  <a:srgbClr val="800080"/>
                </a:solidFill>
              </a:rPr>
              <a:t>žaludek </a:t>
            </a:r>
            <a:r>
              <a:rPr lang="cs-CZ" sz="1800" b="1" dirty="0">
                <a:solidFill>
                  <a:srgbClr val="800080"/>
                </a:solidFill>
              </a:rPr>
              <a:t>(</a:t>
            </a:r>
            <a:r>
              <a:rPr lang="cs-CZ" sz="1800" b="1" dirty="0" err="1" smtClean="0">
                <a:solidFill>
                  <a:srgbClr val="800080"/>
                </a:solidFill>
              </a:rPr>
              <a:t>hypostenická</a:t>
            </a:r>
            <a:r>
              <a:rPr lang="cs-CZ" sz="1800" b="1" dirty="0" smtClean="0">
                <a:solidFill>
                  <a:srgbClr val="800080"/>
                </a:solidFill>
              </a:rPr>
              <a:t> </a:t>
            </a:r>
            <a:r>
              <a:rPr lang="cs-CZ" sz="1800" b="1" dirty="0">
                <a:solidFill>
                  <a:srgbClr val="800080"/>
                </a:solidFill>
              </a:rPr>
              <a:t>dyspepsie)</a:t>
            </a:r>
            <a:r>
              <a:rPr lang="cs-CZ" sz="1800" dirty="0"/>
              <a:t> </a:t>
            </a:r>
            <a:endParaRPr lang="cs-CZ" sz="1800" b="1" dirty="0" smtClean="0">
              <a:solidFill>
                <a:srgbClr val="800080"/>
              </a:solidFill>
            </a:endParaRPr>
          </a:p>
          <a:p>
            <a:pPr lvl="1" eaLnBrk="1" hangingPunct="1">
              <a:lnSpc>
                <a:spcPct val="80000"/>
              </a:lnSpc>
              <a:buFont typeface="Wingdings" pitchFamily="2" charset="2"/>
              <a:buChar char="q"/>
            </a:pPr>
            <a:r>
              <a:rPr lang="cs-CZ" sz="2000" dirty="0" smtClean="0"/>
              <a:t>snížená reaktibilita, motilita, zpomalená evakuace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Char char="q"/>
            </a:pPr>
            <a:r>
              <a:rPr lang="cs-CZ" sz="2000" dirty="0" smtClean="0"/>
              <a:t>po jídle pocit tíhy a plnosti žaludku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Char char="q"/>
            </a:pPr>
            <a:r>
              <a:rPr lang="cs-CZ" sz="2000" dirty="0" smtClean="0"/>
              <a:t>předčasná sytost i po malých dávkách jídla, </a:t>
            </a:r>
            <a:r>
              <a:rPr lang="cs-CZ" sz="2000" dirty="0"/>
              <a:t>pocit pomalého </a:t>
            </a:r>
            <a:r>
              <a:rPr lang="cs-CZ" sz="2000" dirty="0" smtClean="0"/>
              <a:t>trávení, snížená chuť k jídlu, někdy nauzea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Char char="q"/>
            </a:pPr>
            <a:r>
              <a:rPr lang="cs-CZ" sz="2000" dirty="0" smtClean="0"/>
              <a:t>„špatní jedlíci“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Char char="q"/>
            </a:pPr>
            <a:r>
              <a:rPr lang="cs-CZ" sz="2000" dirty="0"/>
              <a:t>a</a:t>
            </a:r>
            <a:r>
              <a:rPr lang="cs-CZ" sz="2000" dirty="0" smtClean="0"/>
              <a:t>stenický pacient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</a:pPr>
            <a:endParaRPr lang="cs-CZ" sz="20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Char char="q"/>
            </a:pPr>
            <a:r>
              <a:rPr lang="cs-CZ" sz="2400" b="1" dirty="0" smtClean="0">
                <a:solidFill>
                  <a:srgbClr val="800080"/>
                </a:solidFill>
              </a:rPr>
              <a:t>Dráždivý žaludek </a:t>
            </a:r>
            <a:r>
              <a:rPr lang="cs-CZ" sz="1800" b="1" dirty="0" smtClean="0">
                <a:solidFill>
                  <a:srgbClr val="800080"/>
                </a:solidFill>
              </a:rPr>
              <a:t>(</a:t>
            </a:r>
            <a:r>
              <a:rPr lang="cs-CZ" sz="1800" b="1" dirty="0" err="1" smtClean="0">
                <a:solidFill>
                  <a:srgbClr val="800080"/>
                </a:solidFill>
              </a:rPr>
              <a:t>hyperstenická</a:t>
            </a:r>
            <a:r>
              <a:rPr lang="cs-CZ" sz="1800" b="1" dirty="0" smtClean="0">
                <a:solidFill>
                  <a:srgbClr val="800080"/>
                </a:solidFill>
              </a:rPr>
              <a:t> dyspepsie)</a:t>
            </a:r>
            <a:r>
              <a:rPr lang="cs-CZ" sz="1800" dirty="0" smtClean="0"/>
              <a:t> 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Char char="q"/>
            </a:pPr>
            <a:r>
              <a:rPr lang="cs-CZ" sz="2000" dirty="0" smtClean="0"/>
              <a:t>zvýšená motilita a sekrece </a:t>
            </a:r>
            <a:r>
              <a:rPr lang="cs-CZ" sz="2000" dirty="0" smtClean="0">
                <a:cs typeface="Arial" charset="0"/>
              </a:rPr>
              <a:t>→ křeče, bolesti, pyróza, kyselá regurgitace, zvracení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Char char="q"/>
            </a:pPr>
            <a:r>
              <a:rPr lang="cs-CZ" sz="2000" dirty="0">
                <a:cs typeface="Arial" charset="0"/>
              </a:rPr>
              <a:t>b</a:t>
            </a:r>
            <a:r>
              <a:rPr lang="cs-CZ" sz="2000" dirty="0" smtClean="0">
                <a:cs typeface="Arial" charset="0"/>
              </a:rPr>
              <a:t>olesti v epigastriu brzy po jídle, s úlevou po vytrávení nebo nalačno, s úlevou po požití stravy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Char char="q"/>
            </a:pPr>
            <a:r>
              <a:rPr lang="cs-CZ" sz="2000" dirty="0">
                <a:cs typeface="Arial" charset="0"/>
              </a:rPr>
              <a:t>o</a:t>
            </a:r>
            <a:r>
              <a:rPr lang="cs-CZ" sz="2000" dirty="0" smtClean="0">
                <a:cs typeface="Arial" charset="0"/>
              </a:rPr>
              <a:t>bvykle intolerance dráždivé stravy, alkoholu a černé kávy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Char char="q"/>
            </a:pPr>
            <a:r>
              <a:rPr lang="cs-CZ" sz="2000" dirty="0" smtClean="0">
                <a:cs typeface="Arial" charset="0"/>
              </a:rPr>
              <a:t>chuť k jídlu bývá dobrá x obava z jídla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Char char="q"/>
            </a:pPr>
            <a:r>
              <a:rPr lang="cs-CZ" sz="2000" dirty="0" smtClean="0">
                <a:cs typeface="Arial" charset="0"/>
              </a:rPr>
              <a:t>stenický pacient (silný)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Char char="q"/>
            </a:pPr>
            <a:endParaRPr lang="cs-CZ" sz="2000" dirty="0" smtClean="0">
              <a:latin typeface="Arial" charset="0"/>
              <a:cs typeface="Arial" charset="0"/>
            </a:endParaRPr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</a:pPr>
            <a:endParaRPr lang="cs-CZ" sz="2000" dirty="0" smtClean="0">
              <a:latin typeface="Arial" charset="0"/>
              <a:cs typeface="Arial" charset="0"/>
            </a:endParaRPr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</a:pPr>
            <a:endParaRPr lang="cs-CZ" sz="2000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Léčba funkčních poruch</a:t>
            </a:r>
          </a:p>
        </p:txBody>
      </p:sp>
      <p:sp>
        <p:nvSpPr>
          <p:cNvPr id="29698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endParaRPr lang="cs-CZ" sz="2400" dirty="0" smtClean="0"/>
          </a:p>
          <a:p>
            <a:pPr eaLnBrk="1" hangingPunct="1"/>
            <a:r>
              <a:rPr lang="cs-CZ" sz="2400" dirty="0" smtClean="0"/>
              <a:t>úprava životosprávy </a:t>
            </a:r>
            <a:r>
              <a:rPr lang="cs-CZ" sz="2000" dirty="0" smtClean="0"/>
              <a:t>(práce, odpočinek, spánek, STRAVOVACÍ REŽIM)</a:t>
            </a:r>
          </a:p>
          <a:p>
            <a:pPr eaLnBrk="1" hangingPunct="1"/>
            <a:r>
              <a:rPr lang="cs-CZ" sz="2400" dirty="0"/>
              <a:t>p</a:t>
            </a:r>
            <a:r>
              <a:rPr lang="cs-CZ" sz="2400" dirty="0" smtClean="0"/>
              <a:t>sychoterapie, případně psychofarmaka</a:t>
            </a:r>
          </a:p>
          <a:p>
            <a:pPr eaLnBrk="1" hangingPunct="1"/>
            <a:r>
              <a:rPr lang="cs-CZ" sz="2400" dirty="0" smtClean="0"/>
              <a:t>farmakoterapie</a:t>
            </a:r>
          </a:p>
        </p:txBody>
      </p:sp>
      <p:pic>
        <p:nvPicPr>
          <p:cNvPr id="29699" name="Picture 4" descr="bolest břicha"/>
          <p:cNvPicPr>
            <a:picLocks noGrp="1" noChangeAspect="1" noChangeArrowheads="1"/>
          </p:cNvPicPr>
          <p:nvPr>
            <p:ph type="body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580063" y="2924175"/>
            <a:ext cx="3097212" cy="3097213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 smtClean="0"/>
              <a:t>Osnova</a:t>
            </a:r>
          </a:p>
        </p:txBody>
      </p:sp>
      <p:sp>
        <p:nvSpPr>
          <p:cNvPr id="1536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dirty="0" smtClean="0"/>
              <a:t>Anatomie a fyziologie</a:t>
            </a:r>
          </a:p>
          <a:p>
            <a:pPr eaLnBrk="1" hangingPunct="1"/>
            <a:r>
              <a:rPr lang="cs-CZ" dirty="0" smtClean="0"/>
              <a:t>Nemoci žaludku (a duodena)</a:t>
            </a:r>
          </a:p>
          <a:p>
            <a:pPr eaLnBrk="1" hangingPunct="1"/>
            <a:r>
              <a:rPr lang="cs-CZ" dirty="0" smtClean="0"/>
              <a:t>Léčebná výživa</a:t>
            </a:r>
          </a:p>
          <a:p>
            <a:pPr eaLnBrk="1" hangingPunct="1"/>
            <a:r>
              <a:rPr lang="cs-CZ" dirty="0" smtClean="0"/>
              <a:t>Dieta č. 2</a:t>
            </a:r>
          </a:p>
          <a:p>
            <a:pPr eaLnBrk="1" hangingPunct="1"/>
            <a:r>
              <a:rPr lang="cs-CZ" dirty="0" smtClean="0"/>
              <a:t>Praktická část</a:t>
            </a:r>
          </a:p>
        </p:txBody>
      </p:sp>
      <p:pic>
        <p:nvPicPr>
          <p:cNvPr id="15363" name="Picture 5" descr="20050322-zaludek-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7900" y="2924175"/>
            <a:ext cx="3671888" cy="345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4000" smtClean="0"/>
              <a:t>Funkční poruchy </a:t>
            </a:r>
            <a:br>
              <a:rPr lang="cs-CZ" sz="4000" smtClean="0"/>
            </a:br>
            <a:r>
              <a:rPr lang="cs-CZ" sz="4000" smtClean="0"/>
              <a:t>			 </a:t>
            </a:r>
            <a:r>
              <a:rPr lang="cs-CZ" sz="4000" b="1" smtClean="0"/>
              <a:t>STRAVOVACÍ REŽIM</a:t>
            </a:r>
          </a:p>
        </p:txBody>
      </p:sp>
      <p:sp>
        <p:nvSpPr>
          <p:cNvPr id="307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600200"/>
            <a:ext cx="8713788" cy="5068888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sz="2000" dirty="0" smtClean="0"/>
              <a:t>Jíst v </a:t>
            </a:r>
            <a:r>
              <a:rPr lang="cs-CZ" sz="2000" b="1" dirty="0" smtClean="0"/>
              <a:t>klidném nerušeném prostředí, dokonale sousto rozžvýkat (předpoklad dobrého trávení)</a:t>
            </a:r>
          </a:p>
          <a:p>
            <a:pPr eaLnBrk="1" hangingPunct="1">
              <a:lnSpc>
                <a:spcPct val="80000"/>
              </a:lnSpc>
            </a:pPr>
            <a:r>
              <a:rPr lang="cs-CZ" sz="2000" dirty="0" smtClean="0"/>
              <a:t>Není důvod pro speciální dietu, je nutno </a:t>
            </a:r>
            <a:r>
              <a:rPr lang="cs-CZ" sz="2000" b="1" dirty="0" smtClean="0"/>
              <a:t>respektovat individuální snášenlivost potravin</a:t>
            </a:r>
            <a:r>
              <a:rPr lang="cs-CZ" sz="2000" dirty="0" smtClean="0"/>
              <a:t>. Pacienti nejčastěji špatně tolerují česnek, cibuli, tučné potraviny.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sz="2000" dirty="0" smtClean="0"/>
              <a:t>	Říhání se zesiluje po sycených nápojích, pálení žáhy po sladkých či kyselých pokrmech, příznaky dráždivého žaludku </a:t>
            </a:r>
            <a:br>
              <a:rPr lang="cs-CZ" sz="2000" dirty="0" smtClean="0"/>
            </a:br>
            <a:r>
              <a:rPr lang="cs-CZ" sz="2000" dirty="0" smtClean="0"/>
              <a:t>po chuťově výrazné, dráždivé stravě, alkoholu. </a:t>
            </a:r>
          </a:p>
          <a:p>
            <a:pPr eaLnBrk="1" hangingPunct="1">
              <a:lnSpc>
                <a:spcPct val="80000"/>
              </a:lnSpc>
            </a:pPr>
            <a:r>
              <a:rPr lang="cs-CZ" sz="2000" dirty="0" smtClean="0"/>
              <a:t>Z psychologických důvodů není vhodné některé potraviny „zakázat“, ale spíše nedoporučit. A to nejlépe ty, které pacient v anamnéze uvedl, že je netoleruje (pozor na možnou karenci živin). Vhodná je </a:t>
            </a:r>
            <a:r>
              <a:rPr lang="cs-CZ" sz="2000" b="1" dirty="0" smtClean="0"/>
              <a:t>obecně šetřící strava</a:t>
            </a:r>
            <a:r>
              <a:rPr lang="cs-CZ" sz="2000" dirty="0" smtClean="0"/>
              <a:t>. Tuky čerstvé, </a:t>
            </a:r>
            <a:r>
              <a:rPr lang="cs-CZ" sz="2000" dirty="0" err="1" smtClean="0"/>
              <a:t>nepřepalované</a:t>
            </a:r>
            <a:r>
              <a:rPr lang="cs-CZ" sz="2000" dirty="0" smtClean="0"/>
              <a:t>, v omezeném množství. </a:t>
            </a:r>
          </a:p>
          <a:p>
            <a:pPr eaLnBrk="1" hangingPunct="1">
              <a:lnSpc>
                <a:spcPct val="80000"/>
              </a:lnSpc>
            </a:pPr>
            <a:r>
              <a:rPr lang="cs-CZ" sz="2000" dirty="0" smtClean="0"/>
              <a:t>Strava 5x denně v menších porcích.</a:t>
            </a:r>
          </a:p>
          <a:p>
            <a:pPr eaLnBrk="1" hangingPunct="1">
              <a:lnSpc>
                <a:spcPct val="80000"/>
              </a:lnSpc>
            </a:pPr>
            <a:r>
              <a:rPr lang="cs-CZ" sz="2000" dirty="0" smtClean="0"/>
              <a:t>U </a:t>
            </a:r>
            <a:r>
              <a:rPr lang="cs-CZ" sz="2000" b="1" dirty="0" smtClean="0">
                <a:solidFill>
                  <a:srgbClr val="800080"/>
                </a:solidFill>
              </a:rPr>
              <a:t>dráždivého žaludku</a:t>
            </a:r>
            <a:r>
              <a:rPr lang="cs-CZ" sz="2000" dirty="0" smtClean="0"/>
              <a:t> se snažíme o zklidnění (šetřící úprava, pravidelné stravování), u </a:t>
            </a:r>
            <a:r>
              <a:rPr lang="cs-CZ" sz="2000" b="1" dirty="0" smtClean="0">
                <a:solidFill>
                  <a:srgbClr val="800080"/>
                </a:solidFill>
              </a:rPr>
              <a:t>chabého žaludku</a:t>
            </a:r>
            <a:r>
              <a:rPr lang="cs-CZ" sz="2000" dirty="0" smtClean="0"/>
              <a:t> spíše </a:t>
            </a:r>
            <a:br>
              <a:rPr lang="cs-CZ" sz="2000" dirty="0" smtClean="0"/>
            </a:br>
            <a:r>
              <a:rPr lang="cs-CZ" sz="2000" dirty="0" smtClean="0"/>
              <a:t>o povzbuzení (výrazná chuť, koření, pepř, paprika, hořčice, kyselé potraviny, hořké či šumivé nápoje, aperitiv před jídlem).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2. Záněty žaludku - GASTRITIDY</a:t>
            </a:r>
          </a:p>
        </p:txBody>
      </p:sp>
      <p:sp>
        <p:nvSpPr>
          <p:cNvPr id="3277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dirty="0" smtClean="0"/>
              <a:t>Časté stavy</a:t>
            </a:r>
          </a:p>
          <a:p>
            <a:pPr eaLnBrk="1" hangingPunct="1"/>
            <a:r>
              <a:rPr lang="cs-CZ" dirty="0" smtClean="0">
                <a:solidFill>
                  <a:srgbClr val="0070C0"/>
                </a:solidFill>
              </a:rPr>
              <a:t>Dělení dle histologického hlediska</a:t>
            </a:r>
          </a:p>
          <a:p>
            <a:pPr lvl="1" eaLnBrk="1" hangingPunct="1"/>
            <a:r>
              <a:rPr lang="cs-CZ" dirty="0" smtClean="0">
                <a:solidFill>
                  <a:srgbClr val="0070C0"/>
                </a:solidFill>
              </a:rPr>
              <a:t>Akutní</a:t>
            </a:r>
          </a:p>
          <a:p>
            <a:pPr lvl="1" eaLnBrk="1" hangingPunct="1"/>
            <a:r>
              <a:rPr lang="cs-CZ" dirty="0" smtClean="0">
                <a:solidFill>
                  <a:srgbClr val="0070C0"/>
                </a:solidFill>
              </a:rPr>
              <a:t>Chronické</a:t>
            </a:r>
          </a:p>
          <a:p>
            <a:pPr lvl="1" eaLnBrk="1" hangingPunct="1"/>
            <a:r>
              <a:rPr lang="cs-CZ" dirty="0" smtClean="0">
                <a:solidFill>
                  <a:srgbClr val="0070C0"/>
                </a:solidFill>
              </a:rPr>
              <a:t>Zvláštní formy</a:t>
            </a:r>
          </a:p>
          <a:p>
            <a:pPr eaLnBrk="1" hangingPunct="1"/>
            <a:r>
              <a:rPr lang="cs-CZ" dirty="0" smtClean="0"/>
              <a:t>Dělení dle intenzity změn sliznice</a:t>
            </a:r>
          </a:p>
          <a:p>
            <a:pPr lvl="1" eaLnBrk="1" hangingPunct="1"/>
            <a:r>
              <a:rPr lang="cs-CZ" dirty="0" smtClean="0"/>
              <a:t>Mírné</a:t>
            </a:r>
          </a:p>
          <a:p>
            <a:pPr lvl="1" eaLnBrk="1" hangingPunct="1"/>
            <a:r>
              <a:rPr lang="cs-CZ" dirty="0" smtClean="0"/>
              <a:t>Střední</a:t>
            </a:r>
          </a:p>
          <a:p>
            <a:pPr lvl="1" eaLnBrk="1" hangingPunct="1"/>
            <a:r>
              <a:rPr lang="cs-CZ" dirty="0" smtClean="0"/>
              <a:t>Výrazné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/>
              <a:t>A</a:t>
            </a:r>
            <a:r>
              <a:rPr lang="cs-CZ" dirty="0" smtClean="0"/>
              <a:t>kutní gastritida</a:t>
            </a:r>
          </a:p>
        </p:txBody>
      </p:sp>
      <p:sp>
        <p:nvSpPr>
          <p:cNvPr id="3379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z="2000" dirty="0" smtClean="0"/>
              <a:t>Náhle vzniklé onemocnění </a:t>
            </a:r>
            <a:r>
              <a:rPr lang="cs-CZ" sz="2000" b="1" dirty="0" smtClean="0"/>
              <a:t>infekčního</a:t>
            </a:r>
            <a:r>
              <a:rPr lang="cs-CZ" sz="2000" dirty="0" smtClean="0"/>
              <a:t> (bakterie, viry) nebo </a:t>
            </a:r>
            <a:r>
              <a:rPr lang="cs-CZ" sz="2000" b="1" dirty="0" smtClean="0"/>
              <a:t>alimentárního</a:t>
            </a:r>
            <a:r>
              <a:rPr lang="cs-CZ" sz="2000" dirty="0" smtClean="0"/>
              <a:t> původu (individuální tolerance stravy - nevhodná strava, těžko stravitelná strava, silně kořeněná, nezvyklá tepelná úprava, nevhodná teplota, velké množství alkoholu)</a:t>
            </a:r>
          </a:p>
          <a:p>
            <a:pPr eaLnBrk="1" hangingPunct="1"/>
            <a:r>
              <a:rPr lang="cs-CZ" sz="2000" b="1" i="1" dirty="0" smtClean="0">
                <a:solidFill>
                  <a:srgbClr val="800080"/>
                </a:solidFill>
              </a:rPr>
              <a:t>Příznaky:</a:t>
            </a:r>
            <a:r>
              <a:rPr lang="cs-CZ" sz="2000" dirty="0" smtClean="0"/>
              <a:t> křečovité až kolikovité bolesti břicha, říhání, nevolnost, zvracení, odpor k jídlu, často s průjmem, celková nevůle, </a:t>
            </a:r>
            <a:r>
              <a:rPr lang="cs-CZ" sz="2000" dirty="0" err="1" smtClean="0"/>
              <a:t>subfebrilie</a:t>
            </a:r>
            <a:r>
              <a:rPr lang="cs-CZ" sz="2000" dirty="0" smtClean="0"/>
              <a:t>, při těžším průběhu schvácenost až sklon ke kolapsu </a:t>
            </a:r>
          </a:p>
          <a:p>
            <a:pPr eaLnBrk="1" hangingPunct="1"/>
            <a:r>
              <a:rPr lang="cs-CZ" sz="2000" dirty="0" smtClean="0"/>
              <a:t>Lehká forma: akutní obtíže trvají většinou jen několik hodin, vymizí většinou během 2–3 dnů</a:t>
            </a:r>
          </a:p>
          <a:p>
            <a:pPr eaLnBrk="1" hangingPunct="1"/>
            <a:r>
              <a:rPr lang="cs-CZ" sz="2000" dirty="0" smtClean="0"/>
              <a:t>Těžší forma: vyžaduje infuze, léky</a:t>
            </a:r>
          </a:p>
          <a:p>
            <a:pPr eaLnBrk="1" hangingPunct="1"/>
            <a:r>
              <a:rPr lang="cs-CZ" sz="2000" dirty="0" smtClean="0"/>
              <a:t>Riziko dehydratace</a:t>
            </a:r>
          </a:p>
          <a:p>
            <a:pPr eaLnBrk="1" hangingPunct="1"/>
            <a:endParaRPr lang="cs-CZ" sz="2400" dirty="0" smtClean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 smtClean="0"/>
              <a:t>Akutní gastritida - LÉČBA</a:t>
            </a:r>
          </a:p>
        </p:txBody>
      </p:sp>
      <p:sp>
        <p:nvSpPr>
          <p:cNvPr id="3481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z="2400" dirty="0" smtClean="0"/>
              <a:t>Klid na lůžku </a:t>
            </a:r>
          </a:p>
          <a:p>
            <a:pPr eaLnBrk="1" hangingPunct="1"/>
            <a:r>
              <a:rPr lang="cs-CZ" sz="2400" dirty="0" smtClean="0"/>
              <a:t>Vynechání normální stravy </a:t>
            </a:r>
            <a:r>
              <a:rPr lang="cs-CZ" sz="2400" dirty="0" smtClean="0">
                <a:solidFill>
                  <a:srgbClr val="800080"/>
                </a:solidFill>
              </a:rPr>
              <a:t>(hladovka)</a:t>
            </a:r>
          </a:p>
          <a:p>
            <a:pPr lvl="1" eaLnBrk="1" hangingPunct="1"/>
            <a:r>
              <a:rPr lang="cs-CZ" sz="2000" dirty="0" smtClean="0"/>
              <a:t>První 1-2 dny podávání samotných tekutin (po malých doušcích čaj), příp. suchary</a:t>
            </a:r>
          </a:p>
          <a:p>
            <a:pPr eaLnBrk="1" hangingPunct="1"/>
            <a:r>
              <a:rPr lang="cs-CZ" sz="2400" dirty="0" smtClean="0"/>
              <a:t>Po odeznění příznaků </a:t>
            </a:r>
            <a:r>
              <a:rPr lang="cs-CZ" sz="2400" dirty="0" smtClean="0">
                <a:solidFill>
                  <a:srgbClr val="800080"/>
                </a:solidFill>
              </a:rPr>
              <a:t>postupná realimentace</a:t>
            </a:r>
            <a:r>
              <a:rPr lang="cs-CZ" sz="2400" dirty="0" smtClean="0"/>
              <a:t> během několika dnů (do týdne) </a:t>
            </a:r>
          </a:p>
          <a:p>
            <a:pPr lvl="1" eaLnBrk="1" hangingPunct="1"/>
            <a:r>
              <a:rPr lang="cs-CZ" sz="2000" dirty="0" smtClean="0"/>
              <a:t>vyhýbat se těžce stravitelným a dráždivým pokrmům</a:t>
            </a:r>
          </a:p>
          <a:p>
            <a:pPr lvl="1" eaLnBrk="1" hangingPunct="1"/>
            <a:r>
              <a:rPr lang="cs-CZ" sz="2000" dirty="0" smtClean="0"/>
              <a:t>suchary/tvrdé žemle </a:t>
            </a:r>
            <a:r>
              <a:rPr lang="cs-CZ" sz="2000" dirty="0" smtClean="0">
                <a:latin typeface="Century Schoolbook" panose="02040604050505020304" pitchFamily="18" charset="0"/>
              </a:rPr>
              <a:t>→</a:t>
            </a:r>
            <a:r>
              <a:rPr lang="cs-CZ" sz="2000" dirty="0" smtClean="0"/>
              <a:t> obilninové polévky (rýžová, krupková, z ovesných vloček) </a:t>
            </a:r>
            <a:r>
              <a:rPr lang="cs-CZ" sz="2000" dirty="0" smtClean="0">
                <a:latin typeface="Century Schoolbook" panose="02040604050505020304" pitchFamily="18" charset="0"/>
              </a:rPr>
              <a:t>→</a:t>
            </a:r>
            <a:r>
              <a:rPr lang="cs-CZ" sz="2000" dirty="0" smtClean="0"/>
              <a:t> vařená nebo dušená rýže, bramborová kaše (vše mírně osolené, bez tuku, bez mléka) </a:t>
            </a:r>
            <a:r>
              <a:rPr lang="cs-CZ" sz="2000" dirty="0" smtClean="0">
                <a:latin typeface="Century Schoolbook" panose="02040604050505020304" pitchFamily="18" charset="0"/>
              </a:rPr>
              <a:t>→</a:t>
            </a:r>
            <a:r>
              <a:rPr lang="cs-CZ" sz="2000" dirty="0" smtClean="0"/>
              <a:t> vařené libové maso, těstoviny, kousek čerstvého másla </a:t>
            </a:r>
            <a:r>
              <a:rPr lang="cs-CZ" sz="2000" dirty="0" smtClean="0">
                <a:latin typeface="Century Schoolbook" panose="02040604050505020304" pitchFamily="18" charset="0"/>
              </a:rPr>
              <a:t>→</a:t>
            </a:r>
            <a:r>
              <a:rPr lang="cs-CZ" sz="2000" dirty="0" smtClean="0"/>
              <a:t> „normální“ strava (cca během 3 dnů)</a:t>
            </a:r>
          </a:p>
          <a:p>
            <a:pPr lvl="1" eaLnBrk="1" hangingPunct="1"/>
            <a:endParaRPr lang="cs-CZ" sz="2000" dirty="0"/>
          </a:p>
          <a:p>
            <a:pPr lvl="1" eaLnBrk="1" hangingPunct="1"/>
            <a:endParaRPr lang="cs-CZ" sz="2000" dirty="0" smtClean="0"/>
          </a:p>
          <a:p>
            <a:pPr lvl="1" eaLnBrk="1" hangingPunct="1">
              <a:buFont typeface="Wingdings" pitchFamily="2" charset="2"/>
              <a:buNone/>
            </a:pPr>
            <a:endParaRPr lang="cs-CZ" sz="2000" dirty="0" smtClean="0"/>
          </a:p>
          <a:p>
            <a:pPr eaLnBrk="1" hangingPunct="1">
              <a:buFont typeface="Wingdings" pitchFamily="2" charset="2"/>
              <a:buNone/>
            </a:pPr>
            <a:endParaRPr lang="cs-CZ" sz="2400" dirty="0" smtClean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 smtClean="0"/>
              <a:t>Chronická gastritida</a:t>
            </a:r>
          </a:p>
        </p:txBody>
      </p:sp>
      <p:sp>
        <p:nvSpPr>
          <p:cNvPr id="358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974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sz="2400" dirty="0" smtClean="0"/>
              <a:t>Diagnózu chronického zánětu lze stanovit pouze </a:t>
            </a:r>
            <a:br>
              <a:rPr lang="cs-CZ" sz="2400" dirty="0" smtClean="0"/>
            </a:br>
            <a:r>
              <a:rPr lang="cs-CZ" sz="2400" dirty="0" smtClean="0"/>
              <a:t>z histologického vyšetření </a:t>
            </a:r>
          </a:p>
          <a:p>
            <a:pPr eaLnBrk="1" hangingPunct="1">
              <a:lnSpc>
                <a:spcPct val="90000"/>
              </a:lnSpc>
            </a:pPr>
            <a:r>
              <a:rPr lang="cs-CZ" sz="2400" dirty="0" smtClean="0"/>
              <a:t>Většinou asymptomatický průběh, může se projevovat jako akutní gastritida</a:t>
            </a:r>
          </a:p>
          <a:p>
            <a:pPr eaLnBrk="1" hangingPunct="1">
              <a:lnSpc>
                <a:spcPct val="90000"/>
              </a:lnSpc>
            </a:pPr>
            <a:endParaRPr lang="cs-CZ" sz="2400" dirty="0"/>
          </a:p>
          <a:p>
            <a:pPr eaLnBrk="1" hangingPunct="1">
              <a:lnSpc>
                <a:spcPct val="90000"/>
              </a:lnSpc>
            </a:pPr>
            <a:r>
              <a:rPr lang="cs-CZ" sz="2400" dirty="0"/>
              <a:t>Většinou vede k imunitnímu postižení žaludečních buněk produkujících </a:t>
            </a:r>
            <a:r>
              <a:rPr lang="cs-CZ" sz="2400" dirty="0" err="1"/>
              <a:t>HCl</a:t>
            </a:r>
            <a:r>
              <a:rPr lang="cs-CZ" sz="2400" dirty="0"/>
              <a:t> (parietálních b.) </a:t>
            </a:r>
            <a:r>
              <a:rPr lang="cs-CZ" sz="2400" dirty="0">
                <a:cs typeface="Times New Roman" pitchFamily="18" charset="0"/>
              </a:rPr>
              <a:t>→</a:t>
            </a:r>
            <a:r>
              <a:rPr lang="cs-CZ" sz="2400" dirty="0"/>
              <a:t> </a:t>
            </a:r>
            <a:r>
              <a:rPr lang="cs-CZ" sz="2400" b="1" dirty="0"/>
              <a:t>achlorhydrie, snížená produkce vnitřního faktoru</a:t>
            </a:r>
            <a:endParaRPr lang="cs-CZ" sz="2400" i="1" dirty="0"/>
          </a:p>
          <a:p>
            <a:pPr lvl="1" eaLnBrk="1" hangingPunct="1">
              <a:lnSpc>
                <a:spcPct val="90000"/>
              </a:lnSpc>
            </a:pPr>
            <a:r>
              <a:rPr lang="cs-CZ" dirty="0">
                <a:cs typeface="Arial" charset="0"/>
              </a:rPr>
              <a:t>→ </a:t>
            </a:r>
            <a:r>
              <a:rPr lang="cs-CZ" dirty="0"/>
              <a:t>snížení až zastavení sekrece </a:t>
            </a:r>
            <a:r>
              <a:rPr lang="cs-CZ" dirty="0" err="1"/>
              <a:t>HCl</a:t>
            </a:r>
            <a:r>
              <a:rPr lang="cs-CZ" dirty="0"/>
              <a:t> a pepsinu</a:t>
            </a:r>
          </a:p>
          <a:p>
            <a:pPr lvl="1" eaLnBrk="1" hangingPunct="1">
              <a:lnSpc>
                <a:spcPct val="90000"/>
              </a:lnSpc>
            </a:pPr>
            <a:r>
              <a:rPr lang="cs-CZ" dirty="0"/>
              <a:t>může to vést </a:t>
            </a:r>
            <a:r>
              <a:rPr lang="cs-CZ" dirty="0" smtClean="0"/>
              <a:t>k </a:t>
            </a:r>
            <a:r>
              <a:rPr lang="cs-CZ" dirty="0"/>
              <a:t>perniciózní anémii z nedostatku vitaminu B</a:t>
            </a:r>
            <a:r>
              <a:rPr lang="cs-CZ" baseline="-16000" dirty="0"/>
              <a:t>12 </a:t>
            </a:r>
            <a:endParaRPr lang="cs-CZ" sz="1600" dirty="0" smtClean="0"/>
          </a:p>
          <a:p>
            <a:pPr eaLnBrk="1" hangingPunct="1">
              <a:lnSpc>
                <a:spcPct val="90000"/>
              </a:lnSpc>
            </a:pPr>
            <a:endParaRPr lang="cs-CZ" sz="1600" dirty="0" smtClean="0"/>
          </a:p>
          <a:p>
            <a:pPr eaLnBrk="1" hangingPunct="1">
              <a:lnSpc>
                <a:spcPct val="90000"/>
              </a:lnSpc>
            </a:pPr>
            <a:endParaRPr lang="cs-CZ" sz="1600" dirty="0" smtClean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Chronická </a:t>
            </a:r>
            <a:r>
              <a:rPr lang="cs-CZ" dirty="0" smtClean="0"/>
              <a:t>gastritida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sz="1600" dirty="0"/>
              <a:t>Typ A (autoimunitní)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1600" dirty="0"/>
              <a:t>Postižen fundus a corpus – protilátky proti krycím buňkám žaludeční sliznice a proti vnitřnímu faktoru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1600" dirty="0"/>
              <a:t>Vyvíjí se atrofie žaludeční sliznice s </a:t>
            </a:r>
            <a:r>
              <a:rPr lang="cs-CZ" sz="1600" dirty="0" err="1"/>
              <a:t>hypaciditou</a:t>
            </a:r>
            <a:r>
              <a:rPr lang="cs-CZ" sz="1600" dirty="0"/>
              <a:t> až </a:t>
            </a:r>
            <a:r>
              <a:rPr lang="cs-CZ" sz="1600" dirty="0" err="1"/>
              <a:t>anaciditou</a:t>
            </a:r>
            <a:endParaRPr lang="cs-CZ" sz="1600" dirty="0"/>
          </a:p>
          <a:p>
            <a:pPr lvl="1" eaLnBrk="1" hangingPunct="1">
              <a:lnSpc>
                <a:spcPct val="90000"/>
              </a:lnSpc>
            </a:pPr>
            <a:r>
              <a:rPr lang="cs-CZ" sz="1600" dirty="0"/>
              <a:t>Nevytváří se vnitřní faktor – B</a:t>
            </a:r>
            <a:r>
              <a:rPr lang="cs-CZ" sz="1600" baseline="-25000" dirty="0"/>
              <a:t>12</a:t>
            </a:r>
            <a:r>
              <a:rPr lang="cs-CZ" sz="1600" dirty="0"/>
              <a:t> se nemůže resorbovat</a:t>
            </a:r>
          </a:p>
          <a:p>
            <a:pPr eaLnBrk="1" hangingPunct="1">
              <a:lnSpc>
                <a:spcPct val="90000"/>
              </a:lnSpc>
            </a:pPr>
            <a:r>
              <a:rPr lang="cs-CZ" sz="1600" dirty="0"/>
              <a:t>Typ B (bakteriální)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1600" dirty="0"/>
              <a:t>Vyvolána osídlením žaludeční sliznice </a:t>
            </a:r>
            <a:r>
              <a:rPr lang="cs-CZ" sz="1600" i="1" dirty="0"/>
              <a:t>H. </a:t>
            </a:r>
            <a:r>
              <a:rPr lang="cs-CZ" sz="1600" i="1" dirty="0" err="1"/>
              <a:t>pylori</a:t>
            </a:r>
            <a:r>
              <a:rPr lang="cs-CZ" sz="1600" i="1" dirty="0"/>
              <a:t> </a:t>
            </a:r>
            <a:r>
              <a:rPr lang="cs-CZ" sz="1600" dirty="0"/>
              <a:t>(zejména v antru a v </a:t>
            </a:r>
            <a:r>
              <a:rPr lang="cs-CZ" sz="1600" dirty="0" err="1"/>
              <a:t>corpu</a:t>
            </a:r>
            <a:r>
              <a:rPr lang="cs-CZ" sz="1600" dirty="0"/>
              <a:t>)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1600" dirty="0"/>
              <a:t>Vyvíjí se atrofie žaludeční sliznice s </a:t>
            </a:r>
            <a:r>
              <a:rPr lang="cs-CZ" sz="1600" dirty="0" err="1"/>
              <a:t>hypaciditou</a:t>
            </a:r>
            <a:r>
              <a:rPr lang="cs-CZ" sz="1600" dirty="0"/>
              <a:t> až </a:t>
            </a:r>
            <a:r>
              <a:rPr lang="cs-CZ" sz="1600" dirty="0" err="1"/>
              <a:t>anaciditou</a:t>
            </a:r>
            <a:endParaRPr lang="cs-CZ" sz="1600" dirty="0"/>
          </a:p>
          <a:p>
            <a:pPr eaLnBrk="1" hangingPunct="1">
              <a:lnSpc>
                <a:spcPct val="90000"/>
              </a:lnSpc>
            </a:pPr>
            <a:r>
              <a:rPr lang="cs-CZ" sz="1600" dirty="0"/>
              <a:t>Typ C (chemicko-toxická)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1600" dirty="0"/>
              <a:t>Vzniká působením nesteroidních antirevmatik a/nebo refluxem žluči z </a:t>
            </a:r>
            <a:r>
              <a:rPr lang="cs-CZ" sz="1600" dirty="0" smtClean="0"/>
              <a:t>duodena</a:t>
            </a:r>
            <a:endParaRPr lang="cs-CZ" sz="1600" b="1" dirty="0" smtClean="0"/>
          </a:p>
          <a:p>
            <a:pPr marL="0" indent="0" eaLnBrk="1" hangingPunct="1">
              <a:lnSpc>
                <a:spcPct val="90000"/>
              </a:lnSpc>
              <a:buNone/>
            </a:pPr>
            <a:endParaRPr lang="cs-CZ" sz="1600" b="1" dirty="0" smtClean="0"/>
          </a:p>
          <a:p>
            <a:pPr eaLnBrk="1" hangingPunct="1">
              <a:lnSpc>
                <a:spcPct val="90000"/>
              </a:lnSpc>
            </a:pPr>
            <a:r>
              <a:rPr lang="cs-CZ" sz="1600" b="1" dirty="0" smtClean="0"/>
              <a:t>Léčba</a:t>
            </a:r>
            <a:r>
              <a:rPr lang="cs-CZ" sz="1600" b="1" dirty="0"/>
              <a:t>:</a:t>
            </a:r>
            <a:r>
              <a:rPr lang="cs-CZ" sz="1600" dirty="0"/>
              <a:t> 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1600" dirty="0" smtClean="0"/>
              <a:t>Lehká, plnohodnotná strava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1600" b="1" dirty="0" smtClean="0"/>
              <a:t>potraviny </a:t>
            </a:r>
            <a:r>
              <a:rPr lang="cs-CZ" sz="1600" b="1" dirty="0"/>
              <a:t>stimulující sekreci </a:t>
            </a:r>
            <a:r>
              <a:rPr lang="cs-CZ" sz="1600" b="1" dirty="0" err="1"/>
              <a:t>HCl</a:t>
            </a:r>
            <a:r>
              <a:rPr lang="cs-CZ" sz="1600" dirty="0"/>
              <a:t>: masové a silné zeleninové vývary, sycené nápoje, malé množství alkoholických nápojů, </a:t>
            </a:r>
            <a:r>
              <a:rPr lang="cs-CZ" sz="1600" dirty="0" smtClean="0"/>
              <a:t>kořeněné pokrmy…</a:t>
            </a:r>
            <a:endParaRPr lang="cs-CZ" sz="1600" dirty="0"/>
          </a:p>
          <a:p>
            <a:pPr lvl="1" eaLnBrk="1" hangingPunct="1">
              <a:lnSpc>
                <a:spcPct val="90000"/>
              </a:lnSpc>
            </a:pPr>
            <a:r>
              <a:rPr lang="cs-CZ" sz="1600" dirty="0"/>
              <a:t>substituce vitaminu B</a:t>
            </a:r>
            <a:r>
              <a:rPr lang="cs-CZ" sz="1600" baseline="-25000" dirty="0"/>
              <a:t>12</a:t>
            </a:r>
            <a:r>
              <a:rPr lang="cs-CZ" sz="1600" dirty="0"/>
              <a:t> při perniciózní anémii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1884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4000" dirty="0" smtClean="0"/>
              <a:t>3. Vředová choroba žaludku a duodena</a:t>
            </a:r>
          </a:p>
        </p:txBody>
      </p:sp>
      <p:sp>
        <p:nvSpPr>
          <p:cNvPr id="3686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1557338"/>
            <a:ext cx="5688013" cy="5068887"/>
          </a:xfrm>
        </p:spPr>
        <p:txBody>
          <a:bodyPr/>
          <a:lstStyle/>
          <a:p>
            <a:pPr eaLnBrk="1" hangingPunct="1"/>
            <a:r>
              <a:rPr lang="cs-CZ" sz="2000" dirty="0" smtClean="0"/>
              <a:t>Multifaktoriální, </a:t>
            </a:r>
            <a:r>
              <a:rPr lang="cs-CZ" sz="2000" dirty="0" err="1" smtClean="0"/>
              <a:t>polyetiologické</a:t>
            </a:r>
            <a:r>
              <a:rPr lang="cs-CZ" sz="2000" dirty="0" smtClean="0"/>
              <a:t> onemocnění horní části GIT (nejčastěji žaludku a dvanáctníku), při kterém dochází k poškození sliznice žaludku nebo dvanáctníku vyvolané nejčastěji mikroorganismem </a:t>
            </a:r>
            <a:r>
              <a:rPr lang="cs-CZ" sz="2000" i="1" dirty="0" err="1" smtClean="0"/>
              <a:t>Helicobacter</a:t>
            </a:r>
            <a:r>
              <a:rPr lang="cs-CZ" sz="2000" i="1" dirty="0" smtClean="0"/>
              <a:t> </a:t>
            </a:r>
            <a:r>
              <a:rPr lang="cs-CZ" sz="2000" i="1" dirty="0" err="1" smtClean="0"/>
              <a:t>pylori</a:t>
            </a:r>
            <a:endParaRPr lang="cs-CZ" sz="2000" i="1" dirty="0" smtClean="0"/>
          </a:p>
          <a:p>
            <a:pPr eaLnBrk="1" hangingPunct="1"/>
            <a:r>
              <a:rPr lang="cs-CZ" sz="2000" dirty="0" smtClean="0"/>
              <a:t>Při hlubším poškození sliznice pronikajícím pod slizniční svalovinu hovoříme o </a:t>
            </a:r>
            <a:r>
              <a:rPr lang="cs-CZ" sz="2000" b="1" dirty="0" smtClean="0"/>
              <a:t>ulceraci</a:t>
            </a:r>
            <a:endParaRPr lang="cs-CZ" sz="2000" dirty="0" smtClean="0"/>
          </a:p>
          <a:p>
            <a:pPr eaLnBrk="1" hangingPunct="1"/>
            <a:r>
              <a:rPr lang="cs-CZ" sz="2000" dirty="0" smtClean="0"/>
              <a:t>Méně závažný defekt – </a:t>
            </a:r>
            <a:r>
              <a:rPr lang="cs-CZ" sz="2000" b="1" dirty="0" smtClean="0"/>
              <a:t>eroze</a:t>
            </a:r>
            <a:r>
              <a:rPr lang="cs-CZ" sz="2000" dirty="0" smtClean="0"/>
              <a:t> – zasahuje pouze povrch sliznice</a:t>
            </a:r>
          </a:p>
          <a:p>
            <a:pPr marL="0" indent="0" eaLnBrk="1" hangingPunct="1">
              <a:buNone/>
            </a:pPr>
            <a:endParaRPr lang="cs-CZ" sz="2000" dirty="0"/>
          </a:p>
        </p:txBody>
      </p:sp>
      <p:pic>
        <p:nvPicPr>
          <p:cNvPr id="36867" name="Picture 4" descr="peptický vřed"/>
          <p:cNvPicPr>
            <a:picLocks noGrp="1" noChangeAspect="1" noChangeArrowheads="1"/>
          </p:cNvPicPr>
          <p:nvPr>
            <p:ph type="body"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084888" y="2565400"/>
            <a:ext cx="2540000" cy="2590800"/>
          </a:xfr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Epidemiologie vředové choroby</a:t>
            </a:r>
          </a:p>
        </p:txBody>
      </p:sp>
      <p:sp>
        <p:nvSpPr>
          <p:cNvPr id="3789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dirty="0" smtClean="0"/>
              <a:t>až 10</a:t>
            </a:r>
            <a:r>
              <a:rPr lang="en-US" dirty="0" smtClean="0"/>
              <a:t>% </a:t>
            </a:r>
            <a:r>
              <a:rPr lang="cs-CZ" dirty="0" smtClean="0"/>
              <a:t>populace</a:t>
            </a:r>
          </a:p>
          <a:p>
            <a:pPr eaLnBrk="1" hangingPunct="1"/>
            <a:r>
              <a:rPr lang="cs-CZ" dirty="0" smtClean="0"/>
              <a:t>stejně často u obou pohlaví</a:t>
            </a:r>
          </a:p>
          <a:p>
            <a:pPr eaLnBrk="1" hangingPunct="1"/>
            <a:r>
              <a:rPr lang="cs-CZ" dirty="0" smtClean="0"/>
              <a:t>častější </a:t>
            </a:r>
          </a:p>
          <a:p>
            <a:pPr lvl="1" eaLnBrk="1" hangingPunct="1"/>
            <a:r>
              <a:rPr lang="cs-CZ" dirty="0" smtClean="0"/>
              <a:t>u osob s krevní skupinou 0 </a:t>
            </a:r>
          </a:p>
          <a:p>
            <a:pPr lvl="1" eaLnBrk="1" hangingPunct="1"/>
            <a:r>
              <a:rPr lang="cs-CZ" dirty="0" smtClean="0"/>
              <a:t>u osob, které pravidelně kouří</a:t>
            </a:r>
          </a:p>
          <a:p>
            <a:pPr lvl="1" eaLnBrk="1" hangingPunct="1"/>
            <a:r>
              <a:rPr lang="cs-CZ" dirty="0" smtClean="0"/>
              <a:t>u psychicky náročných povolání</a:t>
            </a:r>
          </a:p>
          <a:p>
            <a:pPr eaLnBrk="1" hangingPunct="1"/>
            <a:r>
              <a:rPr lang="cs-CZ" dirty="0" smtClean="0"/>
              <a:t>Obecně: žaludeční vředy častěji ve vyšším věku, dvanáctníkové u mladších jedinců</a:t>
            </a:r>
          </a:p>
          <a:p>
            <a:pPr eaLnBrk="1" hangingPunct="1"/>
            <a:endParaRPr lang="cs-CZ" dirty="0" smtClean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Etiopatogeneze vředové choroby</a:t>
            </a:r>
          </a:p>
        </p:txBody>
      </p:sp>
      <p:sp>
        <p:nvSpPr>
          <p:cNvPr id="3891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z="2400" dirty="0" smtClean="0"/>
              <a:t>Nerovnováha mezi protektivními </a:t>
            </a:r>
            <a:br>
              <a:rPr lang="cs-CZ" sz="2400" dirty="0" smtClean="0"/>
            </a:br>
            <a:r>
              <a:rPr lang="cs-CZ" sz="2400" dirty="0" smtClean="0"/>
              <a:t>a agresivními faktory + infekce </a:t>
            </a:r>
            <a:r>
              <a:rPr lang="cs-CZ" sz="2400" i="1" dirty="0" smtClean="0"/>
              <a:t>H. </a:t>
            </a:r>
            <a:r>
              <a:rPr lang="cs-CZ" sz="2400" i="1" dirty="0" err="1" smtClean="0"/>
              <a:t>pylori</a:t>
            </a:r>
            <a:r>
              <a:rPr lang="cs-CZ" sz="2400" dirty="0" smtClean="0"/>
              <a:t>!!!</a:t>
            </a:r>
          </a:p>
          <a:p>
            <a:pPr eaLnBrk="1" hangingPunct="1"/>
            <a:r>
              <a:rPr lang="cs-CZ" sz="2200" b="1" dirty="0" smtClean="0"/>
              <a:t>Protektivní faktory </a:t>
            </a:r>
          </a:p>
          <a:p>
            <a:pPr lvl="1" eaLnBrk="1" hangingPunct="1"/>
            <a:r>
              <a:rPr lang="cs-CZ" sz="2000" dirty="0" smtClean="0"/>
              <a:t>Žaludeční hlen, jeho optimální skladba </a:t>
            </a:r>
            <a:br>
              <a:rPr lang="cs-CZ" sz="2000" dirty="0" smtClean="0"/>
            </a:br>
            <a:r>
              <a:rPr lang="cs-CZ" sz="2000" dirty="0" smtClean="0"/>
              <a:t>a množství</a:t>
            </a:r>
          </a:p>
          <a:p>
            <a:pPr lvl="1" eaLnBrk="1" hangingPunct="1"/>
            <a:r>
              <a:rPr lang="cs-CZ" sz="2000" dirty="0" smtClean="0"/>
              <a:t>Alkalická sekrece bikarbonátů v žaludeční šťávě potřebné k neutralizaci kyseliny</a:t>
            </a:r>
          </a:p>
          <a:p>
            <a:pPr lvl="1" eaLnBrk="1" hangingPunct="1"/>
            <a:r>
              <a:rPr lang="cs-CZ" sz="2000" dirty="0"/>
              <a:t>Mikrocirkulace v žaludeční </a:t>
            </a:r>
            <a:r>
              <a:rPr lang="cs-CZ" sz="2000" dirty="0" smtClean="0"/>
              <a:t>sliznici</a:t>
            </a:r>
          </a:p>
          <a:p>
            <a:pPr lvl="1" eaLnBrk="1" hangingPunct="1"/>
            <a:r>
              <a:rPr lang="cs-CZ" sz="2000" dirty="0" smtClean="0"/>
              <a:t>Regenerační schopnost buněk epitelu</a:t>
            </a:r>
          </a:p>
          <a:p>
            <a:pPr lvl="1" eaLnBrk="1" hangingPunct="1"/>
            <a:r>
              <a:rPr lang="cs-CZ" sz="2000" dirty="0" smtClean="0"/>
              <a:t>Normální sekrece endogenních prostaglandinů (PGE</a:t>
            </a:r>
            <a:r>
              <a:rPr lang="cs-CZ" sz="2000" baseline="-16000" dirty="0" smtClean="0"/>
              <a:t>2</a:t>
            </a:r>
            <a:r>
              <a:rPr lang="cs-CZ" sz="2000" dirty="0" smtClean="0"/>
              <a:t>, PGI</a:t>
            </a:r>
            <a:r>
              <a:rPr lang="cs-CZ" sz="2000" baseline="-16000" dirty="0" smtClean="0"/>
              <a:t>2</a:t>
            </a:r>
            <a:r>
              <a:rPr lang="cs-CZ" sz="2000" dirty="0" smtClean="0"/>
              <a:t>) a NO s </a:t>
            </a:r>
            <a:r>
              <a:rPr lang="cs-CZ" sz="2000" dirty="0" err="1" smtClean="0"/>
              <a:t>vazodilatačními</a:t>
            </a:r>
            <a:r>
              <a:rPr lang="cs-CZ" sz="2000" dirty="0" smtClean="0"/>
              <a:t> účinky</a:t>
            </a:r>
          </a:p>
          <a:p>
            <a:pPr lvl="2" eaLnBrk="1" hangingPunct="1"/>
            <a:r>
              <a:rPr lang="cs-CZ" sz="1800" dirty="0" smtClean="0"/>
              <a:t>Dobré prokrvení gastroduodenální sliznice </a:t>
            </a:r>
            <a:br>
              <a:rPr lang="cs-CZ" sz="1800" dirty="0" smtClean="0"/>
            </a:br>
            <a:r>
              <a:rPr lang="cs-CZ" sz="1800" dirty="0" smtClean="0"/>
              <a:t>a podslizničních vrstev</a:t>
            </a:r>
          </a:p>
          <a:p>
            <a:pPr eaLnBrk="1" hangingPunct="1"/>
            <a:endParaRPr lang="cs-CZ" sz="2400" dirty="0" smtClean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Etiopatogeneze vředové choroby</a:t>
            </a:r>
          </a:p>
        </p:txBody>
      </p:sp>
      <p:sp>
        <p:nvSpPr>
          <p:cNvPr id="399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244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sz="2600" b="1" dirty="0" smtClean="0"/>
              <a:t>Agresivní faktory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2000" dirty="0" smtClean="0"/>
              <a:t>Endogenní</a:t>
            </a:r>
          </a:p>
          <a:p>
            <a:pPr lvl="2" eaLnBrk="1" hangingPunct="1">
              <a:lnSpc>
                <a:spcPct val="90000"/>
              </a:lnSpc>
            </a:pPr>
            <a:r>
              <a:rPr lang="cs-CZ" sz="1800" dirty="0" smtClean="0"/>
              <a:t>kyselina chlorovodíková</a:t>
            </a:r>
          </a:p>
          <a:p>
            <a:pPr lvl="2" eaLnBrk="1" hangingPunct="1">
              <a:lnSpc>
                <a:spcPct val="90000"/>
              </a:lnSpc>
            </a:pPr>
            <a:r>
              <a:rPr lang="cs-CZ" sz="1800" dirty="0" smtClean="0"/>
              <a:t>pepsin</a:t>
            </a:r>
          </a:p>
          <a:p>
            <a:pPr lvl="2" eaLnBrk="1" hangingPunct="1">
              <a:lnSpc>
                <a:spcPct val="90000"/>
              </a:lnSpc>
            </a:pPr>
            <a:r>
              <a:rPr lang="cs-CZ" sz="1800" dirty="0" smtClean="0"/>
              <a:t>zpětný tok žluče a enzymů slinivky břišní z duodena </a:t>
            </a:r>
            <a:br>
              <a:rPr lang="cs-CZ" sz="1800" dirty="0" smtClean="0"/>
            </a:br>
            <a:r>
              <a:rPr lang="cs-CZ" sz="1800" dirty="0" smtClean="0"/>
              <a:t>do žaludku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2000" dirty="0" smtClean="0"/>
              <a:t>Exogenní</a:t>
            </a:r>
          </a:p>
          <a:p>
            <a:pPr lvl="2" eaLnBrk="1" hangingPunct="1">
              <a:lnSpc>
                <a:spcPct val="90000"/>
              </a:lnSpc>
            </a:pPr>
            <a:r>
              <a:rPr lang="cs-CZ" sz="1800" i="1" dirty="0" err="1" smtClean="0"/>
              <a:t>Helicobacter</a:t>
            </a:r>
            <a:r>
              <a:rPr lang="cs-CZ" sz="1800" i="1" dirty="0" smtClean="0"/>
              <a:t> </a:t>
            </a:r>
            <a:r>
              <a:rPr lang="cs-CZ" sz="1800" i="1" dirty="0" err="1" smtClean="0"/>
              <a:t>pylori</a:t>
            </a:r>
            <a:endParaRPr lang="cs-CZ" sz="1800" i="1" dirty="0" smtClean="0"/>
          </a:p>
          <a:p>
            <a:pPr lvl="2" eaLnBrk="1" hangingPunct="1">
              <a:lnSpc>
                <a:spcPct val="90000"/>
              </a:lnSpc>
            </a:pPr>
            <a:r>
              <a:rPr lang="cs-CZ" sz="1800" dirty="0" smtClean="0"/>
              <a:t>ulcerogenní vliv některých léčiv (nesteroidní antirevmatika, kyselina acetylsalicylová, kortikoidy, cytostatika) – mění fyzikálně chemickou skladbu žaludečního hlenu</a:t>
            </a:r>
          </a:p>
          <a:p>
            <a:pPr lvl="2" eaLnBrk="1" hangingPunct="1">
              <a:lnSpc>
                <a:spcPct val="90000"/>
              </a:lnSpc>
            </a:pPr>
            <a:r>
              <a:rPr lang="cs-CZ" sz="1800" dirty="0" smtClean="0"/>
              <a:t>kouření </a:t>
            </a:r>
          </a:p>
          <a:p>
            <a:pPr lvl="2" eaLnBrk="1" hangingPunct="1">
              <a:lnSpc>
                <a:spcPct val="90000"/>
              </a:lnSpc>
            </a:pPr>
            <a:r>
              <a:rPr lang="cs-CZ" sz="1800" dirty="0" smtClean="0"/>
              <a:t>některé potraviny a nápoje (koření, alkohol, káva,...)</a:t>
            </a:r>
          </a:p>
          <a:p>
            <a:pPr lvl="2" eaLnBrk="1" hangingPunct="1">
              <a:lnSpc>
                <a:spcPct val="90000"/>
              </a:lnSpc>
            </a:pPr>
            <a:r>
              <a:rPr lang="cs-CZ" sz="1800" dirty="0" smtClean="0"/>
              <a:t>stres </a:t>
            </a:r>
          </a:p>
          <a:p>
            <a:pPr lvl="2" eaLnBrk="1" hangingPunct="1">
              <a:lnSpc>
                <a:spcPct val="90000"/>
              </a:lnSpc>
            </a:pPr>
            <a:r>
              <a:rPr lang="cs-CZ" sz="1800" dirty="0" smtClean="0"/>
              <a:t>gastritidy</a:t>
            </a:r>
          </a:p>
        </p:txBody>
      </p:sp>
      <p:pic>
        <p:nvPicPr>
          <p:cNvPr id="39939" name="Picture 5" descr="Soubor:EMpylori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1863" y="1341438"/>
            <a:ext cx="2449512" cy="163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Anatomie a fyziologie žaludku</a:t>
            </a:r>
          </a:p>
        </p:txBody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Žaludek je nejširší, vakovitá část GITu</a:t>
            </a:r>
          </a:p>
          <a:p>
            <a:pPr eaLnBrk="1" hangingPunct="1"/>
            <a:r>
              <a:rPr lang="cs-CZ" smtClean="0"/>
              <a:t>Proměnlivý tvar (dle náplně, polohy těla, tělesné konstituce, věku,…)</a:t>
            </a:r>
          </a:p>
          <a:p>
            <a:pPr eaLnBrk="1" hangingPunct="1"/>
            <a:r>
              <a:rPr lang="cs-CZ" smtClean="0"/>
              <a:t>Kapacita 1-1,5 l rozmělněné potravy</a:t>
            </a:r>
          </a:p>
          <a:p>
            <a:pPr eaLnBrk="1" hangingPunct="1"/>
            <a:r>
              <a:rPr lang="cs-CZ" smtClean="0"/>
              <a:t>V levé brániční klenbě</a:t>
            </a:r>
          </a:p>
          <a:p>
            <a:pPr eaLnBrk="1" hangingPunct="1"/>
            <a:r>
              <a:rPr lang="cs-CZ" smtClean="0"/>
              <a:t>Přední stranou se dotýká jater, bránice </a:t>
            </a:r>
          </a:p>
          <a:p>
            <a:pPr eaLnBrk="1" hangingPunct="1">
              <a:buFont typeface="Wingdings" pitchFamily="2" charset="2"/>
              <a:buNone/>
            </a:pPr>
            <a:r>
              <a:rPr lang="cs-CZ" smtClean="0"/>
              <a:t>	a stěny břišní</a:t>
            </a:r>
          </a:p>
          <a:p>
            <a:pPr eaLnBrk="1" hangingPunct="1"/>
            <a:r>
              <a:rPr lang="cs-CZ" smtClean="0"/>
              <a:t>Zadní strana – levá ledvina, nadledvina, slezina, slinivka břišní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Klinický obraz vředové choroby</a:t>
            </a:r>
          </a:p>
        </p:txBody>
      </p:sp>
      <p:sp>
        <p:nvSpPr>
          <p:cNvPr id="4096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sz="2400" dirty="0" smtClean="0"/>
              <a:t>epizodický výskyt na jaře a na podzim</a:t>
            </a:r>
          </a:p>
          <a:p>
            <a:pPr eaLnBrk="1" hangingPunct="1">
              <a:lnSpc>
                <a:spcPct val="90000"/>
              </a:lnSpc>
            </a:pPr>
            <a:r>
              <a:rPr lang="cs-CZ" sz="2400" b="1" u="sng" dirty="0" smtClean="0"/>
              <a:t>Duodenální vřed:</a:t>
            </a:r>
            <a:r>
              <a:rPr lang="cs-CZ" sz="2400" dirty="0" smtClean="0"/>
              <a:t> bolest v epigastriu, která se vyskytuje </a:t>
            </a:r>
            <a:r>
              <a:rPr lang="cs-CZ" sz="2400" b="1" dirty="0" smtClean="0"/>
              <a:t>nalačno</a:t>
            </a:r>
            <a:r>
              <a:rPr lang="cs-CZ" sz="2400" dirty="0" smtClean="0"/>
              <a:t> (2 až 6 hodin po jídle, v noci budí ze spánku). Bolest ustupuje po požití stravy a po antacidech. Chuť k jídlu je zachována, pacienti často přibírají.</a:t>
            </a:r>
          </a:p>
          <a:p>
            <a:pPr eaLnBrk="1" hangingPunct="1">
              <a:lnSpc>
                <a:spcPct val="90000"/>
              </a:lnSpc>
            </a:pPr>
            <a:r>
              <a:rPr lang="cs-CZ" sz="2400" b="1" u="sng" dirty="0" smtClean="0"/>
              <a:t>Žaludeční vřed:</a:t>
            </a:r>
            <a:r>
              <a:rPr lang="cs-CZ" sz="2400" dirty="0" smtClean="0"/>
              <a:t> bolest </a:t>
            </a:r>
            <a:r>
              <a:rPr lang="cs-CZ" sz="2400" b="1" dirty="0" smtClean="0"/>
              <a:t>po jídle</a:t>
            </a:r>
            <a:r>
              <a:rPr lang="cs-CZ" sz="2400" dirty="0" smtClean="0"/>
              <a:t> (čím blíže je vřed kardii, tím dříve po jídle se objeví bolest), pacienti proto méně jí, hubnou</a:t>
            </a:r>
          </a:p>
          <a:p>
            <a:pPr eaLnBrk="1" hangingPunct="1">
              <a:lnSpc>
                <a:spcPct val="90000"/>
              </a:lnSpc>
            </a:pPr>
            <a:r>
              <a:rPr lang="cs-CZ" sz="2400" dirty="0" smtClean="0"/>
              <a:t>U méně než 10 </a:t>
            </a:r>
            <a:r>
              <a:rPr lang="en-US" sz="2400" dirty="0" smtClean="0"/>
              <a:t>%</a:t>
            </a:r>
            <a:r>
              <a:rPr lang="cs-CZ" sz="2400" dirty="0" smtClean="0"/>
              <a:t> pacientů může probíhat bez příznaků, příp. nespecifické příznaky (nechutenství, hubnutí, nevolnost, zvracení, bušení srdce). Prvním projevem pak může být až komplikace – perforace či krvácení.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Komplikace vředové choroby</a:t>
            </a:r>
          </a:p>
        </p:txBody>
      </p:sp>
      <p:sp>
        <p:nvSpPr>
          <p:cNvPr id="4198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z="2400" dirty="0" smtClean="0"/>
              <a:t>Krvácení z vředu </a:t>
            </a:r>
          </a:p>
          <a:p>
            <a:pPr eaLnBrk="1" hangingPunct="1"/>
            <a:r>
              <a:rPr lang="cs-CZ" sz="2400" dirty="0" smtClean="0"/>
              <a:t>Perforace </a:t>
            </a:r>
          </a:p>
          <a:p>
            <a:pPr lvl="1" eaLnBrk="1" hangingPunct="1"/>
            <a:r>
              <a:rPr lang="cs-CZ" sz="2000" dirty="0" smtClean="0"/>
              <a:t>proniknutí vředu do peritoneální dutiny 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cs-CZ" sz="2000" dirty="0" smtClean="0"/>
              <a:t>	s možností vzniku zánětu pobřišnice (náhlá prudká až krutá bolest, rychle se vyvíjí obraz akutní břišní příhody a šoku)</a:t>
            </a:r>
          </a:p>
          <a:p>
            <a:pPr eaLnBrk="1" hangingPunct="1"/>
            <a:r>
              <a:rPr lang="cs-CZ" sz="2400" dirty="0" smtClean="0"/>
              <a:t>Penetrace </a:t>
            </a:r>
          </a:p>
          <a:p>
            <a:pPr lvl="1" eaLnBrk="1" hangingPunct="1"/>
            <a:r>
              <a:rPr lang="cs-CZ" sz="2000" dirty="0" smtClean="0"/>
              <a:t>vředová léze proniká do okolních orgánů (zejména duodenální vřed do pankreatu)</a:t>
            </a:r>
          </a:p>
          <a:p>
            <a:pPr eaLnBrk="1" hangingPunct="1"/>
            <a:r>
              <a:rPr lang="cs-CZ" sz="2400" dirty="0" smtClean="0"/>
              <a:t>Stenóza pyloru</a:t>
            </a:r>
          </a:p>
          <a:p>
            <a:pPr lvl="1" eaLnBrk="1" hangingPunct="1"/>
            <a:r>
              <a:rPr lang="cs-CZ" sz="2000" dirty="0"/>
              <a:t>d</a:t>
            </a:r>
            <a:r>
              <a:rPr lang="cs-CZ" sz="2000" dirty="0" smtClean="0"/>
              <a:t>oprovázena pocitem plnosti a zvracení stagnujícího obsahu se zbytky potravy staršího data</a:t>
            </a:r>
          </a:p>
          <a:p>
            <a:pPr eaLnBrk="1" hangingPunct="1"/>
            <a:r>
              <a:rPr lang="cs-CZ" sz="2400" dirty="0" smtClean="0"/>
              <a:t>Nádorová přeměna vředu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Léčba vředové choroby</a:t>
            </a:r>
          </a:p>
        </p:txBody>
      </p:sp>
      <p:sp>
        <p:nvSpPr>
          <p:cNvPr id="4301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dirty="0" smtClean="0"/>
              <a:t>Farmakoterapie (</a:t>
            </a:r>
            <a:r>
              <a:rPr lang="cs-CZ" u="sng" dirty="0" smtClean="0"/>
              <a:t>ATB proti </a:t>
            </a:r>
            <a:r>
              <a:rPr lang="cs-CZ" i="1" u="sng" dirty="0" smtClean="0"/>
              <a:t>HP - eradikace</a:t>
            </a:r>
            <a:r>
              <a:rPr lang="cs-CZ" dirty="0" smtClean="0"/>
              <a:t>)</a:t>
            </a:r>
          </a:p>
          <a:p>
            <a:pPr eaLnBrk="1" hangingPunct="1"/>
            <a:r>
              <a:rPr lang="cs-CZ" dirty="0" smtClean="0"/>
              <a:t>Režimová opatření: </a:t>
            </a:r>
          </a:p>
          <a:p>
            <a:pPr lvl="1" eaLnBrk="1" hangingPunct="1"/>
            <a:r>
              <a:rPr lang="cs-CZ" dirty="0" smtClean="0"/>
              <a:t>psychický klid – omezit stres</a:t>
            </a:r>
          </a:p>
          <a:p>
            <a:pPr lvl="1" eaLnBrk="1" hangingPunct="1"/>
            <a:r>
              <a:rPr lang="cs-CZ" dirty="0" smtClean="0"/>
              <a:t>dostatek spánku i celkového uvolnění</a:t>
            </a:r>
          </a:p>
          <a:p>
            <a:pPr lvl="1" eaLnBrk="1" hangingPunct="1"/>
            <a:r>
              <a:rPr lang="cs-CZ" dirty="0" smtClean="0"/>
              <a:t>omezení fyzické námahy</a:t>
            </a:r>
          </a:p>
          <a:p>
            <a:pPr lvl="1" eaLnBrk="1" hangingPunct="1"/>
            <a:r>
              <a:rPr lang="cs-CZ" dirty="0" smtClean="0"/>
              <a:t>zákaz nebo alespoň omezení kouření</a:t>
            </a:r>
          </a:p>
          <a:p>
            <a:pPr lvl="1" eaLnBrk="1" hangingPunct="1"/>
            <a:r>
              <a:rPr lang="cs-CZ" dirty="0" smtClean="0"/>
              <a:t>zákaz nebo omezení ulcerogenních léků</a:t>
            </a:r>
          </a:p>
          <a:p>
            <a:pPr lvl="1" eaLnBrk="1" hangingPunct="1"/>
            <a:r>
              <a:rPr lang="cs-CZ" b="1" dirty="0" smtClean="0"/>
              <a:t>DIETNÍ OPATŘENÍ</a:t>
            </a:r>
          </a:p>
          <a:p>
            <a:pPr eaLnBrk="1" hangingPunct="1"/>
            <a:endParaRPr lang="cs-CZ" dirty="0" smtClean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4000" dirty="0" smtClean="0"/>
              <a:t>Vředová choroba  </a:t>
            </a:r>
            <a:br>
              <a:rPr lang="cs-CZ" sz="4000" dirty="0" smtClean="0"/>
            </a:br>
            <a:r>
              <a:rPr lang="cs-CZ" sz="4000" dirty="0" smtClean="0"/>
              <a:t>			</a:t>
            </a:r>
            <a:r>
              <a:rPr lang="cs-CZ" sz="4000" b="1" dirty="0" smtClean="0"/>
              <a:t>DIETNÍ OPATŘENÍ</a:t>
            </a:r>
          </a:p>
        </p:txBody>
      </p:sp>
      <p:sp>
        <p:nvSpPr>
          <p:cNvPr id="4403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sz="1800" dirty="0" smtClean="0"/>
              <a:t>Neexistuje žádná </a:t>
            </a:r>
            <a:r>
              <a:rPr lang="cs-CZ" sz="1800" dirty="0"/>
              <a:t>jednotná </a:t>
            </a:r>
            <a:r>
              <a:rPr lang="cs-CZ" sz="1800" dirty="0" smtClean="0"/>
              <a:t>dieta - nutno </a:t>
            </a:r>
            <a:r>
              <a:rPr lang="cs-CZ" sz="1800" dirty="0"/>
              <a:t>respektovat </a:t>
            </a:r>
            <a:r>
              <a:rPr lang="cs-CZ" sz="1800" b="1" dirty="0">
                <a:solidFill>
                  <a:srgbClr val="800080"/>
                </a:solidFill>
              </a:rPr>
              <a:t>individuální </a:t>
            </a:r>
            <a:r>
              <a:rPr lang="cs-CZ" sz="1800" b="1" dirty="0" smtClean="0">
                <a:solidFill>
                  <a:srgbClr val="800080"/>
                </a:solidFill>
              </a:rPr>
              <a:t>toleranci/snášenlivost</a:t>
            </a:r>
            <a:r>
              <a:rPr lang="cs-CZ" sz="1800" dirty="0" smtClean="0"/>
              <a:t> </a:t>
            </a:r>
            <a:r>
              <a:rPr lang="cs-CZ" sz="1800" dirty="0"/>
              <a:t>pacienta </a:t>
            </a:r>
            <a:endParaRPr lang="cs-CZ" sz="1800" dirty="0" smtClean="0"/>
          </a:p>
          <a:p>
            <a:pPr eaLnBrk="1" hangingPunct="1">
              <a:lnSpc>
                <a:spcPct val="90000"/>
              </a:lnSpc>
            </a:pPr>
            <a:r>
              <a:rPr lang="cs-CZ" sz="1800" dirty="0" smtClean="0"/>
              <a:t>Každá strava má neutralizační vlastnosti (potrava je </a:t>
            </a:r>
            <a:r>
              <a:rPr lang="cs-CZ" sz="1800" dirty="0" err="1" smtClean="0"/>
              <a:t>nejfyziologičtější</a:t>
            </a:r>
            <a:r>
              <a:rPr lang="cs-CZ" sz="1800" dirty="0" smtClean="0"/>
              <a:t> </a:t>
            </a:r>
            <a:r>
              <a:rPr lang="cs-CZ" sz="1800" dirty="0" err="1" smtClean="0"/>
              <a:t>antacidum</a:t>
            </a:r>
            <a:r>
              <a:rPr lang="cs-CZ" sz="1800" dirty="0" smtClean="0"/>
              <a:t>), ale také více či méně stimuluje sekreci žaludeční šťávy – proto zákaz pochutin stimulující žaludeční sekreci (káva, silný čaj, kolové nápoje, alkohol, příliš ostré a tučné pokrmy)</a:t>
            </a:r>
          </a:p>
          <a:p>
            <a:pPr eaLnBrk="1" hangingPunct="1">
              <a:lnSpc>
                <a:spcPct val="90000"/>
              </a:lnSpc>
            </a:pPr>
            <a:r>
              <a:rPr lang="cs-CZ" sz="1800" dirty="0" smtClean="0"/>
              <a:t>Obecně: Lehce stravitelné pokrmy, nenadýmavé, nedráždivé, vždy čerstvé, bez připáleného tuku, strava pravidelná – 5-6x denně menší porce, omezit večerní příjem, potraviny podáváme čerstvé. Energetická hodnota stravy má odpovídat potřebě.</a:t>
            </a:r>
          </a:p>
          <a:p>
            <a:pPr eaLnBrk="1" hangingPunct="1">
              <a:lnSpc>
                <a:spcPct val="90000"/>
              </a:lnSpc>
            </a:pPr>
            <a:r>
              <a:rPr lang="cs-CZ" sz="1800" dirty="0" smtClean="0"/>
              <a:t>Vhodné technologické úpravy: vaření, dušení, pečení bez tvrdé kůrky na povrchu připraveného jídla, příprava v horkovzdušných nebo mikrovlnných troubách, v teflonovém nádobí nebo v alobalu. Dbáme na to, aby nedocházelo k přepalování tuků. Smažení se nedoporučuje.</a:t>
            </a:r>
          </a:p>
          <a:p>
            <a:pPr eaLnBrk="1" hangingPunct="1">
              <a:lnSpc>
                <a:spcPct val="90000"/>
              </a:lnSpc>
            </a:pPr>
            <a:r>
              <a:rPr lang="cs-CZ" sz="1800" dirty="0" smtClean="0"/>
              <a:t>V nemocnici 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1800" dirty="0" smtClean="0"/>
              <a:t>v akutním stádiu </a:t>
            </a:r>
            <a:r>
              <a:rPr lang="cs-CZ" sz="1800" u="sng" dirty="0" smtClean="0"/>
              <a:t>dieta č. 1 – kašovitá</a:t>
            </a:r>
            <a:r>
              <a:rPr lang="cs-CZ" sz="1800" dirty="0" smtClean="0"/>
              <a:t> </a:t>
            </a:r>
            <a:r>
              <a:rPr lang="cs-CZ" sz="1800" u="sng" dirty="0" smtClean="0"/>
              <a:t>šetřící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1800" dirty="0" smtClean="0"/>
              <a:t>ve fázi uklidnění </a:t>
            </a:r>
            <a:r>
              <a:rPr lang="cs-CZ" sz="1800" u="sng" dirty="0" smtClean="0"/>
              <a:t>dieta č. 2 - šetřící</a:t>
            </a:r>
          </a:p>
          <a:p>
            <a:pPr eaLnBrk="1" hangingPunct="1">
              <a:lnSpc>
                <a:spcPct val="90000"/>
              </a:lnSpc>
            </a:pPr>
            <a:endParaRPr lang="cs-CZ" sz="2000" dirty="0" smtClean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Vředová choroba  </a:t>
            </a:r>
            <a:br>
              <a:rPr lang="cs-CZ" dirty="0"/>
            </a:br>
            <a:r>
              <a:rPr lang="cs-CZ" dirty="0"/>
              <a:t>			</a:t>
            </a:r>
            <a:r>
              <a:rPr lang="cs-CZ" b="1" dirty="0"/>
              <a:t>DIETNÍ OPATŘENÍ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400" b="1" dirty="0" smtClean="0">
                <a:solidFill>
                  <a:srgbClr val="7030A0"/>
                </a:solidFill>
              </a:rPr>
              <a:t>Maso </a:t>
            </a:r>
            <a:r>
              <a:rPr lang="cs-CZ" sz="1400" dirty="0" smtClean="0"/>
              <a:t>– vybíráme libové druhy. Maso </a:t>
            </a:r>
            <a:r>
              <a:rPr lang="cs-CZ" sz="1400" dirty="0"/>
              <a:t>nenakládáme a nepodáváme maso </a:t>
            </a:r>
            <a:r>
              <a:rPr lang="cs-CZ" sz="1400" dirty="0" smtClean="0"/>
              <a:t>tučné (husí</a:t>
            </a:r>
            <a:r>
              <a:rPr lang="cs-CZ" sz="1400" dirty="0"/>
              <a:t>, kachní, vepřový </a:t>
            </a:r>
            <a:r>
              <a:rPr lang="cs-CZ" sz="1400" dirty="0" smtClean="0"/>
              <a:t>bůček), </a:t>
            </a:r>
            <a:r>
              <a:rPr lang="cs-CZ" sz="1400" dirty="0"/>
              <a:t>zabíjačkové pochoutky. Nezapomínáme na ryby sladkovodní i mořské ve vhodné </a:t>
            </a:r>
            <a:r>
              <a:rPr lang="cs-CZ" sz="1400" dirty="0" smtClean="0"/>
              <a:t>úpravě (ne kyselé, nakládané).</a:t>
            </a:r>
          </a:p>
          <a:p>
            <a:r>
              <a:rPr lang="cs-CZ" sz="1400" b="1" dirty="0" smtClean="0">
                <a:solidFill>
                  <a:srgbClr val="7030A0"/>
                </a:solidFill>
              </a:rPr>
              <a:t>Uzeniny </a:t>
            </a:r>
            <a:r>
              <a:rPr lang="cs-CZ" sz="1400" dirty="0"/>
              <a:t>– v úvahu připadají jen kvalitní netučné druhy v menším množství (šunka, debrecínská pečeně, šunkový salám, jemné párky...)</a:t>
            </a:r>
          </a:p>
          <a:p>
            <a:r>
              <a:rPr lang="cs-CZ" sz="1400" b="1" dirty="0">
                <a:solidFill>
                  <a:srgbClr val="7030A0"/>
                </a:solidFill>
              </a:rPr>
              <a:t>Tuky </a:t>
            </a:r>
            <a:r>
              <a:rPr lang="cs-CZ" sz="1400" dirty="0"/>
              <a:t>– na mazání pečiva a pro studenou kuchyni používáme malé množství čerstvého másla (v případě, že pacient nemá zvýšenou hladinu krevního cholesterolu), nebo kvalitního rostlinného </a:t>
            </a:r>
            <a:r>
              <a:rPr lang="cs-CZ" sz="1400" dirty="0" smtClean="0"/>
              <a:t>margarínu</a:t>
            </a:r>
            <a:r>
              <a:rPr lang="cs-CZ" sz="1400" dirty="0"/>
              <a:t>. Pokrmy připravujeme na vhodných rostlinných olejích (řepkový, olivový). Sádlo, škvarky, slaninu nepoužíváme. </a:t>
            </a:r>
            <a:r>
              <a:rPr lang="cs-CZ" sz="1400" dirty="0" smtClean="0"/>
              <a:t>Zahušťujeme </a:t>
            </a:r>
            <a:r>
              <a:rPr lang="cs-CZ" sz="1400" dirty="0"/>
              <a:t>světlou jíškou, moukou rozmíchanou ve vodě či v mléce, bešamelem.</a:t>
            </a:r>
          </a:p>
          <a:p>
            <a:r>
              <a:rPr lang="cs-CZ" sz="1400" b="1" dirty="0">
                <a:solidFill>
                  <a:srgbClr val="7030A0"/>
                </a:solidFill>
              </a:rPr>
              <a:t>Příkrmy</a:t>
            </a:r>
            <a:r>
              <a:rPr lang="cs-CZ" sz="1400" dirty="0"/>
              <a:t> – výběr je pestrý. Brambory, rýže, těstoviny</a:t>
            </a:r>
            <a:r>
              <a:rPr lang="cs-CZ" sz="1400" dirty="0" smtClean="0"/>
              <a:t>, bramborový </a:t>
            </a:r>
            <a:r>
              <a:rPr lang="cs-CZ" sz="1400" dirty="0"/>
              <a:t>a houskový knedlík, noky.</a:t>
            </a:r>
          </a:p>
          <a:p>
            <a:r>
              <a:rPr lang="cs-CZ" sz="1400" b="1" dirty="0">
                <a:solidFill>
                  <a:srgbClr val="7030A0"/>
                </a:solidFill>
              </a:rPr>
              <a:t>Zelenina</a:t>
            </a:r>
            <a:r>
              <a:rPr lang="cs-CZ" sz="1400" dirty="0"/>
              <a:t> – vybíráme mladou </a:t>
            </a:r>
            <a:r>
              <a:rPr lang="cs-CZ" sz="1400" dirty="0" smtClean="0"/>
              <a:t>zeleninu</a:t>
            </a:r>
            <a:r>
              <a:rPr lang="cs-CZ" sz="1400" dirty="0"/>
              <a:t>, nedoporučuje se zelí, kapusta, květák, brokolice jako samostatný pokrm. Pozor na naloženou kyselou </a:t>
            </a:r>
            <a:r>
              <a:rPr lang="cs-CZ" sz="1400" dirty="0" smtClean="0"/>
              <a:t>zeleninu (nakládané okurky), </a:t>
            </a:r>
            <a:r>
              <a:rPr lang="cs-CZ" sz="1400" dirty="0"/>
              <a:t>může způsobit problémy</a:t>
            </a:r>
            <a:r>
              <a:rPr lang="cs-CZ" sz="1400" dirty="0" smtClean="0"/>
              <a:t>. Totéž </a:t>
            </a:r>
            <a:r>
              <a:rPr lang="cs-CZ" sz="1400" dirty="0"/>
              <a:t>platí o </a:t>
            </a:r>
            <a:r>
              <a:rPr lang="cs-CZ" sz="1400" dirty="0" smtClean="0"/>
              <a:t>paprikách, ředkvičkách.</a:t>
            </a:r>
            <a:endParaRPr lang="cs-CZ" sz="1400" dirty="0"/>
          </a:p>
          <a:p>
            <a:r>
              <a:rPr lang="cs-CZ" sz="1400" b="1" dirty="0">
                <a:solidFill>
                  <a:srgbClr val="7030A0"/>
                </a:solidFill>
              </a:rPr>
              <a:t>Ovoce</a:t>
            </a:r>
            <a:r>
              <a:rPr lang="cs-CZ" sz="1400" dirty="0"/>
              <a:t> – povoleny jsou všechny </a:t>
            </a:r>
            <a:r>
              <a:rPr lang="cs-CZ" sz="1400" dirty="0" smtClean="0"/>
              <a:t>druhy, někdy dělají obtíže druhy se zrníčky (rybíz, ostružiny, maliny). </a:t>
            </a:r>
            <a:r>
              <a:rPr lang="cs-CZ" sz="1400" dirty="0"/>
              <a:t>Ovoce má být dobře vyzrálé, kvalitní, čerstvé. Konzumuje se syrové, či ve formě kompotů, pyré, do knedlíků a taštiček, na </a:t>
            </a:r>
            <a:r>
              <a:rPr lang="cs-CZ" sz="1400" dirty="0" smtClean="0"/>
              <a:t>koláče.</a:t>
            </a:r>
            <a:r>
              <a:rPr lang="cs-CZ" sz="1400" dirty="0"/>
              <a:t> </a:t>
            </a:r>
            <a:endParaRPr lang="cs-CZ" sz="1400" dirty="0" smtClean="0"/>
          </a:p>
          <a:p>
            <a:r>
              <a:rPr lang="cs-CZ" sz="1400" b="1" dirty="0" smtClean="0">
                <a:solidFill>
                  <a:srgbClr val="7030A0"/>
                </a:solidFill>
              </a:rPr>
              <a:t>Luštěniny</a:t>
            </a:r>
            <a:r>
              <a:rPr lang="cs-CZ" sz="1400" dirty="0" smtClean="0"/>
              <a:t> </a:t>
            </a:r>
            <a:r>
              <a:rPr lang="cs-CZ" sz="1400" dirty="0"/>
              <a:t>jsou pro velkou nadýmavost nevhodné.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8425019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Vředová choroba  </a:t>
            </a:r>
            <a:br>
              <a:rPr lang="cs-CZ" dirty="0"/>
            </a:br>
            <a:r>
              <a:rPr lang="cs-CZ" dirty="0"/>
              <a:t>			</a:t>
            </a:r>
            <a:r>
              <a:rPr lang="cs-CZ" b="1" dirty="0"/>
              <a:t>DIETNÍ OPATŘENÍ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600" b="1" dirty="0" smtClean="0">
                <a:solidFill>
                  <a:srgbClr val="7030A0"/>
                </a:solidFill>
              </a:rPr>
              <a:t>Mléko a mléčné výrobky </a:t>
            </a:r>
            <a:r>
              <a:rPr lang="cs-CZ" sz="1600" dirty="0" smtClean="0"/>
              <a:t>- </a:t>
            </a:r>
            <a:r>
              <a:rPr lang="cs-CZ" sz="1600" dirty="0"/>
              <a:t>Mléko a mléčné výrobky tlumí sekreci kyseliny chlorovodíkové v žaludku a doporučuje se zařazovat je do jídelníčku denně. </a:t>
            </a:r>
            <a:r>
              <a:rPr lang="cs-CZ" sz="1600" dirty="0" smtClean="0"/>
              <a:t>Nepodáváme pikantní sýry.</a:t>
            </a:r>
            <a:endParaRPr lang="cs-CZ" sz="1600" b="1" dirty="0" smtClean="0">
              <a:solidFill>
                <a:srgbClr val="7030A0"/>
              </a:solidFill>
            </a:endParaRPr>
          </a:p>
          <a:p>
            <a:r>
              <a:rPr lang="cs-CZ" sz="1600" b="1" dirty="0" smtClean="0">
                <a:solidFill>
                  <a:srgbClr val="7030A0"/>
                </a:solidFill>
              </a:rPr>
              <a:t>Koření</a:t>
            </a:r>
            <a:r>
              <a:rPr lang="cs-CZ" sz="1600" dirty="0" smtClean="0"/>
              <a:t> </a:t>
            </a:r>
            <a:r>
              <a:rPr lang="cs-CZ" sz="1600" dirty="0"/>
              <a:t>– nejvhodnější je sladká paprika a všechno zelené koření. Ostatní koření používáme v malém množství a řídíme se snášenlivostí</a:t>
            </a:r>
            <a:r>
              <a:rPr lang="cs-CZ" sz="1600" dirty="0" smtClean="0"/>
              <a:t>. Nevhodná jsou dráždivá koření.</a:t>
            </a:r>
            <a:endParaRPr lang="cs-CZ" sz="1600" dirty="0"/>
          </a:p>
          <a:p>
            <a:r>
              <a:rPr lang="cs-CZ" sz="1600" b="1" dirty="0" smtClean="0">
                <a:solidFill>
                  <a:srgbClr val="7030A0"/>
                </a:solidFill>
              </a:rPr>
              <a:t>Bezmasé pokrmy </a:t>
            </a:r>
            <a:r>
              <a:rPr lang="cs-CZ" sz="1600" dirty="0"/>
              <a:t>– výběr není omezen. Nepodáváme těžce stravitelné a smažené </a:t>
            </a:r>
            <a:r>
              <a:rPr lang="cs-CZ" sz="1600" dirty="0" smtClean="0"/>
              <a:t>pokrmy (koblihy</a:t>
            </a:r>
            <a:r>
              <a:rPr lang="cs-CZ" sz="1600" dirty="0"/>
              <a:t>, smažený květák, houbová smaženice ...).</a:t>
            </a:r>
          </a:p>
          <a:p>
            <a:r>
              <a:rPr lang="cs-CZ" sz="1600" b="1" dirty="0">
                <a:solidFill>
                  <a:srgbClr val="7030A0"/>
                </a:solidFill>
              </a:rPr>
              <a:t>Moučníky</a:t>
            </a:r>
            <a:r>
              <a:rPr lang="cs-CZ" sz="1600" dirty="0"/>
              <a:t> – problémy většinou způsobují čerstvá kynutá těsta</a:t>
            </a:r>
            <a:r>
              <a:rPr lang="cs-CZ" sz="1600" dirty="0" smtClean="0"/>
              <a:t>. Listové a linecké těsto tučnější.</a:t>
            </a:r>
            <a:endParaRPr lang="cs-CZ" sz="1600" dirty="0"/>
          </a:p>
          <a:p>
            <a:r>
              <a:rPr lang="cs-CZ" sz="1600" b="1" dirty="0">
                <a:solidFill>
                  <a:srgbClr val="7030A0"/>
                </a:solidFill>
              </a:rPr>
              <a:t>Pochutiny</a:t>
            </a:r>
            <a:r>
              <a:rPr lang="cs-CZ" sz="1600" dirty="0"/>
              <a:t> – vyhýbáme se použití omáček vyrobených z ryb, ostré hořčici, octu, sójové a </a:t>
            </a:r>
            <a:r>
              <a:rPr lang="cs-CZ" sz="1600" dirty="0" err="1"/>
              <a:t>worchesterské</a:t>
            </a:r>
            <a:r>
              <a:rPr lang="cs-CZ" sz="1600" dirty="0"/>
              <a:t> omáčce, masoxům a dalším </a:t>
            </a:r>
            <a:r>
              <a:rPr lang="cs-CZ" sz="1600" dirty="0" smtClean="0"/>
              <a:t>dochucovadlům.</a:t>
            </a:r>
          </a:p>
          <a:p>
            <a:r>
              <a:rPr lang="cs-CZ" sz="1600" b="1" dirty="0" smtClean="0">
                <a:solidFill>
                  <a:srgbClr val="7030A0"/>
                </a:solidFill>
              </a:rPr>
              <a:t>Nápoje</a:t>
            </a:r>
            <a:r>
              <a:rPr lang="cs-CZ" sz="1600" dirty="0" smtClean="0"/>
              <a:t> </a:t>
            </a:r>
            <a:r>
              <a:rPr lang="cs-CZ" sz="1600" dirty="0"/>
              <a:t>– nejvhodnější je pramenitá voda, minerální vody </a:t>
            </a:r>
            <a:r>
              <a:rPr lang="cs-CZ" sz="1600" dirty="0" smtClean="0"/>
              <a:t>nesycené, </a:t>
            </a:r>
            <a:r>
              <a:rPr lang="cs-CZ" sz="1600" dirty="0"/>
              <a:t>slabé čaje, mošty, džusy, zeleninové šťávy</a:t>
            </a:r>
            <a:r>
              <a:rPr lang="cs-CZ" sz="1600" dirty="0" smtClean="0"/>
              <a:t>.</a:t>
            </a:r>
            <a:r>
              <a:rPr lang="cs-CZ" sz="1600" dirty="0"/>
              <a:t> Alkohol, </a:t>
            </a:r>
            <a:r>
              <a:rPr lang="cs-CZ" sz="1600" dirty="0" smtClean="0"/>
              <a:t>černá zrnková </a:t>
            </a:r>
            <a:r>
              <a:rPr lang="cs-CZ" sz="1600" dirty="0"/>
              <a:t>káva, </a:t>
            </a:r>
            <a:r>
              <a:rPr lang="cs-CZ" sz="1600" dirty="0" err="1"/>
              <a:t>Coca</a:t>
            </a:r>
            <a:r>
              <a:rPr lang="cs-CZ" sz="1600" dirty="0"/>
              <a:t> </a:t>
            </a:r>
            <a:r>
              <a:rPr lang="cs-CZ" sz="1600" dirty="0" err="1"/>
              <a:t>Cola</a:t>
            </a:r>
            <a:r>
              <a:rPr lang="cs-CZ" sz="1600" dirty="0"/>
              <a:t> a další nápoje s kofeinem vhodné nejsou! </a:t>
            </a:r>
          </a:p>
          <a:p>
            <a:endParaRPr lang="cs-CZ" sz="16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647477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4000" b="1" dirty="0" smtClean="0"/>
              <a:t>Upravte jídelníček</a:t>
            </a:r>
            <a:r>
              <a:rPr lang="cs-CZ" sz="4000" dirty="0" smtClean="0"/>
              <a:t> </a:t>
            </a:r>
            <a:br>
              <a:rPr lang="cs-CZ" sz="4000" dirty="0" smtClean="0"/>
            </a:br>
            <a:r>
              <a:rPr lang="cs-CZ" sz="4000" dirty="0" smtClean="0"/>
              <a:t>pacienta s vředovou chorobou</a:t>
            </a:r>
          </a:p>
        </p:txBody>
      </p:sp>
      <p:graphicFrame>
        <p:nvGraphicFramePr>
          <p:cNvPr id="43044" name="Group 3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35400405"/>
              </p:ext>
            </p:extLst>
          </p:nvPr>
        </p:nvGraphicFramePr>
        <p:xfrm>
          <a:off x="457200" y="1600200"/>
          <a:ext cx="8229600" cy="2905887"/>
        </p:xfrm>
        <a:graphic>
          <a:graphicData uri="http://schemas.openxmlformats.org/drawingml/2006/table">
            <a:tbl>
              <a:tblPr/>
              <a:tblGrid>
                <a:gridCol w="976313"/>
                <a:gridCol w="1416050"/>
                <a:gridCol w="930275"/>
                <a:gridCol w="1908175"/>
                <a:gridCol w="1346200"/>
                <a:gridCol w="1652587"/>
              </a:tblGrid>
              <a:tr h="638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Snídaně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Přesnídávka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Oběd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Svačina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Večeře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11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1. den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cs-CZ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Rohlík, máslo, marmeláda kakao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cs-CZ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cs-CZ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jablko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Vločková polévka,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Smažený květák,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vařené brambory broskvový kompot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cs-CZ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Tvarohový závin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cs-CZ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Chléb s </a:t>
                      </a:r>
                      <a:r>
                        <a:rPr kumimoji="0" lang="cs-CZ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rybičkovou</a:t>
                      </a:r>
                      <a:r>
                        <a:rPr kumimoji="0" lang="cs-CZ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pomazánkou,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rajče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4000" b="1" dirty="0" smtClean="0"/>
              <a:t>Upravte jídelníček</a:t>
            </a:r>
            <a:r>
              <a:rPr lang="cs-CZ" sz="4000" dirty="0" smtClean="0"/>
              <a:t> </a:t>
            </a:r>
            <a:br>
              <a:rPr lang="cs-CZ" sz="4000" dirty="0" smtClean="0"/>
            </a:br>
            <a:r>
              <a:rPr lang="cs-CZ" sz="4000" dirty="0" smtClean="0"/>
              <a:t>pacienta s vředovou chorobou</a:t>
            </a:r>
          </a:p>
        </p:txBody>
      </p:sp>
      <p:graphicFrame>
        <p:nvGraphicFramePr>
          <p:cNvPr id="43044" name="Group 3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80480285"/>
              </p:ext>
            </p:extLst>
          </p:nvPr>
        </p:nvGraphicFramePr>
        <p:xfrm>
          <a:off x="457200" y="1600200"/>
          <a:ext cx="8229600" cy="2387727"/>
        </p:xfrm>
        <a:graphic>
          <a:graphicData uri="http://schemas.openxmlformats.org/drawingml/2006/table">
            <a:tbl>
              <a:tblPr/>
              <a:tblGrid>
                <a:gridCol w="976313"/>
                <a:gridCol w="1416050"/>
                <a:gridCol w="930275"/>
                <a:gridCol w="1908175"/>
                <a:gridCol w="1346200"/>
                <a:gridCol w="1652587"/>
              </a:tblGrid>
              <a:tr h="638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Snídaně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Přesnídávka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Oběd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Svačina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Večeře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09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2. den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cs-CZ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Vařené vejce, chléb, máslo, ovocný čaj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cs-CZ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cs-CZ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banán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Pórková polévka,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Drůbeží plátek se šunkou, rýže,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zelný salát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cs-CZ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Podmáslí, rohlík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cs-CZ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Bramborové šišky s mákem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0552675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b="1" dirty="0"/>
              <a:t>Upravte jídelníček</a:t>
            </a:r>
            <a:r>
              <a:rPr lang="cs-CZ" dirty="0"/>
              <a:t> </a:t>
            </a:r>
            <a:br>
              <a:rPr lang="cs-CZ" dirty="0"/>
            </a:br>
            <a:r>
              <a:rPr lang="cs-CZ" dirty="0"/>
              <a:t>pacienta s vředovou chorobou</a:t>
            </a:r>
            <a:endParaRPr lang="cs-CZ" dirty="0" smtClean="0"/>
          </a:p>
        </p:txBody>
      </p:sp>
      <p:graphicFrame>
        <p:nvGraphicFramePr>
          <p:cNvPr id="44067" name="Group 3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870641"/>
        </p:xfrm>
        <a:graphic>
          <a:graphicData uri="http://schemas.openxmlformats.org/drawingml/2006/table">
            <a:tbl>
              <a:tblPr/>
              <a:tblGrid>
                <a:gridCol w="976313"/>
                <a:gridCol w="1338262"/>
                <a:gridCol w="874713"/>
                <a:gridCol w="2041525"/>
                <a:gridCol w="1346200"/>
                <a:gridCol w="1652587"/>
              </a:tblGrid>
              <a:tr h="646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Snídaně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Přesnídávka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Oběd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Svačina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Večeře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73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1. den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cs-CZ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Rohlík, máslo, marmeláda kakao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cs-CZ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cs-CZ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jablko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Vločková polévka,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Verdana" pitchFamily="34" charset="0"/>
                        </a:rPr>
                        <a:t>Smažený květák</a:t>
                      </a:r>
                      <a:r>
                        <a:rPr kumimoji="0" lang="cs-CZ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vařené brambory broskvový kompot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cs-CZ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Tvarohový </a:t>
                      </a:r>
                      <a:r>
                        <a:rPr kumimoji="0" lang="cs-CZ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Verdana" pitchFamily="34" charset="0"/>
                        </a:rPr>
                        <a:t>závin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cs-CZ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Chléb s </a:t>
                      </a:r>
                      <a:r>
                        <a:rPr kumimoji="0" lang="cs-CZ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Verdana" pitchFamily="34" charset="0"/>
                        </a:rPr>
                        <a:t>rybičkovou</a:t>
                      </a:r>
                      <a:r>
                        <a:rPr kumimoji="0" lang="cs-CZ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pomazánkou,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rajče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66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2. den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cs-CZ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Vařené vejce, chléb, máslo, ovocný čaj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cs-CZ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cs-CZ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banán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Pórková polévka,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Drůbeží plátek se šunkou, rýže,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Verdana" pitchFamily="34" charset="0"/>
                        </a:rPr>
                        <a:t>zelný</a:t>
                      </a:r>
                      <a:r>
                        <a:rPr kumimoji="0" lang="cs-CZ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salát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cs-CZ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Podmáslí, rohlík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cs-CZ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Bramborové šišky s </a:t>
                      </a:r>
                      <a:r>
                        <a:rPr kumimoji="0" lang="cs-CZ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Verdana" pitchFamily="34" charset="0"/>
                        </a:rPr>
                        <a:t>mákem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4000" b="1" dirty="0" smtClean="0"/>
              <a:t>4. Nádorová onemocnění žaludku</a:t>
            </a:r>
            <a:r>
              <a:rPr lang="cs-CZ" sz="4000" dirty="0" smtClean="0"/>
              <a:t>                       </a:t>
            </a:r>
            <a:r>
              <a:rPr lang="cs-CZ" sz="3200" b="1" dirty="0" smtClean="0"/>
              <a:t>OBECNĚ</a:t>
            </a:r>
          </a:p>
        </p:txBody>
      </p:sp>
      <p:sp>
        <p:nvSpPr>
          <p:cNvPr id="583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85298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sz="2000" b="1" dirty="0" smtClean="0">
                <a:solidFill>
                  <a:srgbClr val="800080"/>
                </a:solidFill>
              </a:rPr>
              <a:t>Etiologie – genetika, kouření, bakterie </a:t>
            </a:r>
            <a:r>
              <a:rPr lang="cs-CZ" sz="2000" b="1" i="1" dirty="0" smtClean="0">
                <a:solidFill>
                  <a:srgbClr val="800080"/>
                </a:solidFill>
              </a:rPr>
              <a:t>HP</a:t>
            </a:r>
            <a:r>
              <a:rPr lang="cs-CZ" sz="2000" b="1" dirty="0" smtClean="0">
                <a:solidFill>
                  <a:srgbClr val="800080"/>
                </a:solidFill>
              </a:rPr>
              <a:t>, strava: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1800" dirty="0" smtClean="0"/>
              <a:t>vysoký příjem soli, uzených potravin a naopak nedostatečné zastoupení ovoce a zeleniny (nedostatek vitaminu A, C). Nebezpečná je konzumace potravin, které mohou být kontaminovány plísněmi (přítomnost aflatoxinů).</a:t>
            </a:r>
          </a:p>
          <a:p>
            <a:pPr eaLnBrk="1" hangingPunct="1">
              <a:lnSpc>
                <a:spcPct val="90000"/>
              </a:lnSpc>
            </a:pPr>
            <a:r>
              <a:rPr lang="cs-CZ" sz="2000" b="1" dirty="0" smtClean="0">
                <a:solidFill>
                  <a:srgbClr val="800080"/>
                </a:solidFill>
              </a:rPr>
              <a:t>Predisponující změny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1800" dirty="0" smtClean="0"/>
              <a:t>Infekce </a:t>
            </a:r>
            <a:r>
              <a:rPr lang="cs-CZ" sz="1800" i="1" dirty="0" err="1" smtClean="0"/>
              <a:t>Helicobacter</a:t>
            </a:r>
            <a:r>
              <a:rPr lang="cs-CZ" sz="1800" i="1" dirty="0" smtClean="0"/>
              <a:t> </a:t>
            </a:r>
            <a:r>
              <a:rPr lang="cs-CZ" sz="1800" i="1" dirty="0" err="1"/>
              <a:t>p</a:t>
            </a:r>
            <a:r>
              <a:rPr lang="cs-CZ" sz="1800" i="1" dirty="0" err="1" smtClean="0"/>
              <a:t>ylori</a:t>
            </a:r>
            <a:endParaRPr lang="cs-CZ" sz="1800" i="1" dirty="0" smtClean="0"/>
          </a:p>
          <a:p>
            <a:pPr lvl="1" eaLnBrk="1" hangingPunct="1">
              <a:lnSpc>
                <a:spcPct val="90000"/>
              </a:lnSpc>
            </a:pPr>
            <a:r>
              <a:rPr lang="cs-CZ" sz="1800" dirty="0" smtClean="0"/>
              <a:t>chronické záněty žaludku - atrofická gastritida s achlorhydrií (4x častější výskyt karcinomu)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1800" dirty="0" smtClean="0"/>
              <a:t>perniciózní anémie (18x vyšší výskyt)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1800" dirty="0" smtClean="0"/>
              <a:t>stavy po resekci žaludku pro vředovou chorobu (karcinomy </a:t>
            </a:r>
            <a:br>
              <a:rPr lang="cs-CZ" sz="1800" dirty="0" smtClean="0"/>
            </a:br>
            <a:r>
              <a:rPr lang="cs-CZ" sz="1800" dirty="0" smtClean="0"/>
              <a:t>v odstupu 15 let, častěji u žen)</a:t>
            </a:r>
          </a:p>
          <a:p>
            <a:pPr eaLnBrk="1" hangingPunct="1">
              <a:lnSpc>
                <a:spcPct val="90000"/>
              </a:lnSpc>
            </a:pPr>
            <a:r>
              <a:rPr lang="cs-CZ" sz="2000" b="1" dirty="0" smtClean="0">
                <a:solidFill>
                  <a:srgbClr val="800080"/>
                </a:solidFill>
              </a:rPr>
              <a:t>Rizikové skupiny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1800" dirty="0" smtClean="0"/>
              <a:t>nemocní s atrofickou gastritidou s achlorhydrií, perniciózní anémií a po resekcích žaludku pro vředovou chorobu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1800" dirty="0" smtClean="0"/>
              <a:t>riziko roste s pozitivní krevní skupinou A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Anatomie a fyziologie žaludku</a:t>
            </a:r>
          </a:p>
        </p:txBody>
      </p:sp>
      <p:sp>
        <p:nvSpPr>
          <p:cNvPr id="17410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700213"/>
            <a:ext cx="4038600" cy="4530725"/>
          </a:xfrm>
        </p:spPr>
        <p:txBody>
          <a:bodyPr/>
          <a:lstStyle/>
          <a:p>
            <a:pPr lvl="1" eaLnBrk="1" hangingPunct="1"/>
            <a:r>
              <a:rPr lang="cs-CZ" sz="1800" b="1" dirty="0" smtClean="0"/>
              <a:t>Česlo (</a:t>
            </a:r>
            <a:r>
              <a:rPr lang="cs-CZ" sz="1800" b="1" dirty="0" err="1" smtClean="0"/>
              <a:t>kardia</a:t>
            </a:r>
            <a:r>
              <a:rPr lang="cs-CZ" sz="1800" b="1" dirty="0" smtClean="0"/>
              <a:t>)</a:t>
            </a:r>
            <a:r>
              <a:rPr lang="cs-CZ" sz="1800" dirty="0" smtClean="0"/>
              <a:t> 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cs-CZ" sz="1800" dirty="0" smtClean="0"/>
              <a:t>	vyústění jícnu do žaludku</a:t>
            </a:r>
          </a:p>
          <a:p>
            <a:pPr lvl="1" eaLnBrk="1" hangingPunct="1"/>
            <a:r>
              <a:rPr lang="cs-CZ" sz="1800" b="1" dirty="0" smtClean="0"/>
              <a:t>Klenba (fundus)</a:t>
            </a:r>
            <a:r>
              <a:rPr lang="cs-CZ" sz="1800" dirty="0" smtClean="0"/>
              <a:t> 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cs-CZ" sz="1800" dirty="0" smtClean="0"/>
              <a:t>	horní část žaludku vyklenutá pod bránicí se vzduchovou bublinou</a:t>
            </a:r>
          </a:p>
          <a:p>
            <a:pPr lvl="1" eaLnBrk="1" hangingPunct="1"/>
            <a:r>
              <a:rPr lang="cs-CZ" sz="1800" b="1" dirty="0" smtClean="0"/>
              <a:t>Tělo (korpus)</a:t>
            </a:r>
            <a:r>
              <a:rPr lang="cs-CZ" sz="1800" dirty="0" smtClean="0"/>
              <a:t> 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cs-CZ" sz="1800" dirty="0" smtClean="0"/>
              <a:t>	¾ celkové plochy žaludku</a:t>
            </a:r>
          </a:p>
          <a:p>
            <a:pPr lvl="1" eaLnBrk="1" hangingPunct="1"/>
            <a:r>
              <a:rPr lang="cs-CZ" sz="1800" b="1" dirty="0" smtClean="0"/>
              <a:t>Předsíň (antrum)</a:t>
            </a:r>
            <a:endParaRPr lang="cs-CZ" sz="1800" dirty="0" smtClean="0"/>
          </a:p>
          <a:p>
            <a:pPr lvl="1" eaLnBrk="1" hangingPunct="1">
              <a:buFont typeface="Wingdings" pitchFamily="2" charset="2"/>
              <a:buNone/>
            </a:pPr>
            <a:r>
              <a:rPr lang="cs-CZ" sz="1800" dirty="0" smtClean="0"/>
              <a:t>	neobsahuje řasy jako tělo</a:t>
            </a:r>
          </a:p>
          <a:p>
            <a:pPr lvl="1" eaLnBrk="1" hangingPunct="1"/>
            <a:r>
              <a:rPr lang="cs-CZ" sz="1800" b="1" dirty="0" smtClean="0"/>
              <a:t>Vrátník (pylorus)</a:t>
            </a:r>
            <a:r>
              <a:rPr lang="cs-CZ" sz="1800" dirty="0" smtClean="0"/>
              <a:t> přechod do dvanáctníku </a:t>
            </a:r>
            <a:br>
              <a:rPr lang="cs-CZ" sz="1800" dirty="0" smtClean="0"/>
            </a:br>
            <a:r>
              <a:rPr lang="cs-CZ" sz="1800" dirty="0" smtClean="0"/>
              <a:t>s cirkulárním svěračem</a:t>
            </a:r>
          </a:p>
          <a:p>
            <a:pPr eaLnBrk="1" hangingPunct="1"/>
            <a:endParaRPr lang="cs-CZ" sz="2400" dirty="0" smtClean="0"/>
          </a:p>
        </p:txBody>
      </p:sp>
      <p:pic>
        <p:nvPicPr>
          <p:cNvPr id="17411" name="Picture 4"/>
          <p:cNvPicPr>
            <a:picLocks noGrp="1" noChangeAspect="1" noChangeArrowheads="1"/>
          </p:cNvPicPr>
          <p:nvPr>
            <p:ph type="body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067175" y="1700213"/>
            <a:ext cx="4854575" cy="4895850"/>
          </a:xfr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200" b="1" dirty="0" smtClean="0"/>
              <a:t>Nádorová onemocnění žaludku</a:t>
            </a:r>
            <a:br>
              <a:rPr lang="cs-CZ" sz="3200" b="1" dirty="0" smtClean="0"/>
            </a:br>
            <a:r>
              <a:rPr lang="cs-CZ" sz="3200" dirty="0" smtClean="0"/>
              <a:t>						</a:t>
            </a:r>
            <a:r>
              <a:rPr lang="cs-CZ" sz="3200" b="1" dirty="0" smtClean="0"/>
              <a:t>PREVENCE</a:t>
            </a:r>
            <a:br>
              <a:rPr lang="cs-CZ" sz="3200" b="1" dirty="0" smtClean="0"/>
            </a:br>
            <a:r>
              <a:rPr lang="cs-CZ" sz="1200" dirty="0" smtClean="0"/>
              <a:t>Doporučené postupy  - Primární prevence onkologických onemocnění, MOÚ, 2014</a:t>
            </a:r>
            <a:br>
              <a:rPr lang="cs-CZ" sz="1200" dirty="0" smtClean="0"/>
            </a:br>
            <a:r>
              <a:rPr lang="cs-CZ" sz="1200" dirty="0" smtClean="0"/>
              <a:t>	http://www.vychovakezdravi.cz/uploads/tinymce/files/dp-prim-prevence_lock.pdf</a:t>
            </a:r>
          </a:p>
        </p:txBody>
      </p:sp>
      <p:pic>
        <p:nvPicPr>
          <p:cNvPr id="54274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0825" y="1484313"/>
            <a:ext cx="8713788" cy="4797425"/>
          </a:xfr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 smtClean="0"/>
              <a:t>4. Nádorová onemocnění žaludku</a:t>
            </a:r>
          </a:p>
        </p:txBody>
      </p:sp>
      <p:sp>
        <p:nvSpPr>
          <p:cNvPr id="5120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1800" b="1" dirty="0" smtClean="0">
                <a:solidFill>
                  <a:srgbClr val="800080"/>
                </a:solidFill>
              </a:rPr>
              <a:t>Průběh</a:t>
            </a:r>
          </a:p>
          <a:p>
            <a:pPr eaLnBrk="1" hangingPunct="1">
              <a:lnSpc>
                <a:spcPct val="90000"/>
              </a:lnSpc>
            </a:pPr>
            <a:r>
              <a:rPr lang="cs-CZ" sz="1800" dirty="0" smtClean="0"/>
              <a:t>Karcinom žaludku bývá zjištěn často až v </a:t>
            </a:r>
            <a:r>
              <a:rPr lang="cs-CZ" sz="1800" b="1" dirty="0" smtClean="0"/>
              <a:t>pokročilém stádiu</a:t>
            </a:r>
            <a:r>
              <a:rPr lang="cs-CZ" sz="1800" dirty="0" smtClean="0"/>
              <a:t>, protože počáteční stádia nemají varovné příznaky. Třetina pacientů má v době diagnózy již vzdálené metastázy.</a:t>
            </a:r>
          </a:p>
          <a:p>
            <a:pPr eaLnBrk="1" hangingPunct="1">
              <a:lnSpc>
                <a:spcPct val="90000"/>
              </a:lnSpc>
            </a:pPr>
            <a:r>
              <a:rPr lang="cs-CZ" sz="1800" dirty="0" smtClean="0"/>
              <a:t>Při postižení žaludku nádorem může nemocný pozorovat </a:t>
            </a:r>
            <a:r>
              <a:rPr lang="cs-CZ" sz="1800" b="1" dirty="0"/>
              <a:t>neurčité tlaky nebo bolest v </a:t>
            </a:r>
            <a:r>
              <a:rPr lang="cs-CZ" sz="1800" b="1" dirty="0" smtClean="0"/>
              <a:t>břiše, </a:t>
            </a:r>
            <a:r>
              <a:rPr lang="cs-CZ" sz="1800" b="1" dirty="0"/>
              <a:t>nechutenství </a:t>
            </a:r>
            <a:r>
              <a:rPr lang="cs-CZ" sz="1800" b="1" dirty="0" smtClean="0"/>
              <a:t>(pozvolná ztráta chuti, občas nauzea), pálení žáhy, nadýmání, později i zvracení</a:t>
            </a:r>
            <a:r>
              <a:rPr lang="cs-CZ" sz="1800" dirty="0" smtClean="0"/>
              <a:t>. Tyto příznaky nejsou specifické pouze pro zhoubné nádory žaludku. Často se objevují také u jiných, nenádorových onemocnění - jako je např. vředová choroba žaludku. </a:t>
            </a:r>
            <a:r>
              <a:rPr lang="cs-CZ" sz="1800" b="1" dirty="0" smtClean="0"/>
              <a:t>Pokročilá stádia nemoci, která nelze operovat, mají špatnou prognózu</a:t>
            </a:r>
            <a:r>
              <a:rPr lang="cs-CZ" sz="1800" dirty="0" smtClean="0"/>
              <a:t>. I přes pokrok v léčbě v posledních letech nepřesahuje průměrné přežití těchto pacientů jeden rok. </a:t>
            </a:r>
          </a:p>
          <a:p>
            <a:pPr eaLnBrk="1" hangingPunct="1">
              <a:lnSpc>
                <a:spcPct val="90000"/>
              </a:lnSpc>
            </a:pPr>
            <a:endParaRPr lang="cs-CZ" sz="1800" dirty="0"/>
          </a:p>
          <a:p>
            <a:pPr eaLnBrk="1" hangingPunct="1">
              <a:lnSpc>
                <a:spcPct val="90000"/>
              </a:lnSpc>
            </a:pPr>
            <a:r>
              <a:rPr lang="cs-CZ" sz="1800" dirty="0" smtClean="0"/>
              <a:t>+ úbytek hmotnosti, únava, anémie</a:t>
            </a:r>
          </a:p>
          <a:p>
            <a:pPr eaLnBrk="1" hangingPunct="1">
              <a:lnSpc>
                <a:spcPct val="90000"/>
              </a:lnSpc>
            </a:pPr>
            <a:endParaRPr lang="cs-CZ" sz="1800" dirty="0" smtClean="0"/>
          </a:p>
          <a:p>
            <a:pPr eaLnBrk="1" hangingPunct="1">
              <a:lnSpc>
                <a:spcPct val="90000"/>
              </a:lnSpc>
            </a:pPr>
            <a:r>
              <a:rPr lang="cs-CZ" sz="1800" dirty="0" smtClean="0"/>
              <a:t>Metastázy - játra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4. Nádorová onemocnění žaludku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Stadia - </a:t>
            </a:r>
            <a:r>
              <a:rPr lang="cs-CZ" dirty="0"/>
              <a:t>z</a:t>
            </a:r>
            <a:r>
              <a:rPr lang="cs-CZ" dirty="0" smtClean="0"/>
              <a:t>jednodušeně</a:t>
            </a:r>
          </a:p>
          <a:p>
            <a:pPr marL="0" indent="0">
              <a:buNone/>
            </a:pPr>
            <a:endParaRPr lang="cs-CZ" dirty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0598912"/>
              </p:ext>
            </p:extLst>
          </p:nvPr>
        </p:nvGraphicFramePr>
        <p:xfrm>
          <a:off x="457200" y="2219642"/>
          <a:ext cx="8229600" cy="4114800"/>
        </p:xfrm>
        <a:graphic>
          <a:graphicData uri="http://schemas.openxmlformats.org/drawingml/2006/table">
            <a:tbl>
              <a:tblPr/>
              <a:tblGrid>
                <a:gridCol w="952500"/>
                <a:gridCol w="7277100"/>
              </a:tblGrid>
              <a:tr h="0">
                <a:tc>
                  <a:txBody>
                    <a:bodyPr/>
                    <a:lstStyle/>
                    <a:p>
                      <a:r>
                        <a:rPr lang="cs-CZ" b="1" dirty="0" smtClean="0"/>
                        <a:t>0</a:t>
                      </a:r>
                      <a:endParaRPr lang="cs-CZ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Nádor </a:t>
                      </a:r>
                      <a:r>
                        <a:rPr lang="nl-NL" dirty="0"/>
                        <a:t>je omezen pouze na sliznici </a:t>
                      </a:r>
                      <a:r>
                        <a:rPr lang="nl-NL" dirty="0" smtClean="0"/>
                        <a:t>žaludku</a:t>
                      </a:r>
                      <a:endParaRPr lang="cs-CZ" dirty="0" smtClean="0"/>
                    </a:p>
                    <a:p>
                      <a:endParaRPr lang="nl-NL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cs-CZ" b="1" dirty="0" smtClean="0"/>
                        <a:t>I</a:t>
                      </a:r>
                      <a:endParaRPr lang="cs-CZ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Nádor se ze sliznice dostává do hlubších vrstev stěny žaludku nebo do několika přilehlých uzlin</a:t>
                      </a:r>
                      <a:r>
                        <a:rPr lang="cs-CZ" dirty="0" smtClean="0"/>
                        <a:t>.</a:t>
                      </a:r>
                    </a:p>
                    <a:p>
                      <a:endParaRPr lang="cs-CZ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cs-CZ" b="1" dirty="0" smtClean="0"/>
                        <a:t>II</a:t>
                      </a:r>
                      <a:endParaRPr lang="cs-CZ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Nádor může prorůstat celou stěnou žaludku a nejsou postiženy uzliny nebo neproniká celou stěnou a jsou postiženy uzliny, nejsou vzdálené metastázy</a:t>
                      </a:r>
                      <a:r>
                        <a:rPr lang="cs-CZ" dirty="0" smtClean="0"/>
                        <a:t>.</a:t>
                      </a:r>
                    </a:p>
                    <a:p>
                      <a:endParaRPr lang="cs-CZ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cs-CZ" b="1" dirty="0" smtClean="0"/>
                        <a:t>III</a:t>
                      </a:r>
                      <a:endParaRPr lang="cs-CZ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Nádor proniká celou nebo skoro celou stěnou žaludku a jsou postiženy lymfatické </a:t>
                      </a:r>
                      <a:r>
                        <a:rPr lang="cs-CZ" dirty="0" smtClean="0"/>
                        <a:t>uzliny</a:t>
                      </a:r>
                    </a:p>
                    <a:p>
                      <a:endParaRPr lang="cs-CZ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cs-CZ" b="1" dirty="0" smtClean="0"/>
                        <a:t>IV</a:t>
                      </a:r>
                      <a:endParaRPr lang="cs-CZ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Došlo ke vzniku metastáz, nejčastěji v játrech nebo v plicích nebo nádor prorůstá ze žaludku do některého jiného orgánu a je postižen velký počet lymfatických uzlin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606192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 smtClean="0"/>
              <a:t>Nádorová onemocnění žaludku</a:t>
            </a:r>
          </a:p>
        </p:txBody>
      </p:sp>
      <p:sp>
        <p:nvSpPr>
          <p:cNvPr id="5222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2000" b="1" dirty="0" smtClean="0"/>
              <a:t>Léčba</a:t>
            </a:r>
          </a:p>
          <a:p>
            <a:pPr eaLnBrk="1" hangingPunct="1">
              <a:lnSpc>
                <a:spcPct val="90000"/>
              </a:lnSpc>
            </a:pPr>
            <a:r>
              <a:rPr lang="cs-CZ" sz="2000" dirty="0" smtClean="0"/>
              <a:t>závisí na klinickém stádiu nemoci, </a:t>
            </a:r>
            <a:r>
              <a:rPr lang="cs-CZ" sz="2000" dirty="0" err="1" smtClean="0"/>
              <a:t>operovatelnosti</a:t>
            </a:r>
            <a:r>
              <a:rPr lang="cs-CZ" sz="2000" dirty="0" smtClean="0"/>
              <a:t> a přidružených chorobách</a:t>
            </a:r>
          </a:p>
          <a:p>
            <a:pPr eaLnBrk="1" hangingPunct="1">
              <a:lnSpc>
                <a:spcPct val="90000"/>
              </a:lnSpc>
            </a:pPr>
            <a:r>
              <a:rPr lang="cs-CZ" sz="2000" dirty="0" smtClean="0"/>
              <a:t>Mezi základní léčebné metody používané </a:t>
            </a:r>
            <a:br>
              <a:rPr lang="cs-CZ" sz="2000" dirty="0" smtClean="0"/>
            </a:br>
            <a:r>
              <a:rPr lang="cs-CZ" sz="2000" dirty="0" smtClean="0"/>
              <a:t>u nádorů žaludku patří </a:t>
            </a:r>
            <a:r>
              <a:rPr lang="cs-CZ" sz="2000" b="1" dirty="0" smtClean="0"/>
              <a:t>chirurgie</a:t>
            </a:r>
            <a:r>
              <a:rPr lang="cs-CZ" sz="2000" dirty="0" smtClean="0"/>
              <a:t> (buď částečné, nebo úplné odstranění žaludku. Vždy s odstraněním mízních uzlin. Pokud je nádor již pokročilý a působí trávicí potíže a nelze provést odstranění žaludku, provádí se tzv. spojkové paliativní operace. Chirurg napojí většinou tenké střevo na nepostiženou část žaludku a obnoví takto průchodnost trávicím traktem.)</a:t>
            </a:r>
          </a:p>
          <a:p>
            <a:pPr eaLnBrk="1" hangingPunct="1">
              <a:lnSpc>
                <a:spcPct val="90000"/>
              </a:lnSpc>
            </a:pPr>
            <a:r>
              <a:rPr lang="cs-CZ" sz="2000" b="1" dirty="0" smtClean="0"/>
              <a:t>chemoterapie a radioterapie</a:t>
            </a:r>
            <a:endParaRPr lang="cs-CZ" sz="2000" dirty="0" smtClean="0"/>
          </a:p>
          <a:p>
            <a:pPr eaLnBrk="1" hangingPunct="1">
              <a:lnSpc>
                <a:spcPct val="90000"/>
              </a:lnSpc>
            </a:pPr>
            <a:r>
              <a:rPr lang="cs-CZ" sz="2000" b="1" dirty="0" smtClean="0"/>
              <a:t>léčba podpůrná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1600" dirty="0" smtClean="0"/>
              <a:t>Cílem </a:t>
            </a:r>
            <a:r>
              <a:rPr lang="cs-CZ" sz="1600" dirty="0"/>
              <a:t>podpůrné léčby je zvládnout možné </a:t>
            </a:r>
            <a:r>
              <a:rPr lang="cs-CZ" sz="1600" dirty="0" smtClean="0"/>
              <a:t>vedlejší NÚ protinádorové </a:t>
            </a:r>
            <a:r>
              <a:rPr lang="cs-CZ" sz="1600" dirty="0"/>
              <a:t>terapie, jako je například nevolnost a zvracení, infekční komplikace. Patří sem zvládnutí komplikací, které provází vlastní nádorové onemocnění – např. </a:t>
            </a:r>
            <a:r>
              <a:rPr lang="cs-CZ" sz="1600" dirty="0" smtClean="0"/>
              <a:t>léčba bolesti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 smtClean="0"/>
              <a:t>Nádorová onemocnění žaludku</a:t>
            </a:r>
          </a:p>
        </p:txBody>
      </p:sp>
      <p:sp>
        <p:nvSpPr>
          <p:cNvPr id="5529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b="1" smtClean="0">
                <a:solidFill>
                  <a:srgbClr val="800080"/>
                </a:solidFill>
              </a:rPr>
              <a:t>A) Benigní nádory</a:t>
            </a:r>
          </a:p>
          <a:p>
            <a:pPr lvl="1" eaLnBrk="1" hangingPunct="1"/>
            <a:r>
              <a:rPr lang="cs-CZ" smtClean="0"/>
              <a:t>Podslizniční nádory</a:t>
            </a:r>
          </a:p>
          <a:p>
            <a:pPr lvl="1" eaLnBrk="1" hangingPunct="1"/>
            <a:r>
              <a:rPr lang="cs-CZ" smtClean="0"/>
              <a:t>Polypy</a:t>
            </a:r>
          </a:p>
          <a:p>
            <a:pPr lvl="1" eaLnBrk="1" hangingPunct="1"/>
            <a:r>
              <a:rPr lang="cs-CZ" smtClean="0"/>
              <a:t>Dg často náhodně, nutná biopsie</a:t>
            </a:r>
          </a:p>
          <a:p>
            <a:pPr lvl="1" eaLnBrk="1" hangingPunct="1"/>
            <a:r>
              <a:rPr lang="cs-CZ" smtClean="0"/>
              <a:t>Prokázaně benigní nádory, které neobtěžují pacienta, jsou ponechány. Pokud vedou </a:t>
            </a:r>
            <a:br>
              <a:rPr lang="cs-CZ" smtClean="0"/>
            </a:br>
            <a:r>
              <a:rPr lang="cs-CZ" smtClean="0"/>
              <a:t>k závažným obtížím, odstraňují se chirurgicky.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 smtClean="0"/>
              <a:t>Nádorová onemocnění žaludku</a:t>
            </a:r>
          </a:p>
        </p:txBody>
      </p:sp>
      <p:sp>
        <p:nvSpPr>
          <p:cNvPr id="563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06888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sz="2400" b="1" dirty="0" smtClean="0">
                <a:solidFill>
                  <a:srgbClr val="800080"/>
                </a:solidFill>
              </a:rPr>
              <a:t>B) Maligní - adenokarcinom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2000" dirty="0" smtClean="0"/>
              <a:t>Nejčastější</a:t>
            </a:r>
            <a:endParaRPr lang="cs-CZ" sz="2000" dirty="0" smtClean="0">
              <a:solidFill>
                <a:srgbClr val="800080"/>
              </a:solidFill>
            </a:endParaRPr>
          </a:p>
          <a:p>
            <a:pPr lvl="1" eaLnBrk="1" hangingPunct="1">
              <a:lnSpc>
                <a:spcPct val="90000"/>
              </a:lnSpc>
            </a:pPr>
            <a:r>
              <a:rPr lang="cs-CZ" sz="2000" dirty="0" smtClean="0"/>
              <a:t>Začíná jako slizniční onemocnění, chronická gastritida, dochází k přestavbě sliznice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2000" dirty="0" smtClean="0"/>
              <a:t>Často spojen s infekcí </a:t>
            </a:r>
            <a:r>
              <a:rPr lang="cs-CZ" sz="2000" i="1" dirty="0" smtClean="0"/>
              <a:t>H. </a:t>
            </a:r>
            <a:r>
              <a:rPr lang="cs-CZ" sz="2000" i="1" dirty="0" err="1" smtClean="0"/>
              <a:t>pylori</a:t>
            </a:r>
            <a:r>
              <a:rPr lang="cs-CZ" sz="2000" dirty="0" smtClean="0"/>
              <a:t> (</a:t>
            </a:r>
            <a:r>
              <a:rPr lang="cs-CZ" sz="2000" i="1" dirty="0" err="1" smtClean="0"/>
              <a:t>Hp</a:t>
            </a:r>
            <a:r>
              <a:rPr lang="cs-CZ" sz="2000" dirty="0" smtClean="0"/>
              <a:t> uznán jako kancerogen I. třídy)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2000" dirty="0" smtClean="0"/>
              <a:t>Na vzniku se podílí i další faktory: genetika, </a:t>
            </a:r>
            <a:r>
              <a:rPr lang="cs-CZ" sz="2000" b="1" dirty="0" smtClean="0"/>
              <a:t>nevhodná strava !!!,</a:t>
            </a:r>
            <a:r>
              <a:rPr lang="cs-CZ" sz="2000" dirty="0" smtClean="0"/>
              <a:t> alkohol, kouření, bakteriální kolonizace, </a:t>
            </a:r>
            <a:r>
              <a:rPr lang="cs-CZ" sz="2000" dirty="0" err="1" smtClean="0"/>
              <a:t>nitrosaminy</a:t>
            </a:r>
            <a:r>
              <a:rPr lang="cs-CZ" sz="2000" dirty="0" smtClean="0"/>
              <a:t>, krevní skupina A, perniciózní anémie,…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2000" dirty="0" smtClean="0"/>
              <a:t>Často dlouhodobě asymptomatický průběh, postupně neurčité příznaky (nechuť k jídlu, nauzea, pocit plnosti, </a:t>
            </a:r>
            <a:r>
              <a:rPr lang="cs-CZ" sz="2000" dirty="0" err="1" smtClean="0"/>
              <a:t>dyskomfort</a:t>
            </a:r>
            <a:r>
              <a:rPr lang="cs-CZ" sz="2000" dirty="0" smtClean="0"/>
              <a:t>, předčasná sytost) + bolest </a:t>
            </a:r>
            <a:br>
              <a:rPr lang="cs-CZ" sz="2000" dirty="0" smtClean="0"/>
            </a:br>
            <a:r>
              <a:rPr lang="cs-CZ" sz="2000" dirty="0" smtClean="0"/>
              <a:t>v epigastriu. Postupně anémie a úbytek hmotnosti. 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2000" dirty="0" smtClean="0"/>
              <a:t>Prognóza časného karcinomu bez metastáz je dobrá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2000" dirty="0" smtClean="0"/>
              <a:t>Léčba zásadně chirurgická – odstranění části nebo celého žaludku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 smtClean="0"/>
              <a:t>Nádorová onemocnění žaludku</a:t>
            </a:r>
          </a:p>
        </p:txBody>
      </p:sp>
      <p:sp>
        <p:nvSpPr>
          <p:cNvPr id="5734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b="1" dirty="0" smtClean="0">
                <a:solidFill>
                  <a:srgbClr val="800080"/>
                </a:solidFill>
              </a:rPr>
              <a:t>B) Maligní - </a:t>
            </a:r>
            <a:r>
              <a:rPr lang="cs-CZ" dirty="0" smtClean="0">
                <a:solidFill>
                  <a:srgbClr val="800080"/>
                </a:solidFill>
              </a:rPr>
              <a:t>lymfom žaludku</a:t>
            </a:r>
          </a:p>
          <a:p>
            <a:pPr lvl="1" eaLnBrk="1" hangingPunct="1"/>
            <a:r>
              <a:rPr lang="cs-CZ" dirty="0" err="1" smtClean="0"/>
              <a:t>nespecifikcý</a:t>
            </a:r>
            <a:r>
              <a:rPr lang="cs-CZ" dirty="0" smtClean="0"/>
              <a:t> KO – bolest v epigastriu, dyspepsie, nechutenství, nevolnost, zvracení, hubnutí, </a:t>
            </a:r>
            <a:r>
              <a:rPr lang="cs-CZ" dirty="0" err="1" smtClean="0"/>
              <a:t>mikrocytární</a:t>
            </a:r>
            <a:r>
              <a:rPr lang="cs-CZ" dirty="0" smtClean="0"/>
              <a:t> </a:t>
            </a:r>
            <a:r>
              <a:rPr lang="cs-CZ" dirty="0" err="1" smtClean="0"/>
              <a:t>sideropenická</a:t>
            </a:r>
            <a:r>
              <a:rPr lang="cs-CZ" dirty="0" smtClean="0"/>
              <a:t> anémie</a:t>
            </a:r>
          </a:p>
          <a:p>
            <a:pPr lvl="1" eaLnBrk="1" hangingPunct="1"/>
            <a:r>
              <a:rPr lang="cs-CZ" dirty="0" smtClean="0"/>
              <a:t>CHT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4000" smtClean="0"/>
              <a:t>Nádorová onemocnění žaludku</a:t>
            </a:r>
            <a:br>
              <a:rPr lang="cs-CZ" sz="4000" smtClean="0"/>
            </a:br>
            <a:r>
              <a:rPr lang="cs-CZ" sz="4000" smtClean="0"/>
              <a:t>			</a:t>
            </a:r>
            <a:r>
              <a:rPr lang="cs-CZ" sz="4000" b="1" smtClean="0"/>
              <a:t>DIETNÍ OPATŘENÍ</a:t>
            </a:r>
          </a:p>
        </p:txBody>
      </p:sp>
      <p:sp>
        <p:nvSpPr>
          <p:cNvPr id="5939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sz="2400" b="1" u="sng" dirty="0" smtClean="0"/>
              <a:t>Onkologické onemocnění </a:t>
            </a:r>
            <a:r>
              <a:rPr lang="cs-CZ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cs-CZ" sz="2400" b="1" u="sng" dirty="0"/>
              <a:t>d</a:t>
            </a:r>
            <a:r>
              <a:rPr lang="cs-CZ" sz="2400" b="1" u="sng" dirty="0" smtClean="0"/>
              <a:t>ostatečná a kvalitní výživa!!!</a:t>
            </a:r>
          </a:p>
          <a:p>
            <a:pPr eaLnBrk="1" hangingPunct="1">
              <a:lnSpc>
                <a:spcPct val="90000"/>
              </a:lnSpc>
            </a:pPr>
            <a:r>
              <a:rPr lang="cs-CZ" sz="2400" dirty="0" smtClean="0"/>
              <a:t>Při protinádorové léčbě lehká strava </a:t>
            </a:r>
            <a:br>
              <a:rPr lang="cs-CZ" sz="2400" dirty="0" smtClean="0"/>
            </a:br>
            <a:r>
              <a:rPr lang="cs-CZ" sz="2400" dirty="0" smtClean="0"/>
              <a:t>v menších porcích, dostatek hlavních živin, vitaminů, vlákniny, dostatek tekutin, zákaz alkoholu a kouření</a:t>
            </a:r>
          </a:p>
          <a:p>
            <a:pPr eaLnBrk="1" hangingPunct="1">
              <a:lnSpc>
                <a:spcPct val="90000"/>
              </a:lnSpc>
            </a:pPr>
            <a:r>
              <a:rPr lang="cs-CZ" sz="2400" dirty="0" smtClean="0"/>
              <a:t>Řešení problémů způsobených léčbou (nechutenství, změna chutí, nevolnost, zvracení, hubnutí, snížená imunita…)</a:t>
            </a:r>
          </a:p>
          <a:p>
            <a:pPr eaLnBrk="1" hangingPunct="1">
              <a:lnSpc>
                <a:spcPct val="90000"/>
              </a:lnSpc>
            </a:pPr>
            <a:r>
              <a:rPr lang="cs-CZ" sz="2400" dirty="0" smtClean="0"/>
              <a:t>Strava po operaci žaludku (viz dále)</a:t>
            </a:r>
          </a:p>
          <a:p>
            <a:pPr eaLnBrk="1" hangingPunct="1">
              <a:lnSpc>
                <a:spcPct val="90000"/>
              </a:lnSpc>
            </a:pPr>
            <a:endParaRPr lang="cs-CZ" sz="24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sz="16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1800" dirty="0" smtClean="0"/>
              <a:t>POZN.: Výživa onkologických pacientů předmětem jiné přednášky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 smtClean="0"/>
              <a:t>5. GASTREKTOMIE  </a:t>
            </a:r>
            <a:r>
              <a:rPr lang="cs-CZ" sz="3600" dirty="0" smtClean="0"/>
              <a:t>resekce žaludku</a:t>
            </a:r>
          </a:p>
        </p:txBody>
      </p:sp>
      <p:sp>
        <p:nvSpPr>
          <p:cNvPr id="6041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dirty="0" smtClean="0"/>
              <a:t>Důvody pro částečnou nebo totální resekci </a:t>
            </a:r>
          </a:p>
          <a:p>
            <a:pPr lvl="1" eaLnBrk="1" hangingPunct="1"/>
            <a:r>
              <a:rPr lang="cs-CZ" dirty="0" smtClean="0"/>
              <a:t>Nádory žaludku</a:t>
            </a:r>
          </a:p>
          <a:p>
            <a:pPr lvl="1" eaLnBrk="1" hangingPunct="1"/>
            <a:r>
              <a:rPr lang="cs-CZ" dirty="0" smtClean="0"/>
              <a:t>Vředová choroba (zejména při komplikacích </a:t>
            </a:r>
            <a:br>
              <a:rPr lang="cs-CZ" dirty="0" smtClean="0"/>
            </a:br>
            <a:r>
              <a:rPr lang="cs-CZ" dirty="0" smtClean="0"/>
              <a:t>– perforace, krvácení, recidivách vředu, intoleranci léčby)</a:t>
            </a:r>
          </a:p>
          <a:p>
            <a:pPr lvl="1" eaLnBrk="1" hangingPunct="1"/>
            <a:r>
              <a:rPr lang="cs-CZ" dirty="0" smtClean="0"/>
              <a:t>Poleptání žaludeční sliznice s perforací</a:t>
            </a:r>
          </a:p>
          <a:p>
            <a:pPr lvl="1" eaLnBrk="1" hangingPunct="1"/>
            <a:r>
              <a:rPr lang="cs-CZ" dirty="0" smtClean="0"/>
              <a:t>Některé gastritidy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 smtClean="0"/>
              <a:t>Gastrektomie - typy</a:t>
            </a:r>
          </a:p>
        </p:txBody>
      </p:sp>
      <p:sp>
        <p:nvSpPr>
          <p:cNvPr id="614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244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sz="1800" b="1" dirty="0" smtClean="0"/>
              <a:t>Parciální resekce žaludku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1800" dirty="0" smtClean="0">
                <a:solidFill>
                  <a:srgbClr val="800080"/>
                </a:solidFill>
              </a:rPr>
              <a:t>Resekce podle </a:t>
            </a:r>
            <a:r>
              <a:rPr lang="cs-CZ" sz="1800" dirty="0" err="1" smtClean="0">
                <a:solidFill>
                  <a:srgbClr val="800080"/>
                </a:solidFill>
              </a:rPr>
              <a:t>Billrotha</a:t>
            </a:r>
            <a:r>
              <a:rPr lang="cs-CZ" sz="1800" dirty="0" smtClean="0">
                <a:solidFill>
                  <a:srgbClr val="800080"/>
                </a:solidFill>
              </a:rPr>
              <a:t> I</a:t>
            </a:r>
          </a:p>
          <a:p>
            <a:pPr lvl="2" eaLnBrk="1" hangingPunct="1">
              <a:lnSpc>
                <a:spcPct val="90000"/>
              </a:lnSpc>
            </a:pPr>
            <a:r>
              <a:rPr lang="cs-CZ" sz="1800" dirty="0"/>
              <a:t>r</a:t>
            </a:r>
            <a:r>
              <a:rPr lang="cs-CZ" sz="1800" dirty="0" smtClean="0"/>
              <a:t>esekce 2/3 (nebo ¾) žaludku a </a:t>
            </a:r>
            <a:r>
              <a:rPr lang="cs-CZ" sz="1800" dirty="0" err="1" smtClean="0"/>
              <a:t>gastroduodenostomie</a:t>
            </a:r>
            <a:endParaRPr lang="cs-CZ" sz="1800" dirty="0" smtClean="0"/>
          </a:p>
          <a:p>
            <a:pPr lvl="2" eaLnBrk="1" hangingPunct="1">
              <a:lnSpc>
                <a:spcPct val="90000"/>
              </a:lnSpc>
            </a:pPr>
            <a:r>
              <a:rPr lang="cs-CZ" sz="1800" dirty="0" smtClean="0"/>
              <a:t>vytvoření anastomózy mezi pahýlem žaludku a duodenem</a:t>
            </a:r>
          </a:p>
          <a:p>
            <a:pPr lvl="2" eaLnBrk="1" hangingPunct="1">
              <a:lnSpc>
                <a:spcPct val="90000"/>
              </a:lnSpc>
            </a:pPr>
            <a:r>
              <a:rPr lang="cs-CZ" sz="1800" dirty="0" smtClean="0"/>
              <a:t>výhodou je pouze jedna anastomóza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1800" dirty="0" smtClean="0">
                <a:solidFill>
                  <a:srgbClr val="800080"/>
                </a:solidFill>
              </a:rPr>
              <a:t>Resekce podle </a:t>
            </a:r>
            <a:r>
              <a:rPr lang="cs-CZ" sz="1800" dirty="0" err="1" smtClean="0">
                <a:solidFill>
                  <a:srgbClr val="800080"/>
                </a:solidFill>
              </a:rPr>
              <a:t>Billrotha</a:t>
            </a:r>
            <a:r>
              <a:rPr lang="cs-CZ" sz="1800" dirty="0" smtClean="0">
                <a:solidFill>
                  <a:srgbClr val="800080"/>
                </a:solidFill>
              </a:rPr>
              <a:t> II</a:t>
            </a:r>
          </a:p>
          <a:p>
            <a:pPr lvl="2" eaLnBrk="1" hangingPunct="1">
              <a:lnSpc>
                <a:spcPct val="90000"/>
              </a:lnSpc>
            </a:pPr>
            <a:r>
              <a:rPr lang="cs-CZ" sz="1800" dirty="0"/>
              <a:t>r</a:t>
            </a:r>
            <a:r>
              <a:rPr lang="cs-CZ" sz="1800" dirty="0" smtClean="0"/>
              <a:t>esekce 2/3 (nebo 3/4, 4/5) žaludku a </a:t>
            </a:r>
            <a:r>
              <a:rPr lang="cs-CZ" sz="1800" dirty="0" err="1" smtClean="0"/>
              <a:t>gastrojejunostomie</a:t>
            </a:r>
            <a:endParaRPr lang="cs-CZ" sz="1800" dirty="0" smtClean="0"/>
          </a:p>
          <a:p>
            <a:pPr lvl="2" eaLnBrk="1" hangingPunct="1">
              <a:lnSpc>
                <a:spcPct val="90000"/>
              </a:lnSpc>
            </a:pPr>
            <a:r>
              <a:rPr lang="cs-CZ" sz="1800" dirty="0" smtClean="0"/>
              <a:t>duodenum se slepě uzavírá a pahýl žaludku </a:t>
            </a:r>
            <a:br>
              <a:rPr lang="cs-CZ" sz="1800" dirty="0" smtClean="0"/>
            </a:br>
            <a:r>
              <a:rPr lang="cs-CZ" sz="1800" dirty="0" smtClean="0"/>
              <a:t>je našíván na kličku jejuna – méně fyziologické a častější pooperační komplikace</a:t>
            </a:r>
          </a:p>
          <a:p>
            <a:pPr lvl="2" eaLnBrk="1" hangingPunct="1">
              <a:lnSpc>
                <a:spcPct val="90000"/>
              </a:lnSpc>
            </a:pPr>
            <a:r>
              <a:rPr lang="cs-CZ" sz="1800" dirty="0" smtClean="0"/>
              <a:t>nevýhodou je hojení 3 – 6 sutur</a:t>
            </a:r>
          </a:p>
          <a:p>
            <a:pPr lvl="2" eaLnBrk="1" hangingPunct="1">
              <a:lnSpc>
                <a:spcPct val="90000"/>
              </a:lnSpc>
            </a:pPr>
            <a:r>
              <a:rPr lang="cs-CZ" sz="1800" dirty="0" smtClean="0"/>
              <a:t>častější komplikace – steatorea, hubnutí, zvracení, dumping syndrom, přerůstání bakterií</a:t>
            </a:r>
          </a:p>
          <a:p>
            <a:pPr eaLnBrk="1" hangingPunct="1">
              <a:lnSpc>
                <a:spcPct val="90000"/>
              </a:lnSpc>
            </a:pPr>
            <a:r>
              <a:rPr lang="cs-CZ" sz="1800" b="1" dirty="0" smtClean="0"/>
              <a:t>Totální </a:t>
            </a:r>
            <a:r>
              <a:rPr lang="cs-CZ" sz="1800" b="1" dirty="0"/>
              <a:t>resekce </a:t>
            </a:r>
            <a:r>
              <a:rPr lang="cs-CZ" sz="1800" b="1" dirty="0" smtClean="0"/>
              <a:t>žaludku</a:t>
            </a:r>
          </a:p>
          <a:p>
            <a:pPr lvl="1" eaLnBrk="1" hangingPunct="1"/>
            <a:r>
              <a:rPr lang="cs-CZ" sz="1800" dirty="0" smtClean="0"/>
              <a:t>pahýl </a:t>
            </a:r>
            <a:r>
              <a:rPr lang="cs-CZ" sz="1800" dirty="0"/>
              <a:t>žaludku se napojí na </a:t>
            </a:r>
            <a:r>
              <a:rPr lang="cs-CZ" sz="1800" dirty="0" smtClean="0"/>
              <a:t>jejunum</a:t>
            </a:r>
            <a:endParaRPr lang="cs-CZ" sz="1800" dirty="0"/>
          </a:p>
          <a:p>
            <a:pPr lvl="1" eaLnBrk="1" hangingPunct="1"/>
            <a:r>
              <a:rPr lang="cs-CZ" sz="1800" dirty="0"/>
              <a:t>m</a:t>
            </a:r>
            <a:r>
              <a:rPr lang="cs-CZ" sz="1800" dirty="0" smtClean="0"/>
              <a:t>etoda </a:t>
            </a:r>
            <a:r>
              <a:rPr lang="cs-CZ" sz="1800" dirty="0" err="1"/>
              <a:t>Roux</a:t>
            </a:r>
            <a:r>
              <a:rPr lang="cs-CZ" sz="1800" dirty="0"/>
              <a:t>-en-Y </a:t>
            </a:r>
          </a:p>
          <a:p>
            <a:pPr lvl="1" eaLnBrk="1" hangingPunct="1">
              <a:lnSpc>
                <a:spcPct val="90000"/>
              </a:lnSpc>
            </a:pPr>
            <a:endParaRPr lang="cs-CZ" sz="1400" dirty="0"/>
          </a:p>
          <a:p>
            <a:pPr eaLnBrk="1" hangingPunct="1">
              <a:lnSpc>
                <a:spcPct val="90000"/>
              </a:lnSpc>
            </a:pPr>
            <a:endParaRPr lang="cs-CZ" sz="1800" dirty="0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Anatomie a fyziologie </a:t>
            </a:r>
          </a:p>
        </p:txBody>
      </p:sp>
      <p:sp>
        <p:nvSpPr>
          <p:cNvPr id="184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435975" cy="45307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b="1" dirty="0" smtClean="0">
                <a:solidFill>
                  <a:srgbClr val="800080"/>
                </a:solidFill>
              </a:rPr>
              <a:t>Funkce žaludku: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2000" dirty="0" smtClean="0"/>
              <a:t>Rozmělnění potravy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2000" dirty="0" smtClean="0"/>
              <a:t>Promíchání potravy se žaludeční šťávou produkovanou buňkami žaludeční sliznice (trávení zejména proteinů) – vzniká chymus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2000" dirty="0"/>
              <a:t>Rezervoár tráveniny (potrava smíšená zůstává v žaludku až 4 h, </a:t>
            </a:r>
            <a:r>
              <a:rPr lang="cs-CZ" sz="2000" dirty="0" smtClean="0"/>
              <a:t>potrava s převahou sacharidů 2-3 h, tuky </a:t>
            </a:r>
            <a:r>
              <a:rPr lang="cs-CZ" sz="2000" dirty="0"/>
              <a:t>až </a:t>
            </a:r>
            <a:r>
              <a:rPr lang="cs-CZ" sz="2000" dirty="0" smtClean="0"/>
              <a:t>8 </a:t>
            </a:r>
            <a:r>
              <a:rPr lang="cs-CZ" sz="2000" dirty="0"/>
              <a:t>h</a:t>
            </a:r>
            <a:r>
              <a:rPr lang="cs-CZ" sz="2000" dirty="0" smtClean="0"/>
              <a:t>)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2000" dirty="0" smtClean="0"/>
              <a:t>Vyprázdnění žaludku – po malých částech </a:t>
            </a:r>
            <a:br>
              <a:rPr lang="cs-CZ" sz="2000" dirty="0" smtClean="0"/>
            </a:br>
            <a:r>
              <a:rPr lang="cs-CZ" sz="2000" dirty="0" smtClean="0"/>
              <a:t>do duodena. Nejdřív tekutiny (podél malého zakřivení, </a:t>
            </a:r>
            <a:br>
              <a:rPr lang="cs-CZ" sz="2000" dirty="0" smtClean="0"/>
            </a:br>
            <a:r>
              <a:rPr lang="cs-CZ" sz="2000" dirty="0" smtClean="0"/>
              <a:t>10-20 min), nejpozději tuky.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2000" dirty="0" smtClean="0"/>
              <a:t>Žaludeční lipáza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2000" dirty="0" smtClean="0"/>
              <a:t>Sekrece vnitřního faktoru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2000" dirty="0" smtClean="0"/>
              <a:t>Baktericidní působení kyselého pH (</a:t>
            </a:r>
            <a:r>
              <a:rPr lang="cs-CZ" sz="2000" dirty="0" err="1" smtClean="0"/>
              <a:t>HCl</a:t>
            </a:r>
            <a:r>
              <a:rPr lang="cs-CZ" sz="2000" dirty="0" smtClean="0"/>
              <a:t>)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2060848"/>
            <a:ext cx="8460940" cy="338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04476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Gastrektomie - typy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1800" b="1" dirty="0" err="1" smtClean="0"/>
              <a:t>Billroth</a:t>
            </a:r>
            <a:r>
              <a:rPr lang="cs-CZ" sz="1800" b="1" dirty="0" smtClean="0"/>
              <a:t> I</a:t>
            </a:r>
          </a:p>
          <a:p>
            <a:r>
              <a:rPr lang="cs-CZ" sz="1800" dirty="0"/>
              <a:t>https://www.youtube.com/watch?v=-lZMhFMK_Nw</a:t>
            </a:r>
            <a:endParaRPr lang="cs-CZ" sz="1800" dirty="0" smtClean="0"/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r>
              <a:rPr lang="cs-CZ" sz="1800" b="1" dirty="0" err="1" smtClean="0"/>
              <a:t>Billroth</a:t>
            </a:r>
            <a:r>
              <a:rPr lang="cs-CZ" sz="1800" b="1" dirty="0" smtClean="0"/>
              <a:t> II</a:t>
            </a:r>
          </a:p>
          <a:p>
            <a:r>
              <a:rPr lang="cs-CZ" sz="1800" dirty="0"/>
              <a:t>https://www.youtube.com/watch?v=7Ocfzer_oi8</a:t>
            </a:r>
            <a:endParaRPr lang="cs-CZ" sz="1800" dirty="0" smtClean="0"/>
          </a:p>
          <a:p>
            <a:r>
              <a:rPr lang="cs-CZ" sz="1800" dirty="0" smtClean="0">
                <a:hlinkClick r:id="rId2"/>
              </a:rPr>
              <a:t>https</a:t>
            </a:r>
            <a:r>
              <a:rPr lang="cs-CZ" sz="1800" dirty="0">
                <a:hlinkClick r:id="rId2"/>
              </a:rPr>
              <a:t>://</a:t>
            </a:r>
            <a:r>
              <a:rPr lang="cs-CZ" sz="1800" dirty="0" smtClean="0">
                <a:hlinkClick r:id="rId2"/>
              </a:rPr>
              <a:t>www.youtube.com/watch?v=4iUCsTlnRZc</a:t>
            </a:r>
            <a:endParaRPr lang="cs-CZ" sz="1800" dirty="0" smtClean="0"/>
          </a:p>
          <a:p>
            <a:pPr marL="0" lvl="1" indent="0">
              <a:buClr>
                <a:schemeClr val="bg2"/>
              </a:buClr>
              <a:buNone/>
            </a:pPr>
            <a:endParaRPr lang="cs-CZ" sz="1800" dirty="0" smtClean="0"/>
          </a:p>
          <a:p>
            <a:pPr marL="0" lvl="1" indent="0">
              <a:buClr>
                <a:schemeClr val="bg2"/>
              </a:buClr>
              <a:buNone/>
            </a:pPr>
            <a:r>
              <a:rPr lang="cs-CZ" sz="1800" b="1" dirty="0" err="1" smtClean="0"/>
              <a:t>Roux</a:t>
            </a:r>
            <a:r>
              <a:rPr lang="cs-CZ" sz="1800" b="1" dirty="0" smtClean="0"/>
              <a:t>-en-Y </a:t>
            </a:r>
            <a:endParaRPr lang="cs-CZ" sz="1800" b="1" dirty="0"/>
          </a:p>
          <a:p>
            <a:r>
              <a:rPr lang="cs-CZ" sz="1800" dirty="0"/>
              <a:t>https://www.youtube.com/watch?v=0ndhASK9VDE</a:t>
            </a:r>
          </a:p>
        </p:txBody>
      </p:sp>
    </p:spTree>
    <p:extLst>
      <p:ext uri="{BB962C8B-B14F-4D97-AF65-F5344CB8AC3E}">
        <p14:creationId xmlns:p14="http://schemas.microsoft.com/office/powerpoint/2010/main" val="158754918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4000" dirty="0" smtClean="0"/>
              <a:t>Stavy po operaci žaludku</a:t>
            </a:r>
          </a:p>
        </p:txBody>
      </p:sp>
      <p:sp>
        <p:nvSpPr>
          <p:cNvPr id="6349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sz="1600" b="1" dirty="0" smtClean="0"/>
              <a:t>Funkční poruchy </a:t>
            </a:r>
            <a:r>
              <a:rPr lang="cs-CZ" sz="1600" dirty="0" smtClean="0"/>
              <a:t>(bez organického nálezu)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1600" b="1" dirty="0" smtClean="0"/>
              <a:t>syndrom malého žaludku </a:t>
            </a:r>
            <a:r>
              <a:rPr lang="cs-CZ" sz="1600" dirty="0" smtClean="0"/>
              <a:t>– po resekci dochází ke zmenšení žaludečního rezervoáru, tím se zmenší množství potravy, kterou je pacient schopen pojmout </a:t>
            </a:r>
            <a:r>
              <a:rPr lang="cs-CZ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cs-CZ" sz="1600" dirty="0" smtClean="0"/>
              <a:t>předčasná sytost, tlak a pocit plnosti po jídle, tolerance jen malého množství potravy - většinou krátkodobě, časem se pahýl adaptuje až na stejné množství potravy jako před operací </a:t>
            </a:r>
            <a:r>
              <a:rPr lang="cs-CZ" sz="1600" dirty="0" smtClean="0">
                <a:latin typeface="Century Schoolbook" panose="02040604050505020304" pitchFamily="18" charset="0"/>
              </a:rPr>
              <a:t>→</a:t>
            </a:r>
            <a:r>
              <a:rPr lang="cs-CZ" sz="1600" dirty="0" smtClean="0"/>
              <a:t> jíst často a po menších dávkách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1600" dirty="0" smtClean="0"/>
              <a:t>časný </a:t>
            </a:r>
            <a:r>
              <a:rPr lang="cs-CZ" sz="1600" b="1" dirty="0" err="1" smtClean="0"/>
              <a:t>postprandiální</a:t>
            </a:r>
            <a:r>
              <a:rPr lang="cs-CZ" sz="1600" b="1" dirty="0" smtClean="0"/>
              <a:t> syndrom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1600" dirty="0" smtClean="0"/>
              <a:t>pozdní </a:t>
            </a:r>
            <a:r>
              <a:rPr lang="cs-CZ" sz="1600" dirty="0" err="1" smtClean="0"/>
              <a:t>postprandiální</a:t>
            </a:r>
            <a:r>
              <a:rPr lang="cs-CZ" sz="1600" dirty="0" smtClean="0"/>
              <a:t> syndrom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1600" b="1" dirty="0" smtClean="0"/>
              <a:t>žlučové zvracení </a:t>
            </a:r>
            <a:r>
              <a:rPr lang="cs-CZ" sz="1600" dirty="0" smtClean="0"/>
              <a:t>(návrat žluči ze střeva do žaludku) </a:t>
            </a:r>
            <a:r>
              <a:rPr lang="cs-CZ" sz="1600" dirty="0" smtClean="0">
                <a:latin typeface="Century Schoolbook" panose="02040604050505020304" pitchFamily="18" charset="0"/>
              </a:rPr>
              <a:t>→</a:t>
            </a:r>
            <a:r>
              <a:rPr lang="cs-CZ" sz="1600" dirty="0" smtClean="0"/>
              <a:t> léčba </a:t>
            </a:r>
            <a:r>
              <a:rPr lang="cs-CZ" sz="1600" dirty="0" err="1" smtClean="0"/>
              <a:t>prokinetiky</a:t>
            </a:r>
            <a:endParaRPr lang="cs-CZ" sz="1600" dirty="0" smtClean="0"/>
          </a:p>
          <a:p>
            <a:pPr lvl="1" eaLnBrk="1" hangingPunct="1">
              <a:lnSpc>
                <a:spcPct val="90000"/>
              </a:lnSpc>
            </a:pPr>
            <a:r>
              <a:rPr lang="cs-CZ" sz="1600" b="1" dirty="0" smtClean="0"/>
              <a:t>manifestace laktázového deficitu </a:t>
            </a:r>
            <a:r>
              <a:rPr lang="cs-CZ" sz="1600" dirty="0" smtClean="0"/>
              <a:t>(relativní deficit laktázy, střevo je rychle zaplaveno laktózou a nestačí ji zpracovat) – omezit mléko, dobře bývají snášeny zakysané ml. výrobky</a:t>
            </a:r>
          </a:p>
          <a:p>
            <a:pPr lvl="1" eaLnBrk="1" hangingPunct="1">
              <a:lnSpc>
                <a:spcPct val="90000"/>
              </a:lnSpc>
            </a:pPr>
            <a:endParaRPr lang="cs-CZ" sz="1600" dirty="0" smtClean="0"/>
          </a:p>
          <a:p>
            <a:pPr eaLnBrk="1" hangingPunct="1">
              <a:lnSpc>
                <a:spcPct val="90000"/>
              </a:lnSpc>
            </a:pPr>
            <a:r>
              <a:rPr lang="cs-CZ" sz="1600" b="1" dirty="0" smtClean="0"/>
              <a:t>Poruchy s organickým nálezem</a:t>
            </a:r>
            <a:endParaRPr lang="cs-CZ" sz="1600" b="1" dirty="0"/>
          </a:p>
          <a:p>
            <a:pPr lvl="1" eaLnBrk="1" hangingPunct="1">
              <a:lnSpc>
                <a:spcPct val="90000"/>
              </a:lnSpc>
            </a:pPr>
            <a:r>
              <a:rPr lang="cs-CZ" sz="1600" dirty="0" smtClean="0"/>
              <a:t>vřed v operovaném žaludku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1600" dirty="0" smtClean="0"/>
              <a:t>karcinom v pahýlu žaludku</a:t>
            </a:r>
          </a:p>
          <a:p>
            <a:pPr eaLnBrk="1" hangingPunct="1">
              <a:lnSpc>
                <a:spcPct val="90000"/>
              </a:lnSpc>
            </a:pPr>
            <a:endParaRPr lang="cs-CZ" dirty="0" smtClean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4000" dirty="0"/>
              <a:t>S</a:t>
            </a:r>
            <a:r>
              <a:rPr lang="cs-CZ" sz="4000" dirty="0" smtClean="0"/>
              <a:t>tavy po operaci žaludku</a:t>
            </a:r>
          </a:p>
        </p:txBody>
      </p:sp>
      <p:sp>
        <p:nvSpPr>
          <p:cNvPr id="6451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sz="2000" dirty="0" smtClean="0"/>
              <a:t>Důsledkem resekce a přerušení inervace mohou být různé </a:t>
            </a:r>
            <a:r>
              <a:rPr lang="cs-CZ" sz="2000" b="1" dirty="0" smtClean="0"/>
              <a:t>poruchy motility žaludku</a:t>
            </a:r>
            <a:r>
              <a:rPr lang="cs-CZ" sz="2000" dirty="0" smtClean="0"/>
              <a:t> – ztížená evakuace žaludku </a:t>
            </a:r>
            <a:br>
              <a:rPr lang="cs-CZ" sz="2000" dirty="0" smtClean="0"/>
            </a:br>
            <a:r>
              <a:rPr lang="cs-CZ" sz="2000" dirty="0" smtClean="0"/>
              <a:t>v prvních 3 dnech po operaci (proto se nepodává strava), případně pooperační </a:t>
            </a:r>
            <a:r>
              <a:rPr lang="cs-CZ" sz="2000" dirty="0" err="1" smtClean="0"/>
              <a:t>gastroparéza</a:t>
            </a:r>
            <a:r>
              <a:rPr lang="cs-CZ" sz="2000" dirty="0" smtClean="0"/>
              <a:t> (částečné ochrnutí svalstva žaludeční stěny, porucha vyprazdňování žaludku. Potrava v žaludku stagnuje až několik dnů, což narušuje její vstřebávání). Řešením jsou </a:t>
            </a:r>
            <a:r>
              <a:rPr lang="cs-CZ" sz="2000" dirty="0" err="1" smtClean="0"/>
              <a:t>prokinetika</a:t>
            </a:r>
            <a:r>
              <a:rPr lang="cs-CZ" sz="2000" dirty="0" smtClean="0"/>
              <a:t> nebo totální resekce.</a:t>
            </a:r>
          </a:p>
          <a:p>
            <a:pPr eaLnBrk="1" hangingPunct="1">
              <a:lnSpc>
                <a:spcPct val="80000"/>
              </a:lnSpc>
            </a:pPr>
            <a:r>
              <a:rPr lang="cs-CZ" sz="2000" dirty="0" smtClean="0"/>
              <a:t>Důsledky </a:t>
            </a:r>
            <a:r>
              <a:rPr lang="cs-CZ" sz="2000" b="1" dirty="0" smtClean="0"/>
              <a:t>deficitu </a:t>
            </a:r>
            <a:r>
              <a:rPr lang="cs-CZ" sz="2000" b="1" dirty="0" err="1" smtClean="0"/>
              <a:t>HCl</a:t>
            </a:r>
            <a:r>
              <a:rPr lang="cs-CZ" sz="2000" dirty="0" smtClean="0"/>
              <a:t> </a:t>
            </a:r>
          </a:p>
          <a:p>
            <a:pPr lvl="1" eaLnBrk="1" hangingPunct="1">
              <a:lnSpc>
                <a:spcPct val="80000"/>
              </a:lnSpc>
            </a:pPr>
            <a:r>
              <a:rPr lang="cs-CZ" sz="2000" dirty="0" smtClean="0"/>
              <a:t>narušení trávení bílkovin z důvodu netvoření nebo </a:t>
            </a:r>
            <a:r>
              <a:rPr lang="cs-CZ" sz="2000" dirty="0" err="1" smtClean="0"/>
              <a:t>neaktivace</a:t>
            </a:r>
            <a:r>
              <a:rPr lang="cs-CZ" sz="2000" dirty="0" smtClean="0"/>
              <a:t> pepsinu</a:t>
            </a:r>
          </a:p>
          <a:p>
            <a:pPr lvl="1" eaLnBrk="1" hangingPunct="1">
              <a:lnSpc>
                <a:spcPct val="80000"/>
              </a:lnSpc>
            </a:pPr>
            <a:r>
              <a:rPr lang="cs-CZ" sz="2000" dirty="0" smtClean="0"/>
              <a:t>narušené baktericidní působení </a:t>
            </a:r>
            <a:r>
              <a:rPr lang="cs-CZ" sz="2000" dirty="0" err="1" smtClean="0"/>
              <a:t>HCl</a:t>
            </a:r>
            <a:r>
              <a:rPr lang="cs-CZ" sz="2000" dirty="0" smtClean="0"/>
              <a:t> – přemnožení bakterií</a:t>
            </a:r>
          </a:p>
          <a:p>
            <a:pPr eaLnBrk="1" hangingPunct="1">
              <a:lnSpc>
                <a:spcPct val="80000"/>
              </a:lnSpc>
            </a:pPr>
            <a:endParaRPr lang="cs-CZ" sz="2400" dirty="0" smtClean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4000" dirty="0" smtClean="0"/>
              <a:t>Stavy po operaci žaludku</a:t>
            </a:r>
            <a:br>
              <a:rPr lang="cs-CZ" sz="4000" dirty="0" smtClean="0"/>
            </a:br>
            <a:r>
              <a:rPr lang="cs-CZ" sz="3200" b="1" dirty="0" smtClean="0"/>
              <a:t>ČASNÝ POSTPRANDIÁLNÍ SYNDROM</a:t>
            </a:r>
          </a:p>
        </p:txBody>
      </p:sp>
      <p:sp>
        <p:nvSpPr>
          <p:cNvPr id="655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9745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Char char="q"/>
            </a:pPr>
            <a:r>
              <a:rPr lang="cs-CZ" sz="2000" dirty="0" smtClean="0"/>
              <a:t>syndrom odvodné kličky, </a:t>
            </a:r>
            <a:r>
              <a:rPr lang="cs-CZ" sz="2000" dirty="0" smtClean="0">
                <a:solidFill>
                  <a:srgbClr val="800080"/>
                </a:solidFill>
              </a:rPr>
              <a:t>dumping syndrom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q"/>
            </a:pPr>
            <a:r>
              <a:rPr lang="cs-CZ" sz="2000" dirty="0" smtClean="0"/>
              <a:t>většinou v krátké době po operaci, časem příznaky vymizí, u několika procent pacientů (10 %) může přetrvávat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q"/>
            </a:pPr>
            <a:r>
              <a:rPr lang="cs-CZ" sz="2000" dirty="0" smtClean="0"/>
              <a:t>Urychlená evakuace žaludku v důsledku ztráty rezervoáru žaludku. Po rychlém přesunu potravy do proximální části tenkého střeva dochází k jeho </a:t>
            </a:r>
            <a:r>
              <a:rPr lang="cs-CZ" sz="2000" dirty="0" err="1" smtClean="0"/>
              <a:t>rozepětí</a:t>
            </a:r>
            <a:r>
              <a:rPr lang="cs-CZ" sz="2000" dirty="0" smtClean="0"/>
              <a:t>, zrychluje se střevní peristaltika, vlivem </a:t>
            </a:r>
            <a:r>
              <a:rPr lang="cs-CZ" sz="2000" dirty="0" err="1" smtClean="0"/>
              <a:t>hyperosmolarity</a:t>
            </a:r>
            <a:r>
              <a:rPr lang="cs-CZ" sz="2000" dirty="0" smtClean="0"/>
              <a:t> střeva dochází k úniku tekutiny do extracelulárního prostoru a k hypovolemii.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q"/>
            </a:pPr>
            <a:r>
              <a:rPr lang="cs-CZ" sz="1900" b="1" i="1" dirty="0" smtClean="0">
                <a:solidFill>
                  <a:srgbClr val="800080"/>
                </a:solidFill>
              </a:rPr>
              <a:t>Příznaky:</a:t>
            </a:r>
            <a:r>
              <a:rPr lang="cs-CZ" sz="1900" b="1" i="1" dirty="0" smtClean="0"/>
              <a:t> </a:t>
            </a:r>
            <a:r>
              <a:rPr lang="cs-CZ" sz="1900" dirty="0" smtClean="0"/>
              <a:t>do 30 minut po jídle, zejména po </a:t>
            </a:r>
            <a:r>
              <a:rPr lang="cs-CZ" sz="1900" dirty="0" err="1" smtClean="0"/>
              <a:t>hyperosmolárním</a:t>
            </a:r>
            <a:r>
              <a:rPr lang="cs-CZ" sz="1900" dirty="0" smtClean="0"/>
              <a:t> jídle (slané, sladké) a po větším množství tekutin. Pocit tíhy nebo tlaku</a:t>
            </a:r>
            <a:r>
              <a:rPr lang="cs-CZ" sz="1900" dirty="0"/>
              <a:t> </a:t>
            </a:r>
            <a:r>
              <a:rPr lang="cs-CZ" sz="1900" dirty="0" smtClean="0"/>
              <a:t>v epigastriu, nauzea, kručení a přelévání v břiše (borborygmus), někdy průjem, zvracení, pokles krevního tlaku, palpitace, únava, pocení, pocit na omdlení, závratě. Příznaky vymizí do 10 – 30 minut.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q"/>
            </a:pPr>
            <a:r>
              <a:rPr lang="cs-CZ" sz="1900" b="1" i="1" dirty="0" smtClean="0">
                <a:solidFill>
                  <a:srgbClr val="800080"/>
                </a:solidFill>
              </a:rPr>
              <a:t>Opatření:</a:t>
            </a:r>
            <a:r>
              <a:rPr lang="cs-CZ" sz="1900" dirty="0" smtClean="0"/>
              <a:t> 	úprava režimu a stravy – malé porce častěji, omezení osmoticky aktivních jídel (sladké a slané pokrmy), omezení příjmu tekutin v průběhu jídla (během jídla nepít)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sz="1900" dirty="0" smtClean="0"/>
              <a:t> 			popř. </a:t>
            </a:r>
            <a:r>
              <a:rPr lang="cs-CZ" sz="1900" dirty="0" err="1" smtClean="0"/>
              <a:t>reoperace</a:t>
            </a:r>
            <a:endParaRPr lang="cs-CZ" sz="1900" dirty="0" smtClean="0"/>
          </a:p>
          <a:p>
            <a:pPr eaLnBrk="1" hangingPunct="1">
              <a:lnSpc>
                <a:spcPct val="80000"/>
              </a:lnSpc>
            </a:pPr>
            <a:endParaRPr lang="cs-CZ" sz="1800" dirty="0" smtClean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277813"/>
            <a:ext cx="8362950" cy="1139825"/>
          </a:xfrm>
        </p:spPr>
        <p:txBody>
          <a:bodyPr/>
          <a:lstStyle/>
          <a:p>
            <a:pPr eaLnBrk="1" hangingPunct="1"/>
            <a:r>
              <a:rPr lang="cs-CZ" sz="4000" dirty="0" smtClean="0"/>
              <a:t>Stavy po operaci žaludku</a:t>
            </a:r>
            <a:r>
              <a:rPr lang="cs-CZ" sz="4000" u="sng" dirty="0" smtClean="0"/>
              <a:t/>
            </a:r>
            <a:br>
              <a:rPr lang="cs-CZ" sz="4000" u="sng" dirty="0" smtClean="0"/>
            </a:br>
            <a:r>
              <a:rPr lang="cs-CZ" sz="3200" b="1" u="sng" dirty="0" smtClean="0"/>
              <a:t>POZDNÍ POSTPRANDIÁLNÍ SYNDROM</a:t>
            </a:r>
          </a:p>
        </p:txBody>
      </p:sp>
      <p:sp>
        <p:nvSpPr>
          <p:cNvPr id="6656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Char char="q"/>
            </a:pPr>
            <a:r>
              <a:rPr lang="cs-CZ" sz="2200" dirty="0" smtClean="0"/>
              <a:t>Charakterizován vznikem</a:t>
            </a:r>
            <a:r>
              <a:rPr lang="cs-CZ" sz="2200" b="1" dirty="0" smtClean="0"/>
              <a:t> hypoglykemie</a:t>
            </a:r>
            <a:r>
              <a:rPr lang="cs-CZ" sz="2200" dirty="0" smtClean="0"/>
              <a:t>, která vzniká v důsledku rychlého vstřebání glukózy </a:t>
            </a:r>
            <a:br>
              <a:rPr lang="cs-CZ" sz="2200" dirty="0" smtClean="0"/>
            </a:br>
            <a:r>
              <a:rPr lang="cs-CZ" sz="2200" dirty="0" smtClean="0"/>
              <a:t>ze sacharidové potravy 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q"/>
            </a:pPr>
            <a:r>
              <a:rPr lang="cs-CZ" sz="1900" dirty="0" smtClean="0"/>
              <a:t>zčásti natrávené sacharidy se rychle dostanou do střeva, kde se vstřebají a stoupne glykemie, ta je kompenzována hyperinzulinismem, což způsobí během 1-3 hodin tzv. </a:t>
            </a:r>
            <a:r>
              <a:rPr lang="cs-CZ" sz="1900" dirty="0" err="1" smtClean="0"/>
              <a:t>posthyperglykemickou</a:t>
            </a:r>
            <a:r>
              <a:rPr lang="cs-CZ" sz="1900" dirty="0" smtClean="0"/>
              <a:t> hypoglykemii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q"/>
            </a:pPr>
            <a:r>
              <a:rPr lang="cs-CZ" sz="2200" b="1" i="1" dirty="0" smtClean="0">
                <a:solidFill>
                  <a:srgbClr val="800080"/>
                </a:solidFill>
              </a:rPr>
              <a:t>Příznaky:</a:t>
            </a:r>
            <a:r>
              <a:rPr lang="cs-CZ" sz="2200" dirty="0" smtClean="0"/>
              <a:t> 2-3 hod po jídle, hlavně sladkém – pocení, třes, slabost, bušení srdce, vlčí hlad, poruchy zraku, sluchu, až bezvědomí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q"/>
            </a:pPr>
            <a:r>
              <a:rPr lang="cs-CZ" sz="2200" b="1" i="1" dirty="0" smtClean="0">
                <a:solidFill>
                  <a:srgbClr val="800080"/>
                </a:solidFill>
              </a:rPr>
              <a:t>Léčba:</a:t>
            </a:r>
            <a:r>
              <a:rPr lang="cs-CZ" sz="2200" dirty="0" smtClean="0"/>
              <a:t> kostka cukru, příp. injekce glukózy, u těžkých případů operační korekce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q"/>
            </a:pPr>
            <a:r>
              <a:rPr lang="cs-CZ" sz="2200" b="1" i="1" dirty="0" smtClean="0">
                <a:solidFill>
                  <a:srgbClr val="800080"/>
                </a:solidFill>
              </a:rPr>
              <a:t>Opatření:</a:t>
            </a:r>
            <a:r>
              <a:rPr lang="cs-CZ" sz="2200" dirty="0" smtClean="0"/>
              <a:t> omezení příjmu sladkých jídel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2200" dirty="0" smtClean="0"/>
              <a:t>			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4000" smtClean="0"/>
              <a:t>Operace žaludku</a:t>
            </a:r>
            <a:br>
              <a:rPr lang="cs-CZ" sz="4000" smtClean="0"/>
            </a:br>
            <a:r>
              <a:rPr lang="cs-CZ" sz="4000" smtClean="0"/>
              <a:t>	</a:t>
            </a:r>
            <a:r>
              <a:rPr lang="cs-CZ" sz="4000" b="1" smtClean="0"/>
              <a:t>METABOLICKÉ DŮSLEDKY</a:t>
            </a:r>
          </a:p>
        </p:txBody>
      </p:sp>
      <p:sp>
        <p:nvSpPr>
          <p:cNvPr id="6758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dirty="0" smtClean="0"/>
              <a:t>Malnutrice, </a:t>
            </a:r>
            <a:r>
              <a:rPr lang="cs-CZ" dirty="0" err="1" smtClean="0"/>
              <a:t>maldigesce</a:t>
            </a:r>
            <a:r>
              <a:rPr lang="cs-CZ" dirty="0" smtClean="0"/>
              <a:t>, malabsorpce</a:t>
            </a:r>
          </a:p>
          <a:p>
            <a:pPr eaLnBrk="1" hangingPunct="1"/>
            <a:r>
              <a:rPr lang="cs-CZ" dirty="0" smtClean="0"/>
              <a:t>Malabsorpce tuků </a:t>
            </a:r>
            <a:r>
              <a:rPr lang="cs-CZ" dirty="0" smtClean="0">
                <a:latin typeface="Century Schoolbook" panose="02040604050505020304" pitchFamily="18" charset="0"/>
              </a:rPr>
              <a:t>→ </a:t>
            </a:r>
            <a:r>
              <a:rPr lang="cs-CZ" dirty="0"/>
              <a:t>d</a:t>
            </a:r>
            <a:r>
              <a:rPr lang="cs-CZ" dirty="0" smtClean="0"/>
              <a:t>eficit vitaminů rozpustných v tucích</a:t>
            </a:r>
          </a:p>
          <a:p>
            <a:pPr eaLnBrk="1" hangingPunct="1"/>
            <a:r>
              <a:rPr lang="cs-CZ" dirty="0" smtClean="0"/>
              <a:t>Deficit železa </a:t>
            </a:r>
            <a:r>
              <a:rPr lang="cs-CZ" dirty="0" smtClean="0">
                <a:latin typeface="Arial" charset="0"/>
                <a:cs typeface="Arial" charset="0"/>
              </a:rPr>
              <a:t>→</a:t>
            </a:r>
            <a:r>
              <a:rPr lang="cs-CZ" dirty="0" smtClean="0"/>
              <a:t> </a:t>
            </a:r>
            <a:r>
              <a:rPr lang="cs-CZ" dirty="0" err="1" smtClean="0"/>
              <a:t>sideropenická</a:t>
            </a:r>
            <a:r>
              <a:rPr lang="cs-CZ" dirty="0" smtClean="0"/>
              <a:t> anémie</a:t>
            </a:r>
          </a:p>
          <a:p>
            <a:pPr eaLnBrk="1" hangingPunct="1"/>
            <a:r>
              <a:rPr lang="cs-CZ" dirty="0" smtClean="0"/>
              <a:t>Deficit vitaminu B</a:t>
            </a:r>
            <a:r>
              <a:rPr lang="cs-CZ" baseline="-16000" dirty="0" smtClean="0"/>
              <a:t>12</a:t>
            </a:r>
            <a:r>
              <a:rPr lang="cs-CZ" dirty="0" smtClean="0"/>
              <a:t> </a:t>
            </a:r>
            <a:r>
              <a:rPr lang="cs-CZ" dirty="0" smtClean="0">
                <a:latin typeface="Arial" charset="0"/>
                <a:cs typeface="Arial" charset="0"/>
              </a:rPr>
              <a:t>→ </a:t>
            </a:r>
            <a:r>
              <a:rPr lang="cs-CZ" dirty="0" smtClean="0"/>
              <a:t>megaloblastická anémie (po úplném odstranění žaludku je nutné pravidelně dodávat B</a:t>
            </a:r>
            <a:r>
              <a:rPr lang="cs-CZ" baseline="-14000" dirty="0" smtClean="0"/>
              <a:t>12</a:t>
            </a:r>
            <a:r>
              <a:rPr lang="cs-CZ" dirty="0" smtClean="0"/>
              <a:t> injekčně)</a:t>
            </a:r>
          </a:p>
          <a:p>
            <a:pPr eaLnBrk="1" hangingPunct="1"/>
            <a:r>
              <a:rPr lang="cs-CZ" dirty="0" smtClean="0"/>
              <a:t>Deficit vápníku </a:t>
            </a:r>
            <a:r>
              <a:rPr lang="cs-CZ" dirty="0" smtClean="0">
                <a:latin typeface="Century Schoolbook" panose="02040604050505020304" pitchFamily="18" charset="0"/>
              </a:rPr>
              <a:t>→ </a:t>
            </a:r>
            <a:r>
              <a:rPr lang="cs-CZ" dirty="0" smtClean="0"/>
              <a:t>osteoporóza</a:t>
            </a:r>
          </a:p>
          <a:p>
            <a:pPr lvl="1" eaLnBrk="1" hangingPunct="1"/>
            <a:r>
              <a:rPr lang="cs-CZ" dirty="0" smtClean="0"/>
              <a:t>Snížená sekrece </a:t>
            </a:r>
            <a:r>
              <a:rPr lang="cs-CZ" dirty="0" err="1" smtClean="0"/>
              <a:t>HCl</a:t>
            </a:r>
            <a:r>
              <a:rPr lang="cs-CZ" dirty="0" smtClean="0"/>
              <a:t> vede k narušenému vstřebávání vápníku  </a:t>
            </a:r>
          </a:p>
          <a:p>
            <a:pPr eaLnBrk="1" hangingPunct="1"/>
            <a:r>
              <a:rPr lang="cs-CZ" dirty="0" smtClean="0"/>
              <a:t>Deficit vitaminu B1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4000" smtClean="0"/>
              <a:t>Operace žaludku</a:t>
            </a:r>
            <a:br>
              <a:rPr lang="cs-CZ" sz="4000" smtClean="0"/>
            </a:br>
            <a:r>
              <a:rPr lang="cs-CZ" sz="2800" b="1" smtClean="0"/>
              <a:t>DIETOLOGICKÁ A REŽIMOVÁ OPATŘENÍ</a:t>
            </a:r>
          </a:p>
        </p:txBody>
      </p:sp>
      <p:sp>
        <p:nvSpPr>
          <p:cNvPr id="686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244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sz="2400" dirty="0" smtClean="0"/>
              <a:t>Perorální příjem je zahájen 3. až 4. den </a:t>
            </a:r>
            <a:br>
              <a:rPr lang="cs-CZ" sz="2400" dirty="0" smtClean="0"/>
            </a:br>
            <a:r>
              <a:rPr lang="cs-CZ" sz="2400" dirty="0" smtClean="0"/>
              <a:t>po resekci I. a II. typu, 6. až 7. den po totální </a:t>
            </a:r>
            <a:r>
              <a:rPr lang="cs-CZ" sz="2400" dirty="0" smtClean="0"/>
              <a:t>gastrektomii (v prvních dnech umělá výživa)</a:t>
            </a:r>
            <a:endParaRPr lang="cs-CZ" sz="2400" dirty="0" smtClean="0"/>
          </a:p>
          <a:p>
            <a:pPr eaLnBrk="1" hangingPunct="1">
              <a:lnSpc>
                <a:spcPct val="80000"/>
              </a:lnSpc>
            </a:pPr>
            <a:r>
              <a:rPr lang="cs-CZ" sz="2400" dirty="0" smtClean="0"/>
              <a:t>V prvních měsících po operaci (asi půl roku) dodržovat určitá dietní opatření – tenké střevo nesmí být náhle přetíženo.</a:t>
            </a:r>
          </a:p>
          <a:p>
            <a:pPr eaLnBrk="1" hangingPunct="1">
              <a:lnSpc>
                <a:spcPct val="80000"/>
              </a:lnSpc>
            </a:pPr>
            <a:r>
              <a:rPr lang="cs-CZ" sz="2400" dirty="0" smtClean="0"/>
              <a:t>Jíst pravidelně, v menších porcích a často </a:t>
            </a:r>
            <a:br>
              <a:rPr lang="cs-CZ" sz="2400" dirty="0" smtClean="0"/>
            </a:br>
            <a:r>
              <a:rPr lang="cs-CZ" sz="2400" dirty="0" smtClean="0"/>
              <a:t>(po 2 hodinách), nepřejídat se, nehladovět</a:t>
            </a:r>
          </a:p>
          <a:p>
            <a:pPr eaLnBrk="1" hangingPunct="1">
              <a:lnSpc>
                <a:spcPct val="80000"/>
              </a:lnSpc>
            </a:pPr>
            <a:r>
              <a:rPr lang="cs-CZ" sz="2400" dirty="0" smtClean="0"/>
              <a:t>Pokrmy lehce stravitelné, nenadýmavé, ne příliš kořeněné, tučné, sladké či slané</a:t>
            </a:r>
          </a:p>
          <a:p>
            <a:pPr eaLnBrk="1" hangingPunct="1">
              <a:lnSpc>
                <a:spcPct val="80000"/>
              </a:lnSpc>
            </a:pPr>
            <a:r>
              <a:rPr lang="cs-CZ" sz="2400" dirty="0" smtClean="0"/>
              <a:t>Ne příliš horké ani studené pokrmy</a:t>
            </a:r>
          </a:p>
          <a:p>
            <a:pPr eaLnBrk="1" hangingPunct="1">
              <a:lnSpc>
                <a:spcPct val="80000"/>
              </a:lnSpc>
            </a:pPr>
            <a:r>
              <a:rPr lang="cs-CZ" sz="2400" dirty="0" smtClean="0"/>
              <a:t>Jíst pomalu a dobře rozkousat</a:t>
            </a:r>
          </a:p>
          <a:p>
            <a:pPr eaLnBrk="1" hangingPunct="1">
              <a:lnSpc>
                <a:spcPct val="80000"/>
              </a:lnSpc>
            </a:pPr>
            <a:r>
              <a:rPr lang="cs-CZ" sz="2400" dirty="0" smtClean="0"/>
              <a:t>Hodnotná strava – více bílkovin na úkor sacharidů a tuků. Dostatek vitaminů </a:t>
            </a:r>
            <a:br>
              <a:rPr lang="cs-CZ" sz="2400" dirty="0" smtClean="0"/>
            </a:br>
            <a:r>
              <a:rPr lang="cs-CZ" sz="2400" dirty="0" smtClean="0"/>
              <a:t>a minerálních látek</a:t>
            </a:r>
          </a:p>
          <a:p>
            <a:pPr eaLnBrk="1" hangingPunct="1">
              <a:lnSpc>
                <a:spcPct val="80000"/>
              </a:lnSpc>
            </a:pPr>
            <a:endParaRPr lang="cs-CZ" sz="2400" dirty="0" smtClean="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4000" smtClean="0"/>
              <a:t>Operace žaludku</a:t>
            </a:r>
            <a:br>
              <a:rPr lang="cs-CZ" sz="4000" smtClean="0"/>
            </a:br>
            <a:r>
              <a:rPr lang="cs-CZ" sz="2800" b="1" smtClean="0"/>
              <a:t>DIETOLOGICKÁ A REŽIMOVÁ OPATŘENÍ</a:t>
            </a:r>
          </a:p>
        </p:txBody>
      </p:sp>
      <p:sp>
        <p:nvSpPr>
          <p:cNvPr id="6963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sz="2400" smtClean="0"/>
              <a:t>Hlavně v prvních týdnech po operaci podávat jídlo v kratších časových intervalech (pauza max. 2-3 hod)</a:t>
            </a:r>
          </a:p>
          <a:p>
            <a:pPr eaLnBrk="1" hangingPunct="1">
              <a:lnSpc>
                <a:spcPct val="90000"/>
              </a:lnSpc>
            </a:pPr>
            <a:r>
              <a:rPr lang="cs-CZ" sz="2400" smtClean="0"/>
              <a:t>Omezit objem stravy a množství tekutin přijímaných při jídle (max. 100-150 ml), celkové množství tekutin se ale neomezuje</a:t>
            </a:r>
          </a:p>
          <a:p>
            <a:pPr eaLnBrk="1" hangingPunct="1">
              <a:lnSpc>
                <a:spcPct val="90000"/>
              </a:lnSpc>
            </a:pPr>
            <a:r>
              <a:rPr lang="cs-CZ" sz="2400" smtClean="0"/>
              <a:t>Omezit cukr a sladké pokrmy</a:t>
            </a:r>
          </a:p>
          <a:p>
            <a:pPr eaLnBrk="1" hangingPunct="1">
              <a:lnSpc>
                <a:spcPct val="90000"/>
              </a:lnSpc>
            </a:pPr>
            <a:r>
              <a:rPr lang="cs-CZ" sz="2400" smtClean="0"/>
              <a:t>Omezit mléko, pokud ho pacient nesnáší </a:t>
            </a:r>
          </a:p>
          <a:p>
            <a:pPr eaLnBrk="1" hangingPunct="1">
              <a:lnSpc>
                <a:spcPct val="90000"/>
              </a:lnSpc>
            </a:pPr>
            <a:r>
              <a:rPr lang="cs-CZ" sz="2400" smtClean="0"/>
              <a:t>Po jídle si lehnout na 15-30 minut pro zpomalení vyprazdňování žaludku</a:t>
            </a:r>
          </a:p>
          <a:p>
            <a:pPr eaLnBrk="1" hangingPunct="1">
              <a:lnSpc>
                <a:spcPct val="90000"/>
              </a:lnSpc>
            </a:pPr>
            <a:r>
              <a:rPr lang="cs-CZ" sz="2400" smtClean="0"/>
              <a:t>Dostatek spánku</a:t>
            </a:r>
          </a:p>
          <a:p>
            <a:pPr eaLnBrk="1" hangingPunct="1">
              <a:lnSpc>
                <a:spcPct val="90000"/>
              </a:lnSpc>
            </a:pPr>
            <a:r>
              <a:rPr lang="cs-CZ" sz="2400" smtClean="0"/>
              <a:t>Šetřící dieta</a:t>
            </a:r>
          </a:p>
          <a:p>
            <a:pPr eaLnBrk="1" hangingPunct="1">
              <a:lnSpc>
                <a:spcPct val="90000"/>
              </a:lnSpc>
            </a:pPr>
            <a:endParaRPr lang="cs-CZ" sz="2400" smtClean="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4000" smtClean="0"/>
              <a:t>Operace žaludku</a:t>
            </a:r>
            <a:br>
              <a:rPr lang="cs-CZ" sz="4000" smtClean="0"/>
            </a:br>
            <a:r>
              <a:rPr lang="cs-CZ" sz="4000" smtClean="0"/>
              <a:t>			</a:t>
            </a:r>
            <a:r>
              <a:rPr lang="cs-CZ" sz="4000" b="1" smtClean="0"/>
              <a:t>VÝBĚR POTRAVIN</a:t>
            </a:r>
          </a:p>
        </p:txBody>
      </p:sp>
      <p:sp>
        <p:nvSpPr>
          <p:cNvPr id="7065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sz="2000" smtClean="0"/>
              <a:t>Maso – netučné, ne příliš vhodné jsou uzeniny</a:t>
            </a:r>
          </a:p>
          <a:p>
            <a:pPr eaLnBrk="1" hangingPunct="1">
              <a:lnSpc>
                <a:spcPct val="80000"/>
              </a:lnSpc>
            </a:pPr>
            <a:r>
              <a:rPr lang="cs-CZ" sz="2000" smtClean="0"/>
              <a:t>Mléko a ml. výrobky – většinou nutno nahradit kysanými výrobky, nevhodné jsou plísňové a zrající sýry, šlehačky</a:t>
            </a:r>
          </a:p>
          <a:p>
            <a:pPr eaLnBrk="1" hangingPunct="1">
              <a:lnSpc>
                <a:spcPct val="80000"/>
              </a:lnSpc>
            </a:pPr>
            <a:r>
              <a:rPr lang="cs-CZ" sz="2000" smtClean="0"/>
              <a:t>Vejce – ne smažená (těžce stravitelná)</a:t>
            </a:r>
          </a:p>
          <a:p>
            <a:pPr eaLnBrk="1" hangingPunct="1">
              <a:lnSpc>
                <a:spcPct val="80000"/>
              </a:lnSpc>
            </a:pPr>
            <a:r>
              <a:rPr lang="cs-CZ" sz="2000" smtClean="0"/>
              <a:t>Tuky – množství podle snášenlivosti, nepřepalovat, tuk do hotových pokrmů. Tučné pokrmy vyvolávají průjem!!!</a:t>
            </a:r>
          </a:p>
          <a:p>
            <a:pPr eaLnBrk="1" hangingPunct="1">
              <a:lnSpc>
                <a:spcPct val="80000"/>
              </a:lnSpc>
            </a:pPr>
            <a:r>
              <a:rPr lang="cs-CZ" sz="2000" smtClean="0"/>
              <a:t>Pečivo – méně vhodné jsou buchty, loupáky, čerstvé kynuté moučníky</a:t>
            </a:r>
          </a:p>
          <a:p>
            <a:pPr eaLnBrk="1" hangingPunct="1">
              <a:lnSpc>
                <a:spcPct val="80000"/>
              </a:lnSpc>
            </a:pPr>
            <a:r>
              <a:rPr lang="cs-CZ" sz="2000" smtClean="0"/>
              <a:t>Luštěniny – nevhodné</a:t>
            </a:r>
          </a:p>
          <a:p>
            <a:pPr eaLnBrk="1" hangingPunct="1">
              <a:lnSpc>
                <a:spcPct val="80000"/>
              </a:lnSpc>
            </a:pPr>
            <a:r>
              <a:rPr lang="cs-CZ" sz="2000" smtClean="0"/>
              <a:t>Zelenina – nenadýmavá</a:t>
            </a:r>
          </a:p>
          <a:p>
            <a:pPr eaLnBrk="1" hangingPunct="1">
              <a:lnSpc>
                <a:spcPct val="80000"/>
              </a:lnSpc>
            </a:pPr>
            <a:r>
              <a:rPr lang="cs-CZ" sz="2000" smtClean="0"/>
              <a:t>Ovoce – podle snášenlivosti, dobře vyzrálé nenadýmavé druhy, kompoty pro obsah cukru mohou vyvolávat potíže</a:t>
            </a:r>
          </a:p>
          <a:p>
            <a:pPr eaLnBrk="1" hangingPunct="1">
              <a:lnSpc>
                <a:spcPct val="80000"/>
              </a:lnSpc>
            </a:pPr>
            <a:r>
              <a:rPr lang="cs-CZ" sz="2000" smtClean="0"/>
              <a:t>Koření – nedráždivé, nevhodné je ostré</a:t>
            </a:r>
          </a:p>
          <a:p>
            <a:pPr eaLnBrk="1" hangingPunct="1">
              <a:lnSpc>
                <a:spcPct val="80000"/>
              </a:lnSpc>
            </a:pPr>
            <a:r>
              <a:rPr lang="cs-CZ" sz="2000" smtClean="0"/>
              <a:t>Nápoje – volit neslazené, neperlivé – čaje, neperlivé minerální vody. Slazené nápoje vyvolávají potíže.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cs-CZ" sz="2000" smtClean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Anatomie a fyziologie</a:t>
            </a:r>
          </a:p>
        </p:txBody>
      </p:sp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b="1" dirty="0" smtClean="0">
                <a:solidFill>
                  <a:srgbClr val="800080"/>
                </a:solidFill>
              </a:rPr>
              <a:t>Exokrinní buňky žaludeční sliznice:</a:t>
            </a:r>
          </a:p>
          <a:p>
            <a:pPr lvl="1" eaLnBrk="1" hangingPunct="1"/>
            <a:r>
              <a:rPr lang="cs-CZ" b="1" dirty="0" smtClean="0"/>
              <a:t>Hlenové buňky</a:t>
            </a:r>
            <a:r>
              <a:rPr lang="cs-CZ" dirty="0" smtClean="0"/>
              <a:t> – tvoří hlen (obsahuje bikarbonát), který pokrývá sliznici žaludku a slouží jako ochranná bariéra před žaludeční šťávou (obrana žaludku proti natrávení sliznice). Nachází se v kardii.</a:t>
            </a:r>
          </a:p>
          <a:p>
            <a:pPr lvl="1" eaLnBrk="1" hangingPunct="1"/>
            <a:r>
              <a:rPr lang="cs-CZ" b="1" dirty="0" smtClean="0"/>
              <a:t>Hlavní buňky</a:t>
            </a:r>
            <a:r>
              <a:rPr lang="cs-CZ" dirty="0" smtClean="0"/>
              <a:t> – tvoří pepsinogen, který se vlivem </a:t>
            </a:r>
            <a:r>
              <a:rPr lang="cs-CZ" dirty="0" err="1" smtClean="0"/>
              <a:t>HCl</a:t>
            </a:r>
            <a:r>
              <a:rPr lang="cs-CZ" dirty="0" smtClean="0"/>
              <a:t> mění na pepsin (proteolýza),</a:t>
            </a:r>
            <a:br>
              <a:rPr lang="cs-CZ" dirty="0" smtClean="0"/>
            </a:br>
            <a:r>
              <a:rPr lang="cs-CZ" dirty="0" smtClean="0"/>
              <a:t>a žaludeční lipázu. Nachází se s parietálními buňkami v oblasti těla žaludku.</a:t>
            </a:r>
          </a:p>
          <a:p>
            <a:pPr lvl="1" eaLnBrk="1" hangingPunct="1"/>
            <a:r>
              <a:rPr lang="cs-CZ" b="1" dirty="0" smtClean="0"/>
              <a:t>Parietální buňky</a:t>
            </a:r>
            <a:r>
              <a:rPr lang="cs-CZ" dirty="0" smtClean="0"/>
              <a:t> – tvoří </a:t>
            </a:r>
            <a:r>
              <a:rPr lang="cs-CZ" dirty="0" err="1" smtClean="0"/>
              <a:t>HCl</a:t>
            </a:r>
            <a:r>
              <a:rPr lang="cs-CZ" dirty="0" smtClean="0"/>
              <a:t> a vnitřní faktor (umožňuje vstřebávání B</a:t>
            </a:r>
            <a:r>
              <a:rPr lang="cs-CZ" baseline="-16000" dirty="0" smtClean="0"/>
              <a:t>12</a:t>
            </a:r>
            <a:r>
              <a:rPr lang="cs-CZ" dirty="0" smtClean="0"/>
              <a:t> v terminálním ileu)</a:t>
            </a:r>
          </a:p>
          <a:p>
            <a:pPr eaLnBrk="1" hangingPunct="1"/>
            <a:endParaRPr lang="cs-CZ" dirty="0" smtClean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7308304" y="0"/>
            <a:ext cx="1615068" cy="1628800"/>
          </a:xfrm>
          <a:prstGeom prst="rect">
            <a:avLst/>
          </a:prstGeom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4000" smtClean="0"/>
              <a:t>Operace žaludku</a:t>
            </a:r>
            <a:br>
              <a:rPr lang="cs-CZ" sz="4000" smtClean="0"/>
            </a:br>
            <a:r>
              <a:rPr lang="cs-CZ" sz="4000" smtClean="0"/>
              <a:t>	</a:t>
            </a:r>
            <a:r>
              <a:rPr lang="cs-CZ" sz="4000" b="1" smtClean="0"/>
              <a:t>TECHNOLOGICKÁ ÚPRAVA</a:t>
            </a:r>
          </a:p>
        </p:txBody>
      </p:sp>
      <p:sp>
        <p:nvSpPr>
          <p:cNvPr id="7168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sz="2000" smtClean="0"/>
              <a:t>Vaření, dušení, příp. pečení</a:t>
            </a:r>
          </a:p>
          <a:p>
            <a:pPr eaLnBrk="1" hangingPunct="1">
              <a:lnSpc>
                <a:spcPct val="90000"/>
              </a:lnSpc>
            </a:pPr>
            <a:r>
              <a:rPr lang="cs-CZ" sz="2000" smtClean="0"/>
              <a:t>Připravovat pokrmy s menším obsahem vody (prevence rychlého vyprázdnění žaludku)</a:t>
            </a:r>
          </a:p>
          <a:p>
            <a:pPr eaLnBrk="1" hangingPunct="1">
              <a:lnSpc>
                <a:spcPct val="90000"/>
              </a:lnSpc>
            </a:pPr>
            <a:r>
              <a:rPr lang="cs-CZ" sz="2000" smtClean="0"/>
              <a:t>Nepřipravovat pokrmy na cibulovém základu – smažená cibulka není vhodná</a:t>
            </a:r>
          </a:p>
          <a:p>
            <a:pPr eaLnBrk="1" hangingPunct="1">
              <a:lnSpc>
                <a:spcPct val="90000"/>
              </a:lnSpc>
            </a:pPr>
            <a:r>
              <a:rPr lang="cs-CZ" sz="2000" smtClean="0"/>
              <a:t>Zahušťovat moukou opraženou nasucho – jíška bývá špatně snášena</a:t>
            </a:r>
          </a:p>
          <a:p>
            <a:pPr eaLnBrk="1" hangingPunct="1">
              <a:lnSpc>
                <a:spcPct val="90000"/>
              </a:lnSpc>
            </a:pPr>
            <a:r>
              <a:rPr lang="cs-CZ" sz="2000" smtClean="0"/>
              <a:t>Do hotových pokrmů malé množství másla </a:t>
            </a:r>
            <a:br>
              <a:rPr lang="cs-CZ" sz="2000" smtClean="0"/>
            </a:br>
            <a:r>
              <a:rPr lang="cs-CZ" sz="2000" smtClean="0"/>
              <a:t>ke zvýšení energetické hodnoty</a:t>
            </a:r>
          </a:p>
          <a:p>
            <a:pPr eaLnBrk="1" hangingPunct="1">
              <a:lnSpc>
                <a:spcPct val="90000"/>
              </a:lnSpc>
            </a:pPr>
            <a:r>
              <a:rPr lang="cs-CZ" sz="2000" smtClean="0"/>
              <a:t>Omezit koření</a:t>
            </a:r>
          </a:p>
          <a:p>
            <a:pPr eaLnBrk="1" hangingPunct="1">
              <a:lnSpc>
                <a:spcPct val="90000"/>
              </a:lnSpc>
            </a:pPr>
            <a:r>
              <a:rPr lang="cs-CZ" sz="2000" smtClean="0"/>
              <a:t>Vyřadit z jídelníčku sladké pokrmy</a:t>
            </a:r>
          </a:p>
          <a:p>
            <a:pPr eaLnBrk="1" hangingPunct="1">
              <a:lnSpc>
                <a:spcPct val="90000"/>
              </a:lnSpc>
            </a:pPr>
            <a:r>
              <a:rPr lang="cs-CZ" sz="2000" smtClean="0"/>
              <a:t>Zeleninu nadrobno nakrájet nebo nastrouhat</a:t>
            </a:r>
          </a:p>
          <a:p>
            <a:pPr eaLnBrk="1" hangingPunct="1">
              <a:lnSpc>
                <a:spcPct val="90000"/>
              </a:lnSpc>
            </a:pPr>
            <a:endParaRPr lang="cs-CZ" sz="2000" smtClean="0"/>
          </a:p>
          <a:p>
            <a:pPr eaLnBrk="1" hangingPunct="1">
              <a:lnSpc>
                <a:spcPct val="90000"/>
              </a:lnSpc>
            </a:pPr>
            <a:r>
              <a:rPr lang="cs-CZ" sz="2000" smtClean="0"/>
              <a:t>Nepít alkohol, nekouřit.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4000" smtClean="0"/>
              <a:t>Operace žaludku</a:t>
            </a:r>
            <a:br>
              <a:rPr lang="cs-CZ" sz="4000" smtClean="0"/>
            </a:br>
            <a:r>
              <a:rPr lang="cs-CZ" sz="4000" smtClean="0"/>
              <a:t>	</a:t>
            </a:r>
            <a:r>
              <a:rPr lang="cs-CZ" sz="4000" b="1" smtClean="0"/>
              <a:t>TECHNOLOGICKÁ ÚPRAVA</a:t>
            </a:r>
          </a:p>
        </p:txBody>
      </p:sp>
      <p:sp>
        <p:nvSpPr>
          <p:cNvPr id="7270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Snášenlivost potravin po resekci žaludku je individuální</a:t>
            </a:r>
          </a:p>
          <a:p>
            <a:pPr eaLnBrk="1" hangingPunct="1"/>
            <a:r>
              <a:rPr lang="cs-CZ" smtClean="0"/>
              <a:t>Je třeba vyzkoušet, co vyhovuje</a:t>
            </a:r>
          </a:p>
          <a:p>
            <a:pPr eaLnBrk="1" hangingPunct="1"/>
            <a:r>
              <a:rPr lang="cs-CZ" smtClean="0"/>
              <a:t>Snažit se jíst pestře, malé porce, často</a:t>
            </a:r>
          </a:p>
          <a:p>
            <a:pPr eaLnBrk="1" hangingPunct="1"/>
            <a:r>
              <a:rPr lang="cs-CZ" smtClean="0"/>
              <a:t>Cíl: stop hubnutí, spíše přibírání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Praktická část – </a:t>
            </a:r>
            <a:r>
              <a:rPr lang="cs-CZ" b="1" smtClean="0"/>
              <a:t>Kazuistika I</a:t>
            </a:r>
          </a:p>
        </p:txBody>
      </p:sp>
      <p:sp>
        <p:nvSpPr>
          <p:cNvPr id="808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700213"/>
            <a:ext cx="8229600" cy="45307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sz="2400" smtClean="0"/>
              <a:t>Žena, 23 let, výška 164 cm</a:t>
            </a:r>
          </a:p>
          <a:p>
            <a:pPr eaLnBrk="1" hangingPunct="1">
              <a:lnSpc>
                <a:spcPct val="80000"/>
              </a:lnSpc>
            </a:pPr>
            <a:r>
              <a:rPr lang="cs-CZ" sz="2400" smtClean="0"/>
              <a:t>Dg: Vředová choroba žaludku</a:t>
            </a:r>
          </a:p>
          <a:p>
            <a:pPr eaLnBrk="1" hangingPunct="1">
              <a:lnSpc>
                <a:spcPct val="80000"/>
              </a:lnSpc>
            </a:pPr>
            <a:r>
              <a:rPr lang="cs-CZ" sz="2400" smtClean="0"/>
              <a:t>Obvyklá hmotnost (před 3 měsíci): 83 kg</a:t>
            </a:r>
          </a:p>
          <a:p>
            <a:pPr eaLnBrk="1" hangingPunct="1">
              <a:lnSpc>
                <a:spcPct val="80000"/>
              </a:lnSpc>
            </a:pPr>
            <a:r>
              <a:rPr lang="cs-CZ" sz="2400" smtClean="0"/>
              <a:t>Nynější hmotnost: 78 kg</a:t>
            </a:r>
          </a:p>
          <a:p>
            <a:pPr eaLnBrk="1" hangingPunct="1">
              <a:lnSpc>
                <a:spcPct val="80000"/>
              </a:lnSpc>
            </a:pPr>
            <a:r>
              <a:rPr lang="cs-CZ" sz="2400" smtClean="0"/>
              <a:t>Pacientka bez otoků</a:t>
            </a:r>
          </a:p>
          <a:p>
            <a:pPr eaLnBrk="1" hangingPunct="1">
              <a:lnSpc>
                <a:spcPct val="80000"/>
              </a:lnSpc>
            </a:pPr>
            <a:endParaRPr lang="cs-CZ" sz="240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sz="2400" b="1" smtClean="0">
                <a:solidFill>
                  <a:srgbClr val="800080"/>
                </a:solidFill>
              </a:rPr>
              <a:t>???</a:t>
            </a:r>
          </a:p>
          <a:p>
            <a:pPr eaLnBrk="1" hangingPunct="1">
              <a:lnSpc>
                <a:spcPct val="80000"/>
              </a:lnSpc>
            </a:pPr>
            <a:r>
              <a:rPr lang="cs-CZ" sz="2400" smtClean="0"/>
              <a:t>Aktuální BMI ____</a:t>
            </a:r>
          </a:p>
          <a:p>
            <a:pPr eaLnBrk="1" hangingPunct="1">
              <a:lnSpc>
                <a:spcPct val="80000"/>
              </a:lnSpc>
            </a:pPr>
            <a:r>
              <a:rPr lang="cs-CZ" sz="2400" smtClean="0"/>
              <a:t>Zhubnutí (v %) ______</a:t>
            </a:r>
          </a:p>
          <a:p>
            <a:pPr eaLnBrk="1" hangingPunct="1">
              <a:lnSpc>
                <a:spcPct val="80000"/>
              </a:lnSpc>
            </a:pPr>
            <a:r>
              <a:rPr lang="cs-CZ" sz="2400" smtClean="0"/>
              <a:t>Upravená hmotnost _______</a:t>
            </a:r>
          </a:p>
          <a:p>
            <a:pPr eaLnBrk="1" hangingPunct="1">
              <a:lnSpc>
                <a:spcPct val="80000"/>
              </a:lnSpc>
            </a:pPr>
            <a:r>
              <a:rPr lang="cs-CZ" sz="2400" smtClean="0"/>
              <a:t>Potřeba energie a bílkovin _______</a:t>
            </a:r>
          </a:p>
          <a:p>
            <a:pPr eaLnBrk="1" hangingPunct="1">
              <a:lnSpc>
                <a:spcPct val="80000"/>
              </a:lnSpc>
            </a:pPr>
            <a:r>
              <a:rPr lang="cs-CZ" sz="2400" smtClean="0"/>
              <a:t>Jídelníček na 3 dny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smtClean="0"/>
          </a:p>
        </p:txBody>
      </p:sp>
      <p:sp>
        <p:nvSpPr>
          <p:cNvPr id="7475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CC"/>
          </a:solidFill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cs-CZ" sz="9600" smtClean="0"/>
              <a:t>DIETA č. 2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b="1" smtClean="0"/>
              <a:t>DIETA č. 2</a:t>
            </a:r>
            <a:r>
              <a:rPr lang="cs-CZ" smtClean="0"/>
              <a:t> - šetřící</a:t>
            </a:r>
          </a:p>
        </p:txBody>
      </p:sp>
      <p:sp>
        <p:nvSpPr>
          <p:cNvPr id="7577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sz="2400" smtClean="0"/>
              <a:t>9500 kJ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2000" smtClean="0"/>
              <a:t>80 g B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2000" smtClean="0"/>
              <a:t>70 g T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2000" smtClean="0"/>
              <a:t>320 g S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2000" smtClean="0"/>
              <a:t>60 mg vit.C</a:t>
            </a:r>
          </a:p>
          <a:p>
            <a:pPr eaLnBrk="1" hangingPunct="1">
              <a:lnSpc>
                <a:spcPct val="90000"/>
              </a:lnSpc>
            </a:pPr>
            <a:endParaRPr lang="cs-CZ" sz="2400" smtClean="0"/>
          </a:p>
          <a:p>
            <a:pPr eaLnBrk="1" hangingPunct="1">
              <a:lnSpc>
                <a:spcPct val="90000"/>
              </a:lnSpc>
            </a:pPr>
            <a:r>
              <a:rPr lang="cs-CZ" sz="2400" smtClean="0"/>
              <a:t>Plnohodnotná, lehce stravitelná, nenadýmavá</a:t>
            </a:r>
          </a:p>
          <a:p>
            <a:pPr eaLnBrk="1" hangingPunct="1">
              <a:lnSpc>
                <a:spcPct val="90000"/>
              </a:lnSpc>
            </a:pPr>
            <a:r>
              <a:rPr lang="cs-CZ" sz="2400" smtClean="0"/>
              <a:t>Pestrá, chutná</a:t>
            </a:r>
          </a:p>
          <a:p>
            <a:pPr eaLnBrk="1" hangingPunct="1">
              <a:lnSpc>
                <a:spcPct val="90000"/>
              </a:lnSpc>
            </a:pPr>
            <a:r>
              <a:rPr lang="cs-CZ" sz="2400" smtClean="0"/>
              <a:t>Vhodná k dlouhodobému užívání</a:t>
            </a:r>
          </a:p>
          <a:p>
            <a:pPr eaLnBrk="1" hangingPunct="1">
              <a:lnSpc>
                <a:spcPct val="90000"/>
              </a:lnSpc>
            </a:pPr>
            <a:r>
              <a:rPr lang="cs-CZ" sz="2400" smtClean="0"/>
              <a:t>Určena i do domácího ošetření</a:t>
            </a:r>
          </a:p>
          <a:p>
            <a:pPr eaLnBrk="1" hangingPunct="1">
              <a:lnSpc>
                <a:spcPct val="90000"/>
              </a:lnSpc>
            </a:pPr>
            <a:r>
              <a:rPr lang="cs-CZ" sz="2400" smtClean="0"/>
              <a:t>Mechanicky, chemicky, termicky šetřící</a:t>
            </a:r>
          </a:p>
          <a:p>
            <a:pPr eaLnBrk="1" hangingPunct="1">
              <a:lnSpc>
                <a:spcPct val="90000"/>
              </a:lnSpc>
            </a:pPr>
            <a:endParaRPr lang="cs-CZ" sz="2400" smtClean="0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DIETA č. 2 - šetřící</a:t>
            </a:r>
          </a:p>
        </p:txBody>
      </p:sp>
      <p:sp>
        <p:nvSpPr>
          <p:cNvPr id="7680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sz="1800" b="1" i="1" dirty="0" smtClean="0">
                <a:solidFill>
                  <a:srgbClr val="800080"/>
                </a:solidFill>
              </a:rPr>
              <a:t>Indikace:</a:t>
            </a:r>
            <a:r>
              <a:rPr lang="cs-CZ" sz="1800" dirty="0" smtClean="0"/>
              <a:t>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q"/>
            </a:pPr>
            <a:r>
              <a:rPr lang="cs-CZ" sz="1800" dirty="0" smtClean="0"/>
              <a:t>podává se při funkčních poruchách žaludku, poruchách žaludeční sekrece, chronické gastritidě, vředové chorobě žaludku a dvanáctníku, resekci žaludku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q"/>
            </a:pPr>
            <a:r>
              <a:rPr lang="cs-CZ" sz="1800" dirty="0" smtClean="0"/>
              <a:t>dále pak při žlučových kamenech v klidovém stadiu, chronických chorobách jater, zánětu tlustého střeva v klidovém období bez průjmů, vleklé pankreatitidě a infarktu myokardu v pozdějším stádiu, při horečnatých onemocněních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q"/>
            </a:pPr>
            <a:r>
              <a:rPr lang="cs-CZ" altLang="cs-CZ" sz="1800" dirty="0"/>
              <a:t>(ve FN upravená podle požadavků kožního odd. kožními chorobami a alergickými projevy</a:t>
            </a:r>
            <a:r>
              <a:rPr lang="cs-CZ" altLang="cs-CZ" sz="1800" dirty="0" smtClean="0"/>
              <a:t>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q"/>
            </a:pPr>
            <a:endParaRPr lang="cs-CZ" altLang="cs-CZ" sz="1800" dirty="0"/>
          </a:p>
          <a:p>
            <a:pPr eaLnBrk="1" hangingPunct="1">
              <a:lnSpc>
                <a:spcPct val="80000"/>
              </a:lnSpc>
              <a:buNone/>
            </a:pPr>
            <a:r>
              <a:rPr lang="cs-CZ" sz="1800" b="1" i="1" dirty="0">
                <a:solidFill>
                  <a:srgbClr val="800080"/>
                </a:solidFill>
              </a:rPr>
              <a:t>Technologické úpravy: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q"/>
            </a:pPr>
            <a:r>
              <a:rPr lang="cs-CZ" sz="1800" dirty="0"/>
              <a:t>vaření, dušení, pečení, zapékání ve vodní lázni, příprava v </a:t>
            </a:r>
            <a:r>
              <a:rPr lang="cs-CZ" sz="1800" dirty="0" err="1"/>
              <a:t>konvektomatu</a:t>
            </a:r>
            <a:r>
              <a:rPr lang="cs-CZ" sz="1800" dirty="0"/>
              <a:t>, mikrovlnné troubě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q"/>
            </a:pPr>
            <a:r>
              <a:rPr lang="cs-CZ" sz="1800" dirty="0"/>
              <a:t>strava připravena doměkka, bez nestravitelných zbytků </a:t>
            </a:r>
            <a:br>
              <a:rPr lang="cs-CZ" sz="1800" dirty="0"/>
            </a:br>
            <a:r>
              <a:rPr lang="cs-CZ" sz="1800" dirty="0"/>
              <a:t>a bez tvrdých kůrek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q"/>
            </a:pPr>
            <a:r>
              <a:rPr lang="cs-CZ" sz="1800" dirty="0"/>
              <a:t>pokrmy upravujeme nasucho, tuk dáváme do hotového pokrmu. Zahušťujeme moukou opraženou nasucho, dobře povařenou (nejméně 20 minut).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q"/>
            </a:pPr>
            <a:r>
              <a:rPr lang="cs-CZ" sz="1800" dirty="0"/>
              <a:t>mírně solíme, nepřeslazujeme a nepřekyselujeme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q"/>
            </a:pPr>
            <a:endParaRPr lang="cs-CZ" altLang="cs-CZ" sz="1800" dirty="0"/>
          </a:p>
          <a:p>
            <a:pPr eaLnBrk="1" hangingPunct="1">
              <a:lnSpc>
                <a:spcPct val="80000"/>
              </a:lnSpc>
              <a:buFont typeface="Wingdings" pitchFamily="2" charset="2"/>
              <a:buChar char="q"/>
            </a:pPr>
            <a:endParaRPr lang="cs-CZ" sz="1800" dirty="0" smtClean="0"/>
          </a:p>
          <a:p>
            <a:pPr eaLnBrk="1" hangingPunct="1">
              <a:lnSpc>
                <a:spcPct val="80000"/>
              </a:lnSpc>
            </a:pPr>
            <a:endParaRPr lang="cs-CZ" sz="1800" dirty="0" smtClean="0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 smtClean="0"/>
              <a:t>DIETA č. 2 – výběr potravin</a:t>
            </a:r>
          </a:p>
        </p:txBody>
      </p:sp>
      <p:sp>
        <p:nvSpPr>
          <p:cNvPr id="778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244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sz="1800" b="1" dirty="0" smtClean="0"/>
              <a:t>Maso</a:t>
            </a:r>
            <a:r>
              <a:rPr lang="cs-CZ" sz="1800" dirty="0" smtClean="0"/>
              <a:t> - libové - hovězí zadní, vepřová kýta, telecí, jehněčí, libová slepice, kuře, krůta, králík.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sz="1800" b="1" dirty="0" smtClean="0"/>
              <a:t>Ryby </a:t>
            </a:r>
            <a:r>
              <a:rPr lang="cs-CZ" sz="1800" dirty="0" smtClean="0"/>
              <a:t>- sladkovodní i mořské, pstruh, štika, lín, cejn, kapr, filé...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sz="1800" b="1" dirty="0" smtClean="0"/>
              <a:t>Vnitřnosti</a:t>
            </a:r>
            <a:r>
              <a:rPr lang="cs-CZ" sz="1800" dirty="0" smtClean="0"/>
              <a:t> - játra drůbeží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sz="1800" b="1" dirty="0" smtClean="0"/>
              <a:t>Uzeniny</a:t>
            </a:r>
            <a:r>
              <a:rPr lang="cs-CZ" sz="1800" dirty="0" smtClean="0"/>
              <a:t> - libová šunka, libové dietní párky, šunkový salám, dietní salám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sz="1800" b="1" dirty="0" smtClean="0"/>
              <a:t>Mléko</a:t>
            </a:r>
            <a:r>
              <a:rPr lang="cs-CZ" sz="1800" dirty="0" smtClean="0"/>
              <a:t> můžeme podávat jako samostatný pokrm. Vhodné jsou zakysané mléčné výrobky - </a:t>
            </a:r>
            <a:r>
              <a:rPr lang="cs-CZ" sz="1800" dirty="0" err="1" smtClean="0"/>
              <a:t>biokys</a:t>
            </a:r>
            <a:r>
              <a:rPr lang="cs-CZ" sz="1800" dirty="0" smtClean="0"/>
              <a:t>, podmáslí, kefírové mléko, jogurtové mléko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sz="1800" b="1" dirty="0" smtClean="0"/>
              <a:t>Mléčné výrobky</a:t>
            </a:r>
            <a:r>
              <a:rPr lang="cs-CZ" sz="1800" dirty="0" smtClean="0"/>
              <a:t> - jogurt bílý s marmeládou a ovocem (povolené druhy), </a:t>
            </a:r>
            <a:r>
              <a:rPr lang="cs-CZ" sz="1800" dirty="0" err="1" smtClean="0"/>
              <a:t>termix</a:t>
            </a:r>
            <a:r>
              <a:rPr lang="cs-CZ" sz="1800" dirty="0" smtClean="0"/>
              <a:t>, pribináček, </a:t>
            </a:r>
            <a:r>
              <a:rPr lang="cs-CZ" sz="1800" dirty="0" err="1" smtClean="0"/>
              <a:t>lakrumáček</a:t>
            </a:r>
            <a:r>
              <a:rPr lang="cs-CZ" sz="1800" dirty="0" smtClean="0"/>
              <a:t>, tvaroh měkký i tvrdý, nízko i plnotučný.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sz="1800" b="1" dirty="0" smtClean="0"/>
              <a:t>Sýry</a:t>
            </a:r>
            <a:r>
              <a:rPr lang="cs-CZ" sz="1800" dirty="0" smtClean="0"/>
              <a:t> - tvrdé, strouhané nebo celé plátky. Tavené sýry přírodní nebo s jemnou příchutí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sz="1800" b="1" dirty="0" smtClean="0"/>
              <a:t>Vejce</a:t>
            </a:r>
            <a:r>
              <a:rPr lang="cs-CZ" sz="1800" dirty="0" smtClean="0"/>
              <a:t> - v lehce stravitelné úpravě, můžeme i vejce připravené natvrdo, ale raději ve formě pomazánky, max. 2 vejce/den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sz="1800" b="1" dirty="0" smtClean="0"/>
              <a:t>Tuky</a:t>
            </a:r>
            <a:r>
              <a:rPr lang="cs-CZ" sz="1800" dirty="0" smtClean="0"/>
              <a:t> - čerstvé máslo, rostlinné oleje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sz="1800" b="1" dirty="0" smtClean="0"/>
              <a:t>Příkrmy</a:t>
            </a:r>
            <a:r>
              <a:rPr lang="cs-CZ" sz="1800" dirty="0" smtClean="0"/>
              <a:t> - brambory, bramborová kaše, těstoviny, rýže, knedlík jemný houskový a jemný bramborový, noky, halušky</a:t>
            </a:r>
          </a:p>
          <a:p>
            <a:pPr eaLnBrk="1" hangingPunct="1">
              <a:lnSpc>
                <a:spcPct val="80000"/>
              </a:lnSpc>
            </a:pPr>
            <a:endParaRPr lang="cs-CZ" sz="1800" dirty="0" smtClean="0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DIETA č. 2 – výběr potravin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None/>
              <a:defRPr/>
            </a:pPr>
            <a:r>
              <a:rPr lang="cs-CZ" sz="1800" b="1" dirty="0"/>
              <a:t>Příkrmy</a:t>
            </a:r>
            <a:r>
              <a:rPr lang="cs-CZ" sz="1800" dirty="0"/>
              <a:t> - brambory, bramborová kaše, těstoviny, rýže, knedlík jemný houskový a jemný bramborový, noky, halušky</a:t>
            </a: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None/>
              <a:defRPr/>
            </a:pPr>
            <a:endParaRPr lang="cs-CZ" sz="1800" b="1" dirty="0" smtClean="0"/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None/>
              <a:defRPr/>
            </a:pPr>
            <a:r>
              <a:rPr lang="cs-CZ" sz="1800" b="1" dirty="0" smtClean="0"/>
              <a:t>Pečivo</a:t>
            </a:r>
            <a:r>
              <a:rPr lang="cs-CZ" sz="1800" dirty="0" smtClean="0"/>
              <a:t> </a:t>
            </a:r>
            <a:r>
              <a:rPr lang="cs-CZ" sz="1800" dirty="0"/>
              <a:t>- rohlíky, housky, veka, netučná vánočka, mazanec, bílý chléb, dětské piškoty, suchary, loupáčky bez </a:t>
            </a:r>
            <a:r>
              <a:rPr lang="cs-CZ" sz="1800" dirty="0" smtClean="0"/>
              <a:t>máku</a:t>
            </a: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None/>
              <a:defRPr/>
            </a:pPr>
            <a:endParaRPr lang="cs-CZ" sz="1800" b="1" dirty="0" smtClean="0"/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None/>
              <a:defRPr/>
            </a:pPr>
            <a:r>
              <a:rPr lang="cs-CZ" sz="1800" b="1" dirty="0" smtClean="0"/>
              <a:t>Moučníky</a:t>
            </a:r>
            <a:r>
              <a:rPr lang="cs-CZ" sz="1800" b="1" dirty="0"/>
              <a:t>: </a:t>
            </a:r>
            <a:r>
              <a:rPr lang="cs-CZ" sz="1800" dirty="0"/>
              <a:t>těsto piškotové, odpalované, krupicové, sněhové, žloutkové, tvarohové, spařované, pudinkové krémy, ovocné pěny z povolených </a:t>
            </a:r>
            <a:r>
              <a:rPr lang="cs-CZ" sz="1800" dirty="0" smtClean="0"/>
              <a:t>druhů</a:t>
            </a: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None/>
              <a:defRPr/>
            </a:pPr>
            <a:endParaRPr lang="cs-CZ" sz="1800" dirty="0"/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None/>
              <a:defRPr/>
            </a:pPr>
            <a:r>
              <a:rPr lang="cs-CZ" sz="1800" b="1" dirty="0"/>
              <a:t>Kypření: NE </a:t>
            </a:r>
            <a:r>
              <a:rPr lang="cs-CZ" sz="1800" dirty="0"/>
              <a:t>droždí (pouze do polévky, pomazánky), bílky, vzduch, sodovka, prášek do pečiva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46123630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DIETA č. 2 – výběr potravin</a:t>
            </a:r>
          </a:p>
        </p:txBody>
      </p:sp>
      <p:sp>
        <p:nvSpPr>
          <p:cNvPr id="788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068888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sz="1800" b="1" dirty="0" smtClean="0"/>
              <a:t>Ovoce</a:t>
            </a:r>
            <a:r>
              <a:rPr lang="cs-CZ" sz="1800" dirty="0" smtClean="0"/>
              <a:t> - čerstvé, kompotované, zmrazené, sušené (správně nabobtnalé), banány, pomeranče, mandarinky, ananas - kompot, grep, citrón, jablka, meruňky, broskve, nektarinky - loupané, hrozny - šťáva, třešně, višně, švestky, ryngle, meloun bez zrníček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sz="1800" dirty="0" smtClean="0"/>
              <a:t>	</a:t>
            </a:r>
            <a:r>
              <a:rPr lang="cs-CZ" sz="1800" u="sng" dirty="0" smtClean="0">
                <a:solidFill>
                  <a:srgbClr val="FF0000"/>
                </a:solidFill>
              </a:rPr>
              <a:t>Nedoporučované ovoce</a:t>
            </a:r>
            <a:r>
              <a:rPr lang="cs-CZ" sz="1800" dirty="0" smtClean="0"/>
              <a:t> - brusinky, angrešt, rybíz, hrušky, kiwi, jahody, maliny, borůvky, kdoule, jeřabiny, datle, fíky, kokos, ořechy, mandle, mák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sz="1800" b="1" dirty="0" smtClean="0"/>
              <a:t>Zelenina</a:t>
            </a:r>
            <a:r>
              <a:rPr lang="cs-CZ" sz="1800" dirty="0" smtClean="0"/>
              <a:t> - mrkev, celer, petržel, </a:t>
            </a:r>
            <a:r>
              <a:rPr lang="cs-CZ" sz="1800" dirty="0" err="1" smtClean="0"/>
              <a:t>pastiňák</a:t>
            </a:r>
            <a:r>
              <a:rPr lang="cs-CZ" sz="1800" dirty="0" smtClean="0"/>
              <a:t>, špenát, sterilovaná fazolka, hrášek, hlávkový salát, čínské zelí, mladý květák, mladá brokolice, červená řepa, rajčata, rajčatový protlak, rajčatová šťáva, pór v malém množství, kedlubna mladá, kukuřice - menší množství, cuketa, dýně, lilek, patison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sz="1800" dirty="0" smtClean="0"/>
              <a:t>	</a:t>
            </a:r>
            <a:r>
              <a:rPr lang="cs-CZ" sz="1800" u="sng" dirty="0" smtClean="0">
                <a:solidFill>
                  <a:srgbClr val="FF0000"/>
                </a:solidFill>
              </a:rPr>
              <a:t>Nedoporučovaná zelenina</a:t>
            </a:r>
            <a:r>
              <a:rPr lang="cs-CZ" sz="1800" dirty="0" smtClean="0"/>
              <a:t> - okurky, paprika, ředkvička, kapusta, zelí, česnek, cibule (z cibule jen vývar)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sz="1800" b="1" dirty="0" smtClean="0"/>
              <a:t>Koření</a:t>
            </a:r>
            <a:r>
              <a:rPr lang="cs-CZ" sz="1800" dirty="0" smtClean="0"/>
              <a:t> - kmín, vývar z kmínu, vývar z bobkového listu, nového koření, cibule, vývar z hub, malé množství sladké papriky, mletá skořice, vegeta, strouhaný perník, majoránka, natě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sz="1800" dirty="0" smtClean="0"/>
              <a:t>	</a:t>
            </a:r>
            <a:r>
              <a:rPr lang="cs-CZ" sz="1800" u="sng" dirty="0" smtClean="0">
                <a:solidFill>
                  <a:srgbClr val="FF0000"/>
                </a:solidFill>
              </a:rPr>
              <a:t>Nedoporučované koření</a:t>
            </a:r>
            <a:r>
              <a:rPr lang="cs-CZ" sz="1800" dirty="0" smtClean="0"/>
              <a:t> - bujón, maggi, pepř</a:t>
            </a:r>
          </a:p>
          <a:p>
            <a:pPr eaLnBrk="1" hangingPunct="1">
              <a:lnSpc>
                <a:spcPct val="80000"/>
              </a:lnSpc>
            </a:pPr>
            <a:endParaRPr lang="cs-CZ" sz="1800" dirty="0" smtClean="0"/>
          </a:p>
          <a:p>
            <a:pPr eaLnBrk="1" hangingPunct="1">
              <a:lnSpc>
                <a:spcPct val="80000"/>
              </a:lnSpc>
            </a:pPr>
            <a:endParaRPr lang="cs-CZ" sz="1800" dirty="0" smtClean="0"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b="1" smtClean="0"/>
              <a:t>Literatura</a:t>
            </a:r>
          </a:p>
        </p:txBody>
      </p:sp>
      <p:sp>
        <p:nvSpPr>
          <p:cNvPr id="829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068888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sz="1800" dirty="0" smtClean="0"/>
              <a:t>BACOVSKÁ, E. </a:t>
            </a:r>
            <a:r>
              <a:rPr lang="cs-CZ" sz="1800" i="1" dirty="0" smtClean="0"/>
              <a:t>Aspekty výživy u pacientů po totální gastrektomii</a:t>
            </a:r>
            <a:r>
              <a:rPr lang="cs-CZ" sz="1800" dirty="0" smtClean="0"/>
              <a:t>. Brno: Masarykova univerzita, 2012. Bakalářská práce.</a:t>
            </a:r>
          </a:p>
          <a:p>
            <a:pPr eaLnBrk="1" hangingPunct="1">
              <a:lnSpc>
                <a:spcPct val="80000"/>
              </a:lnSpc>
            </a:pPr>
            <a:r>
              <a:rPr lang="cs-CZ" sz="1800" dirty="0" smtClean="0"/>
              <a:t>HRBKOVÁ, D., ŠACHLOVÁ, M. Co potřebujete vědět o výživě po operacích žaludku. Brno: MOÚ, 2005.</a:t>
            </a:r>
          </a:p>
          <a:p>
            <a:pPr eaLnBrk="1" hangingPunct="1">
              <a:lnSpc>
                <a:spcPct val="80000"/>
              </a:lnSpc>
            </a:pPr>
            <a:r>
              <a:rPr lang="cs-CZ" sz="1800" dirty="0" smtClean="0"/>
              <a:t>JIRÁSEK, V., BRODANOVÁ, M., MAREČEK, Z. </a:t>
            </a:r>
            <a:r>
              <a:rPr lang="cs-CZ" sz="1800" i="1" dirty="0" smtClean="0"/>
              <a:t>Vnitřní lékařství: gastroenterologie, </a:t>
            </a:r>
            <a:r>
              <a:rPr lang="cs-CZ" sz="1800" i="1" dirty="0" err="1" smtClean="0"/>
              <a:t>hepatologie</a:t>
            </a:r>
            <a:r>
              <a:rPr lang="cs-CZ" sz="1800" i="1" dirty="0" smtClean="0"/>
              <a:t>. Praha: </a:t>
            </a:r>
            <a:r>
              <a:rPr lang="cs-CZ" sz="1800" i="1" dirty="0" err="1" smtClean="0"/>
              <a:t>Galén</a:t>
            </a:r>
            <a:r>
              <a:rPr lang="cs-CZ" sz="1800" i="1" dirty="0" smtClean="0"/>
              <a:t>, 2002. 262 s.</a:t>
            </a:r>
          </a:p>
          <a:p>
            <a:pPr eaLnBrk="1" hangingPunct="1">
              <a:lnSpc>
                <a:spcPct val="80000"/>
              </a:lnSpc>
            </a:pPr>
            <a:r>
              <a:rPr lang="cs-CZ" sz="1800" dirty="0" smtClean="0"/>
              <a:t>KOHOUT, P. </a:t>
            </a:r>
            <a:r>
              <a:rPr lang="cs-CZ" sz="1800" i="1" dirty="0" smtClean="0"/>
              <a:t>Vředová choroba průvodce ošetřujícího lékaře</a:t>
            </a:r>
            <a:r>
              <a:rPr lang="cs-CZ" sz="1800" dirty="0" smtClean="0"/>
              <a:t>. Praha: </a:t>
            </a:r>
            <a:r>
              <a:rPr lang="cs-CZ" sz="1800" dirty="0" err="1" smtClean="0"/>
              <a:t>Maxdorf</a:t>
            </a:r>
            <a:r>
              <a:rPr lang="cs-CZ" sz="1800" dirty="0" smtClean="0"/>
              <a:t>, 2005.</a:t>
            </a:r>
          </a:p>
          <a:p>
            <a:pPr eaLnBrk="1" hangingPunct="1">
              <a:lnSpc>
                <a:spcPct val="80000"/>
              </a:lnSpc>
            </a:pPr>
            <a:r>
              <a:rPr lang="cs-CZ" sz="1800" i="1" dirty="0" smtClean="0"/>
              <a:t>KOHOUT, P., PAVLÍČKOVÁ, J. Onemocnění jícnu, vředová choroba žaludku a dvanáctníku. </a:t>
            </a:r>
            <a:r>
              <a:rPr lang="cs-CZ" sz="1800" dirty="0" smtClean="0"/>
              <a:t>Praha: </a:t>
            </a:r>
            <a:r>
              <a:rPr lang="cs-CZ" sz="1800" dirty="0" err="1" smtClean="0"/>
              <a:t>Forsapi</a:t>
            </a:r>
            <a:r>
              <a:rPr lang="cs-CZ" sz="1800" dirty="0" smtClean="0"/>
              <a:t>, 2008. 109 s.</a:t>
            </a:r>
          </a:p>
          <a:p>
            <a:pPr eaLnBrk="1" hangingPunct="1">
              <a:lnSpc>
                <a:spcPct val="80000"/>
              </a:lnSpc>
            </a:pPr>
            <a:r>
              <a:rPr lang="cs-CZ" sz="1800" dirty="0" smtClean="0"/>
              <a:t>LATA, J. aj. </a:t>
            </a:r>
            <a:r>
              <a:rPr lang="cs-CZ" sz="1800" i="1" dirty="0" smtClean="0"/>
              <a:t>Gastroenterologie</a:t>
            </a:r>
            <a:r>
              <a:rPr lang="cs-CZ" sz="1800" dirty="0" smtClean="0"/>
              <a:t>. Praha: </a:t>
            </a:r>
            <a:r>
              <a:rPr lang="cs-CZ" sz="1800" dirty="0" err="1" smtClean="0"/>
              <a:t>Galén</a:t>
            </a:r>
            <a:r>
              <a:rPr lang="cs-CZ" sz="1800" dirty="0" smtClean="0"/>
              <a:t>, 2012.</a:t>
            </a:r>
          </a:p>
          <a:p>
            <a:pPr eaLnBrk="1" hangingPunct="1">
              <a:lnSpc>
                <a:spcPct val="80000"/>
              </a:lnSpc>
            </a:pPr>
            <a:r>
              <a:rPr lang="cs-CZ" sz="1800" dirty="0" smtClean="0"/>
              <a:t>LUKÁŠ, K. aj. </a:t>
            </a:r>
            <a:r>
              <a:rPr lang="cs-CZ" sz="1800" i="1" dirty="0" smtClean="0"/>
              <a:t>Gastroenterologie </a:t>
            </a:r>
            <a:br>
              <a:rPr lang="cs-CZ" sz="1800" i="1" dirty="0" smtClean="0"/>
            </a:br>
            <a:r>
              <a:rPr lang="cs-CZ" sz="1800" i="1" dirty="0" smtClean="0"/>
              <a:t>a </a:t>
            </a:r>
            <a:r>
              <a:rPr lang="cs-CZ" sz="1800" i="1" dirty="0" err="1" smtClean="0"/>
              <a:t>hepatologie</a:t>
            </a:r>
            <a:r>
              <a:rPr lang="cs-CZ" sz="1800" i="1" dirty="0" smtClean="0"/>
              <a:t>. </a:t>
            </a:r>
            <a:r>
              <a:rPr lang="cs-CZ" sz="1800" dirty="0" smtClean="0"/>
              <a:t>Praha: </a:t>
            </a:r>
            <a:r>
              <a:rPr lang="cs-CZ" sz="1800" dirty="0" err="1" smtClean="0"/>
              <a:t>Grada</a:t>
            </a:r>
            <a:r>
              <a:rPr lang="cs-CZ" sz="1800" dirty="0" smtClean="0"/>
              <a:t>, 2007. 380 s.</a:t>
            </a:r>
          </a:p>
          <a:p>
            <a:pPr eaLnBrk="1" hangingPunct="1">
              <a:lnSpc>
                <a:spcPct val="80000"/>
              </a:lnSpc>
            </a:pPr>
            <a:r>
              <a:rPr lang="cs-CZ" sz="1800" dirty="0" smtClean="0"/>
              <a:t>LUKÁŠ, K. aj. </a:t>
            </a:r>
            <a:r>
              <a:rPr lang="cs-CZ" sz="1800" i="1" dirty="0" smtClean="0"/>
              <a:t>Gastroenterologie </a:t>
            </a:r>
            <a:br>
              <a:rPr lang="cs-CZ" sz="1800" i="1" dirty="0" smtClean="0"/>
            </a:br>
            <a:r>
              <a:rPr lang="cs-CZ" sz="1800" i="1" dirty="0" smtClean="0"/>
              <a:t>a </a:t>
            </a:r>
            <a:r>
              <a:rPr lang="cs-CZ" sz="1800" i="1" dirty="0" err="1" smtClean="0"/>
              <a:t>hepatologie</a:t>
            </a:r>
            <a:r>
              <a:rPr lang="cs-CZ" sz="1800" i="1" dirty="0" smtClean="0"/>
              <a:t> pro zdravotní sestry</a:t>
            </a:r>
            <a:r>
              <a:rPr lang="cs-CZ" sz="1800" dirty="0" smtClean="0"/>
              <a:t>. Praha: </a:t>
            </a:r>
            <a:r>
              <a:rPr lang="cs-CZ" sz="1800" dirty="0" err="1" smtClean="0"/>
              <a:t>Grada</a:t>
            </a:r>
            <a:r>
              <a:rPr lang="cs-CZ" sz="1800" dirty="0" smtClean="0"/>
              <a:t>, 2005. 288 s.</a:t>
            </a:r>
          </a:p>
          <a:p>
            <a:pPr eaLnBrk="1" hangingPunct="1">
              <a:lnSpc>
                <a:spcPct val="80000"/>
              </a:lnSpc>
            </a:pPr>
            <a:r>
              <a:rPr lang="cs-CZ" sz="1800" dirty="0" smtClean="0"/>
              <a:t>LUKÁŠ, K., ŠVESTKA, T. </a:t>
            </a:r>
            <a:r>
              <a:rPr lang="cs-CZ" sz="1800" i="1" dirty="0" smtClean="0"/>
              <a:t>Refluxní choroba jícnu a vředová choroba </a:t>
            </a:r>
            <a:r>
              <a:rPr lang="cs-CZ" sz="1800" i="1" dirty="0" err="1" smtClean="0"/>
              <a:t>gastroduodena</a:t>
            </a:r>
            <a:r>
              <a:rPr lang="cs-CZ" sz="1800" i="1" dirty="0" smtClean="0"/>
              <a:t> – diagnostika a léčba v každodenní praxi.</a:t>
            </a:r>
            <a:r>
              <a:rPr lang="cs-CZ" sz="1800" dirty="0" smtClean="0"/>
              <a:t> Praha: Triton, 2002. 207 s.</a:t>
            </a:r>
          </a:p>
          <a:p>
            <a:pPr eaLnBrk="1" hangingPunct="1">
              <a:lnSpc>
                <a:spcPct val="80000"/>
              </a:lnSpc>
            </a:pPr>
            <a:r>
              <a:rPr lang="cs-CZ" sz="1800" dirty="0" smtClean="0"/>
              <a:t>MAŘATKA, Z. </a:t>
            </a:r>
            <a:r>
              <a:rPr lang="cs-CZ" sz="1800" i="1" dirty="0" smtClean="0"/>
              <a:t>Trávicí obtíže v lékařské praxi</a:t>
            </a:r>
            <a:r>
              <a:rPr lang="cs-CZ" sz="1800" dirty="0" smtClean="0"/>
              <a:t>. Praha: </a:t>
            </a:r>
            <a:r>
              <a:rPr lang="cs-CZ" sz="1800" dirty="0" err="1" smtClean="0"/>
              <a:t>Galén</a:t>
            </a:r>
            <a:r>
              <a:rPr lang="cs-CZ" sz="1800" dirty="0" smtClean="0"/>
              <a:t>, 2007.</a:t>
            </a:r>
          </a:p>
          <a:p>
            <a:pPr eaLnBrk="1" hangingPunct="1">
              <a:lnSpc>
                <a:spcPct val="80000"/>
              </a:lnSpc>
            </a:pPr>
            <a:r>
              <a:rPr lang="cs-CZ" sz="1800" dirty="0" smtClean="0"/>
              <a:t>STARNOVSKÁ, T. </a:t>
            </a:r>
            <a:r>
              <a:rPr lang="cs-CZ" sz="1800" i="1" dirty="0" smtClean="0"/>
              <a:t>Diety při onemocnění peptickými vředy II. recepty.</a:t>
            </a:r>
            <a:r>
              <a:rPr lang="cs-CZ" sz="1800" dirty="0" smtClean="0"/>
              <a:t> Praha: Sdružení MAC, 1998. 31 s.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Gastrin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 smtClean="0"/>
              <a:t>Hormon produkovaný G-buňkami sliznice antra (90 %), duodena a proximálního jejuna</a:t>
            </a:r>
          </a:p>
          <a:p>
            <a:r>
              <a:rPr lang="cs-CZ" sz="2400" dirty="0" smtClean="0"/>
              <a:t>Existuje několik biologicky aktivních forem</a:t>
            </a:r>
          </a:p>
          <a:p>
            <a:r>
              <a:rPr lang="cs-CZ" sz="2400" dirty="0" smtClean="0"/>
              <a:t>Dle délky řetězce – </a:t>
            </a:r>
            <a:r>
              <a:rPr lang="cs-CZ" sz="2400" dirty="0" err="1" smtClean="0"/>
              <a:t>minigastrin</a:t>
            </a:r>
            <a:r>
              <a:rPr lang="cs-CZ" sz="2400" dirty="0" smtClean="0"/>
              <a:t> G14, malý gastrin G17, velký gastrin G34 </a:t>
            </a:r>
          </a:p>
          <a:p>
            <a:r>
              <a:rPr lang="cs-CZ" sz="2400" dirty="0" smtClean="0"/>
              <a:t>Stimuluje sekreci </a:t>
            </a:r>
            <a:r>
              <a:rPr lang="cs-CZ" sz="2400" dirty="0" err="1" smtClean="0"/>
              <a:t>HCl</a:t>
            </a:r>
            <a:r>
              <a:rPr lang="cs-CZ" sz="2400" dirty="0" smtClean="0"/>
              <a:t> v žaludku a jen slabě stimuluje sekreci pankreatických enzymů a kontraktilitu žlučníku, stimuluje motilitu žaludku a střeva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7236296" y="4921533"/>
            <a:ext cx="1829470" cy="1845025"/>
          </a:xfrm>
          <a:prstGeom prst="rect">
            <a:avLst/>
          </a:prstGeom>
        </p:spPr>
      </p:pic>
      <p:pic>
        <p:nvPicPr>
          <p:cNvPr id="1026" name="Picture 2" descr="Chemický vzorec gastrinu o 17 AM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5825" y="4907760"/>
            <a:ext cx="3111505" cy="1797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8968688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cs-CZ" sz="4800" b="1" smtClean="0"/>
              <a:t>DĚKUJI ZA POZORNOST</a:t>
            </a:r>
          </a:p>
        </p:txBody>
      </p:sp>
      <p:sp>
        <p:nvSpPr>
          <p:cNvPr id="839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628775"/>
            <a:ext cx="8229600" cy="5229225"/>
          </a:xfrm>
        </p:spPr>
        <p:txBody>
          <a:bodyPr/>
          <a:lstStyle/>
          <a:p>
            <a:pPr lvl="2" algn="ctr"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sz="4000" smtClean="0"/>
          </a:p>
          <a:p>
            <a:pPr lvl="2" algn="ctr"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sz="4000" smtClean="0"/>
          </a:p>
          <a:p>
            <a:pPr lvl="2" algn="ctr"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sz="3600" smtClean="0"/>
          </a:p>
          <a:p>
            <a:pPr lvl="2" algn="ctr"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sz="3600" smtClean="0"/>
          </a:p>
          <a:p>
            <a:pPr lvl="2" algn="ctr"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sz="3600" smtClean="0"/>
          </a:p>
          <a:p>
            <a:pPr lvl="2" algn="ctr"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sz="3600" smtClean="0"/>
          </a:p>
          <a:p>
            <a:pPr lvl="2"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3600" smtClean="0"/>
              <a:t>Přeji dobrou chuť k obědu…</a:t>
            </a:r>
          </a:p>
          <a:p>
            <a:pPr lvl="2"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3600" smtClean="0"/>
              <a:t>…a spokojený </a:t>
            </a:r>
            <a:r>
              <a:rPr lang="cs-CZ" sz="3600" b="1" smtClean="0"/>
              <a:t>ŽALUDEK</a:t>
            </a:r>
          </a:p>
        </p:txBody>
      </p:sp>
      <p:pic>
        <p:nvPicPr>
          <p:cNvPr id="83971" name="Picture 4" descr="snídaně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713" y="1484313"/>
            <a:ext cx="5483225" cy="365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Sekrece </a:t>
            </a:r>
            <a:r>
              <a:rPr lang="cs-CZ" dirty="0" err="1" smtClean="0"/>
              <a:t>HCl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1800" dirty="0" smtClean="0"/>
              <a:t>3 fáze sekrece:</a:t>
            </a:r>
          </a:p>
          <a:p>
            <a:r>
              <a:rPr lang="cs-CZ" sz="1800" b="1" dirty="0" smtClean="0"/>
              <a:t>Cerebrální </a:t>
            </a:r>
          </a:p>
          <a:p>
            <a:pPr lvl="1"/>
            <a:r>
              <a:rPr lang="cs-CZ" sz="1600" dirty="0" smtClean="0"/>
              <a:t>vyvolaná již myšlenkou na jídlo, pohledem na pokrm a jeho vůni. Prostřednictvím n. vagus se zvýší žaludeční sekrece a dojde k uvolnění gastrinu ještě dříve, než rozmělněná potrava dorazí do žaludku.</a:t>
            </a:r>
          </a:p>
          <a:p>
            <a:r>
              <a:rPr lang="cs-CZ" sz="1800" b="1" dirty="0" smtClean="0"/>
              <a:t>Gastrická</a:t>
            </a:r>
          </a:p>
          <a:p>
            <a:pPr lvl="1"/>
            <a:r>
              <a:rPr lang="cs-CZ" sz="1600" dirty="0" smtClean="0"/>
              <a:t>Zahájena bezprostředním kontaktem rozmělněné potravy se žaludeční sliznicí a uvolněním gastrinu a pepsinu vyvolané rozpětím žaludeční stěny.</a:t>
            </a:r>
            <a:endParaRPr lang="cs-CZ" sz="1800" dirty="0" smtClean="0"/>
          </a:p>
          <a:p>
            <a:r>
              <a:rPr lang="cs-CZ" sz="1800" b="1" dirty="0" smtClean="0"/>
              <a:t>Intestinální</a:t>
            </a:r>
          </a:p>
          <a:p>
            <a:pPr lvl="1"/>
            <a:r>
              <a:rPr lang="cs-CZ" sz="1600" dirty="0" smtClean="0"/>
              <a:t>inhibice uvolňování gastrinu, žaludeční sekrece a žaludeční motility</a:t>
            </a:r>
          </a:p>
          <a:p>
            <a:pPr lvl="1"/>
            <a:r>
              <a:rPr lang="cs-CZ" sz="1600" dirty="0" smtClean="0"/>
              <a:t>Přestup kyselé kašovité potravy do duodena a kontakt střevní stěny se živinami vyvolá sekreci intestinálních peptidových hormonů (GIP, VIP, sekretin, </a:t>
            </a:r>
            <a:r>
              <a:rPr lang="cs-CZ" sz="1600" dirty="0" err="1" smtClean="0"/>
              <a:t>glukagon</a:t>
            </a:r>
            <a:r>
              <a:rPr lang="cs-CZ" sz="1600" dirty="0" smtClean="0"/>
              <a:t>, </a:t>
            </a:r>
            <a:r>
              <a:rPr lang="cs-CZ" sz="1600" dirty="0" err="1" smtClean="0"/>
              <a:t>somatostatin</a:t>
            </a:r>
            <a:r>
              <a:rPr lang="cs-CZ" sz="1600" dirty="0" smtClean="0"/>
              <a:t>)</a:t>
            </a:r>
          </a:p>
          <a:p>
            <a:pPr marL="457200" lvl="1" indent="0">
              <a:buNone/>
            </a:pPr>
            <a:endParaRPr lang="cs-CZ" sz="1600" dirty="0" smtClean="0"/>
          </a:p>
          <a:p>
            <a:pPr lvl="1"/>
            <a:endParaRPr lang="cs-CZ" sz="1600" dirty="0" smtClean="0"/>
          </a:p>
          <a:p>
            <a:pPr lvl="1"/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37200489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Gastroskopie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 smtClean="0"/>
          </a:p>
          <a:p>
            <a:r>
              <a:rPr lang="cs-CZ" sz="2000" dirty="0" smtClean="0"/>
              <a:t>https</a:t>
            </a:r>
            <a:r>
              <a:rPr lang="cs-CZ" sz="2000" dirty="0"/>
              <a:t>://www.youtube.com/watch?v=95SO3TFTUDk</a:t>
            </a:r>
          </a:p>
        </p:txBody>
      </p:sp>
      <p:pic>
        <p:nvPicPr>
          <p:cNvPr id="4" name="Picture 2" descr="endoskopie-gastroskopie.jpg - kopi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584581"/>
            <a:ext cx="6429375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7348018"/>
      </p:ext>
    </p:extLst>
  </p:cSld>
  <p:clrMapOvr>
    <a:masterClrMapping/>
  </p:clrMapOvr>
</p:sld>
</file>

<file path=ppt/theme/theme1.xml><?xml version="1.0" encoding="utf-8"?>
<a:theme xmlns:a="http://schemas.openxmlformats.org/drawingml/2006/main" name="Linky">
  <a:themeElements>
    <a:clrScheme name="Linky 8">
      <a:dk1>
        <a:srgbClr val="000000"/>
      </a:dk1>
      <a:lt1>
        <a:srgbClr val="FFFFFF"/>
      </a:lt1>
      <a:dk2>
        <a:srgbClr val="999900"/>
      </a:dk2>
      <a:lt2>
        <a:srgbClr val="666600"/>
      </a:lt2>
      <a:accent1>
        <a:srgbClr val="99CC00"/>
      </a:accent1>
      <a:accent2>
        <a:srgbClr val="CCCC66"/>
      </a:accent2>
      <a:accent3>
        <a:srgbClr val="FFFFFF"/>
      </a:accent3>
      <a:accent4>
        <a:srgbClr val="000000"/>
      </a:accent4>
      <a:accent5>
        <a:srgbClr val="CAE2AA"/>
      </a:accent5>
      <a:accent6>
        <a:srgbClr val="B9B95C"/>
      </a:accent6>
      <a:hlink>
        <a:srgbClr val="FFCC00"/>
      </a:hlink>
      <a:folHlink>
        <a:srgbClr val="CC9900"/>
      </a:folHlink>
    </a:clrScheme>
    <a:fontScheme name="Linky">
      <a:majorFont>
        <a:latin typeface="Garamond"/>
        <a:ea typeface=""/>
        <a:cs typeface=""/>
      </a:majorFont>
      <a:minorFont>
        <a:latin typeface="Verdan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Linky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inky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inky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inky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inky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inky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nky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nky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Level</Template>
  <TotalTime>1594</TotalTime>
  <Words>4084</Words>
  <Application>Microsoft Office PowerPoint</Application>
  <PresentationFormat>Předvádění na obrazovce (4:3)</PresentationFormat>
  <Paragraphs>636</Paragraphs>
  <Slides>70</Slides>
  <Notes>9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70</vt:i4>
      </vt:variant>
    </vt:vector>
  </HeadingPairs>
  <TitlesOfParts>
    <vt:vector size="78" baseType="lpstr">
      <vt:lpstr>Arial</vt:lpstr>
      <vt:lpstr>Calibri</vt:lpstr>
      <vt:lpstr>Century Schoolbook</vt:lpstr>
      <vt:lpstr>Garamond</vt:lpstr>
      <vt:lpstr>Times New Roman</vt:lpstr>
      <vt:lpstr>Verdana</vt:lpstr>
      <vt:lpstr>Wingdings</vt:lpstr>
      <vt:lpstr>Linky</vt:lpstr>
      <vt:lpstr>Léčebná výživa  při onemocnění žaludku </vt:lpstr>
      <vt:lpstr>Osnova</vt:lpstr>
      <vt:lpstr>Anatomie a fyziologie žaludku</vt:lpstr>
      <vt:lpstr>Anatomie a fyziologie žaludku</vt:lpstr>
      <vt:lpstr>Anatomie a fyziologie </vt:lpstr>
      <vt:lpstr>Anatomie a fyziologie</vt:lpstr>
      <vt:lpstr>Gastrin</vt:lpstr>
      <vt:lpstr>Sekrece HCl</vt:lpstr>
      <vt:lpstr>Gastroskopie</vt:lpstr>
      <vt:lpstr>???</vt:lpstr>
      <vt:lpstr>Prezentace aplikace PowerPoint</vt:lpstr>
      <vt:lpstr>Vitamin B12 – zdravotní tvrzení</vt:lpstr>
      <vt:lpstr>Nemoci žaludku (a dvanáctníku)  příznaky</vt:lpstr>
      <vt:lpstr>Nemoci žaludku a duodena</vt:lpstr>
      <vt:lpstr>1. Dyspepsie</vt:lpstr>
      <vt:lpstr>1. Funkční dyspepsie horního typu</vt:lpstr>
      <vt:lpstr>Funkční žaludeční dyspepsie</vt:lpstr>
      <vt:lpstr>Funkční žaludeční dyspepsie                                krajní formy – dle Mařatky</vt:lpstr>
      <vt:lpstr>Léčba funkčních poruch</vt:lpstr>
      <vt:lpstr>Funkční poruchy      STRAVOVACÍ REŽIM</vt:lpstr>
      <vt:lpstr>2. Záněty žaludku - GASTRITIDY</vt:lpstr>
      <vt:lpstr>Akutní gastritida</vt:lpstr>
      <vt:lpstr>Akutní gastritida - LÉČBA</vt:lpstr>
      <vt:lpstr>Chronická gastritida</vt:lpstr>
      <vt:lpstr>Chronická gastritida</vt:lpstr>
      <vt:lpstr>3. Vředová choroba žaludku a duodena</vt:lpstr>
      <vt:lpstr>Epidemiologie vředové choroby</vt:lpstr>
      <vt:lpstr>Etiopatogeneze vředové choroby</vt:lpstr>
      <vt:lpstr>Etiopatogeneze vředové choroby</vt:lpstr>
      <vt:lpstr>Klinický obraz vředové choroby</vt:lpstr>
      <vt:lpstr>Komplikace vředové choroby</vt:lpstr>
      <vt:lpstr>Léčba vředové choroby</vt:lpstr>
      <vt:lpstr>Vředová choroba      DIETNÍ OPATŘENÍ</vt:lpstr>
      <vt:lpstr>Vředová choroba      DIETNÍ OPATŘENÍ</vt:lpstr>
      <vt:lpstr>Vředová choroba      DIETNÍ OPATŘENÍ</vt:lpstr>
      <vt:lpstr>Upravte jídelníček  pacienta s vředovou chorobou</vt:lpstr>
      <vt:lpstr>Upravte jídelníček  pacienta s vředovou chorobou</vt:lpstr>
      <vt:lpstr>Upravte jídelníček  pacienta s vředovou chorobou</vt:lpstr>
      <vt:lpstr>4. Nádorová onemocnění žaludku                       OBECNĚ</vt:lpstr>
      <vt:lpstr>Nádorová onemocnění žaludku       PREVENCE Doporučené postupy  - Primární prevence onkologických onemocnění, MOÚ, 2014  http://www.vychovakezdravi.cz/uploads/tinymce/files/dp-prim-prevence_lock.pdf</vt:lpstr>
      <vt:lpstr>4. Nádorová onemocnění žaludku</vt:lpstr>
      <vt:lpstr>4. Nádorová onemocnění žaludku</vt:lpstr>
      <vt:lpstr>Nádorová onemocnění žaludku</vt:lpstr>
      <vt:lpstr>Nádorová onemocnění žaludku</vt:lpstr>
      <vt:lpstr>Nádorová onemocnění žaludku</vt:lpstr>
      <vt:lpstr>Nádorová onemocnění žaludku</vt:lpstr>
      <vt:lpstr>Nádorová onemocnění žaludku    DIETNÍ OPATŘENÍ</vt:lpstr>
      <vt:lpstr>5. GASTREKTOMIE  resekce žaludku</vt:lpstr>
      <vt:lpstr>Gastrektomie - typy</vt:lpstr>
      <vt:lpstr>Prezentace aplikace PowerPoint</vt:lpstr>
      <vt:lpstr>Gastrektomie - typy</vt:lpstr>
      <vt:lpstr>Stavy po operaci žaludku</vt:lpstr>
      <vt:lpstr>Stavy po operaci žaludku</vt:lpstr>
      <vt:lpstr>Stavy po operaci žaludku ČASNÝ POSTPRANDIÁLNÍ SYNDROM</vt:lpstr>
      <vt:lpstr>Stavy po operaci žaludku POZDNÍ POSTPRANDIÁLNÍ SYNDROM</vt:lpstr>
      <vt:lpstr>Operace žaludku  METABOLICKÉ DŮSLEDKY</vt:lpstr>
      <vt:lpstr>Operace žaludku DIETOLOGICKÁ A REŽIMOVÁ OPATŘENÍ</vt:lpstr>
      <vt:lpstr>Operace žaludku DIETOLOGICKÁ A REŽIMOVÁ OPATŘENÍ</vt:lpstr>
      <vt:lpstr>Operace žaludku    VÝBĚR POTRAVIN</vt:lpstr>
      <vt:lpstr>Operace žaludku  TECHNOLOGICKÁ ÚPRAVA</vt:lpstr>
      <vt:lpstr>Operace žaludku  TECHNOLOGICKÁ ÚPRAVA</vt:lpstr>
      <vt:lpstr>Praktická část – Kazuistika I</vt:lpstr>
      <vt:lpstr>Prezentace aplikace PowerPoint</vt:lpstr>
      <vt:lpstr>DIETA č. 2 - šetřící</vt:lpstr>
      <vt:lpstr>DIETA č. 2 - šetřící</vt:lpstr>
      <vt:lpstr>DIETA č. 2 – výběr potravin</vt:lpstr>
      <vt:lpstr>DIETA č. 2 – výběr potravin</vt:lpstr>
      <vt:lpstr>DIETA č. 2 – výběr potravin</vt:lpstr>
      <vt:lpstr>Literatura</vt:lpstr>
      <vt:lpstr>DĚKUJI ZA POZORNOST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Léčebná výživa při onemocnění žaludku</dc:title>
  <dc:creator>oem</dc:creator>
  <cp:lastModifiedBy>Jana Stávková</cp:lastModifiedBy>
  <cp:revision>91</cp:revision>
  <dcterms:created xsi:type="dcterms:W3CDTF">2012-11-07T12:30:28Z</dcterms:created>
  <dcterms:modified xsi:type="dcterms:W3CDTF">2016-10-20T11:47:40Z</dcterms:modified>
</cp:coreProperties>
</file>