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custDataLst>
    <p:tags r:id="rId3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3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9/1/2013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188" y="777875"/>
            <a:ext cx="8208962" cy="7064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11188" y="1700213"/>
            <a:ext cx="8208962" cy="453707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shpSlideNumber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52FF-38A0-4963-80B9-DD72349F3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3"/>
            <a:ext cx="6408737" cy="762000"/>
          </a:xfrm>
        </p:spPr>
        <p:txBody>
          <a:bodyPr/>
          <a:lstStyle/>
          <a:p>
            <a:r>
              <a:rPr lang="cs-CZ" dirty="0" smtClean="0"/>
              <a:t>PITNÝ REŽIM</a:t>
            </a:r>
            <a:br>
              <a:rPr lang="cs-CZ" dirty="0" smtClean="0"/>
            </a:br>
            <a:r>
              <a:rPr lang="cs-CZ" dirty="0" smtClean="0"/>
              <a:t>U NEMOCNÝCH S CKD</a:t>
            </a:r>
            <a:endParaRPr lang="cs-CZ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27088" y="3851275"/>
            <a:ext cx="5689600" cy="1655763"/>
          </a:xfrm>
        </p:spPr>
        <p:txBody>
          <a:bodyPr/>
          <a:lstStyle/>
          <a:p>
            <a:r>
              <a:rPr lang="cs-CZ" dirty="0" smtClean="0"/>
              <a:t>Olga </a:t>
            </a:r>
            <a:r>
              <a:rPr lang="cs-CZ" dirty="0" err="1" smtClean="0"/>
              <a:t>Mengerová</a:t>
            </a:r>
            <a:r>
              <a:rPr lang="cs-CZ" dirty="0" smtClean="0"/>
              <a:t>, NTR</a:t>
            </a:r>
          </a:p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SVAČINA</a:t>
            </a:r>
          </a:p>
        </p:txBody>
      </p:sp>
      <p:graphicFrame>
        <p:nvGraphicFramePr>
          <p:cNvPr id="33826" name="Group 34"/>
          <p:cNvGraphicFramePr>
            <a:graphicFrameLocks noGrp="1"/>
          </p:cNvGraphicFramePr>
          <p:nvPr>
            <p:ph type="tbl" idx="1"/>
          </p:nvPr>
        </p:nvGraphicFramePr>
        <p:xfrm>
          <a:off x="611188" y="1700213"/>
          <a:ext cx="8208962" cy="3625852"/>
        </p:xfrm>
        <a:graphic>
          <a:graphicData uri="http://schemas.openxmlformats.org/drawingml/2006/table">
            <a:tbl>
              <a:tblPr/>
              <a:tblGrid>
                <a:gridCol w="2736850"/>
                <a:gridCol w="2735262"/>
                <a:gridCol w="273685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Množství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Potravina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Obsah vody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Kobliha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13,14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250 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Mléko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224,75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Celkový obsah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vody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237,89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3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2B2C2AE-7EE5-477B-ADAF-12F2BDFDF48B}" type="slidenum">
              <a:rPr lang="en-US" sz="800">
                <a:solidFill>
                  <a:srgbClr val="000000"/>
                </a:solidFill>
              </a:rPr>
              <a:pPr/>
              <a:t>10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VEČEŘE</a:t>
            </a:r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>
            <p:ph type="tbl" idx="1"/>
          </p:nvPr>
        </p:nvGraphicFramePr>
        <p:xfrm>
          <a:off x="611188" y="1196975"/>
          <a:ext cx="8208962" cy="4294952"/>
        </p:xfrm>
        <a:graphic>
          <a:graphicData uri="http://schemas.openxmlformats.org/drawingml/2006/table">
            <a:tbl>
              <a:tblPr/>
              <a:tblGrid>
                <a:gridCol w="2736850"/>
                <a:gridCol w="2735262"/>
                <a:gridCol w="27368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Množství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Potravina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Obsah vody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Olej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0,26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Mouka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1,34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Maso vepřové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92,3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Rýže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(+ 90 ml vody)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133,08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Kompot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79,00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Celkový obsah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vody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305,98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EEC77ACE-22AA-4186-9EB1-A809C76E86DF}" type="slidenum">
              <a:rPr lang="en-US" sz="800">
                <a:solidFill>
                  <a:srgbClr val="000000"/>
                </a:solidFill>
              </a:rPr>
              <a:pPr/>
              <a:t>11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dirty="0" smtClean="0"/>
              <a:t>OBSAH VODY ZA DEN</a:t>
            </a:r>
          </a:p>
        </p:txBody>
      </p:sp>
      <p:graphicFrame>
        <p:nvGraphicFramePr>
          <p:cNvPr id="35863" name="Group 23"/>
          <p:cNvGraphicFramePr>
            <a:graphicFrameLocks noGrp="1"/>
          </p:cNvGraphicFramePr>
          <p:nvPr>
            <p:ph type="tbl" idx="1"/>
          </p:nvPr>
        </p:nvGraphicFramePr>
        <p:xfrm>
          <a:off x="611188" y="1700213"/>
          <a:ext cx="8208962" cy="3775076"/>
        </p:xfrm>
        <a:graphic>
          <a:graphicData uri="http://schemas.openxmlformats.org/drawingml/2006/table">
            <a:tbl>
              <a:tblPr/>
              <a:tblGrid>
                <a:gridCol w="4105275"/>
                <a:gridCol w="4103687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Snídaně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60,02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Oběd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330,13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Svačina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237,89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Večeře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305,98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934,02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BAC0F5A-DE42-495B-B8CB-90EFEF6E82CE}" type="slidenum">
              <a:rPr lang="en-US" sz="800">
                <a:solidFill>
                  <a:srgbClr val="000000"/>
                </a:solidFill>
              </a:rPr>
              <a:pPr/>
              <a:t>12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ŽÍZEŇ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Často je žízeň pouze pocit způsobený suchem </a:t>
            </a:r>
          </a:p>
          <a:p>
            <a:r>
              <a:rPr lang="cs-CZ" sz="2800" dirty="0" smtClean="0"/>
              <a:t>v ústech. </a:t>
            </a:r>
          </a:p>
          <a:p>
            <a:r>
              <a:rPr lang="cs-CZ" sz="2800" dirty="0" smtClean="0"/>
              <a:t>Doporučuje  se vyplachovat ústa studenou </a:t>
            </a:r>
          </a:p>
          <a:p>
            <a:r>
              <a:rPr lang="cs-CZ" sz="2800" dirty="0" smtClean="0"/>
              <a:t>vodou, cucat  ledové kostky,  použít  vychlazený </a:t>
            </a:r>
          </a:p>
          <a:p>
            <a:r>
              <a:rPr lang="cs-CZ" sz="2800" dirty="0" smtClean="0"/>
              <a:t>plátek pomeranče či citronu nebo žvýkačku ke </a:t>
            </a:r>
          </a:p>
          <a:p>
            <a:r>
              <a:rPr lang="cs-CZ" sz="2800" dirty="0" smtClean="0"/>
              <a:t>zvýšení  tvorby slin. </a:t>
            </a:r>
          </a:p>
          <a:p>
            <a:r>
              <a:rPr lang="cs-CZ" sz="2800" dirty="0" smtClean="0"/>
              <a:t>Sekreci slin zvyšuje též zrnko kyseliny citrónové  </a:t>
            </a:r>
          </a:p>
          <a:p>
            <a:r>
              <a:rPr lang="cs-CZ" sz="2800" dirty="0" smtClean="0"/>
              <a:t>položené na jazyku.</a:t>
            </a:r>
          </a:p>
        </p:txBody>
      </p:sp>
      <p:sp>
        <p:nvSpPr>
          <p:cNvPr id="1536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AD55380-A055-4294-A719-56547F75D73E}" type="slidenum">
              <a:rPr lang="en-US" sz="800">
                <a:solidFill>
                  <a:srgbClr val="000000"/>
                </a:solidFill>
              </a:rPr>
              <a:pPr/>
              <a:t>13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 ZELENINA I.</a:t>
            </a:r>
          </a:p>
        </p:txBody>
      </p:sp>
      <p:graphicFrame>
        <p:nvGraphicFramePr>
          <p:cNvPr id="39968" name="Group 32"/>
          <p:cNvGraphicFramePr>
            <a:graphicFrameLocks noGrp="1"/>
          </p:cNvGraphicFramePr>
          <p:nvPr>
            <p:ph idx="1"/>
          </p:nvPr>
        </p:nvGraphicFramePr>
        <p:xfrm>
          <a:off x="611188" y="1196975"/>
          <a:ext cx="8208962" cy="4530728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Brambory nov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76.70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Brambory k jaru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69.40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Hr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ek zelený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75.00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Kedlubny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90.50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Kukuřičný klas čerstvý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85.60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Květ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91.50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Mrkev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88.60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Okurky 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95.60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08A1CE9-2553-4C60-BE9E-8FFCF3E144AB}" type="slidenum">
              <a:rPr lang="en-US" sz="800">
                <a:solidFill>
                  <a:srgbClr val="000000"/>
                </a:solidFill>
              </a:rPr>
              <a:pPr/>
              <a:t>14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 ZELENINA II.</a:t>
            </a:r>
          </a:p>
        </p:txBody>
      </p:sp>
      <p:graphicFrame>
        <p:nvGraphicFramePr>
          <p:cNvPr id="40992" name="Group 32"/>
          <p:cNvGraphicFramePr>
            <a:graphicFrameLocks noGrp="1"/>
          </p:cNvGraphicFramePr>
          <p:nvPr>
            <p:ph idx="1"/>
          </p:nvPr>
        </p:nvGraphicFramePr>
        <p:xfrm>
          <a:off x="611188" y="1341438"/>
          <a:ext cx="8208962" cy="4530728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Papriky zelen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92.80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Rajčata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93.30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Ředkev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91.00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Ředkvičky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93.70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Řepa červen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87.60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 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vkový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94.80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Zel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b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93.00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Zel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č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95.40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925FC7B-8428-4911-89E5-531CB5AEC2BF}" type="slidenum">
              <a:rPr lang="en-US" sz="800">
                <a:solidFill>
                  <a:srgbClr val="000000"/>
                </a:solidFill>
              </a:rPr>
              <a:pPr/>
              <a:t>15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7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 OVOCE I.</a:t>
            </a:r>
          </a:p>
        </p:txBody>
      </p:sp>
      <p:graphicFrame>
        <p:nvGraphicFramePr>
          <p:cNvPr id="42013" name="Group 29"/>
          <p:cNvGraphicFramePr>
            <a:graphicFrameLocks noGrp="1"/>
          </p:cNvGraphicFramePr>
          <p:nvPr>
            <p:ph idx="1"/>
          </p:nvPr>
        </p:nvGraphicFramePr>
        <p:xfrm>
          <a:off x="611188" y="1268413"/>
          <a:ext cx="8208962" cy="4530726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Ananas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86.70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Ban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74.80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Citr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ó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87.50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Grapefruit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89.00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Kiwi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84.00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Pomeranče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87.10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Meloun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92.60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0CA5013-D498-4008-A684-17A5A7BA5791}" type="slidenum">
              <a:rPr lang="en-US" sz="800">
                <a:solidFill>
                  <a:srgbClr val="000000"/>
                </a:solidFill>
              </a:rPr>
              <a:pPr/>
              <a:t>16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 OVOCE II.</a:t>
            </a:r>
          </a:p>
        </p:txBody>
      </p:sp>
      <p:graphicFrame>
        <p:nvGraphicFramePr>
          <p:cNvPr id="43037" name="Group 29"/>
          <p:cNvGraphicFramePr>
            <a:graphicFrameLocks noGrp="1"/>
          </p:cNvGraphicFramePr>
          <p:nvPr>
            <p:ph idx="1"/>
          </p:nvPr>
        </p:nvGraphicFramePr>
        <p:xfrm>
          <a:off x="539750" y="1196975"/>
          <a:ext cx="8208962" cy="4530726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Angre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88.40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Borůvky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84.30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Broskve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86.60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Hru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83.20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Jablka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84.30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Jahody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89.70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Maliny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82.70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044B5EC5-B37A-4722-A58E-B13A432FDC0C}" type="slidenum">
              <a:rPr lang="en-US" sz="800">
                <a:solidFill>
                  <a:srgbClr val="000000"/>
                </a:solidFill>
              </a:rPr>
              <a:pPr/>
              <a:t>17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OVOCE III.</a:t>
            </a:r>
          </a:p>
        </p:txBody>
      </p:sp>
      <p:graphicFrame>
        <p:nvGraphicFramePr>
          <p:cNvPr id="44061" name="Group 29"/>
          <p:cNvGraphicFramePr>
            <a:graphicFrameLocks noGrp="1"/>
          </p:cNvGraphicFramePr>
          <p:nvPr>
            <p:ph idx="1"/>
          </p:nvPr>
        </p:nvGraphicFramePr>
        <p:xfrm>
          <a:off x="539750" y="1268413"/>
          <a:ext cx="8208962" cy="4530726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Meruňky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85.00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Ryb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 černý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78.20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Ryb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 červený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83.80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Ryngle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82.00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vestky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82.10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Tře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ně - vi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ně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83.40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no - hrozny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81.50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41CF2A9-7EC6-47E2-9F71-2FD5DF698B87}" type="slidenum">
              <a:rPr lang="en-US" sz="800">
                <a:solidFill>
                  <a:srgbClr val="000000"/>
                </a:solidFill>
              </a:rPr>
              <a:pPr/>
              <a:t>18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MLÉKO</a:t>
            </a:r>
          </a:p>
        </p:txBody>
      </p:sp>
      <p:graphicFrame>
        <p:nvGraphicFramePr>
          <p:cNvPr id="45115" name="Group 59"/>
          <p:cNvGraphicFramePr>
            <a:graphicFrameLocks noGrp="1"/>
          </p:cNvGraphicFramePr>
          <p:nvPr>
            <p:ph idx="1"/>
          </p:nvPr>
        </p:nvGraphicFramePr>
        <p:xfrm>
          <a:off x="611188" y="1196975"/>
          <a:ext cx="8208962" cy="4530726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 kravsk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polotučné 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91.20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 kravsk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plnotučn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87.40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Podm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91.00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Smetana 12% tuku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79.90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Smetana ke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leh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33% 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61.60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Syrov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93.90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4F6EFCE-F17C-45C4-AF47-A854CDF4D1FD}" type="slidenum">
              <a:rPr lang="en-US" sz="800">
                <a:solidFill>
                  <a:srgbClr val="000000"/>
                </a:solidFill>
              </a:rPr>
              <a:pPr/>
              <a:t>19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VODNÍ ROVNOVÁHA  A </a:t>
            </a:r>
            <a:r>
              <a:rPr lang="cs-CZ" sz="3600" b="1" dirty="0" smtClean="0"/>
              <a:t>CKD I.</a:t>
            </a:r>
            <a:endParaRPr lang="cs-CZ" sz="19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cs-CZ" sz="2800" dirty="0" smtClean="0"/>
              <a:t>Funkce residuálních nefronů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se v průběhu CKD mění tak, že umožňuje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do určité míry zachování </a:t>
            </a:r>
            <a:r>
              <a:rPr lang="cs-CZ" sz="2800" dirty="0" err="1" smtClean="0"/>
              <a:t>homeostázy</a:t>
            </a:r>
            <a:r>
              <a:rPr lang="cs-CZ" sz="2800" dirty="0" smtClean="0"/>
              <a:t>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vnitřního prostředí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až do velkého snížení množství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aktivního renálního parenchymu</a:t>
            </a:r>
          </a:p>
          <a:p>
            <a:pPr>
              <a:lnSpc>
                <a:spcPct val="125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125000"/>
              </a:lnSpc>
              <a:buFontTx/>
              <a:buNone/>
            </a:pPr>
            <a:endParaRPr lang="cs-CZ" sz="2800" dirty="0" smtClean="0"/>
          </a:p>
          <a:p>
            <a:pPr>
              <a:lnSpc>
                <a:spcPct val="125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410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41532F6D-D3C6-4C6D-98B2-F56E4ACB99B6}" type="slidenum">
              <a:rPr lang="en-US" sz="800">
                <a:solidFill>
                  <a:srgbClr val="000000"/>
                </a:solidFill>
              </a:rPr>
              <a:pPr/>
              <a:t>2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20080"/>
          </a:xfrm>
        </p:spPr>
        <p:txBody>
          <a:bodyPr/>
          <a:lstStyle/>
          <a:p>
            <a:pPr algn="ctr"/>
            <a:r>
              <a:rPr lang="cs-CZ" sz="2800" b="1" dirty="0" smtClean="0"/>
              <a:t>OBSAH VODY - </a:t>
            </a:r>
            <a:r>
              <a:rPr lang="cs-CZ" sz="2400" b="1" dirty="0" smtClean="0"/>
              <a:t>ZAKYSANÉ MLÉČNÉ </a:t>
            </a:r>
            <a:r>
              <a:rPr lang="cs-CZ" sz="2400" dirty="0" smtClean="0"/>
              <a:t>V</a:t>
            </a:r>
            <a:r>
              <a:rPr lang="cs-CZ" sz="2400" b="1" dirty="0" smtClean="0"/>
              <a:t>ÝROBKY</a:t>
            </a:r>
            <a:endParaRPr lang="cs-CZ" sz="2800" b="1" dirty="0" smtClean="0"/>
          </a:p>
        </p:txBody>
      </p:sp>
      <p:graphicFrame>
        <p:nvGraphicFramePr>
          <p:cNvPr id="46107" name="Group 27"/>
          <p:cNvGraphicFramePr>
            <a:graphicFrameLocks noGrp="1"/>
          </p:cNvGraphicFramePr>
          <p:nvPr>
            <p:ph idx="1"/>
          </p:nvPr>
        </p:nvGraphicFramePr>
        <p:xfrm>
          <a:off x="539552" y="1268760"/>
          <a:ext cx="8208963" cy="3775076"/>
        </p:xfrm>
        <a:graphic>
          <a:graphicData uri="http://schemas.openxmlformats.org/drawingml/2006/table">
            <a:tbl>
              <a:tblPr/>
              <a:tblGrid>
                <a:gridCol w="6219825"/>
                <a:gridCol w="1989138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Acidofiln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ml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87.70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Kef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90.70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Jogurt b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76.90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Jogurt ovocný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70.00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Jogurt light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76.90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B58C5A2-B2AB-4519-AD50-F1A1DB2B387E}" type="slidenum">
              <a:rPr lang="en-US" sz="800">
                <a:solidFill>
                  <a:srgbClr val="000000"/>
                </a:solidFill>
              </a:rPr>
              <a:pPr/>
              <a:t>20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7"/>
          </a:xfrm>
        </p:spPr>
        <p:txBody>
          <a:bodyPr/>
          <a:lstStyle/>
          <a:p>
            <a:pPr algn="ctr"/>
            <a:r>
              <a:rPr lang="cs-CZ" sz="3600" b="1" dirty="0" smtClean="0"/>
              <a:t>OBSAH VODY – </a:t>
            </a:r>
            <a:r>
              <a:rPr lang="cs-CZ" sz="3600" b="1" dirty="0" smtClean="0"/>
              <a:t>TVAROH a KRÉMY</a:t>
            </a:r>
            <a:endParaRPr lang="cs-CZ" sz="3600" b="1" dirty="0" smtClean="0"/>
          </a:p>
        </p:txBody>
      </p:sp>
      <p:graphicFrame>
        <p:nvGraphicFramePr>
          <p:cNvPr id="47133" name="Group 29"/>
          <p:cNvGraphicFramePr>
            <a:graphicFrameLocks noGrp="1"/>
          </p:cNvGraphicFramePr>
          <p:nvPr>
            <p:ph idx="1"/>
          </p:nvPr>
        </p:nvGraphicFramePr>
        <p:xfrm>
          <a:off x="611188" y="1268413"/>
          <a:ext cx="8208962" cy="4530726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Tvaroh měkký netučný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74.60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Tvaroh tučný 40% 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69.00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Tvaroh tvrdý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63.40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Pachol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58.00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Termix ovocný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56.00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Pachol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 vanilkový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58.00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Pachol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 zeleninový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68.00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617F68D3-D56B-4F84-9425-81CE2EBA14AD}" type="slidenum">
              <a:rPr lang="en-US" sz="800">
                <a:solidFill>
                  <a:srgbClr val="000000"/>
                </a:solidFill>
              </a:rPr>
              <a:pPr/>
              <a:t>21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CHLÉB</a:t>
            </a:r>
          </a:p>
        </p:txBody>
      </p:sp>
      <p:graphicFrame>
        <p:nvGraphicFramePr>
          <p:cNvPr id="48160" name="Group 32"/>
          <p:cNvGraphicFramePr>
            <a:graphicFrameLocks noGrp="1"/>
          </p:cNvGraphicFramePr>
          <p:nvPr>
            <p:ph idx="1"/>
          </p:nvPr>
        </p:nvGraphicFramePr>
        <p:xfrm>
          <a:off x="684213" y="1412875"/>
          <a:ext cx="8208962" cy="4530728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enično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-žitný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38.40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p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eničný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32.70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Graham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32.60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samožitný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38.40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výražkový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36.50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žitno-p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eničný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40.70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 žitný Vita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37.10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Knacke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Brot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15.00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B1DBF1C-E135-4ADA-9E83-54053AF63E94}" type="slidenum">
              <a:rPr lang="en-US" sz="800">
                <a:solidFill>
                  <a:srgbClr val="000000"/>
                </a:solidFill>
              </a:rPr>
              <a:pPr/>
              <a:t>22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8208962" cy="706437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PEČIVO</a:t>
            </a:r>
          </a:p>
        </p:txBody>
      </p:sp>
      <p:graphicFrame>
        <p:nvGraphicFramePr>
          <p:cNvPr id="49184" name="Group 32"/>
          <p:cNvGraphicFramePr>
            <a:graphicFrameLocks noGrp="1"/>
          </p:cNvGraphicFramePr>
          <p:nvPr>
            <p:ph idx="1"/>
          </p:nvPr>
        </p:nvGraphicFramePr>
        <p:xfrm>
          <a:off x="611188" y="1196975"/>
          <a:ext cx="8208962" cy="4530728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Dalam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nky tmav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31.90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Pečivo tukov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nemocničn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24.50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Pečivo tukov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sypan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Pečivo vodov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nesypan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27.40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Pečivo vodov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28.80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Loup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ky pražsk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20.40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Loup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ky slan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20.80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Loup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ky s ořech.n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pln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20.00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607055C-26E1-4103-B771-7CD078EE741E}" type="slidenum">
              <a:rPr lang="en-US" sz="800">
                <a:solidFill>
                  <a:srgbClr val="000000"/>
                </a:solidFill>
              </a:rPr>
              <a:pPr/>
              <a:t>23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7"/>
          </a:xfrm>
        </p:spPr>
        <p:txBody>
          <a:bodyPr/>
          <a:lstStyle/>
          <a:p>
            <a:pPr algn="ctr"/>
            <a:r>
              <a:rPr lang="cs-CZ" sz="3600" b="1" dirty="0" smtClean="0"/>
              <a:t>OBSAH VODY – BUCHTY, KOLÁČE</a:t>
            </a:r>
          </a:p>
        </p:txBody>
      </p:sp>
      <p:graphicFrame>
        <p:nvGraphicFramePr>
          <p:cNvPr id="50205" name="Group 29"/>
          <p:cNvGraphicFramePr>
            <a:graphicFrameLocks noGrp="1"/>
          </p:cNvGraphicFramePr>
          <p:nvPr>
            <p:ph idx="1"/>
          </p:nvPr>
        </p:nvGraphicFramePr>
        <p:xfrm>
          <a:off x="611188" y="1341438"/>
          <a:ext cx="8208962" cy="4530726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Buchty s m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kem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19.50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Buchty s povidly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Buchty s tvarohem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22.40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če m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slov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makov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20.00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če m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slov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tvarohov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če 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zan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tečky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15.60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3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F3BDD38-18D7-4C13-B8C0-FB4A88C25651}" type="slidenum">
              <a:rPr lang="en-US" sz="800">
                <a:solidFill>
                  <a:srgbClr val="000000"/>
                </a:solidFill>
              </a:rPr>
              <a:pPr/>
              <a:t>24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dirty="0" smtClean="0"/>
              <a:t>OBSAH VODY </a:t>
            </a:r>
            <a:r>
              <a:rPr lang="cs-CZ" sz="3600" dirty="0" smtClean="0"/>
              <a:t>- OSTATNÍ </a:t>
            </a:r>
            <a:r>
              <a:rPr lang="cs-CZ" sz="3600" dirty="0" smtClean="0"/>
              <a:t>PEČIVO</a:t>
            </a:r>
          </a:p>
        </p:txBody>
      </p:sp>
      <p:graphicFrame>
        <p:nvGraphicFramePr>
          <p:cNvPr id="51246" name="Group 46"/>
          <p:cNvGraphicFramePr>
            <a:graphicFrameLocks noGrp="1"/>
          </p:cNvGraphicFramePr>
          <p:nvPr>
            <p:ph idx="1"/>
          </p:nvPr>
        </p:nvGraphicFramePr>
        <p:xfrm>
          <a:off x="684213" y="1125538"/>
          <a:ext cx="8208962" cy="4530728"/>
        </p:xfrm>
        <a:graphic>
          <a:graphicData uri="http://schemas.openxmlformats.org/drawingml/2006/table">
            <a:tbl>
              <a:tblPr/>
              <a:tblGrid>
                <a:gridCol w="6219825"/>
                <a:gridCol w="1989137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bovka kynut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bez n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plně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19.70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bovka kynut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s m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kem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17.70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Brio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16.30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Karlovarský rohl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22.30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Koblihy pekařsk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21.90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nočky tukov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22.00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vin jablkový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vin jablkový tažený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35.00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BAB33C4-89C8-4239-ABBD-493ED79884F8}" type="slidenum">
              <a:rPr lang="en-US" sz="800">
                <a:solidFill>
                  <a:srgbClr val="000000"/>
                </a:solidFill>
              </a:rPr>
              <a:pPr/>
              <a:t>25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- UZENINY</a:t>
            </a:r>
          </a:p>
        </p:txBody>
      </p:sp>
      <p:graphicFrame>
        <p:nvGraphicFramePr>
          <p:cNvPr id="52253" name="Group 29"/>
          <p:cNvGraphicFramePr>
            <a:graphicFrameLocks noGrp="1"/>
          </p:cNvGraphicFramePr>
          <p:nvPr>
            <p:ph idx="1"/>
          </p:nvPr>
        </p:nvGraphicFramePr>
        <p:xfrm>
          <a:off x="611188" y="1341438"/>
          <a:ext cx="8208962" cy="4530726"/>
        </p:xfrm>
        <a:graphic>
          <a:graphicData uri="http://schemas.openxmlformats.org/drawingml/2006/table">
            <a:tbl>
              <a:tblPr/>
              <a:tblGrid>
                <a:gridCol w="6596062"/>
                <a:gridCol w="16129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Kabanos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64.50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Klob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 čabajsk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24.30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Klob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sy moravsk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64.80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Klob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sy slovensk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dom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53.60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rky pražsk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é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64.10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čky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58.00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Vuřty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68.10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B4D65112-C44D-472B-9F08-990D1DEA6495}" type="slidenum">
              <a:rPr lang="en-US" sz="800">
                <a:solidFill>
                  <a:srgbClr val="000000"/>
                </a:solidFill>
              </a:rPr>
              <a:pPr/>
              <a:t>26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08962" cy="706437"/>
          </a:xfrm>
        </p:spPr>
        <p:txBody>
          <a:bodyPr/>
          <a:lstStyle/>
          <a:p>
            <a:pPr algn="ctr"/>
            <a:r>
              <a:rPr lang="cs-CZ" sz="3600" b="1" dirty="0" smtClean="0"/>
              <a:t>OBSAH VODY – SALÁMY MĚKKÉ</a:t>
            </a:r>
          </a:p>
        </p:txBody>
      </p:sp>
      <p:graphicFrame>
        <p:nvGraphicFramePr>
          <p:cNvPr id="53274" name="Group 26"/>
          <p:cNvGraphicFramePr>
            <a:graphicFrameLocks noGrp="1"/>
          </p:cNvGraphicFramePr>
          <p:nvPr>
            <p:ph idx="1"/>
          </p:nvPr>
        </p:nvGraphicFramePr>
        <p:xfrm>
          <a:off x="611188" y="1268413"/>
          <a:ext cx="8208962" cy="4530726"/>
        </p:xfrm>
        <a:graphic>
          <a:graphicData uri="http://schemas.openxmlformats.org/drawingml/2006/table">
            <a:tbl>
              <a:tblPr/>
              <a:tblGrid>
                <a:gridCol w="6297612"/>
                <a:gridCol w="191135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čajový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52.30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česnekový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60.20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drůbež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67.00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konsumn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66.30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pař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žský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58.50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unkový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67.00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6F10205-0989-472B-B2A3-58F540D93C23}" type="slidenum">
              <a:rPr lang="en-US" sz="800">
                <a:solidFill>
                  <a:srgbClr val="000000"/>
                </a:solidFill>
              </a:rPr>
              <a:pPr/>
              <a:t>27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OBSAH VODY – SALÁMY SUCHÉ</a:t>
            </a:r>
          </a:p>
        </p:txBody>
      </p:sp>
      <p:graphicFrame>
        <p:nvGraphicFramePr>
          <p:cNvPr id="54301" name="Group 29"/>
          <p:cNvGraphicFramePr>
            <a:graphicFrameLocks noGrp="1"/>
          </p:cNvGraphicFramePr>
          <p:nvPr>
            <p:ph idx="1"/>
          </p:nvPr>
        </p:nvGraphicFramePr>
        <p:xfrm>
          <a:off x="684213" y="1341438"/>
          <a:ext cx="8208962" cy="4530726"/>
        </p:xfrm>
        <a:graphic>
          <a:graphicData uri="http://schemas.openxmlformats.org/drawingml/2006/table">
            <a:tbl>
              <a:tblPr/>
              <a:tblGrid>
                <a:gridCol w="6456362"/>
                <a:gridCol w="17526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suchý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48.90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turistický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50.10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uherský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26.00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Sal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 Vysočina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40.00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unka du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en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bez kosti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41.20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Pečeně cik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52.30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Pečeně debrec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í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nsk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á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52.10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9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A444DAEA-0671-4D72-A535-ED5BAE855ECF}" type="slidenum">
              <a:rPr lang="en-US" sz="800">
                <a:solidFill>
                  <a:srgbClr val="000000"/>
                </a:solidFill>
              </a:rPr>
              <a:pPr/>
              <a:t>28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smtClean="0"/>
              <a:t>DĚKUJI ZA POZORNOST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sz="2800" smtClean="0"/>
          </a:p>
          <a:p>
            <a:r>
              <a:rPr lang="cs-CZ" sz="2800" smtClean="0"/>
              <a:t>o.b.mengerova@volny.cz</a:t>
            </a:r>
          </a:p>
          <a:p>
            <a:endParaRPr lang="cs-CZ" sz="280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E61FBE86-FF4D-42FC-BFDA-CA16C2F37F16}" type="slidenum">
              <a:rPr lang="en-US" smtClean="0">
                <a:latin typeface="Arial" charset="0"/>
              </a:rPr>
              <a:pPr algn="l">
                <a:defRPr/>
              </a:pPr>
              <a:t>29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VODNÍ ROVNOVÁHA  A </a:t>
            </a:r>
            <a:r>
              <a:rPr lang="cs-CZ" sz="3600" b="1" dirty="0" smtClean="0"/>
              <a:t>CKD II.</a:t>
            </a:r>
            <a:endParaRPr lang="cs-CZ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7991475" cy="4618037"/>
          </a:xfrm>
        </p:spPr>
        <p:txBody>
          <a:bodyPr/>
          <a:lstStyle/>
          <a:p>
            <a:pPr>
              <a:lnSpc>
                <a:spcPct val="125000"/>
              </a:lnSpc>
              <a:buFontTx/>
              <a:buNone/>
            </a:pPr>
            <a:r>
              <a:rPr lang="cs-CZ" sz="1200" dirty="0" smtClean="0"/>
              <a:t>	</a:t>
            </a:r>
            <a:r>
              <a:rPr lang="cs-CZ" sz="2800" dirty="0" smtClean="0"/>
              <a:t>Nemocní s výrazným poklesem úrovně glomerulární filtrace mohou být ve vyrovnaném  sodíkovém, draslíkovém  a vodním metabolismu.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	Takováto kompenzace však často vyžaduje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	i dietní úpravu  a netýká se všech látek     (zvýšení azotemie, poruchy </a:t>
            </a:r>
            <a:r>
              <a:rPr lang="cs-CZ" sz="2800" dirty="0" err="1" smtClean="0"/>
              <a:t>kaciofosfátového</a:t>
            </a:r>
            <a:r>
              <a:rPr lang="cs-CZ" sz="2800" dirty="0" smtClean="0"/>
              <a:t> metabolismu, metabolická </a:t>
            </a:r>
            <a:r>
              <a:rPr lang="cs-CZ" sz="2800" dirty="0" err="1" smtClean="0"/>
              <a:t>acidoza</a:t>
            </a:r>
            <a:r>
              <a:rPr lang="cs-CZ" sz="2800" dirty="0" smtClean="0"/>
              <a:t> </a:t>
            </a:r>
            <a:r>
              <a:rPr lang="cs-CZ" sz="2800" dirty="0" smtClean="0"/>
              <a:t>apod.).</a:t>
            </a:r>
            <a:endParaRPr lang="cs-CZ" sz="2800" dirty="0" smtClean="0"/>
          </a:p>
        </p:txBody>
      </p:sp>
      <p:sp>
        <p:nvSpPr>
          <p:cNvPr id="5124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C0C019BE-409B-43C9-BA65-0D43610D801E}" type="slidenum">
              <a:rPr lang="en-US" sz="800">
                <a:solidFill>
                  <a:srgbClr val="000000"/>
                </a:solidFill>
              </a:rPr>
              <a:pPr/>
              <a:t>3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DIURÉZA  A CKD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7991475" cy="4618037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cs-CZ" sz="800" dirty="0" smtClean="0"/>
              <a:t>	 </a:t>
            </a:r>
            <a:r>
              <a:rPr lang="cs-CZ" sz="2800" dirty="0" smtClean="0"/>
              <a:t>Diuréza nemocných S CKD má většinou normální objem, nebo v důsledku porušené koncentrační schopnosti ledvin se může vyskytnou  i polyurie. 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cs-CZ" sz="2800" dirty="0" smtClean="0"/>
              <a:t>	Není vzácností,  že denní diuréza se pohybuje okolo 2-3 l,  v ojedinělých případech může být i vyšší</a:t>
            </a:r>
          </a:p>
        </p:txBody>
      </p:sp>
      <p:sp>
        <p:nvSpPr>
          <p:cNvPr id="614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DD8B8AA2-4909-419E-B145-ED13F9BA0CB7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OLIGOANURIE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cs-CZ" sz="2800" dirty="0" err="1" smtClean="0"/>
              <a:t>Oligoanurie</a:t>
            </a:r>
            <a:r>
              <a:rPr lang="cs-CZ" sz="2800" dirty="0" smtClean="0"/>
              <a:t>  bývá přítomna v konečných CKD, </a:t>
            </a:r>
          </a:p>
          <a:p>
            <a:pPr>
              <a:lnSpc>
                <a:spcPct val="125000"/>
              </a:lnSpc>
            </a:pPr>
            <a:r>
              <a:rPr lang="cs-CZ" sz="2800" dirty="0" smtClean="0"/>
              <a:t>především u  dlouhodobě dialyzovaných </a:t>
            </a:r>
          </a:p>
          <a:p>
            <a:pPr>
              <a:lnSpc>
                <a:spcPct val="125000"/>
              </a:lnSpc>
            </a:pPr>
            <a:r>
              <a:rPr lang="cs-CZ" sz="2800" dirty="0" err="1" smtClean="0"/>
              <a:t>nemocnýc</a:t>
            </a:r>
            <a:r>
              <a:rPr lang="cs-CZ" sz="2800" dirty="0" smtClean="0"/>
              <a:t>. </a:t>
            </a:r>
            <a:endParaRPr lang="cs-CZ" sz="1800" dirty="0" smtClean="0"/>
          </a:p>
        </p:txBody>
      </p:sp>
      <p:sp>
        <p:nvSpPr>
          <p:cNvPr id="7172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71B5934-C72E-44B3-9D99-16018619596E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PŘÍJEM TEKUTIN A SOLI PŘI CKD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600" dirty="0" smtClean="0"/>
              <a:t>Přívod tekutin a soli  je rozdílný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600" dirty="0" smtClean="0"/>
              <a:t>u jednotlivých nemocných a závisí především na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600" dirty="0" smtClean="0"/>
              <a:t>diuréze ,schopnosti ledvin vyloučit sůl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600" dirty="0" smtClean="0"/>
              <a:t>a na  krevním tlaku nemocného.</a:t>
            </a:r>
          </a:p>
          <a:p>
            <a:pPr>
              <a:lnSpc>
                <a:spcPct val="150000"/>
              </a:lnSpc>
            </a:pPr>
            <a:r>
              <a:rPr lang="cs-CZ" sz="2600" dirty="0" smtClean="0"/>
              <a:t>Optimální přívod je určen laboratorními parametry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sz="2600" dirty="0" smtClean="0"/>
              <a:t>a hodnotami krevního tlaku.</a:t>
            </a:r>
          </a:p>
        </p:txBody>
      </p:sp>
      <p:sp>
        <p:nvSpPr>
          <p:cNvPr id="8196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1CA3BB61-F5B1-43CB-B3EA-FC94C6A4BED9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08963" cy="706438"/>
          </a:xfrm>
        </p:spPr>
        <p:txBody>
          <a:bodyPr/>
          <a:lstStyle/>
          <a:p>
            <a:pPr algn="ctr"/>
            <a:r>
              <a:rPr lang="cs-CZ" sz="2400" b="1" dirty="0" smtClean="0"/>
              <a:t>VÝPOČET DENNÍHO  PŘÍJMU TEKUTIN </a:t>
            </a:r>
            <a:r>
              <a:rPr lang="cs-CZ" sz="2400" dirty="0" smtClean="0"/>
              <a:t>H</a:t>
            </a:r>
            <a:r>
              <a:rPr lang="cs-CZ" sz="2400" b="1" dirty="0" smtClean="0"/>
              <a:t>EMODIALYZOVANÝCH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8208962" cy="396081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400" dirty="0" smtClean="0"/>
              <a:t>Denní přívod tekutin je možno zhruba odhadnout podle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rovnice přívod tekutin = diuréza + 500 (800) ml a dále 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přívod řídit tak, aby denní  přírůstek tělesné hmotnosti 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nepřekročil 500 - 750 g,  či přírůstek mezi dialýzami 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nepřekročil maximálně 2000 - 2500 g. 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Je třeba  si uvědomit, že i "suchá" strava obsahuje 500 – </a:t>
            </a:r>
          </a:p>
          <a:p>
            <a:pPr>
              <a:lnSpc>
                <a:spcPct val="120000"/>
              </a:lnSpc>
            </a:pPr>
            <a:r>
              <a:rPr lang="cs-CZ" sz="2400" dirty="0" smtClean="0"/>
              <a:t>750 ml tekutin</a:t>
            </a:r>
            <a:r>
              <a:rPr lang="cs-CZ" sz="2800" dirty="0" smtClean="0"/>
              <a:t>. </a:t>
            </a:r>
          </a:p>
        </p:txBody>
      </p:sp>
      <p:sp>
        <p:nvSpPr>
          <p:cNvPr id="9220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38A26438-A0A0-4C29-9B4F-40E209F9E7F7}" type="slidenum">
              <a:rPr lang="en-US" sz="800">
                <a:solidFill>
                  <a:srgbClr val="000000"/>
                </a:solidFill>
              </a:rPr>
              <a:pPr/>
              <a:t>7</a:t>
            </a:fld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08963" cy="706437"/>
          </a:xfrm>
        </p:spPr>
        <p:txBody>
          <a:bodyPr/>
          <a:lstStyle/>
          <a:p>
            <a:pPr algn="ctr"/>
            <a:r>
              <a:rPr lang="cs-CZ" sz="3600" b="1" dirty="0" smtClean="0"/>
              <a:t>SNÍDANĚ</a:t>
            </a:r>
          </a:p>
        </p:txBody>
      </p:sp>
      <p:graphicFrame>
        <p:nvGraphicFramePr>
          <p:cNvPr id="31786" name="Group 42"/>
          <p:cNvGraphicFramePr>
            <a:graphicFrameLocks noGrp="1"/>
          </p:cNvGraphicFramePr>
          <p:nvPr>
            <p:ph type="tbl" idx="1"/>
          </p:nvPr>
        </p:nvGraphicFramePr>
        <p:xfrm>
          <a:off x="539750" y="981075"/>
          <a:ext cx="8208962" cy="4530726"/>
        </p:xfrm>
        <a:graphic>
          <a:graphicData uri="http://schemas.openxmlformats.org/drawingml/2006/table">
            <a:tbl>
              <a:tblPr/>
              <a:tblGrid>
                <a:gridCol w="2736850"/>
                <a:gridCol w="2735262"/>
                <a:gridCol w="273685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Množství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Potravina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Obsah vody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Chléb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23,04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Šunka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28,84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3,80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4,34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Celkový obsah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vody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60,02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3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5A8BC301-92BC-4F0C-AFC0-1D6944EE34BF}" type="slidenum">
              <a:rPr lang="en-US" sz="800">
                <a:solidFill>
                  <a:srgbClr val="000000"/>
                </a:solidFill>
              </a:rPr>
              <a:pPr/>
              <a:t>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08962" cy="706438"/>
          </a:xfrm>
        </p:spPr>
        <p:txBody>
          <a:bodyPr/>
          <a:lstStyle/>
          <a:p>
            <a:pPr algn="ctr"/>
            <a:r>
              <a:rPr lang="cs-CZ" sz="3600" b="1" dirty="0" smtClean="0"/>
              <a:t>OBĚD</a:t>
            </a:r>
          </a:p>
        </p:txBody>
      </p:sp>
      <p:graphicFrame>
        <p:nvGraphicFramePr>
          <p:cNvPr id="32813" name="Group 45"/>
          <p:cNvGraphicFramePr>
            <a:graphicFrameLocks noGrp="1"/>
          </p:cNvGraphicFramePr>
          <p:nvPr>
            <p:ph type="tbl" idx="1"/>
          </p:nvPr>
        </p:nvGraphicFramePr>
        <p:xfrm>
          <a:off x="611188" y="1700213"/>
          <a:ext cx="8208962" cy="3965578"/>
        </p:xfrm>
        <a:graphic>
          <a:graphicData uri="http://schemas.openxmlformats.org/drawingml/2006/table">
            <a:tbl>
              <a:tblPr/>
              <a:tblGrid>
                <a:gridCol w="2736850"/>
                <a:gridCol w="2735262"/>
                <a:gridCol w="27368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Množství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Potravina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Obsah vody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Olej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0,26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Mouka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1,34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Maso hovězí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82,11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Brambory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179,50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Okurka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66,92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Celkový obsah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vody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330,13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1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fld id="{F25B80C0-548E-46E0-B84E-882804D21AC7}" type="slidenum">
              <a:rPr lang="en-US" sz="800">
                <a:solidFill>
                  <a:srgbClr val="000000"/>
                </a:solidFill>
              </a:rPr>
              <a:pPr/>
              <a:t>9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052FF-38A0-4963-80B9-DD72349F36B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3</TotalTime>
  <Words>780</Words>
  <Application>Microsoft Office PowerPoint</Application>
  <PresentationFormat>Předvádění na obrazovce (4:3)</PresentationFormat>
  <Paragraphs>412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PowerPoint_AAK2010_CZ</vt:lpstr>
      <vt:lpstr>PITNÝ REŽIM U NEMOCNÝCH S CKD</vt:lpstr>
      <vt:lpstr>VODNÍ ROVNOVÁHA  A CKD I.</vt:lpstr>
      <vt:lpstr>VODNÍ ROVNOVÁHA  A CKD II.</vt:lpstr>
      <vt:lpstr>DIURÉZA  A CKD</vt:lpstr>
      <vt:lpstr>OLIGOANURIE</vt:lpstr>
      <vt:lpstr>PŘÍJEM TEKUTIN A SOLI PŘI CKD</vt:lpstr>
      <vt:lpstr>VÝPOČET DENNÍHO  PŘÍJMU TEKUTIN HEMODIALYZOVANÝCH</vt:lpstr>
      <vt:lpstr>SNÍDANĚ</vt:lpstr>
      <vt:lpstr>OBĚD</vt:lpstr>
      <vt:lpstr>SVAČINA</vt:lpstr>
      <vt:lpstr>VEČEŘE</vt:lpstr>
      <vt:lpstr>OBSAH VODY ZA DEN</vt:lpstr>
      <vt:lpstr>ŽÍZEŇ</vt:lpstr>
      <vt:lpstr>OBSAH VODY -  ZELENINA I.</vt:lpstr>
      <vt:lpstr>OBSAH VODY -  ZELENINA II.</vt:lpstr>
      <vt:lpstr>OBSAH VODY -  OVOCE I.</vt:lpstr>
      <vt:lpstr>OBSAH VODY -  OVOCE II.</vt:lpstr>
      <vt:lpstr>OBSAH VODY - OVOCE III.</vt:lpstr>
      <vt:lpstr>OBSAH VODY - MLÉKO</vt:lpstr>
      <vt:lpstr>OBSAH VODY - ZAKYSANÉ MLÉČNÉ VÝROBKY</vt:lpstr>
      <vt:lpstr>OBSAH VODY – TVAROH a KRÉMY</vt:lpstr>
      <vt:lpstr>OBSAH VODY - CHLÉB</vt:lpstr>
      <vt:lpstr>OBSAH VODY - PEČIVO</vt:lpstr>
      <vt:lpstr>OBSAH VODY – BUCHTY, KOLÁČE</vt:lpstr>
      <vt:lpstr>OBSAH VODY - OSTATNÍ PEČIVO</vt:lpstr>
      <vt:lpstr>OBSAH VODY - UZENINY</vt:lpstr>
      <vt:lpstr>OBSAH VODY – SALÁMY MĚKKÉ</vt:lpstr>
      <vt:lpstr>OBSAH VODY – SALÁMY SUCHÉ</vt:lpstr>
      <vt:lpstr>DĚKUJI ZA POZORNOST</vt:lpstr>
    </vt:vector>
  </TitlesOfParts>
  <Company>B.Braun Melsungen AG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Olga</cp:lastModifiedBy>
  <cp:revision>5</cp:revision>
  <dcterms:created xsi:type="dcterms:W3CDTF">2013-03-05T10:15:18Z</dcterms:created>
  <dcterms:modified xsi:type="dcterms:W3CDTF">2013-09-01T17:39:21Z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