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3" r:id="rId1"/>
  </p:sldMasterIdLst>
  <p:notesMasterIdLst>
    <p:notesMasterId r:id="rId41"/>
  </p:notesMasterIdLst>
  <p:handoutMasterIdLst>
    <p:handoutMasterId r:id="rId42"/>
  </p:handoutMasterIdLst>
  <p:sldIdLst>
    <p:sldId id="452" r:id="rId2"/>
    <p:sldId id="517" r:id="rId3"/>
    <p:sldId id="621" r:id="rId4"/>
    <p:sldId id="516" r:id="rId5"/>
    <p:sldId id="515" r:id="rId6"/>
    <p:sldId id="622" r:id="rId7"/>
    <p:sldId id="623" r:id="rId8"/>
    <p:sldId id="505" r:id="rId9"/>
    <p:sldId id="525" r:id="rId10"/>
    <p:sldId id="595" r:id="rId11"/>
    <p:sldId id="476" r:id="rId12"/>
    <p:sldId id="612" r:id="rId13"/>
    <p:sldId id="477" r:id="rId14"/>
    <p:sldId id="530" r:id="rId15"/>
    <p:sldId id="532" r:id="rId16"/>
    <p:sldId id="625" r:id="rId17"/>
    <p:sldId id="480" r:id="rId18"/>
    <p:sldId id="533" r:id="rId19"/>
    <p:sldId id="534" r:id="rId20"/>
    <p:sldId id="590" r:id="rId21"/>
    <p:sldId id="535" r:id="rId22"/>
    <p:sldId id="582" r:id="rId23"/>
    <p:sldId id="588" r:id="rId24"/>
    <p:sldId id="539" r:id="rId25"/>
    <p:sldId id="543" r:id="rId26"/>
    <p:sldId id="626" r:id="rId27"/>
    <p:sldId id="583" r:id="rId28"/>
    <p:sldId id="584" r:id="rId29"/>
    <p:sldId id="627" r:id="rId30"/>
    <p:sldId id="628" r:id="rId31"/>
    <p:sldId id="591" r:id="rId32"/>
    <p:sldId id="491" r:id="rId33"/>
    <p:sldId id="558" r:id="rId34"/>
    <p:sldId id="560" r:id="rId35"/>
    <p:sldId id="594" r:id="rId36"/>
    <p:sldId id="629" r:id="rId37"/>
    <p:sldId id="630" r:id="rId38"/>
    <p:sldId id="524" r:id="rId39"/>
    <p:sldId id="472" r:id="rId40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DE00"/>
    <a:srgbClr val="F1FFC9"/>
    <a:srgbClr val="CCFF33"/>
    <a:srgbClr val="FF33CC"/>
    <a:srgbClr val="C1FF11"/>
    <a:srgbClr val="00D1CC"/>
    <a:srgbClr val="E9F5D3"/>
    <a:srgbClr val="FFE8D1"/>
    <a:srgbClr val="FFDBB7"/>
    <a:srgbClr val="E0F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8" autoAdjust="0"/>
    <p:restoredTop sz="94660"/>
  </p:normalViewPr>
  <p:slideViewPr>
    <p:cSldViewPr>
      <p:cViewPr varScale="1">
        <p:scale>
          <a:sx n="89" d="100"/>
          <a:sy n="89" d="100"/>
        </p:scale>
        <p:origin x="-150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430421010131659E-2"/>
          <c:y val="4.9971299485242378E-2"/>
          <c:w val="0.90536281876539459"/>
          <c:h val="0.7589314150279599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Tvrzení celkem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schválená 261</c:v>
                </c:pt>
                <c:pt idx="1">
                  <c:v>neschválená 2027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261</c:v>
                </c:pt>
                <c:pt idx="1">
                  <c:v>2027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01555382735255E-2"/>
          <c:y val="0"/>
          <c:w val="0.90299688923452948"/>
          <c:h val="0.647216704918965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Tvrzení celkem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schválená 229</c:v>
                </c:pt>
                <c:pt idx="1">
                  <c:v>neschválená 1875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229</c:v>
                </c:pt>
                <c:pt idx="1">
                  <c:v>1875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5391032940784355"/>
          <c:w val="0.89999989317426266"/>
          <c:h val="0.17143507623732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01555382735255E-2"/>
          <c:y val="0"/>
          <c:w val="0.90299688923452948"/>
          <c:h val="0.647216704918965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Tvrzení celkem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schválená 14</c:v>
                </c:pt>
                <c:pt idx="1">
                  <c:v>neschválená 21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14</c:v>
                </c:pt>
                <c:pt idx="1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5391032940784355"/>
          <c:w val="0.89999989317426266"/>
          <c:h val="0.17143507623732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01555382735255E-2"/>
          <c:y val="0"/>
          <c:w val="0.90299688923452948"/>
          <c:h val="0.647216704918965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Tvrzení celkem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schválená 8</c:v>
                </c:pt>
                <c:pt idx="1">
                  <c:v>neschválená 92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8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5391032940784355"/>
          <c:w val="0.89999989317426266"/>
          <c:h val="0.17143507623732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8501555382735255E-2"/>
          <c:y val="0"/>
          <c:w val="0.90299688923452948"/>
          <c:h val="0.6472167049189656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Tvrzení celkem</c:v>
                </c:pt>
              </c:strCache>
            </c:strRef>
          </c:tx>
          <c:cat>
            <c:strRef>
              <c:f>List1!$A$2:$A$3</c:f>
              <c:strCache>
                <c:ptCount val="2"/>
                <c:pt idx="0">
                  <c:v>schválená 11</c:v>
                </c:pt>
                <c:pt idx="1">
                  <c:v>neschválená 39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11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"/>
          <c:y val="0.65391032940784355"/>
          <c:w val="0.89999989317426266"/>
          <c:h val="0.171435076237320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2F731A-1884-4AE4-904D-06CDA72B3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1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847012-2F66-4CEF-88E0-AF637520F958}" type="datetimeFigureOut">
              <a:rPr lang="cs-CZ"/>
              <a:pPr>
                <a:defRPr/>
              </a:pPr>
              <a:t>4.11.2016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63" y="4716464"/>
            <a:ext cx="533081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6AA6E3-A560-4657-87D1-72CB99172E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05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AA6E3-A560-4657-87D1-72CB99172ECE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02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6E733-BDA7-48D8-B352-68256139DAE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7" name="Picture 23" descr="pozadi_zelene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6" descr="CITRUS2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1713" y="6102350"/>
            <a:ext cx="1792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8" descr="Clipboard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44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9"/>
          <p:cNvSpPr>
            <a:spLocks noChangeArrowheads="1"/>
          </p:cNvSpPr>
          <p:nvPr userDrawn="1"/>
        </p:nvSpPr>
        <p:spPr bwMode="auto">
          <a:xfrm>
            <a:off x="0" y="0"/>
            <a:ext cx="3203575" cy="1268413"/>
          </a:xfrm>
          <a:prstGeom prst="rect">
            <a:avLst/>
          </a:prstGeom>
          <a:gradFill rotWithShape="1">
            <a:gsLst>
              <a:gs pos="0">
                <a:srgbClr val="669950">
                  <a:alpha val="0"/>
                </a:srgbClr>
              </a:gs>
              <a:gs pos="100000">
                <a:srgbClr val="669950">
                  <a:gamma/>
                  <a:shade val="90980"/>
                  <a:invGamma/>
                  <a:alpha val="95000"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  <p:sp>
        <p:nvSpPr>
          <p:cNvPr id="11" name="AutoShape 30"/>
          <p:cNvSpPr>
            <a:spLocks noChangeArrowheads="1"/>
          </p:cNvSpPr>
          <p:nvPr userDrawn="1"/>
        </p:nvSpPr>
        <p:spPr bwMode="auto">
          <a:xfrm>
            <a:off x="114300" y="1268413"/>
            <a:ext cx="8915400" cy="73025"/>
          </a:xfrm>
          <a:prstGeom prst="chevron">
            <a:avLst>
              <a:gd name="adj" fmla="val 3052174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19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80FA0-246A-448C-8E0A-056E0EADFB4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7130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C435A-1732-4CC5-B8D4-17B4AE0123C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30139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0010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13.6.2012</a:t>
            </a:r>
            <a:endParaRPr lang="cs-CZ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Workshop ČASP pro výrobce doplňků stravy</a:t>
            </a:r>
            <a:endParaRPr lang="cs-CZ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18B7C-F9C5-4ACE-B9B4-18F0B8510DAF}" type="slidenum">
              <a:rPr lang="cs-CZ"/>
              <a:pPr>
                <a:defRPr/>
              </a:pPr>
              <a:t>‹#›</a:t>
            </a:fld>
            <a:r>
              <a:rPr lang="cs-CZ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5790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0F36-2A08-40F7-9E56-A6B3526DF4A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670895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D097-0446-45FB-B414-2B7F9974CA8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14198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9089-A2C3-4F4E-84A7-62238028E54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80834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3F9A-21DB-4DDD-A78F-D1E1497DD1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8518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DD3C-A0BE-48B1-92B9-4357CAAAF2E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88400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C7010-0D42-4841-816A-C050CC503AA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927280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FD869-921A-4601-ACBA-3F58AB84B9A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99516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9C2F-21D0-4884-BCE6-91DC4E447D0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31169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CA" smtClean="0"/>
              <a:t>Státní zemědeělská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45D2E1-9700-4928-B587-6061ACF06EB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6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</p:sldLayoutIdLst>
  <p:transition spd="med">
    <p:circl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hyperlink" Target="https://www.gov.uk/government/uploads/system/uploads/attachment_data/file/217005/health-claims-flexibility-of-wording-principles-UK-19-Dec-2012.pdf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://ec.europa.eu/food/food/labellingnutrition/claims/index_en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pi.gov.cz/clanek/voditka-k-problematice-zdravotnich-a-vyzivovych-tvrzeni.aspx" TargetMode="External"/><Relationship Id="rId5" Type="http://schemas.openxmlformats.org/officeDocument/2006/relationships/hyperlink" Target="http://eagri.cz/public/web/file/288575/Narodni_doporuceni_pristupu_k_nekterym_oznacenim_potravin_zejmena_ve_vztahu_k_narizeni__ES__c._1924_2006.pdf" TargetMode="External"/><Relationship Id="rId4" Type="http://schemas.openxmlformats.org/officeDocument/2006/relationships/hyperlink" Target="http://www.foodsupplementseurope.org/sites/0023/uploads/content/publications/beautyclaims-forfoodsupplements.pdf?1395411850" TargetMode="External"/><Relationship Id="rId9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microsoft.com/office/2007/relationships/hdphoto" Target="../media/hdphoto1.wdp"/><Relationship Id="rId7" Type="http://schemas.openxmlformats.org/officeDocument/2006/relationships/image" Target="../media/image50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jpg"/><Relationship Id="rId9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ec.europa.eu/nuhclai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zpi.gov.cz/clanek/voditka-k-problematice-zdravotnich-a-vyzivovych-tvrzeni.aspx" TargetMode="Externa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ec.europa.eu/nuhclaims/CLAIMSresources/do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hyperlink" Target="http://eagri.cz/public/web/mze/potraviny/oznacovani-potravin-a-obaly/vyzivova-tvrz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974632" cy="4032448"/>
          </a:xfrm>
        </p:spPr>
        <p:txBody>
          <a:bodyPr>
            <a:normAutofit lnSpcReduction="1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4000" dirty="0" smtClean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Zdravotní </a:t>
            </a:r>
            <a:r>
              <a:rPr lang="cs-CZ" sz="4000" dirty="0" smtClean="0">
                <a:solidFill>
                  <a:srgbClr val="DAA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výživová </a:t>
            </a:r>
            <a:r>
              <a:rPr lang="cs-CZ" sz="4000" dirty="0" smtClean="0">
                <a:solidFill>
                  <a:srgbClr val="CC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tvrzení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4000" dirty="0" smtClean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4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Miriam </a:t>
            </a:r>
            <a:r>
              <a:rPr lang="cs-CZ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Bellofattová</a:t>
            </a:r>
            <a:endParaRPr lang="cs-CZ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8.12.2015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67" y="200758"/>
            <a:ext cx="4145249" cy="96463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Obdélník 15"/>
          <p:cNvSpPr/>
          <p:nvPr/>
        </p:nvSpPr>
        <p:spPr>
          <a:xfrm>
            <a:off x="2051720" y="1165394"/>
            <a:ext cx="5608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1800" b="1" dirty="0">
                <a:latin typeface="Gill Sans MT"/>
              </a:rPr>
              <a:t>Státní zemědělská a potravinářská inspekce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6500" y="332656"/>
            <a:ext cx="6624736" cy="706090"/>
          </a:xfrm>
        </p:spPr>
        <p:txBody>
          <a:bodyPr>
            <a:normAutofit fontScale="90000"/>
          </a:bodyPr>
          <a:lstStyle/>
          <a:p>
            <a:r>
              <a:rPr lang="en-GB" altLang="cs-CZ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Působnost</a:t>
            </a:r>
            <a:r>
              <a:rPr lang="en-GB" altLang="cs-C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cs-CZ" sz="36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nařízení</a:t>
            </a:r>
            <a:r>
              <a:rPr lang="en-GB" altLang="cs-CZ" sz="3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altLang="cs-CZ" dirty="0">
                <a:latin typeface="Arial" pitchFamily="34" charset="0"/>
                <a:cs typeface="Arial" pitchFamily="34" charset="0"/>
              </a:rPr>
              <a:t/>
            </a:r>
            <a:br>
              <a:rPr lang="en-GB" altLang="cs-CZ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0547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Toto </a:t>
            </a:r>
            <a:r>
              <a:rPr lang="cs-CZ" dirty="0"/>
              <a:t>nařízení se vztahuje na výživová a zdravotní </a:t>
            </a:r>
            <a:r>
              <a:rPr lang="cs-CZ" dirty="0" smtClean="0"/>
              <a:t>tvrzení</a:t>
            </a:r>
          </a:p>
          <a:p>
            <a:pPr marL="0" lvl="0" indent="0">
              <a:buNone/>
            </a:pPr>
            <a:r>
              <a:rPr lang="cs-CZ" dirty="0" smtClean="0"/>
              <a:t> v obchodních sděleních </a:t>
            </a:r>
            <a:r>
              <a:rPr lang="cs-CZ" altLang="cs-CZ" b="1" dirty="0">
                <a:cs typeface="Arial" pitchFamily="34" charset="0"/>
              </a:rPr>
              <a:t>určených </a:t>
            </a:r>
            <a:r>
              <a:rPr lang="cs-CZ" altLang="cs-CZ" b="1" u="sng" dirty="0">
                <a:cs typeface="Arial" pitchFamily="34" charset="0"/>
              </a:rPr>
              <a:t>konečnému spotřebiteli</a:t>
            </a: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 </a:t>
            </a:r>
          </a:p>
          <a:p>
            <a:pPr lvl="0">
              <a:buFontTx/>
              <a:buChar char="→"/>
            </a:pPr>
            <a:r>
              <a:rPr lang="cs-CZ" dirty="0" smtClean="0"/>
              <a:t>při označování</a:t>
            </a:r>
          </a:p>
          <a:p>
            <a:pPr lvl="0">
              <a:buFontTx/>
              <a:buChar char="→"/>
            </a:pPr>
            <a:r>
              <a:rPr lang="cs-CZ" dirty="0" smtClean="0"/>
              <a:t>v reklamě </a:t>
            </a:r>
          </a:p>
          <a:p>
            <a:pPr marL="0" lvl="0" indent="0">
              <a:buNone/>
            </a:pPr>
            <a:endParaRPr lang="cs-CZ" altLang="cs-CZ" b="1" dirty="0"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en-GB" alt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sz="2900" i="1" dirty="0" smtClean="0">
                <a:latin typeface="Arial" pitchFamily="34" charset="0"/>
                <a:cs typeface="Arial" pitchFamily="34" charset="0"/>
              </a:rPr>
              <a:t>Platí </a:t>
            </a:r>
            <a:r>
              <a:rPr lang="cs-CZ" altLang="cs-CZ" sz="2900" i="1" dirty="0">
                <a:latin typeface="Arial" pitchFamily="34" charset="0"/>
                <a:cs typeface="Arial" pitchFamily="34" charset="0"/>
              </a:rPr>
              <a:t>pro všechny potraviny </a:t>
            </a:r>
            <a:r>
              <a:rPr lang="cs-CZ" altLang="cs-CZ" sz="2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 výjimkou potravin </a:t>
            </a:r>
            <a:r>
              <a:rPr lang="cs-CZ" sz="29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 počáteční kojeneckou výživu </a:t>
            </a: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sz="2900" i="1" dirty="0" smtClean="0">
                <a:latin typeface="Arial" pitchFamily="34" charset="0"/>
                <a:cs typeface="Arial" pitchFamily="34" charset="0"/>
              </a:rPr>
              <a:t>Platí i pro potraviny dodávané do restaurací, nemocnic, škol a jiných zařízení veřejného stravování</a:t>
            </a: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cs-CZ" altLang="cs-CZ" sz="2900" i="1" dirty="0">
                <a:latin typeface="Arial" pitchFamily="34" charset="0"/>
                <a:cs typeface="Arial" pitchFamily="34" charset="0"/>
              </a:rPr>
              <a:t>Platí pro ochranné známky, obchodní značky a reklamní </a:t>
            </a:r>
            <a:r>
              <a:rPr lang="cs-CZ" altLang="cs-CZ" sz="2900" i="1" dirty="0" smtClean="0">
                <a:latin typeface="Arial" pitchFamily="34" charset="0"/>
                <a:cs typeface="Arial" pitchFamily="34" charset="0"/>
              </a:rPr>
              <a:t>názvy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b="1" dirty="0" err="1" smtClean="0">
                <a:solidFill>
                  <a:srgbClr val="8A0000"/>
                </a:solidFill>
              </a:rPr>
              <a:t>Nemělo</a:t>
            </a:r>
            <a:r>
              <a:rPr lang="en-US" b="1" dirty="0" smtClean="0">
                <a:solidFill>
                  <a:srgbClr val="8A0000"/>
                </a:solidFill>
              </a:rPr>
              <a:t> </a:t>
            </a:r>
            <a:r>
              <a:rPr lang="en-US" b="1" dirty="0">
                <a:solidFill>
                  <a:srgbClr val="8A0000"/>
                </a:solidFill>
              </a:rPr>
              <a:t>by se </a:t>
            </a:r>
            <a:r>
              <a:rPr lang="en-US" b="1" dirty="0" err="1">
                <a:solidFill>
                  <a:srgbClr val="8A0000"/>
                </a:solidFill>
              </a:rPr>
              <a:t>vztahovat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>
                <a:solidFill>
                  <a:srgbClr val="8A0000"/>
                </a:solidFill>
              </a:rPr>
              <a:t>na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 smtClean="0">
                <a:solidFill>
                  <a:srgbClr val="8A0000"/>
                </a:solidFill>
              </a:rPr>
              <a:t>tvrzení</a:t>
            </a:r>
            <a:r>
              <a:rPr lang="cs-CZ" b="1" dirty="0" smtClean="0">
                <a:solidFill>
                  <a:srgbClr val="8A0000"/>
                </a:solidFill>
              </a:rPr>
              <a:t> </a:t>
            </a:r>
            <a:r>
              <a:rPr lang="en-US" b="1" dirty="0" smtClean="0">
                <a:solidFill>
                  <a:srgbClr val="8A0000"/>
                </a:solidFill>
              </a:rPr>
              <a:t>v </a:t>
            </a:r>
            <a:r>
              <a:rPr lang="en-US" b="1" dirty="0" err="1">
                <a:solidFill>
                  <a:srgbClr val="8A0000"/>
                </a:solidFill>
              </a:rPr>
              <a:t>jiných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>
                <a:solidFill>
                  <a:srgbClr val="8A0000"/>
                </a:solidFill>
              </a:rPr>
              <a:t>než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>
                <a:solidFill>
                  <a:srgbClr val="8A0000"/>
                </a:solidFill>
              </a:rPr>
              <a:t>obchodních</a:t>
            </a:r>
            <a:r>
              <a:rPr lang="en-US" b="1" dirty="0">
                <a:solidFill>
                  <a:srgbClr val="8A0000"/>
                </a:solidFill>
              </a:rPr>
              <a:t> </a:t>
            </a:r>
            <a:r>
              <a:rPr lang="en-US" b="1" dirty="0" err="1" smtClean="0">
                <a:solidFill>
                  <a:srgbClr val="8A0000"/>
                </a:solidFill>
              </a:rPr>
              <a:t>sděleních</a:t>
            </a:r>
            <a:endParaRPr lang="cs-CZ" b="1" dirty="0">
              <a:solidFill>
                <a:srgbClr val="8A0000"/>
              </a:solidFill>
            </a:endParaRPr>
          </a:p>
          <a:p>
            <a:pPr>
              <a:buFontTx/>
              <a:buChar char="►"/>
            </a:pPr>
            <a:r>
              <a:rPr lang="en-US" dirty="0" err="1" smtClean="0">
                <a:solidFill>
                  <a:srgbClr val="8A0000"/>
                </a:solidFill>
              </a:rPr>
              <a:t>výživová</a:t>
            </a:r>
            <a:r>
              <a:rPr lang="cs-CZ" dirty="0" smtClean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doporučení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vydávaná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orgány</a:t>
            </a:r>
            <a:r>
              <a:rPr lang="cs-CZ" dirty="0" smtClean="0">
                <a:solidFill>
                  <a:srgbClr val="8A0000"/>
                </a:solidFill>
              </a:rPr>
              <a:t> </a:t>
            </a:r>
            <a:r>
              <a:rPr lang="en-US" dirty="0" smtClean="0">
                <a:solidFill>
                  <a:srgbClr val="8A0000"/>
                </a:solidFill>
              </a:rPr>
              <a:t>a </a:t>
            </a:r>
            <a:r>
              <a:rPr lang="en-US" dirty="0" err="1">
                <a:solidFill>
                  <a:srgbClr val="8A0000"/>
                </a:solidFill>
              </a:rPr>
              <a:t>subjekty</a:t>
            </a:r>
            <a:r>
              <a:rPr lang="en-US" dirty="0">
                <a:solidFill>
                  <a:srgbClr val="8A0000"/>
                </a:solidFill>
              </a:rPr>
              <a:t> </a:t>
            </a:r>
            <a:r>
              <a:rPr lang="en-US" dirty="0" err="1">
                <a:solidFill>
                  <a:srgbClr val="8A0000"/>
                </a:solidFill>
              </a:rPr>
              <a:t>veřejného</a:t>
            </a:r>
            <a:r>
              <a:rPr lang="en-US" dirty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zdraví</a:t>
            </a:r>
            <a:endParaRPr lang="cs-CZ" dirty="0" smtClean="0">
              <a:solidFill>
                <a:srgbClr val="8A0000"/>
              </a:solidFill>
            </a:endParaRPr>
          </a:p>
          <a:p>
            <a:pPr>
              <a:buFontTx/>
              <a:buChar char="►"/>
            </a:pPr>
            <a:r>
              <a:rPr lang="en-US" dirty="0" err="1" smtClean="0">
                <a:solidFill>
                  <a:srgbClr val="8A0000"/>
                </a:solidFill>
              </a:rPr>
              <a:t>informace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>
                <a:solidFill>
                  <a:srgbClr val="8A0000"/>
                </a:solidFill>
              </a:rPr>
              <a:t>v </a:t>
            </a:r>
            <a:r>
              <a:rPr lang="en-US" dirty="0" err="1" smtClean="0">
                <a:solidFill>
                  <a:srgbClr val="8A0000"/>
                </a:solidFill>
              </a:rPr>
              <a:t>tisku</a:t>
            </a:r>
            <a:r>
              <a:rPr lang="cs-CZ" dirty="0" smtClean="0">
                <a:solidFill>
                  <a:srgbClr val="8A0000"/>
                </a:solidFill>
              </a:rPr>
              <a:t> nebo </a:t>
            </a:r>
            <a:r>
              <a:rPr lang="en-US" dirty="0" err="1" smtClean="0">
                <a:solidFill>
                  <a:srgbClr val="8A0000"/>
                </a:solidFill>
              </a:rPr>
              <a:t>ve</a:t>
            </a:r>
            <a:r>
              <a:rPr lang="en-US" dirty="0" smtClean="0">
                <a:solidFill>
                  <a:srgbClr val="8A0000"/>
                </a:solidFill>
              </a:rPr>
              <a:t> </a:t>
            </a:r>
            <a:r>
              <a:rPr lang="en-US" dirty="0" err="1">
                <a:solidFill>
                  <a:srgbClr val="8A0000"/>
                </a:solidFill>
              </a:rPr>
              <a:t>vědeckých</a:t>
            </a:r>
            <a:r>
              <a:rPr lang="en-US" dirty="0">
                <a:solidFill>
                  <a:srgbClr val="8A0000"/>
                </a:solidFill>
              </a:rPr>
              <a:t> </a:t>
            </a:r>
            <a:r>
              <a:rPr lang="en-US" dirty="0" err="1" smtClean="0">
                <a:solidFill>
                  <a:srgbClr val="8A0000"/>
                </a:solidFill>
              </a:rPr>
              <a:t>publikacích</a:t>
            </a:r>
            <a:endParaRPr lang="cs-CZ" dirty="0">
              <a:solidFill>
                <a:srgbClr val="8A0000"/>
              </a:solidFill>
            </a:endParaRPr>
          </a:p>
          <a:p>
            <a:pPr>
              <a:buFontTx/>
              <a:buChar char="►"/>
            </a:pPr>
            <a:r>
              <a:rPr lang="cs-CZ" altLang="cs-CZ" dirty="0">
                <a:solidFill>
                  <a:srgbClr val="8A0000"/>
                </a:solidFill>
                <a:cs typeface="Arial" pitchFamily="34" charset="0"/>
              </a:rPr>
              <a:t>k</a:t>
            </a:r>
            <a:r>
              <a:rPr lang="cs-CZ" altLang="cs-CZ" dirty="0" smtClean="0">
                <a:solidFill>
                  <a:srgbClr val="8A0000"/>
                </a:solidFill>
                <a:cs typeface="Arial" pitchFamily="34" charset="0"/>
              </a:rPr>
              <a:t>omunikace pro odborníky ve zdravotnictví</a:t>
            </a:r>
          </a:p>
          <a:p>
            <a:pPr>
              <a:buFontTx/>
              <a:buChar char="►"/>
            </a:pPr>
            <a:r>
              <a:rPr lang="cs-CZ" altLang="cs-CZ" dirty="0" smtClean="0">
                <a:solidFill>
                  <a:srgbClr val="8A0000"/>
                </a:solidFill>
                <a:cs typeface="Arial" pitchFamily="34" charset="0"/>
              </a:rPr>
              <a:t>B2B komunikace….</a:t>
            </a:r>
          </a:p>
          <a:p>
            <a:pPr>
              <a:buFontTx/>
              <a:buChar char="►"/>
            </a:pPr>
            <a:r>
              <a:rPr lang="cs-CZ" altLang="cs-CZ" dirty="0" smtClean="0">
                <a:solidFill>
                  <a:srgbClr val="8A0000"/>
                </a:solidFill>
                <a:cs typeface="Arial" pitchFamily="34" charset="0"/>
              </a:rPr>
              <a:t>Herbáře, Wikipedie</a:t>
            </a:r>
          </a:p>
          <a:p>
            <a:pPr marL="0" indent="0">
              <a:buNone/>
            </a:pPr>
            <a:endParaRPr lang="cs-CZ" altLang="cs-CZ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cs-CZ" altLang="cs-CZ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r="15105" b="13309"/>
          <a:stretch/>
        </p:blipFill>
        <p:spPr>
          <a:xfrm>
            <a:off x="7921032" y="5085184"/>
            <a:ext cx="1061357" cy="129112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7"/>
          <a:stretch/>
        </p:blipFill>
        <p:spPr>
          <a:xfrm>
            <a:off x="6963983" y="5550429"/>
            <a:ext cx="1080120" cy="129905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8640"/>
            <a:ext cx="2627227" cy="196788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Dvojitá vlna 6"/>
          <p:cNvSpPr/>
          <p:nvPr/>
        </p:nvSpPr>
        <p:spPr>
          <a:xfrm>
            <a:off x="251520" y="272538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</a:t>
            </a:r>
            <a:endParaRPr lang="en-US" sz="1600" dirty="0">
              <a:solidFill>
                <a:srgbClr val="FF99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36" y="2477810"/>
            <a:ext cx="507504" cy="2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96798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043608" y="188641"/>
            <a:ext cx="5760640" cy="72008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2800" b="1" dirty="0" smtClean="0">
                <a:effectLst/>
                <a:latin typeface="Calibri" pitchFamily="34" charset="0"/>
                <a:cs typeface="Calibri" pitchFamily="34" charset="0"/>
              </a:rPr>
              <a:t>Obecné zásady pro všechna tvrzení</a:t>
            </a:r>
          </a:p>
        </p:txBody>
      </p:sp>
      <p:sp>
        <p:nvSpPr>
          <p:cNvPr id="11268" name="Zástupný symbol pro obsah 5"/>
          <p:cNvSpPr>
            <a:spLocks noGrp="1"/>
          </p:cNvSpPr>
          <p:nvPr>
            <p:ph idx="1"/>
          </p:nvPr>
        </p:nvSpPr>
        <p:spPr>
          <a:xfrm>
            <a:off x="251520" y="1988840"/>
            <a:ext cx="8208268" cy="41036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Výživová </a:t>
            </a:r>
            <a:r>
              <a:rPr lang="cs-CZ" altLang="cs-CZ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zdravotní tvrzení </a:t>
            </a:r>
            <a:r>
              <a:rPr lang="cs-CZ" altLang="cs-CZ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nesmí: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být nepravdivá, dvojsmyslná nebo klamavá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vyvolávat pochybnosti o bezpečnosti nebo výživové přiměřenosti jiných potravin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nabádat k nadměrné konzumaci určité potraviny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uvádět nebo naznačovat, že vyvážená a různorodá strava nemůže obecně zajistit přiměřené množství živin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odkazovat na změny tělesných funkcí, které by mohly u spotřebitelů vzbuzovat strach a to jak pomocí textu, tak obrazově, graficky a symbolicky</a:t>
            </a:r>
          </a:p>
          <a:p>
            <a:pPr marL="0" indent="0" eaLnBrk="1" hangingPunct="1">
              <a:buNone/>
            </a:pPr>
            <a:endParaRPr lang="cs-CZ" altLang="cs-CZ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6672"/>
            <a:ext cx="2160240" cy="2160240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251520" y="876697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3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7064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Omezení používání zdravotních a výživových tvrzení pro některé kategorie potravin</a:t>
            </a: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čl. 4 </a:t>
            </a:r>
            <a:r>
              <a:rPr lang="cs-CZ" sz="1800" dirty="0" smtClean="0"/>
              <a:t>odst</a:t>
            </a:r>
            <a:r>
              <a:rPr lang="cs-CZ" sz="1800" dirty="0"/>
              <a:t>. 3 nařízení (ES) č. </a:t>
            </a:r>
            <a:r>
              <a:rPr lang="cs-CZ" sz="1800" dirty="0" smtClean="0"/>
              <a:t>1924/2006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 smtClean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čl. 4 odst. </a:t>
            </a:r>
            <a:r>
              <a:rPr lang="cs-CZ" sz="1800" dirty="0" smtClean="0"/>
              <a:t>1 </a:t>
            </a:r>
            <a:r>
              <a:rPr lang="cs-CZ" sz="1800" dirty="0"/>
              <a:t>nařízení (ES) č. 1924/2006</a:t>
            </a:r>
          </a:p>
          <a:p>
            <a:pPr marL="0" indent="0">
              <a:buNone/>
            </a:pPr>
            <a:endParaRPr lang="cs-CZ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392488" cy="184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24504"/>
            <a:ext cx="4104456" cy="2564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95" y="2780928"/>
            <a:ext cx="1733074" cy="1080120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1403648" y="2080625"/>
            <a:ext cx="1512168" cy="457200"/>
          </a:xfrm>
          <a:prstGeom prst="round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>
                  <a:solidFill>
                    <a:srgbClr val="FFC000"/>
                  </a:solidFill>
                </a:ln>
                <a:solidFill>
                  <a:srgbClr val="CC0000"/>
                </a:solidFill>
              </a:rPr>
              <a:t>Alkohol</a:t>
            </a:r>
            <a:endParaRPr lang="en-US" b="1" dirty="0">
              <a:ln>
                <a:solidFill>
                  <a:srgbClr val="FFC000"/>
                </a:solidFill>
              </a:ln>
              <a:solidFill>
                <a:srgbClr val="CC00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259632" y="4706990"/>
            <a:ext cx="1800200" cy="792088"/>
          </a:xfrm>
          <a:prstGeom prst="round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Výživové profily</a:t>
            </a:r>
            <a:endParaRPr lang="en-US" b="1" dirty="0">
              <a:ln>
                <a:solidFill>
                  <a:srgbClr val="FFFF0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034" y="5648655"/>
            <a:ext cx="1565395" cy="1209345"/>
          </a:xfrm>
          <a:prstGeom prst="rect">
            <a:avLst/>
          </a:prstGeom>
        </p:spPr>
      </p:pic>
      <p:sp>
        <p:nvSpPr>
          <p:cNvPr id="10" name="Dvojitá vlna 9"/>
          <p:cNvSpPr/>
          <p:nvPr/>
        </p:nvSpPr>
        <p:spPr>
          <a:xfrm>
            <a:off x="334844" y="940743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4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9728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Zástupný symbol pro obsah 5"/>
          <p:cNvSpPr>
            <a:spLocks noGrp="1"/>
          </p:cNvSpPr>
          <p:nvPr>
            <p:ph idx="1"/>
          </p:nvPr>
        </p:nvSpPr>
        <p:spPr>
          <a:xfrm>
            <a:off x="683568" y="1340768"/>
            <a:ext cx="7992887" cy="5255294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Výživová a zdravotní tvrzení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jsou přípustná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pokud: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sz="3200" b="1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bylo prokázáno, že látka, ke které se tvrzení vztahuje má příznivý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výživový</a:t>
            </a: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nebo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fyziologický</a:t>
            </a: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tato látka je v produktu obsažena </a:t>
            </a:r>
            <a:r>
              <a:rPr lang="cs-CZ" altLang="cs-CZ" sz="2000" b="1" dirty="0" smtClean="0">
                <a:solidFill>
                  <a:srgbClr val="00A249"/>
                </a:solidFill>
                <a:latin typeface="Calibri" pitchFamily="34" charset="0"/>
                <a:cs typeface="Calibri" pitchFamily="34" charset="0"/>
              </a:rPr>
              <a:t>v množství</a:t>
            </a: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které vyvolává uváděný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látka se vyskytuje ve formě, kterou lidský organismus může využít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množství produktu, o němž lze oprávněně předpokládat, že bude konzumováno, obsahuje množství látky, které vyvolává uváděný účinek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cs-CZ" altLang="cs-CZ" sz="2000" u="sng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lze předpokládat, že jim porozumí průměrný spotřebitel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19672" y="404664"/>
            <a:ext cx="4392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latin typeface="Calibri" pitchFamily="34" charset="0"/>
                <a:cs typeface="Calibri" pitchFamily="34" charset="0"/>
              </a:rPr>
              <a:t>Obecné </a:t>
            </a:r>
            <a:r>
              <a:rPr lang="cs-CZ" sz="4000" b="1" dirty="0" smtClean="0">
                <a:latin typeface="Calibri" pitchFamily="34" charset="0"/>
                <a:cs typeface="Calibri" pitchFamily="34" charset="0"/>
              </a:rPr>
              <a:t>podmínky</a:t>
            </a:r>
            <a:endParaRPr lang="en-US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92696"/>
            <a:ext cx="1584176" cy="1508411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107504" y="794990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5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771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ja-JP" b="1" dirty="0">
                <a:solidFill>
                  <a:schemeClr val="tx2"/>
                </a:solidFill>
                <a:latin typeface="Verdana" pitchFamily="34" charset="0"/>
                <a:cs typeface="Arial" pitchFamily="34" charset="0"/>
              </a:rPr>
              <a:t>Výživové tvrzení</a:t>
            </a:r>
            <a:r>
              <a:rPr lang="en-US" altLang="ja-JP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  <a:t/>
            </a:r>
            <a:br>
              <a:rPr lang="en-US" altLang="ja-JP" b="1" dirty="0">
                <a:solidFill>
                  <a:schemeClr val="tx2"/>
                </a:solidFill>
                <a:latin typeface="Verdana" pitchFamily="34" charset="0"/>
                <a:ea typeface="MS PGothic" pitchFamily="34" charset="-128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cs-CZ" altLang="cs-CZ" sz="2000" dirty="0">
                <a:latin typeface="Tahoma" pitchFamily="34" charset="0"/>
                <a:cs typeface="Tahoma" pitchFamily="34" charset="0"/>
              </a:rPr>
              <a:t>je j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akékoliv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tvrzení</a:t>
            </a:r>
            <a:r>
              <a:rPr lang="en-GB" altLang="cs-CZ" sz="2000" dirty="0" smtClean="0">
                <a:latin typeface="Tahoma" pitchFamily="34" charset="0"/>
                <a:cs typeface="Tahoma" pitchFamily="34" charset="0"/>
              </a:rPr>
              <a:t>,</a:t>
            </a: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2000" dirty="0" err="1" smtClean="0">
                <a:latin typeface="Tahoma" pitchFamily="34" charset="0"/>
                <a:cs typeface="Tahoma" pitchFamily="34" charset="0"/>
              </a:rPr>
              <a:t>které</a:t>
            </a:r>
            <a:r>
              <a:rPr lang="en-GB" altLang="cs-C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uvádí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naznačuje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nebo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ze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kterého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vyplývá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,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že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 potravina má určité </a:t>
            </a:r>
            <a:r>
              <a:rPr lang="cs-CZ" altLang="cs-CZ" sz="2000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prospěšné výživové vlastnosti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v </a:t>
            </a: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důsledku: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US" sz="2000" dirty="0" smtClean="0"/>
              <a:t> </a:t>
            </a:r>
            <a:r>
              <a:rPr lang="cs-CZ" sz="2000" dirty="0" smtClean="0"/>
              <a:t>	 </a:t>
            </a:r>
            <a:r>
              <a:rPr lang="en-US" sz="2000" dirty="0" err="1" smtClean="0">
                <a:solidFill>
                  <a:srgbClr val="C00000"/>
                </a:solidFill>
              </a:rPr>
              <a:t>energetické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kalorické</a:t>
            </a:r>
            <a:r>
              <a:rPr lang="en-US" sz="2000" dirty="0"/>
              <a:t>) </a:t>
            </a:r>
            <a:r>
              <a:rPr lang="en-US" sz="2000" dirty="0" err="1">
                <a:solidFill>
                  <a:srgbClr val="C00000"/>
                </a:solidFill>
              </a:rPr>
              <a:t>hodnoty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*"/>
            </a:pPr>
            <a:r>
              <a:rPr lang="cs-CZ" sz="1600" dirty="0"/>
              <a:t> </a:t>
            </a:r>
            <a:r>
              <a:rPr lang="en-US" sz="1600" dirty="0" err="1" smtClean="0"/>
              <a:t>Poskytuje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</a:t>
            </a:r>
            <a:r>
              <a:rPr lang="it-IT" sz="1600" dirty="0" smtClean="0">
                <a:solidFill>
                  <a:srgbClr val="9933FF"/>
                </a:solidFill>
              </a:rPr>
              <a:t>10 kcal</a:t>
            </a:r>
            <a:r>
              <a:rPr lang="cs-CZ" sz="1600" dirty="0" smtClean="0">
                <a:solidFill>
                  <a:srgbClr val="9933FF"/>
                </a:solidFill>
              </a:rPr>
              <a:t>/</a:t>
            </a:r>
            <a:r>
              <a:rPr lang="it-IT" sz="1600" dirty="0" smtClean="0">
                <a:solidFill>
                  <a:srgbClr val="9933FF"/>
                </a:solidFill>
              </a:rPr>
              <a:t>100 </a:t>
            </a:r>
            <a:r>
              <a:rPr lang="it-IT" sz="1600" dirty="0">
                <a:solidFill>
                  <a:srgbClr val="9933FF"/>
                </a:solidFill>
              </a:rPr>
              <a:t>g)</a:t>
            </a:r>
            <a:endParaRPr lang="en-US" sz="1600" dirty="0">
              <a:solidFill>
                <a:srgbClr val="9933FF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n-US" sz="1600" dirty="0" smtClean="0"/>
              <a:t> </a:t>
            </a:r>
            <a:r>
              <a:rPr lang="en-US" sz="1600" dirty="0" err="1"/>
              <a:t>poskytuje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snížené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zvýšené</a:t>
            </a:r>
            <a:r>
              <a:rPr lang="en-US" sz="1600" dirty="0"/>
              <a:t> </a:t>
            </a:r>
            <a:r>
              <a:rPr lang="en-US" sz="1600" dirty="0" err="1"/>
              <a:t>míře</a:t>
            </a:r>
            <a:r>
              <a:rPr lang="en-US" sz="1600" dirty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(nízkoenergetický)</a:t>
            </a:r>
          </a:p>
          <a:p>
            <a:pPr lvl="1">
              <a:buFont typeface="Calibri" panose="020F0502020204030204" pitchFamily="34" charset="0"/>
              <a:buChar char="*"/>
            </a:pPr>
            <a:r>
              <a:rPr lang="cs-CZ" sz="1600" dirty="0"/>
              <a:t> </a:t>
            </a:r>
            <a:r>
              <a:rPr lang="cs-CZ" sz="1600" dirty="0" smtClean="0"/>
              <a:t>n</a:t>
            </a:r>
            <a:r>
              <a:rPr lang="en-US" sz="1600" dirty="0" err="1" smtClean="0"/>
              <a:t>eposkytuj</a:t>
            </a:r>
            <a:r>
              <a:rPr lang="cs-CZ" sz="1600" dirty="0" smtClean="0"/>
              <a:t>e </a:t>
            </a:r>
            <a:r>
              <a:rPr lang="cs-CZ" sz="1600" dirty="0" smtClean="0">
                <a:solidFill>
                  <a:srgbClr val="9933FF"/>
                </a:solidFill>
              </a:rPr>
              <a:t>(bez energetické hodnoty</a:t>
            </a:r>
            <a:r>
              <a:rPr lang="cs-CZ" sz="1600" dirty="0" smtClean="0"/>
              <a:t>)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cs-CZ" sz="1600" dirty="0"/>
              <a:t>n</a:t>
            </a:r>
            <a:r>
              <a:rPr lang="cs-CZ" sz="1600" dirty="0" smtClean="0"/>
              <a:t>ebo 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živin</a:t>
            </a:r>
            <a:r>
              <a:rPr lang="en-US" sz="2000" dirty="0" smtClean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jiných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látek</a:t>
            </a:r>
            <a:r>
              <a:rPr lang="en-US" sz="2000" dirty="0"/>
              <a:t>, </a:t>
            </a:r>
            <a:r>
              <a:rPr lang="en-US" sz="2000" dirty="0" err="1" smtClean="0"/>
              <a:t>které</a:t>
            </a:r>
            <a:r>
              <a:rPr lang="cs-CZ" sz="2000" dirty="0" smtClean="0"/>
              <a:t> </a:t>
            </a:r>
          </a:p>
          <a:p>
            <a:pPr marL="457200" lvl="1" indent="0">
              <a:buNone/>
            </a:pPr>
            <a:r>
              <a:rPr lang="cs-CZ" sz="1600" dirty="0" smtClean="0"/>
              <a:t>o</a:t>
            </a:r>
            <a:r>
              <a:rPr lang="en-US" sz="1600" dirty="0" err="1" smtClean="0"/>
              <a:t>bsahuje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(zdroj vápníku)</a:t>
            </a:r>
            <a:endParaRPr lang="en-US" sz="1600" dirty="0">
              <a:solidFill>
                <a:srgbClr val="9933FF"/>
              </a:solidFill>
            </a:endParaRPr>
          </a:p>
          <a:p>
            <a:pPr marL="457200" lvl="1" indent="0">
              <a:buNone/>
            </a:pPr>
            <a:r>
              <a:rPr lang="en-US" sz="1600" dirty="0" err="1" smtClean="0"/>
              <a:t>obsahuje</a:t>
            </a:r>
            <a:r>
              <a:rPr lang="en-US" sz="1600" dirty="0" smtClean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snížené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zvýšené</a:t>
            </a:r>
            <a:r>
              <a:rPr lang="en-US" sz="1600" dirty="0"/>
              <a:t> </a:t>
            </a:r>
            <a:r>
              <a:rPr lang="en-US" sz="1600" dirty="0" err="1"/>
              <a:t>míře</a:t>
            </a:r>
            <a:r>
              <a:rPr lang="en-US" sz="1600" dirty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</a:t>
            </a:r>
            <a:r>
              <a:rPr lang="cs-CZ" sz="1600" dirty="0" err="1" smtClean="0">
                <a:solidFill>
                  <a:srgbClr val="9933FF"/>
                </a:solidFill>
              </a:rPr>
              <a:t>light</a:t>
            </a:r>
            <a:r>
              <a:rPr lang="cs-CZ" sz="1600" dirty="0" smtClean="0">
                <a:solidFill>
                  <a:srgbClr val="9933FF"/>
                </a:solidFill>
              </a:rPr>
              <a:t>)</a:t>
            </a:r>
            <a:endParaRPr lang="en-US" sz="1600" dirty="0">
              <a:solidFill>
                <a:srgbClr val="9933FF"/>
              </a:solidFill>
            </a:endParaRPr>
          </a:p>
          <a:p>
            <a:pPr marL="457200" lvl="1" indent="0">
              <a:buNone/>
            </a:pPr>
            <a:r>
              <a:rPr lang="cs-CZ" sz="1600" dirty="0"/>
              <a:t>n</a:t>
            </a:r>
            <a:r>
              <a:rPr lang="en-US" sz="1600" dirty="0" err="1" smtClean="0"/>
              <a:t>eobsahuje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(bez sodíku)</a:t>
            </a:r>
            <a:endParaRPr lang="cs-CZ" altLang="cs-CZ" sz="1600" i="1" dirty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333875"/>
            <a:ext cx="2020267" cy="14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394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smtClean="0">
                <a:latin typeface="Calibri" pitchFamily="34" charset="0"/>
                <a:cs typeface="Calibri" pitchFamily="34" charset="0"/>
              </a:rPr>
              <a:t>Příklady výživových tvrzení</a:t>
            </a: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467545" y="1412875"/>
            <a:ext cx="3528392" cy="3240261"/>
          </a:xfrm>
        </p:spPr>
        <p:txBody>
          <a:bodyPr>
            <a:normAutofit/>
          </a:bodyPr>
          <a:lstStyle/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endParaRPr lang="cs-CZ" altLang="cs-CZ" sz="1200" dirty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 NÍZKOU ENERGETICKOU HODNOTOU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latin typeface="Calibri" pitchFamily="34" charset="0"/>
                <a:cs typeface="Calibri" pitchFamily="34" charset="0"/>
              </a:rPr>
              <a:t>BEZ TUKU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 NÍZKÝM OBSAHEM CUKRŮ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latin typeface="Calibri" pitchFamily="34" charset="0"/>
                <a:cs typeface="Calibri" pitchFamily="34" charset="0"/>
              </a:rPr>
              <a:t>S VELMI NÍZKÝM OBSAHEM SODÍKU/SOLI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ZDROJ VLÁKNINY</a:t>
            </a: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altLang="cs-CZ" sz="1200" dirty="0" smtClean="0">
                <a:latin typeface="Calibri" pitchFamily="34" charset="0"/>
                <a:cs typeface="Calibri" pitchFamily="34" charset="0"/>
              </a:rPr>
              <a:t>S VYSOKÝM OBSAHEM BÍLKOVIN</a:t>
            </a:r>
          </a:p>
          <a:p>
            <a:endParaRPr lang="cs-CZ" altLang="cs-CZ" sz="1200" dirty="0">
              <a:latin typeface="Calibri" pitchFamily="34" charset="0"/>
              <a:cs typeface="Calibri" pitchFamily="34" charset="0"/>
            </a:endParaRPr>
          </a:p>
          <a:p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 bwMode="auto">
          <a:xfrm>
            <a:off x="4283968" y="1268760"/>
            <a:ext cx="4391720" cy="329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 smtClean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 smtClean="0">
                <a:latin typeface="Calibri" pitchFamily="34" charset="0"/>
                <a:cs typeface="Calibri" pitchFamily="34" charset="0"/>
              </a:rPr>
              <a:t>ZDROJ (NÁZEV VITAMINU/VITAMINŮ) NEBO (NÁZEV MINERÁLNÍ LÁTKY/MINERÁLNÍCH LÁTEK)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 VYSOKÝM OBSAHEM (NÁZEV VITAMINU/VITAMINŮ) NEBO (NÁZEV MINERÁLNÍ LÁTKY/MINERÁLNÍCH LÁTEK</a:t>
            </a:r>
            <a:r>
              <a:rPr lang="cs-CZ" sz="120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endParaRPr lang="cs-CZ" sz="1200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>
                <a:latin typeface="Calibri" pitchFamily="34" charset="0"/>
                <a:cs typeface="Calibri" pitchFamily="34" charset="0"/>
              </a:rPr>
              <a:t>OBSAHUJE (NÁZEV ŽIVINY NEBO JINÉ LÁTKY</a:t>
            </a:r>
            <a:r>
              <a:rPr lang="cs-CZ" sz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cs-CZ" sz="1200" dirty="0">
              <a:latin typeface="Calibri" pitchFamily="34" charset="0"/>
              <a:cs typeface="Calibri" pitchFamily="34" charset="0"/>
            </a:endParaRPr>
          </a:p>
          <a:p>
            <a:pPr marL="365125" indent="-282575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/>
            </a:pPr>
            <a:r>
              <a:rPr lang="cs-CZ" sz="120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SE ZVÝŠENÝM OBSAHEM (NÁZEV ŽIVINY)</a:t>
            </a:r>
          </a:p>
          <a:p>
            <a:pPr marL="82550" eaLnBrk="0" hangingPunct="0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cs-CZ" sz="1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43051" y="4869160"/>
            <a:ext cx="7992888" cy="1152128"/>
          </a:xfrm>
          <a:prstGeom prst="rect">
            <a:avLst/>
          </a:prstGeom>
          <a:solidFill>
            <a:schemeClr val="bg1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altLang="cs-CZ" sz="1400" dirty="0">
                <a:solidFill>
                  <a:srgbClr val="9900CC"/>
                </a:solidFill>
                <a:latin typeface="Verdana" pitchFamily="34" charset="0"/>
                <a:cs typeface="Arial" pitchFamily="34" charset="0"/>
              </a:rPr>
              <a:t>Pro každé tvrzení jsou stanoveny v příloze </a:t>
            </a:r>
            <a:r>
              <a:rPr lang="cs-CZ" altLang="cs-CZ" sz="1400" dirty="0" smtClean="0">
                <a:solidFill>
                  <a:srgbClr val="9900CC"/>
                </a:solidFill>
                <a:latin typeface="Verdana" pitchFamily="34" charset="0"/>
                <a:cs typeface="Arial" pitchFamily="34" charset="0"/>
              </a:rPr>
              <a:t>nařízení 1924/2006 přesné </a:t>
            </a:r>
            <a:r>
              <a:rPr lang="cs-CZ" altLang="cs-CZ" sz="1400" dirty="0">
                <a:solidFill>
                  <a:srgbClr val="9900CC"/>
                </a:solidFill>
                <a:latin typeface="Verdana" pitchFamily="34" charset="0"/>
                <a:cs typeface="Arial" pitchFamily="34" charset="0"/>
              </a:rPr>
              <a:t>podmínky použití, např.:</a:t>
            </a:r>
          </a:p>
          <a:p>
            <a:endParaRPr lang="cs-CZ" altLang="cs-CZ" sz="1400" i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r>
              <a:rPr lang="cs-CZ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S vysokým obsahem vlákniny</a:t>
            </a:r>
            <a:r>
              <a:rPr lang="en-GB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6g/100g or 3g/100 kcal</a:t>
            </a:r>
          </a:p>
          <a:p>
            <a:r>
              <a:rPr lang="cs-CZ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Zdroj vlákniny</a:t>
            </a:r>
            <a:r>
              <a:rPr lang="en-GB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: </a:t>
            </a:r>
            <a:r>
              <a:rPr lang="cs-CZ" altLang="cs-CZ" sz="1400" i="1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poloviční než „s vysokým obsahem“</a:t>
            </a:r>
            <a:endParaRPr lang="en-GB" altLang="cs-CZ" sz="1400" i="1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67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>
          <a:xfrm>
            <a:off x="20538" y="3094975"/>
            <a:ext cx="8799934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670471" cy="172753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882654" y="5706330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979712" y="80577"/>
            <a:ext cx="50410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Vodítka SZPI – příloha 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5804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Nadpis 1"/>
          <p:cNvSpPr>
            <a:spLocks noGrp="1"/>
          </p:cNvSpPr>
          <p:nvPr>
            <p:ph type="title"/>
          </p:nvPr>
        </p:nvSpPr>
        <p:spPr bwMode="auto">
          <a:xfrm>
            <a:off x="2411413" y="260350"/>
            <a:ext cx="6513512" cy="1223963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4400" smtClean="0">
                <a:solidFill>
                  <a:srgbClr val="00B050"/>
                </a:solidFill>
                <a:effectLst/>
                <a:latin typeface="Calibri" pitchFamily="34" charset="0"/>
                <a:cs typeface="Calibri" pitchFamily="34" charset="0"/>
              </a:rPr>
              <a:t>Srovnávací tvrzení</a:t>
            </a:r>
            <a:endParaRPr lang="cs-CZ" altLang="cs-CZ" smtClean="0">
              <a:solidFill>
                <a:srgbClr val="00B050"/>
              </a:solidFill>
              <a:effectLst/>
            </a:endParaRPr>
          </a:p>
        </p:txBody>
      </p:sp>
      <p:sp>
        <p:nvSpPr>
          <p:cNvPr id="15365" name="Zástupný symbol pro obsah 2"/>
          <p:cNvSpPr>
            <a:spLocks noGrp="1"/>
          </p:cNvSpPr>
          <p:nvPr>
            <p:ph idx="1"/>
          </p:nvPr>
        </p:nvSpPr>
        <p:spPr>
          <a:xfrm>
            <a:off x="539552" y="1628800"/>
            <a:ext cx="8280598" cy="460796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Srovnávat se smějí pouze </a:t>
            </a: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potraviny stejné kategorie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, s přihlédnutím k sortimentu potravin dané kategorie. V daném případě se uvede rozdíl v množství živiny nebo energetické hodnotě a srovnání se vztahuje na stejné množství potraviny. </a:t>
            </a:r>
          </a:p>
          <a:p>
            <a:pPr marL="44450" indent="0" eaLnBrk="1" hangingPunct="1">
              <a:buFont typeface="Georgia" pitchFamily="18" charset="0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Příklad: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zvýšeným obsahem 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/název živin/,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se sníženým obsahem </a:t>
            </a:r>
            <a:r>
              <a:rPr lang="cs-CZ" altLang="cs-CZ" sz="1800" dirty="0" smtClean="0">
                <a:latin typeface="Calibri" pitchFamily="34" charset="0"/>
                <a:cs typeface="Calibri" pitchFamily="34" charset="0"/>
              </a:rPr>
              <a:t>/název živiny/, </a:t>
            </a:r>
          </a:p>
          <a:p>
            <a:pPr marL="44450" indent="0" eaLnBrk="1" hangingPunct="1">
              <a:buFont typeface="Georgia" pitchFamily="18" charset="0"/>
              <a:buNone/>
            </a:pPr>
            <a:r>
              <a:rPr lang="cs-CZ" altLang="cs-CZ" sz="1800" b="1" dirty="0" err="1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light</a:t>
            </a:r>
            <a:endParaRPr lang="cs-CZ" altLang="cs-CZ" sz="18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Font typeface="Wingdings 2" pitchFamily="18" charset="2"/>
              <a:buNone/>
            </a:pPr>
            <a:endParaRPr lang="cs-CZ" altLang="cs-CZ" sz="1800" dirty="0" smtClean="0">
              <a:latin typeface="Calibri" pitchFamily="34" charset="0"/>
              <a:cs typeface="Calibri" pitchFamily="34" charset="0"/>
            </a:endParaRPr>
          </a:p>
          <a:p>
            <a:pPr marL="44450" indent="0" eaLnBrk="1" hangingPunct="1">
              <a:buNone/>
            </a:pPr>
            <a:r>
              <a:rPr lang="cs-CZ" altLang="cs-CZ" sz="1800" dirty="0" smtClean="0"/>
              <a:t>Jako srovnávací tvrzení nelze uvést např.</a:t>
            </a:r>
          </a:p>
          <a:p>
            <a:pPr marL="44450" indent="0" eaLnBrk="1" hangingPunct="1">
              <a:buNone/>
            </a:pPr>
            <a:r>
              <a:rPr lang="cs-CZ" altLang="cs-CZ" sz="1800" b="1" dirty="0" smtClean="0">
                <a:solidFill>
                  <a:srgbClr val="C00000"/>
                </a:solidFill>
              </a:rPr>
              <a:t>„stejně jako“ </a:t>
            </a:r>
          </a:p>
          <a:p>
            <a:pPr marL="44450" indent="0" eaLnBrk="1" hangingPunct="1">
              <a:buNone/>
            </a:pPr>
            <a:r>
              <a:rPr lang="cs-CZ" altLang="cs-CZ" sz="1800" b="1" dirty="0" smtClean="0">
                <a:solidFill>
                  <a:srgbClr val="C00000"/>
                </a:solidFill>
              </a:rPr>
              <a:t>„super </a:t>
            </a:r>
            <a:r>
              <a:rPr lang="cs-CZ" altLang="cs-CZ" sz="1800" b="1" dirty="0" err="1" smtClean="0">
                <a:solidFill>
                  <a:srgbClr val="C00000"/>
                </a:solidFill>
              </a:rPr>
              <a:t>light</a:t>
            </a:r>
            <a:r>
              <a:rPr lang="cs-CZ" altLang="cs-CZ" sz="1800" b="1" dirty="0" smtClean="0">
                <a:solidFill>
                  <a:srgbClr val="C00000"/>
                </a:solidFill>
              </a:rPr>
              <a:t>“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382" y="3212976"/>
            <a:ext cx="4273618" cy="244761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Dvojitá vlna 4"/>
          <p:cNvSpPr/>
          <p:nvPr/>
        </p:nvSpPr>
        <p:spPr>
          <a:xfrm>
            <a:off x="539552" y="836712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9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357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1475656" y="92315"/>
            <a:ext cx="6120680" cy="59951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Berlin Sans FB" panose="020E0602020502020306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 tvrzení</a:t>
            </a:r>
          </a:p>
        </p:txBody>
      </p:sp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1115616" y="1844675"/>
            <a:ext cx="7920434" cy="15123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                   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07504" y="660241"/>
            <a:ext cx="8856984" cy="6009119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1200" b="1" dirty="0">
              <a:solidFill>
                <a:srgbClr val="00B05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Zdravotní tvrzení jsou vždy konkrétní: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Vápník </a:t>
            </a:r>
            <a:r>
              <a:rPr lang="cs-CZ" sz="1400" b="1" dirty="0" smtClean="0">
                <a:solidFill>
                  <a:schemeClr val="tx1"/>
                </a:solidFill>
              </a:rPr>
              <a:t>je potřebný pro </a:t>
            </a:r>
            <a:r>
              <a:rPr lang="cs-CZ" sz="1400" b="1" dirty="0" smtClean="0">
                <a:solidFill>
                  <a:srgbClr val="00B050"/>
                </a:solidFill>
              </a:rPr>
              <a:t>udržení normálního stavu kostí 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Vlašské ořechy </a:t>
            </a:r>
            <a:r>
              <a:rPr lang="cs-CZ" sz="1400" b="1" dirty="0" smtClean="0">
                <a:solidFill>
                  <a:schemeClr val="tx1"/>
                </a:solidFill>
              </a:rPr>
              <a:t>přispívají </a:t>
            </a:r>
            <a:r>
              <a:rPr lang="cs-CZ" sz="1400" b="1" dirty="0" smtClean="0">
                <a:solidFill>
                  <a:srgbClr val="00B050"/>
                </a:solidFill>
              </a:rPr>
              <a:t>k lepší pružnosti krevních cév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dirty="0" smtClean="0">
                <a:solidFill>
                  <a:srgbClr val="990099"/>
                </a:solidFill>
              </a:rPr>
              <a:t>Maso nebo ryby </a:t>
            </a:r>
            <a:r>
              <a:rPr lang="cs-CZ" sz="1400" b="1" dirty="0" smtClean="0">
                <a:solidFill>
                  <a:schemeClr val="tx1"/>
                </a:solidFill>
              </a:rPr>
              <a:t>při </a:t>
            </a:r>
            <a:r>
              <a:rPr lang="cs-CZ" sz="1400" b="1" dirty="0">
                <a:solidFill>
                  <a:schemeClr val="tx1"/>
                </a:solidFill>
              </a:rPr>
              <a:t>konzumaci s jinými potravinami obsahujícími železo </a:t>
            </a:r>
            <a:r>
              <a:rPr lang="cs-CZ" sz="1400" b="1" dirty="0" smtClean="0">
                <a:solidFill>
                  <a:srgbClr val="00B050"/>
                </a:solidFill>
              </a:rPr>
              <a:t>přispívají </a:t>
            </a:r>
            <a:r>
              <a:rPr lang="cs-CZ" sz="1400" b="1" dirty="0">
                <a:solidFill>
                  <a:srgbClr val="00B050"/>
                </a:solidFill>
              </a:rPr>
              <a:t>k lepšímu vstřebávání železa</a:t>
            </a:r>
            <a:endParaRPr lang="cs-CZ" sz="1400" b="1" dirty="0" smtClean="0">
              <a:solidFill>
                <a:srgbClr val="00B050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4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dirty="0" smtClean="0">
                <a:solidFill>
                  <a:schemeClr val="tx1"/>
                </a:solidFill>
              </a:rPr>
              <a:t>Zdravotní tvrzení není například:</a:t>
            </a: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i="1" dirty="0" smtClean="0">
                <a:solidFill>
                  <a:schemeClr val="accent6">
                    <a:lumMod val="75000"/>
                  </a:schemeClr>
                </a:solidFill>
              </a:rPr>
              <a:t>Abyste byli zdraví, pijte hodně vody…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i="1" dirty="0" smtClean="0">
                <a:solidFill>
                  <a:schemeClr val="accent6">
                    <a:lumMod val="75000"/>
                  </a:schemeClr>
                </a:solidFill>
              </a:rPr>
              <a:t>Banány jsou syté</a:t>
            </a: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1400" b="1" i="1" dirty="0" smtClean="0">
                <a:solidFill>
                  <a:schemeClr val="accent6">
                    <a:lumMod val="75000"/>
                  </a:schemeClr>
                </a:solidFill>
              </a:rPr>
              <a:t>Zelenina je zdravá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 eaLnBrk="1" hangingPunct="1">
              <a:buFont typeface="Georgia" pitchFamily="18" charset="0"/>
              <a:buNone/>
              <a:defRPr/>
            </a:pPr>
            <a:r>
              <a:rPr lang="cs-CZ" sz="2000" b="1" u="sng" dirty="0" smtClean="0">
                <a:solidFill>
                  <a:srgbClr val="0070C0"/>
                </a:solidFill>
              </a:rPr>
              <a:t>Souvislost je třeba chápat velmi široce</a:t>
            </a:r>
          </a:p>
          <a:p>
            <a:pPr eaLnBrk="1" hangingPunct="1">
              <a:buFont typeface="Georgia" pitchFamily="18" charset="0"/>
              <a:buNone/>
              <a:defRPr/>
            </a:pPr>
            <a:endParaRPr lang="cs-CZ" sz="1200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200" b="1" i="1" u="sng" dirty="0" smtClean="0">
                <a:solidFill>
                  <a:srgbClr val="0070C0"/>
                </a:solidFill>
              </a:rPr>
              <a:t>Případ </a:t>
            </a:r>
            <a:r>
              <a:rPr lang="cs-CZ" sz="1200" dirty="0" smtClean="0">
                <a:solidFill>
                  <a:srgbClr val="0070C0"/>
                </a:solidFill>
              </a:rPr>
              <a:t>Soudního dvora </a:t>
            </a:r>
            <a:r>
              <a:rPr lang="cs-CZ" sz="1200" i="1" dirty="0" smtClean="0">
                <a:solidFill>
                  <a:srgbClr val="0070C0"/>
                </a:solidFill>
              </a:rPr>
              <a:t>Evropské</a:t>
            </a:r>
            <a:r>
              <a:rPr lang="cs-CZ" sz="1200" dirty="0" smtClean="0">
                <a:solidFill>
                  <a:srgbClr val="0070C0"/>
                </a:solidFill>
              </a:rPr>
              <a:t> unie </a:t>
            </a:r>
            <a:r>
              <a:rPr lang="cs-CZ" sz="1200" b="1" i="1" u="sng" dirty="0" smtClean="0">
                <a:solidFill>
                  <a:srgbClr val="0070C0"/>
                </a:solidFill>
              </a:rPr>
              <a:t>C-544/10  - Německé víno - Tvrzení na víně „dobře stravitelné“</a:t>
            </a:r>
          </a:p>
          <a:p>
            <a:pPr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SDEU rozhodl, že se jedná o zdravotní tvrzení protože:</a:t>
            </a:r>
          </a:p>
          <a:p>
            <a:pPr marL="228600" indent="-228600">
              <a:buAutoNum type="alphaLcParenR"/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Výše uvedená definice neinformuje o tom, zda souvislost má být přímá nebo nepřímá ani o délce jejího trvání či intenzitě</a:t>
            </a:r>
          </a:p>
          <a:p>
            <a:pPr marL="228600" indent="-228600">
              <a:buAutoNum type="alphaLcParenR"/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Pojem „zdravotní tvrzení“  nutně nevyžaduje, aby bylo naznačeno, že díky spotřebě dotyčné potraviny dojde ke zlepšení zdravotního stavu. Stačí, že je naznačeno prosté zachování dobrého zdravotního stavu</a:t>
            </a:r>
          </a:p>
          <a:p>
            <a:pPr marL="228600" indent="-228600">
              <a:buAutoNum type="alphaLcParenR"/>
              <a:defRPr/>
            </a:pPr>
            <a:r>
              <a:rPr lang="cs-CZ" sz="1200" dirty="0" smtClean="0">
                <a:solidFill>
                  <a:srgbClr val="0070C0"/>
                </a:solidFill>
              </a:rPr>
              <a:t>Je třeba zohlednit nejen dočasné a přechodné účinky nárazové spotřeby, nýbrž též kumulativní účinky opakované dlouhodobé spotřeby potraviny na tělesný stav. </a:t>
            </a:r>
          </a:p>
          <a:p>
            <a:endParaRPr lang="cs-CZ" altLang="cs-CZ" sz="1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04359" y="996752"/>
            <a:ext cx="8056073" cy="864096"/>
          </a:xfrm>
          <a:prstGeom prst="rect">
            <a:avLst/>
          </a:prstGeom>
          <a:noFill/>
          <a:ln w="12700">
            <a:solidFill>
              <a:srgbClr val="3B1FA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…je každé tvrzení, které uvádí, naznačuje nebo ze kterého vyplývá </a:t>
            </a:r>
            <a:r>
              <a:rPr lang="cs-CZ" altLang="cs-CZ" sz="2000" b="1" u="sng" dirty="0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souvislost</a:t>
            </a: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mezi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kategorií potravin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potravinou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nebo některou z jejích </a:t>
            </a:r>
            <a:r>
              <a:rPr lang="cs-CZ" altLang="cs-CZ" sz="2000" b="1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složek</a:t>
            </a:r>
            <a:r>
              <a:rPr lang="cs-CZ" altLang="cs-CZ" sz="2000" dirty="0">
                <a:solidFill>
                  <a:srgbClr val="990099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20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altLang="cs-CZ" sz="2000" b="1" dirty="0">
                <a:solidFill>
                  <a:srgbClr val="00B05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zdravím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250" y="982807"/>
            <a:ext cx="625750" cy="8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879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49006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Zdravotní tvrzení na principu zákazu</a:t>
            </a:r>
            <a:endParaRPr lang="en-US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497208" y="2636912"/>
            <a:ext cx="7579593" cy="322880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altLang="cs-CZ" sz="2400" b="1" dirty="0">
                <a:ea typeface="Tahoma" panose="020B0604030504040204" pitchFamily="34" charset="0"/>
                <a:cs typeface="Tahoma" panose="020B0604030504040204" pitchFamily="34" charset="0"/>
              </a:rPr>
              <a:t>Princip zákazu (článek 10, odstavec 1 nařízení 1924/2006)</a:t>
            </a:r>
          </a:p>
          <a:p>
            <a:pPr>
              <a:buNone/>
            </a:pPr>
            <a:endParaRPr lang="cs-CZ" sz="2000" b="1" dirty="0" smtClean="0">
              <a:solidFill>
                <a:srgbClr val="ED517E"/>
              </a:solidFill>
            </a:endParaRPr>
          </a:p>
          <a:p>
            <a:pPr>
              <a:buNone/>
            </a:pPr>
            <a:r>
              <a:rPr lang="cs-CZ" b="1" dirty="0" smtClean="0">
                <a:solidFill>
                  <a:srgbClr val="ED517E"/>
                </a:solidFill>
              </a:rPr>
              <a:t>Z</a:t>
            </a:r>
            <a:r>
              <a:rPr lang="en-US" b="1" dirty="0" err="1">
                <a:solidFill>
                  <a:srgbClr val="ED517E"/>
                </a:solidFill>
              </a:rPr>
              <a:t>dravotní</a:t>
            </a:r>
            <a:r>
              <a:rPr lang="en-US" b="1" dirty="0">
                <a:solidFill>
                  <a:srgbClr val="ED517E"/>
                </a:solidFill>
              </a:rPr>
              <a:t> </a:t>
            </a:r>
            <a:r>
              <a:rPr lang="en-US" b="1" dirty="0" err="1">
                <a:solidFill>
                  <a:srgbClr val="ED517E"/>
                </a:solidFill>
              </a:rPr>
              <a:t>tvrzení</a:t>
            </a:r>
            <a:r>
              <a:rPr lang="en-US" b="1" dirty="0">
                <a:solidFill>
                  <a:srgbClr val="ED517E"/>
                </a:solidFill>
              </a:rPr>
              <a:t> </a:t>
            </a:r>
            <a:r>
              <a:rPr lang="en-US" b="1" dirty="0" err="1">
                <a:solidFill>
                  <a:srgbClr val="ED517E"/>
                </a:solidFill>
              </a:rPr>
              <a:t>jsou</a:t>
            </a:r>
            <a:r>
              <a:rPr lang="en-US" b="1" dirty="0">
                <a:solidFill>
                  <a:srgbClr val="ED517E"/>
                </a:solidFill>
              </a:rPr>
              <a:t> </a:t>
            </a:r>
            <a:r>
              <a:rPr lang="en-US" b="1" dirty="0" err="1">
                <a:solidFill>
                  <a:srgbClr val="ED517E"/>
                </a:solidFill>
              </a:rPr>
              <a:t>zakázána</a:t>
            </a:r>
            <a:r>
              <a:rPr lang="en-US" b="1" dirty="0" smtClean="0">
                <a:solidFill>
                  <a:srgbClr val="ED517E"/>
                </a:solidFill>
              </a:rPr>
              <a:t>,</a:t>
            </a:r>
            <a:endParaRPr lang="cs-CZ" b="1" dirty="0" smtClean="0">
              <a:solidFill>
                <a:srgbClr val="ED517E"/>
              </a:solidFill>
            </a:endParaRPr>
          </a:p>
          <a:p>
            <a:pPr>
              <a:buNone/>
            </a:pPr>
            <a:r>
              <a:rPr lang="en-US" sz="1800" b="1" dirty="0" smtClean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pokud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neodpovídají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obecným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požadavkům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kapitole</a:t>
            </a:r>
            <a:r>
              <a:rPr lang="en-US" sz="1800" dirty="0"/>
              <a:t> </a:t>
            </a:r>
            <a:r>
              <a:rPr lang="en-US" sz="1800" dirty="0" smtClean="0"/>
              <a:t>II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/>
              <a:t> a </a:t>
            </a:r>
            <a:r>
              <a:rPr lang="en-US" sz="1800" dirty="0" err="1">
                <a:solidFill>
                  <a:srgbClr val="00B050"/>
                </a:solidFill>
              </a:rPr>
              <a:t>zvláštním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požadavkům</a:t>
            </a:r>
            <a:r>
              <a:rPr lang="cs-CZ" sz="1800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této</a:t>
            </a:r>
            <a:r>
              <a:rPr lang="en-US" sz="1800" dirty="0"/>
              <a:t> </a:t>
            </a:r>
            <a:r>
              <a:rPr lang="en-US" sz="1800" dirty="0" err="1" smtClean="0"/>
              <a:t>kapitole</a:t>
            </a:r>
            <a:endParaRPr lang="cs-CZ" sz="1800" dirty="0" smtClean="0"/>
          </a:p>
          <a:p>
            <a:pPr>
              <a:buNone/>
            </a:pP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</a:rPr>
              <a:t>a</a:t>
            </a:r>
            <a:r>
              <a:rPr lang="en-US" sz="1800" dirty="0"/>
              <a:t> </a:t>
            </a:r>
            <a:r>
              <a:rPr lang="en-US" sz="1800" dirty="0" err="1"/>
              <a:t>pokud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nejsou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b="1" dirty="0" err="1">
                <a:solidFill>
                  <a:srgbClr val="00B050"/>
                </a:solidFill>
              </a:rPr>
              <a:t>schválena</a:t>
            </a:r>
            <a:r>
              <a:rPr lang="en-US" sz="1800" b="1" dirty="0">
                <a:solidFill>
                  <a:srgbClr val="00B050"/>
                </a:solidFill>
              </a:rPr>
              <a:t> </a:t>
            </a:r>
            <a:r>
              <a:rPr lang="en-US" sz="1800" dirty="0"/>
              <a:t>v </a:t>
            </a:r>
            <a:r>
              <a:rPr lang="en-US" sz="1800" dirty="0" err="1"/>
              <a:t>souladu</a:t>
            </a:r>
            <a:r>
              <a:rPr lang="en-US" sz="1800" dirty="0"/>
              <a:t> s </a:t>
            </a:r>
            <a:r>
              <a:rPr lang="en-US" sz="1800" dirty="0" err="1"/>
              <a:t>tímto</a:t>
            </a:r>
            <a:r>
              <a:rPr lang="en-US" sz="1800" dirty="0"/>
              <a:t> </a:t>
            </a:r>
            <a:r>
              <a:rPr lang="en-US" sz="1800" dirty="0" err="1" smtClean="0"/>
              <a:t>nařízením</a:t>
            </a:r>
            <a:endParaRPr lang="cs-CZ" sz="1800" dirty="0" smtClean="0"/>
          </a:p>
          <a:p>
            <a:pPr>
              <a:buNone/>
            </a:pPr>
            <a:r>
              <a:rPr lang="cs-CZ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>
                <a:solidFill>
                  <a:srgbClr val="00B050"/>
                </a:solidFill>
              </a:rPr>
              <a:t>obsažena</a:t>
            </a:r>
            <a:r>
              <a:rPr lang="en-US" sz="1800" dirty="0">
                <a:solidFill>
                  <a:srgbClr val="00B050"/>
                </a:solidFill>
              </a:rPr>
              <a:t> v </a:t>
            </a:r>
            <a:r>
              <a:rPr lang="en-US" sz="1800" dirty="0" err="1">
                <a:solidFill>
                  <a:srgbClr val="00B050"/>
                </a:solidFill>
              </a:rPr>
              <a:t>seznamu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/>
              <a:t>schválených</a:t>
            </a:r>
            <a:r>
              <a:rPr lang="en-US" sz="1800" dirty="0"/>
              <a:t> </a:t>
            </a:r>
            <a:r>
              <a:rPr lang="en-US" sz="1800" dirty="0" err="1"/>
              <a:t>tvrzení</a:t>
            </a:r>
            <a:r>
              <a:rPr lang="en-US" sz="1800" dirty="0"/>
              <a:t> </a:t>
            </a:r>
            <a:r>
              <a:rPr lang="cs-CZ" sz="1800" dirty="0"/>
              <a:t>s</a:t>
            </a:r>
            <a:r>
              <a:rPr lang="en-US" sz="1800" dirty="0" err="1"/>
              <a:t>tanovených</a:t>
            </a:r>
            <a:r>
              <a:rPr lang="cs-CZ" sz="1800" dirty="0"/>
              <a:t> </a:t>
            </a:r>
            <a:r>
              <a:rPr lang="pt-BR" sz="1800" dirty="0"/>
              <a:t>v článcích 13 a 14.</a:t>
            </a:r>
            <a:endParaRPr lang="cs-CZ" sz="1800" dirty="0"/>
          </a:p>
          <a:p>
            <a:pPr>
              <a:defRPr/>
            </a:pPr>
            <a:endParaRPr lang="cs-CZ" altLang="cs-CZ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vojitá vlna 4"/>
          <p:cNvSpPr/>
          <p:nvPr/>
        </p:nvSpPr>
        <p:spPr>
          <a:xfrm>
            <a:off x="395536" y="1398070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10</a:t>
            </a:r>
            <a:endParaRPr lang="en-US" sz="1600" dirty="0">
              <a:solidFill>
                <a:srgbClr val="FF99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77" y="1268760"/>
            <a:ext cx="1224136" cy="11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353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63072" cy="1132858"/>
          </a:xfrm>
        </p:spPr>
        <p:txBody>
          <a:bodyPr/>
          <a:lstStyle/>
          <a:p>
            <a:r>
              <a:rPr lang="cs-CZ" dirty="0" smtClean="0"/>
              <a:t>Informace o potravinách</a:t>
            </a:r>
            <a:endParaRPr lang="en-US" dirty="0"/>
          </a:p>
        </p:txBody>
      </p:sp>
      <p:sp>
        <p:nvSpPr>
          <p:cNvPr id="4" name="Elipsa 9"/>
          <p:cNvSpPr>
            <a:spLocks noGrp="1"/>
          </p:cNvSpPr>
          <p:nvPr>
            <p:ph idx="1"/>
          </p:nvPr>
        </p:nvSpPr>
        <p:spPr>
          <a:xfrm>
            <a:off x="1763688" y="1916832"/>
            <a:ext cx="3970784" cy="1460376"/>
          </a:xfrm>
          <a:prstGeom prst="flowChartAlternateProcess">
            <a:avLst/>
          </a:prstGeom>
          <a:solidFill>
            <a:srgbClr val="FEDEF8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  <a:defRPr/>
            </a:pP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Povinné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a 9"/>
          <p:cNvSpPr txBox="1">
            <a:spLocks/>
          </p:cNvSpPr>
          <p:nvPr/>
        </p:nvSpPr>
        <p:spPr>
          <a:xfrm>
            <a:off x="1907704" y="4221088"/>
            <a:ext cx="3888432" cy="1584176"/>
          </a:xfrm>
          <a:prstGeom prst="flowChartAlternateProcess">
            <a:avLst/>
          </a:prstGeom>
          <a:solidFill>
            <a:srgbClr val="C5D7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epovinné informace</a:t>
            </a:r>
            <a:endParaRPr lang="cs-CZ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051720" y="5085184"/>
            <a:ext cx="3672408" cy="720080"/>
          </a:xfrm>
          <a:prstGeom prst="roundRect">
            <a:avLst/>
          </a:prstGeom>
          <a:solidFill>
            <a:srgbClr val="91DDE7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Zdravotní a výživová tvrzení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817183" y="3573016"/>
            <a:ext cx="457200" cy="36004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67946"/>
            <a:ext cx="14478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141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692696"/>
            <a:ext cx="7603452" cy="10559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>
                <a:solidFill>
                  <a:srgbClr val="0070C0"/>
                </a:solidFill>
              </a:rPr>
              <a:t>Zvláštní podmínky pro uvádění zdravotních tvrzení </a:t>
            </a:r>
            <a:endParaRPr lang="cs-CZ" sz="2800" b="1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7513" y="1988840"/>
            <a:ext cx="8208640" cy="467918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cs-CZ" altLang="cs-CZ" sz="2000" dirty="0" smtClean="0"/>
              <a:t>Zdravotní tvrzení jsou přípustná pouze pokud je na jejich označení nebo v reklamě uvedeno:</a:t>
            </a:r>
          </a:p>
          <a:p>
            <a:pPr>
              <a:buFont typeface="Wingdings" pitchFamily="2" charset="2"/>
              <a:buNone/>
            </a:pPr>
            <a:endParaRPr lang="cs-CZ" altLang="cs-CZ" sz="2000" dirty="0" smtClean="0"/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sdělení o významu různorodé a vyvážené stravy a zdravého životního stylu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množství potraviny a způsob konzumace potřebné k dosažení uváděného účinku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upozornění pro osoby, které by se měly vyhnout konzumaci této potraviny</a:t>
            </a:r>
          </a:p>
          <a:p>
            <a:pPr>
              <a:buFont typeface="Calibri" panose="020F0502020204030204" pitchFamily="34" charset="0"/>
              <a:buChar char="!"/>
            </a:pPr>
            <a:r>
              <a:rPr lang="cs-CZ" altLang="cs-CZ" sz="2000" dirty="0" smtClean="0">
                <a:solidFill>
                  <a:srgbClr val="0070C0"/>
                </a:solidFill>
              </a:rPr>
              <a:t>vhodné varování, pokud nadměrná konzumace daného produktu může ohrozit zdraví</a:t>
            </a:r>
          </a:p>
          <a:p>
            <a:pPr marL="0" indent="0">
              <a:buNone/>
            </a:pPr>
            <a:endParaRPr lang="cs-CZ" altLang="cs-CZ" sz="2000" dirty="0" smtClean="0"/>
          </a:p>
          <a:p>
            <a:pPr marL="0" indent="0">
              <a:buNone/>
            </a:pPr>
            <a:r>
              <a:rPr lang="cs-CZ" altLang="cs-CZ" sz="2000" dirty="0" smtClean="0"/>
              <a:t>Informace </a:t>
            </a:r>
            <a:r>
              <a:rPr lang="cs-CZ" altLang="cs-CZ" sz="2000" dirty="0"/>
              <a:t>musí být uvedeny na označení, nebo pokud takové označení neexistuje, v obchodní úpravě </a:t>
            </a:r>
            <a:r>
              <a:rPr lang="pl-PL" altLang="cs-CZ" sz="2000" dirty="0"/>
              <a:t>a reklamě. </a:t>
            </a:r>
            <a:endParaRPr lang="cs-CZ" altLang="cs-CZ" sz="2000" dirty="0"/>
          </a:p>
          <a:p>
            <a:pPr>
              <a:buFont typeface="Wingdings" pitchFamily="2" charset="2"/>
              <a:buChar char="ü"/>
            </a:pPr>
            <a:endParaRPr lang="cs-CZ" altLang="cs-CZ" sz="2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5" y="836712"/>
            <a:ext cx="999555" cy="999555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467544" y="330136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10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5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4624"/>
            <a:ext cx="7386786" cy="648072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 smtClean="0">
                <a:solidFill>
                  <a:srgbClr val="C00000"/>
                </a:solidFill>
                <a:effectLst/>
              </a:rPr>
              <a:t>Co je zcela zakázáno?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915647" cy="5994765"/>
          </a:xfrm>
        </p:spPr>
        <p:txBody>
          <a:bodyPr>
            <a:normAutofit lnSpcReduction="10000"/>
          </a:bodyPr>
          <a:lstStyle/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b="1" dirty="0" smtClean="0">
                <a:solidFill>
                  <a:srgbClr val="C00000"/>
                </a:solidFill>
              </a:rPr>
              <a:t>„léčebná tvrzení“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400" b="1" dirty="0">
              <a:solidFill>
                <a:srgbClr val="D62900"/>
              </a:solidFill>
            </a:endParaRP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b="1" dirty="0" smtClean="0">
                <a:solidFill>
                  <a:srgbClr val="D62900"/>
                </a:solidFill>
              </a:rPr>
              <a:t>Uvádět zdravotní tvrzení na </a:t>
            </a:r>
            <a:r>
              <a:rPr lang="cs-CZ" altLang="cs-CZ" sz="1400" b="1" dirty="0">
                <a:solidFill>
                  <a:srgbClr val="D62900"/>
                </a:solidFill>
              </a:rPr>
              <a:t>nápojích s obsahem alkoholu vyšším </a:t>
            </a:r>
            <a:r>
              <a:rPr lang="cs-CZ" altLang="cs-CZ" sz="1400" b="1" dirty="0" smtClean="0">
                <a:solidFill>
                  <a:srgbClr val="D62900"/>
                </a:solidFill>
              </a:rPr>
              <a:t>než </a:t>
            </a:r>
            <a:r>
              <a:rPr lang="cs-CZ" altLang="cs-CZ" sz="1400" b="1" dirty="0">
                <a:solidFill>
                  <a:srgbClr val="D62900"/>
                </a:solidFill>
              </a:rPr>
              <a:t>1,2 % objemových </a:t>
            </a:r>
            <a:endParaRPr lang="cs-CZ" altLang="cs-CZ" sz="1400" b="1" dirty="0" smtClean="0">
              <a:solidFill>
                <a:srgbClr val="D62900"/>
              </a:solidFill>
            </a:endParaRP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200" i="1" dirty="0" smtClean="0">
                <a:solidFill>
                  <a:srgbClr val="D62900"/>
                </a:solidFill>
              </a:rPr>
              <a:t>(</a:t>
            </a:r>
            <a:r>
              <a:rPr lang="cs-CZ" altLang="cs-CZ" sz="1200" i="1" dirty="0">
                <a:solidFill>
                  <a:srgbClr val="D62900"/>
                </a:solidFill>
              </a:rPr>
              <a:t>doplňky stravy v kapalné formě </a:t>
            </a:r>
            <a:r>
              <a:rPr lang="cs-CZ" altLang="cs-CZ" sz="1200" i="1" dirty="0" smtClean="0">
                <a:solidFill>
                  <a:srgbClr val="D62900"/>
                </a:solidFill>
              </a:rPr>
              <a:t>s obsahem </a:t>
            </a:r>
            <a:r>
              <a:rPr lang="cs-CZ" altLang="cs-CZ" sz="1200" i="1" dirty="0">
                <a:solidFill>
                  <a:srgbClr val="D62900"/>
                </a:solidFill>
              </a:rPr>
              <a:t>alkoholu </a:t>
            </a:r>
            <a:r>
              <a:rPr lang="cs-CZ" altLang="cs-CZ" sz="1200" i="1" dirty="0">
                <a:solidFill>
                  <a:srgbClr val="D62900"/>
                </a:solidFill>
                <a:cs typeface="Calibri" pitchFamily="34" charset="0"/>
              </a:rPr>
              <a:t>&gt; 1,2 % </a:t>
            </a:r>
            <a:r>
              <a:rPr lang="cs-CZ" altLang="cs-CZ" sz="1200" i="1" dirty="0" smtClean="0">
                <a:solidFill>
                  <a:srgbClr val="D62900"/>
                </a:solidFill>
                <a:cs typeface="Calibri" pitchFamily="34" charset="0"/>
              </a:rPr>
              <a:t>se pro </a:t>
            </a:r>
            <a:r>
              <a:rPr lang="cs-CZ" altLang="cs-CZ" sz="1200" i="1" dirty="0">
                <a:solidFill>
                  <a:srgbClr val="D62900"/>
                </a:solidFill>
                <a:cs typeface="Calibri" pitchFamily="34" charset="0"/>
              </a:rPr>
              <a:t>účely tohoto nařízení nepovažují za nápoje</a:t>
            </a:r>
            <a:r>
              <a:rPr lang="cs-CZ" altLang="cs-CZ" sz="1200" i="1" dirty="0" smtClean="0">
                <a:solidFill>
                  <a:srgbClr val="D62900"/>
                </a:solidFill>
                <a:cs typeface="Calibri" pitchFamily="34" charset="0"/>
              </a:rPr>
              <a:t>)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200" i="1" dirty="0" smtClean="0">
              <a:solidFill>
                <a:srgbClr val="D62900"/>
              </a:solidFill>
              <a:cs typeface="Calibri" pitchFamily="34" charset="0"/>
            </a:endParaRP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200" i="1" dirty="0" smtClean="0"/>
              <a:t>…a dále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naznačovat</a:t>
            </a:r>
            <a:r>
              <a:rPr lang="cs-CZ" altLang="cs-CZ" sz="1400" b="1" dirty="0" smtClean="0"/>
              <a:t>, </a:t>
            </a:r>
            <a:r>
              <a:rPr lang="cs-CZ" altLang="cs-CZ" sz="1400" b="1" dirty="0"/>
              <a:t>že nekonzumováním </a:t>
            </a:r>
            <a:r>
              <a:rPr lang="cs-CZ" altLang="cs-CZ" sz="1400" b="1" dirty="0" smtClean="0"/>
              <a:t>dané </a:t>
            </a:r>
            <a:r>
              <a:rPr lang="cs-CZ" altLang="cs-CZ" sz="1400" b="1" dirty="0"/>
              <a:t>potraviny by mohlo být ohroženo </a:t>
            </a:r>
            <a:r>
              <a:rPr lang="cs-CZ" altLang="cs-CZ" sz="1400" b="1" dirty="0" smtClean="0"/>
              <a:t>zdraví</a:t>
            </a:r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 smtClean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Odkazovat </a:t>
            </a:r>
            <a:r>
              <a:rPr lang="cs-CZ" altLang="cs-CZ" sz="1400" b="1" dirty="0" smtClean="0"/>
              <a:t>na rychlost, míru nebo </a:t>
            </a:r>
            <a:r>
              <a:rPr lang="cs-CZ" altLang="cs-CZ" sz="1400" b="1" dirty="0"/>
              <a:t>množství úbytku hmotnosti </a:t>
            </a:r>
            <a:endParaRPr lang="cs-CZ" altLang="cs-CZ" sz="1400" b="1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400" b="1" dirty="0"/>
          </a:p>
          <a:p>
            <a:pPr marL="357188" lvl="1" indent="0" eaLnBrk="1" hangingPunct="1">
              <a:lnSpc>
                <a:spcPct val="80000"/>
              </a:lnSpc>
              <a:buNone/>
            </a:pPr>
            <a:endParaRPr lang="cs-CZ" altLang="cs-CZ" sz="1400" b="1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400" dirty="0"/>
          </a:p>
          <a:p>
            <a:pPr marL="642938" lvl="1" indent="-2857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Odkazovat se </a:t>
            </a:r>
            <a:r>
              <a:rPr lang="cs-CZ" altLang="cs-CZ" sz="1400" b="1" dirty="0" smtClean="0"/>
              <a:t>na </a:t>
            </a:r>
            <a:r>
              <a:rPr lang="cs-CZ" altLang="cs-CZ" sz="1400" b="1" dirty="0"/>
              <a:t>doporučení jednotlivých lékařů </a:t>
            </a:r>
            <a:r>
              <a:rPr lang="cs-CZ" altLang="cs-CZ" sz="1400" b="1" dirty="0" smtClean="0"/>
              <a:t>nebo </a:t>
            </a:r>
            <a:r>
              <a:rPr lang="cs-CZ" altLang="cs-CZ" sz="1400" b="1" dirty="0"/>
              <a:t>dalších odborníků ve zdravotnictví </a:t>
            </a:r>
            <a:r>
              <a:rPr lang="cs-CZ" altLang="cs-CZ" sz="1400" dirty="0"/>
              <a:t>a sdružení, </a:t>
            </a:r>
            <a:endParaRPr lang="cs-CZ" altLang="cs-CZ" sz="1400" dirty="0" smtClean="0"/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dirty="0" smtClean="0"/>
              <a:t>která </a:t>
            </a:r>
            <a:r>
              <a:rPr lang="cs-CZ" altLang="cs-CZ" sz="1400" dirty="0"/>
              <a:t>nejsou uvedena   v čl. </a:t>
            </a:r>
            <a:r>
              <a:rPr lang="cs-CZ" altLang="cs-CZ" sz="1400" dirty="0" smtClean="0"/>
              <a:t>11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dirty="0" smtClean="0"/>
              <a:t>Kromě uvedených na českém národním seznamu :</a:t>
            </a:r>
          </a:p>
          <a:p>
            <a:pPr marL="357188" lvl="1" indent="0" eaLnBrk="1" hangingPunct="1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Česká lékařská komora,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>
                <a:solidFill>
                  <a:srgbClr val="0066FF"/>
                </a:solidFill>
              </a:rPr>
              <a:t>Česká 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stomatologická komora 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>
                <a:solidFill>
                  <a:srgbClr val="0066FF"/>
                </a:solidFill>
              </a:rPr>
              <a:t>Česká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 </a:t>
            </a:r>
            <a:r>
              <a:rPr lang="cs-CZ" altLang="cs-CZ" sz="1400" i="1" dirty="0">
                <a:solidFill>
                  <a:srgbClr val="0066FF"/>
                </a:solidFill>
              </a:rPr>
              <a:t>lékárnická 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komora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Česká </a:t>
            </a:r>
            <a:r>
              <a:rPr lang="cs-CZ" altLang="cs-CZ" sz="1400" i="1" dirty="0">
                <a:solidFill>
                  <a:srgbClr val="0066FF"/>
                </a:solidFill>
              </a:rPr>
              <a:t>lékařská společnost JEP a její odborné společnosti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,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Společnost </a:t>
            </a:r>
            <a:r>
              <a:rPr lang="cs-CZ" altLang="cs-CZ" sz="1400" i="1" dirty="0">
                <a:solidFill>
                  <a:srgbClr val="0066FF"/>
                </a:solidFill>
              </a:rPr>
              <a:t>pro výživu</a:t>
            </a:r>
            <a:r>
              <a:rPr lang="cs-CZ" altLang="cs-CZ" sz="1400" i="1" dirty="0" smtClean="0">
                <a:solidFill>
                  <a:srgbClr val="0066FF"/>
                </a:solidFill>
              </a:rPr>
              <a:t>,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Česká </a:t>
            </a:r>
            <a:r>
              <a:rPr lang="cs-CZ" altLang="cs-CZ" sz="1400" i="1" dirty="0">
                <a:solidFill>
                  <a:srgbClr val="0066FF"/>
                </a:solidFill>
              </a:rPr>
              <a:t>společnost pro jakost, </a:t>
            </a:r>
            <a:endParaRPr lang="cs-CZ" altLang="cs-CZ" sz="1400" i="1" dirty="0" smtClean="0">
              <a:solidFill>
                <a:srgbClr val="0066FF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i="1" dirty="0" smtClean="0">
                <a:solidFill>
                  <a:srgbClr val="0066FF"/>
                </a:solidFill>
              </a:rPr>
              <a:t>Společnost </a:t>
            </a:r>
            <a:r>
              <a:rPr lang="cs-CZ" altLang="cs-CZ" sz="1400" i="1" dirty="0">
                <a:solidFill>
                  <a:srgbClr val="0066FF"/>
                </a:solidFill>
              </a:rPr>
              <a:t>pro </a:t>
            </a:r>
            <a:r>
              <a:rPr lang="cs-CZ" altLang="cs-CZ" sz="1400" i="1" dirty="0" err="1">
                <a:solidFill>
                  <a:srgbClr val="0066FF"/>
                </a:solidFill>
              </a:rPr>
              <a:t>probiotika</a:t>
            </a:r>
            <a:r>
              <a:rPr lang="cs-CZ" altLang="cs-CZ" sz="1400" i="1" dirty="0">
                <a:solidFill>
                  <a:srgbClr val="0066FF"/>
                </a:solidFill>
              </a:rPr>
              <a:t> a </a:t>
            </a:r>
            <a:r>
              <a:rPr lang="cs-CZ" altLang="cs-CZ" sz="1400" i="1" dirty="0" err="1">
                <a:solidFill>
                  <a:srgbClr val="0066FF"/>
                </a:solidFill>
              </a:rPr>
              <a:t>prebiotika</a:t>
            </a:r>
            <a:r>
              <a:rPr lang="cs-CZ" altLang="cs-CZ" sz="1400" i="1" dirty="0">
                <a:solidFill>
                  <a:srgbClr val="0066FF"/>
                </a:solidFill>
              </a:rPr>
              <a:t>. </a:t>
            </a:r>
            <a:endParaRPr lang="cs-CZ" altLang="cs-CZ" sz="1400" i="1" dirty="0" smtClean="0">
              <a:solidFill>
                <a:srgbClr val="0066FF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endParaRPr lang="cs-CZ" altLang="cs-CZ" sz="1400" i="1" dirty="0">
              <a:solidFill>
                <a:srgbClr val="0066FF"/>
              </a:solidFill>
            </a:endParaRP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b="1" i="1" dirty="0" smtClean="0">
                <a:solidFill>
                  <a:srgbClr val="0000FF"/>
                </a:solidFill>
              </a:rPr>
              <a:t>+</a:t>
            </a:r>
          </a:p>
          <a:p>
            <a:pPr marL="357188" lvl="1" indent="0">
              <a:lnSpc>
                <a:spcPct val="80000"/>
              </a:lnSpc>
              <a:buNone/>
            </a:pPr>
            <a:r>
              <a:rPr lang="cs-CZ" altLang="cs-CZ" sz="1400" b="1" i="1" dirty="0" smtClean="0">
                <a:solidFill>
                  <a:srgbClr val="0000FF"/>
                </a:solidFill>
              </a:rPr>
              <a:t>WHO a jiné světově známé a uznávané organizace</a:t>
            </a:r>
            <a:endParaRPr lang="cs-CZ" altLang="cs-CZ" sz="1400" b="1" i="1" dirty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altLang="cs-CZ" sz="2000" dirty="0">
              <a:latin typeface="Times New Roman" pitchFamily="18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844824"/>
            <a:ext cx="792088" cy="7920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869160"/>
            <a:ext cx="1020114" cy="1224136"/>
          </a:xfrm>
          <a:prstGeom prst="rect">
            <a:avLst/>
          </a:prstGeom>
        </p:spPr>
      </p:pic>
      <p:sp>
        <p:nvSpPr>
          <p:cNvPr id="8" name="Dvojitá vlna 7"/>
          <p:cNvSpPr/>
          <p:nvPr/>
        </p:nvSpPr>
        <p:spPr>
          <a:xfrm>
            <a:off x="395536" y="162464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12</a:t>
            </a:r>
            <a:endParaRPr lang="en-US" sz="1600" dirty="0">
              <a:solidFill>
                <a:srgbClr val="FF99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08"/>
          <a:stretch/>
        </p:blipFill>
        <p:spPr bwMode="auto">
          <a:xfrm>
            <a:off x="5652120" y="2996952"/>
            <a:ext cx="3185160" cy="896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91981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Zdravotní tvrzení podle čl. </a:t>
            </a:r>
            <a:r>
              <a:rPr lang="cs-CZ" b="1" dirty="0" smtClean="0"/>
              <a:t>13</a:t>
            </a:r>
            <a:br>
              <a:rPr lang="cs-CZ" b="1" dirty="0" smtClean="0"/>
            </a:br>
            <a:r>
              <a:rPr lang="cs-CZ" sz="4000" b="1" dirty="0" smtClean="0">
                <a:solidFill>
                  <a:srgbClr val="FFC000"/>
                </a:solidFill>
              </a:rPr>
              <a:t>„funkční </a:t>
            </a:r>
            <a:r>
              <a:rPr lang="cs-CZ" sz="4000" b="1" dirty="0">
                <a:solidFill>
                  <a:srgbClr val="FFC000"/>
                </a:solidFill>
              </a:rPr>
              <a:t>tvrzení“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29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alt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čl.13 - týká se normálních tělesných funkcí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…udržuje [uvedení běžné životní funkce organismu] </a:t>
            </a:r>
            <a:r>
              <a:rPr lang="cs-CZ" alt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29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altLang="cs-CZ" sz="29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funkční podle čl. 13 odst. 1 -  </a:t>
            </a: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popisují nebo odkazují na význam substance pro </a:t>
            </a:r>
            <a:endParaRPr lang="cs-CZ" altLang="cs-CZ" sz="29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29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a) </a:t>
            </a:r>
            <a:r>
              <a:rPr lang="cs-CZ" altLang="cs-CZ" sz="2900" dirty="0" smtClean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růst </a:t>
            </a: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vývoj organismu a jeho fyziologické funkce</a:t>
            </a:r>
          </a:p>
          <a:p>
            <a:pPr marL="0" indent="0">
              <a:buNone/>
            </a:pP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b) psychologické a behaviorální funkce</a:t>
            </a:r>
          </a:p>
          <a:p>
            <a:pPr marL="0" indent="0">
              <a:buNone/>
            </a:pPr>
            <a:r>
              <a:rPr lang="cs-CZ" altLang="cs-CZ" sz="29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c) snižování nebo kontrolu hmotnosti </a:t>
            </a:r>
            <a:endParaRPr lang="cs-CZ" altLang="cs-CZ" sz="2900" dirty="0" smtClean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altLang="cs-CZ" sz="29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endParaRPr lang="cs-CZ" altLang="cs-CZ" sz="29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Obecně </a:t>
            </a:r>
            <a:r>
              <a:rPr lang="cs-CZ" alt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známá a používaná tvrzení → jejich EU seznam měl být podle Nařízení vytvořen </a:t>
            </a:r>
            <a:endParaRPr lang="cs-CZ" altLang="cs-CZ" sz="29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cs-CZ" alt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ledna 2010, proces stále </a:t>
            </a:r>
            <a:r>
              <a:rPr lang="cs-CZ" alt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neukončen</a:t>
            </a:r>
          </a:p>
          <a:p>
            <a:pPr>
              <a:lnSpc>
                <a:spcPct val="80000"/>
              </a:lnSpc>
              <a:buNone/>
            </a:pPr>
            <a:endParaRPr lang="cs-CZ" altLang="cs-CZ" sz="29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9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9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endParaRPr lang="cs-CZ" altLang="cs-CZ" sz="29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s-CZ" altLang="cs-CZ" sz="29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altLang="cs-CZ" sz="29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funkční podle čl. 13 odst. 5 </a:t>
            </a:r>
          </a:p>
          <a:p>
            <a:pPr marL="0" indent="0">
              <a:buNone/>
              <a:defRPr/>
            </a:pP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založená na nových vědeckých poznatcích</a:t>
            </a:r>
          </a:p>
          <a:p>
            <a:pPr marL="0" indent="0">
              <a:buNone/>
              <a:defRPr/>
            </a:pPr>
            <a:r>
              <a:rPr lang="cs-CZ" sz="2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Tvrzení s patentovou ochranou dat </a:t>
            </a:r>
            <a:r>
              <a:rPr lang="cs-CZ" sz="29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ochrana dat 5 let, pokud jiný žadatel nezíská dříve pro dané tvrzení </a:t>
            </a:r>
            <a:r>
              <a:rPr lang="cs-CZ" sz="2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schválení </a:t>
            </a:r>
            <a:r>
              <a:rPr lang="cs-CZ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bez odkazu na údaje původního žadatele</a:t>
            </a:r>
          </a:p>
          <a:p>
            <a:pPr marL="0" indent="0">
              <a:buNone/>
              <a:defRPr/>
            </a:pPr>
            <a:endParaRPr lang="cs-CZ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Lze </a:t>
            </a:r>
            <a:r>
              <a:rPr 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používat pokud byla schválena v registračním procesu (podle čl. 18 – zjednodušený proces) </a:t>
            </a:r>
            <a:r>
              <a:rPr lang="cs-CZ" sz="29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zařazena </a:t>
            </a:r>
            <a:r>
              <a:rPr lang="cs-CZ" sz="29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EU seznam povolených tvrzení</a:t>
            </a:r>
          </a:p>
          <a:p>
            <a:pPr>
              <a:lnSpc>
                <a:spcPct val="80000"/>
              </a:lnSpc>
              <a:buNone/>
            </a:pPr>
            <a:endParaRPr lang="cs-CZ" altLang="cs-CZ" sz="29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altLang="cs-CZ" sz="2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836712"/>
            <a:ext cx="1847791" cy="1236340"/>
          </a:xfrm>
          <a:prstGeom prst="rect">
            <a:avLst/>
          </a:prstGeom>
        </p:spPr>
      </p:pic>
      <p:sp>
        <p:nvSpPr>
          <p:cNvPr id="5" name="Dvojitá vlna 4"/>
          <p:cNvSpPr/>
          <p:nvPr/>
        </p:nvSpPr>
        <p:spPr>
          <a:xfrm>
            <a:off x="379917" y="980728"/>
            <a:ext cx="1008112" cy="368002"/>
          </a:xfrm>
          <a:prstGeom prst="doubleWave">
            <a:avLst/>
          </a:prstGeom>
          <a:solidFill>
            <a:srgbClr val="FFEEB7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9900"/>
                </a:solidFill>
              </a:rPr>
              <a:t>Článek 13</a:t>
            </a:r>
            <a:endParaRPr lang="en-US" sz="16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5195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Zdravotní tvrzení podle čl. </a:t>
            </a:r>
            <a:r>
              <a:rPr lang="cs-CZ" b="1" dirty="0" smtClean="0"/>
              <a:t>14</a:t>
            </a:r>
            <a:r>
              <a:rPr lang="cs-CZ" b="1" dirty="0"/>
              <a:t/>
            </a:r>
            <a:br>
              <a:rPr lang="cs-CZ" b="1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4857403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cs-CZ" altLang="cs-CZ" sz="5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podle čl. 14 - týká se snižování rizikového faktoru onemocnění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5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…snižuje [uvedení rizikového faktoru]  </a:t>
            </a:r>
          </a:p>
          <a:p>
            <a:pPr>
              <a:lnSpc>
                <a:spcPct val="90000"/>
              </a:lnSpc>
              <a:buNone/>
              <a:defRPr/>
            </a:pPr>
            <a:endParaRPr lang="cs-CZ" altLang="cs-CZ" sz="56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cs-CZ" altLang="cs-CZ" sz="4800" b="1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</a:t>
            </a:r>
            <a:r>
              <a:rPr lang="cs-CZ" altLang="cs-CZ" sz="48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o snížení rizika onemocnění </a:t>
            </a:r>
            <a:r>
              <a:rPr lang="cs-CZ" altLang="cs-CZ" sz="4800" b="1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čl. 14 odst. 1 písm. a)</a:t>
            </a:r>
          </a:p>
          <a:p>
            <a:pPr marL="365125" lvl="1" indent="0">
              <a:buNone/>
              <a:defRPr/>
            </a:pPr>
            <a:r>
              <a:rPr lang="cs-CZ" altLang="cs-CZ" sz="4800" dirty="0"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spotřeba určité kategorie potravin, potraviny nebo některé z jejích složek významně snižuje riziko vzniku určitého lidského onemocnění</a:t>
            </a:r>
          </a:p>
          <a:p>
            <a:pPr marL="365125" lvl="1" indent="0">
              <a:buClrTx/>
              <a:buNone/>
              <a:defRPr/>
            </a:pPr>
            <a:r>
              <a:rPr lang="cs-CZ" sz="4800" dirty="0">
                <a:solidFill>
                  <a:srgbClr val="5A08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jejich označení (etiketě) nebo v reklamě musí být uvedeno, že na vzniku onemocnění se podílí více rizikových faktorů a že úprava jednoho rizikového faktoru může a nemusí mít příznivý účinek.   </a:t>
            </a:r>
          </a:p>
          <a:p>
            <a:pPr marL="365125" lvl="1" indent="0">
              <a:buNone/>
              <a:defRPr/>
            </a:pPr>
            <a:endParaRPr lang="cs-CZ" altLang="cs-CZ" sz="48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endParaRPr lang="cs-CZ" altLang="cs-CZ" sz="4800" dirty="0"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endParaRPr lang="cs-CZ" altLang="cs-CZ" sz="4800" b="1" u="sng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endParaRPr lang="cs-CZ" altLang="cs-CZ" sz="4800" b="1" u="sng" dirty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>
              <a:buNone/>
              <a:defRPr/>
            </a:pPr>
            <a:r>
              <a:rPr lang="cs-CZ" altLang="cs-CZ" sz="4800" b="1" u="sng" dirty="0" smtClean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</a:t>
            </a:r>
            <a:r>
              <a:rPr lang="cs-CZ" altLang="cs-CZ" sz="4800" b="1" u="sng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týkající se vývoje a zdraví dětí</a:t>
            </a:r>
            <a:r>
              <a:rPr lang="cs-CZ" altLang="cs-CZ" sz="4800" b="1" dirty="0">
                <a:solidFill>
                  <a:srgbClr val="C0000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podle čl. 14 odst. 1 písm. b)</a:t>
            </a:r>
          </a:p>
          <a:p>
            <a:pPr marL="365125" lvl="1" indent="0">
              <a:buClrTx/>
              <a:buNone/>
              <a:defRPr/>
            </a:pPr>
            <a:r>
              <a:rPr lang="cs-CZ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Přechodné období pro tvrzení, která byla používána před platností Nařízení, </a:t>
            </a:r>
            <a:r>
              <a:rPr lang="cs-CZ" sz="4800" dirty="0">
                <a:solidFill>
                  <a:srgbClr val="5A08C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pokud byla podána žádost na národní autoritu do 19.1.2008, až do vyřízení žádosti. </a:t>
            </a:r>
          </a:p>
          <a:p>
            <a:pPr marL="365125" lvl="1" indent="0">
              <a:buNone/>
              <a:defRPr/>
            </a:pPr>
            <a:endParaRPr lang="cs-CZ" altLang="cs-CZ" sz="4800" b="1" dirty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29200"/>
            <a:ext cx="2971800" cy="15430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28999"/>
            <a:ext cx="1314449" cy="87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1982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35280" cy="850106"/>
          </a:xfrm>
        </p:spPr>
        <p:txBody>
          <a:bodyPr>
            <a:normAutofit fontScale="90000"/>
          </a:bodyPr>
          <a:lstStyle/>
          <a:p>
            <a:r>
              <a:rPr lang="cs-CZ" sz="3200" b="1" dirty="0" smtClean="0">
                <a:solidFill>
                  <a:srgbClr val="159BFF"/>
                </a:solidFill>
              </a:rPr>
              <a:t>Nespecifická tvrzení </a:t>
            </a:r>
            <a:br>
              <a:rPr lang="cs-CZ" sz="3200" b="1" dirty="0" smtClean="0">
                <a:solidFill>
                  <a:srgbClr val="159BFF"/>
                </a:solidFill>
              </a:rPr>
            </a:br>
            <a:r>
              <a:rPr lang="cs-CZ" sz="2000" b="1" dirty="0">
                <a:solidFill>
                  <a:srgbClr val="159BFF"/>
                </a:solidFill>
              </a:rPr>
              <a:t>(</a:t>
            </a:r>
            <a:r>
              <a:rPr lang="cs-CZ" sz="2000" b="1" dirty="0" smtClean="0">
                <a:solidFill>
                  <a:srgbClr val="159BFF"/>
                </a:solidFill>
              </a:rPr>
              <a:t>článek 10, odstavec 3 Nařízení 1924/2006)</a:t>
            </a:r>
            <a:endParaRPr lang="en-US" sz="2000" b="1" dirty="0">
              <a:solidFill>
                <a:srgbClr val="159BFF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en-US" sz="1400" dirty="0" err="1" smtClean="0"/>
              <a:t>Odkaz</a:t>
            </a:r>
            <a:r>
              <a:rPr lang="en-US" sz="1400" dirty="0" smtClean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obecné</a:t>
            </a:r>
            <a:r>
              <a:rPr lang="en-US" sz="1400" dirty="0"/>
              <a:t>, </a:t>
            </a:r>
            <a:r>
              <a:rPr lang="en-US" sz="1400" dirty="0" err="1"/>
              <a:t>nespecifické</a:t>
            </a:r>
            <a:r>
              <a:rPr lang="en-US" sz="1400" dirty="0"/>
              <a:t> </a:t>
            </a:r>
            <a:r>
              <a:rPr lang="en-US" sz="1400" dirty="0" err="1"/>
              <a:t>příznivé</a:t>
            </a:r>
            <a:r>
              <a:rPr lang="en-US" sz="1400" dirty="0"/>
              <a:t> </a:t>
            </a:r>
            <a:r>
              <a:rPr lang="en-US" sz="1400" dirty="0" err="1"/>
              <a:t>účinky</a:t>
            </a:r>
            <a:r>
              <a:rPr lang="en-US" sz="1400" dirty="0"/>
              <a:t> </a:t>
            </a:r>
            <a:r>
              <a:rPr lang="en-US" sz="1400" dirty="0" err="1" smtClean="0"/>
              <a:t>živiny</a:t>
            </a:r>
            <a:r>
              <a:rPr lang="cs-CZ" sz="1400" dirty="0" smtClean="0"/>
              <a:t> </a:t>
            </a:r>
            <a:r>
              <a:rPr lang="en-US" sz="1400" dirty="0" err="1" smtClean="0"/>
              <a:t>nebo</a:t>
            </a:r>
            <a:r>
              <a:rPr lang="en-US" sz="1400" dirty="0" smtClean="0"/>
              <a:t> </a:t>
            </a:r>
            <a:r>
              <a:rPr lang="en-US" sz="1400" dirty="0" err="1" smtClean="0"/>
              <a:t>potraviny</a:t>
            </a:r>
            <a:r>
              <a:rPr lang="en-US" sz="1400" dirty="0" smtClean="0"/>
              <a:t>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celkové</a:t>
            </a:r>
            <a:r>
              <a:rPr lang="en-US" sz="1400" dirty="0" smtClean="0"/>
              <a:t> </a:t>
            </a:r>
            <a:r>
              <a:rPr lang="en-US" sz="1400" dirty="0" err="1" smtClean="0"/>
              <a:t>dobré</a:t>
            </a:r>
            <a:r>
              <a:rPr lang="en-US" sz="1400" dirty="0" smtClean="0"/>
              <a:t> </a:t>
            </a:r>
            <a:r>
              <a:rPr lang="en-US" sz="1400" dirty="0" err="1" smtClean="0"/>
              <a:t>zdraví</a:t>
            </a:r>
            <a:r>
              <a:rPr lang="en-US" sz="1400" dirty="0" smtClean="0"/>
              <a:t> a </a:t>
            </a:r>
            <a:r>
              <a:rPr lang="en-US" sz="1400" dirty="0" err="1" smtClean="0"/>
              <a:t>duševní</a:t>
            </a:r>
            <a:r>
              <a:rPr lang="en-US" sz="1400" dirty="0" smtClean="0"/>
              <a:t> a </a:t>
            </a:r>
            <a:r>
              <a:rPr lang="en-US" sz="1400" dirty="0" err="1" smtClean="0"/>
              <a:t>tělesnou</a:t>
            </a:r>
            <a:r>
              <a:rPr lang="cs-CZ" sz="1400" dirty="0" smtClean="0"/>
              <a:t> </a:t>
            </a:r>
            <a:r>
              <a:rPr lang="en-US" sz="1400" dirty="0" err="1" smtClean="0"/>
              <a:t>pohodu</a:t>
            </a:r>
            <a:r>
              <a:rPr lang="en-US" sz="1400" dirty="0" smtClean="0"/>
              <a:t> </a:t>
            </a:r>
            <a:r>
              <a:rPr lang="en-US" sz="1400" dirty="0"/>
              <a:t>je </a:t>
            </a:r>
            <a:r>
              <a:rPr lang="en-US" sz="1400" dirty="0" err="1"/>
              <a:t>přípustný</a:t>
            </a:r>
            <a:r>
              <a:rPr lang="en-US" sz="1400" dirty="0"/>
              <a:t> </a:t>
            </a:r>
            <a:r>
              <a:rPr lang="en-US" sz="1400" dirty="0" err="1"/>
              <a:t>pouze</a:t>
            </a:r>
            <a:r>
              <a:rPr lang="en-US" sz="1400" dirty="0"/>
              <a:t> </a:t>
            </a:r>
            <a:r>
              <a:rPr lang="en-US" sz="1400" dirty="0" err="1"/>
              <a:t>tehdy</a:t>
            </a:r>
            <a:r>
              <a:rPr lang="en-US" sz="1400" dirty="0"/>
              <a:t>, </a:t>
            </a:r>
            <a:r>
              <a:rPr lang="en-US" sz="1400" dirty="0" err="1"/>
              <a:t>pokud</a:t>
            </a:r>
            <a:r>
              <a:rPr lang="en-US" sz="1400" dirty="0"/>
              <a:t> je </a:t>
            </a:r>
            <a:r>
              <a:rPr lang="en-US" sz="1400" dirty="0" err="1"/>
              <a:t>doplněn</a:t>
            </a:r>
            <a:r>
              <a:rPr lang="en-US" sz="1400" dirty="0"/>
              <a:t> </a:t>
            </a:r>
            <a:r>
              <a:rPr lang="en-US" sz="1400" dirty="0" err="1" smtClean="0"/>
              <a:t>zvláštním</a:t>
            </a:r>
            <a:r>
              <a:rPr lang="cs-CZ" sz="1400" dirty="0" smtClean="0"/>
              <a:t> </a:t>
            </a:r>
            <a:r>
              <a:rPr lang="en-US" sz="1400" dirty="0" err="1" smtClean="0"/>
              <a:t>zdravotním</a:t>
            </a:r>
            <a:r>
              <a:rPr lang="en-US" sz="1400" dirty="0" smtClean="0"/>
              <a:t> </a:t>
            </a:r>
            <a:r>
              <a:rPr lang="en-US" sz="1400" dirty="0" err="1"/>
              <a:t>tvrzením</a:t>
            </a:r>
            <a:r>
              <a:rPr lang="en-US" sz="1400" dirty="0"/>
              <a:t>, </a:t>
            </a:r>
            <a:r>
              <a:rPr lang="en-US" sz="1400" dirty="0" err="1"/>
              <a:t>které</a:t>
            </a:r>
            <a:r>
              <a:rPr lang="en-US" sz="1400" dirty="0"/>
              <a:t> je </a:t>
            </a:r>
            <a:r>
              <a:rPr lang="en-US" sz="1400" dirty="0" err="1"/>
              <a:t>uvedeno</a:t>
            </a:r>
            <a:r>
              <a:rPr lang="en-US" sz="1400" dirty="0"/>
              <a:t> v </a:t>
            </a:r>
            <a:r>
              <a:rPr lang="en-US" sz="1400" dirty="0" err="1"/>
              <a:t>seznamech</a:t>
            </a:r>
            <a:r>
              <a:rPr lang="en-US" sz="1400" dirty="0"/>
              <a:t> </a:t>
            </a:r>
            <a:r>
              <a:rPr lang="en-US" sz="1400" dirty="0" err="1" smtClean="0"/>
              <a:t>podle</a:t>
            </a:r>
            <a:r>
              <a:rPr lang="cs-CZ" sz="1400" dirty="0" smtClean="0"/>
              <a:t> </a:t>
            </a:r>
            <a:r>
              <a:rPr lang="en-US" sz="1400" dirty="0" err="1" smtClean="0"/>
              <a:t>článku</a:t>
            </a:r>
            <a:r>
              <a:rPr lang="en-US" sz="1400" dirty="0" smtClean="0"/>
              <a:t> </a:t>
            </a:r>
            <a:r>
              <a:rPr lang="en-US" sz="1400" dirty="0"/>
              <a:t>13 </a:t>
            </a:r>
            <a:r>
              <a:rPr lang="en-US" sz="1400" dirty="0" err="1"/>
              <a:t>nebo</a:t>
            </a:r>
            <a:r>
              <a:rPr lang="en-US" sz="1400" dirty="0"/>
              <a:t> 14</a:t>
            </a:r>
            <a:r>
              <a:rPr lang="en-US" sz="1400" dirty="0" smtClean="0"/>
              <a:t>.</a:t>
            </a:r>
            <a:endParaRPr lang="cs-CZ" sz="1400" dirty="0" smtClean="0"/>
          </a:p>
          <a:p>
            <a:endParaRPr lang="en-US" sz="1400" dirty="0"/>
          </a:p>
          <a:p>
            <a:pPr marL="0" indent="0">
              <a:buNone/>
            </a:pPr>
            <a:r>
              <a:rPr lang="en-US" sz="1400" dirty="0" err="1" smtClean="0"/>
              <a:t>Tato</a:t>
            </a:r>
            <a:r>
              <a:rPr lang="en-US" sz="1400" dirty="0" smtClean="0"/>
              <a:t> </a:t>
            </a:r>
            <a:r>
              <a:rPr lang="en-US" sz="1400" dirty="0" err="1"/>
              <a:t>zvláštní</a:t>
            </a:r>
            <a:r>
              <a:rPr lang="en-US" sz="1400" dirty="0"/>
              <a:t> </a:t>
            </a:r>
            <a:r>
              <a:rPr lang="en-US" sz="1400" dirty="0" err="1"/>
              <a:t>tvrzení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seznamů</a:t>
            </a:r>
            <a:r>
              <a:rPr lang="en-US" sz="1400" dirty="0"/>
              <a:t> </a:t>
            </a:r>
            <a:r>
              <a:rPr lang="en-US" sz="1400" dirty="0" err="1"/>
              <a:t>schválených</a:t>
            </a:r>
            <a:r>
              <a:rPr lang="en-US" sz="1400" dirty="0"/>
              <a:t> </a:t>
            </a:r>
            <a:r>
              <a:rPr lang="en-US" sz="1400" dirty="0" err="1"/>
              <a:t>zdravotních</a:t>
            </a:r>
            <a:r>
              <a:rPr lang="en-US" sz="1400" dirty="0"/>
              <a:t> </a:t>
            </a:r>
            <a:r>
              <a:rPr lang="en-US" sz="1400" dirty="0" err="1"/>
              <a:t>tvrzení</a:t>
            </a:r>
            <a:r>
              <a:rPr lang="en-US" sz="1400" dirty="0"/>
              <a:t> by </a:t>
            </a:r>
            <a:r>
              <a:rPr lang="en-US" sz="1400" b="1" dirty="0" err="1">
                <a:solidFill>
                  <a:srgbClr val="ED517E"/>
                </a:solidFill>
              </a:rPr>
              <a:t>měla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být</a:t>
            </a:r>
            <a:r>
              <a:rPr lang="en-US" sz="1400" b="1" dirty="0">
                <a:solidFill>
                  <a:srgbClr val="ED517E"/>
                </a:solidFill>
              </a:rPr>
              <a:t> pro </a:t>
            </a:r>
            <a:r>
              <a:rPr lang="en-US" sz="1400" b="1" dirty="0" err="1">
                <a:solidFill>
                  <a:srgbClr val="ED517E"/>
                </a:solidFill>
              </a:rPr>
              <a:t>daný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obecný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odkaz</a:t>
            </a:r>
            <a:r>
              <a:rPr lang="en-US" sz="1400" b="1" dirty="0">
                <a:solidFill>
                  <a:srgbClr val="ED517E"/>
                </a:solidFill>
              </a:rPr>
              <a:t> </a:t>
            </a:r>
            <a:r>
              <a:rPr lang="en-US" sz="1400" b="1" dirty="0" err="1">
                <a:solidFill>
                  <a:srgbClr val="ED517E"/>
                </a:solidFill>
              </a:rPr>
              <a:t>relevantní</a:t>
            </a:r>
            <a:r>
              <a:rPr lang="en-US" sz="1400" dirty="0"/>
              <a:t>. </a:t>
            </a:r>
            <a:r>
              <a:rPr lang="en-US" sz="1400" dirty="0" err="1"/>
              <a:t>Čím</a:t>
            </a:r>
            <a:r>
              <a:rPr lang="en-US" sz="1400" dirty="0"/>
              <a:t> je </a:t>
            </a:r>
            <a:r>
              <a:rPr lang="en-US" sz="1400" dirty="0" err="1"/>
              <a:t>tento</a:t>
            </a:r>
            <a:r>
              <a:rPr lang="en-US" sz="1400" dirty="0"/>
              <a:t> </a:t>
            </a:r>
            <a:r>
              <a:rPr lang="en-US" sz="1400" dirty="0" err="1"/>
              <a:t>odkaz</a:t>
            </a:r>
            <a:r>
              <a:rPr lang="en-US" sz="1400" dirty="0"/>
              <a:t> </a:t>
            </a:r>
            <a:r>
              <a:rPr lang="en-US" sz="1400" dirty="0" err="1"/>
              <a:t>obecnější</a:t>
            </a:r>
            <a:r>
              <a:rPr lang="en-US" sz="1400" dirty="0"/>
              <a:t>, </a:t>
            </a:r>
            <a:r>
              <a:rPr lang="en-US" sz="1400" dirty="0" err="1"/>
              <a:t>např</a:t>
            </a:r>
            <a:r>
              <a:rPr lang="en-US" sz="1400" dirty="0"/>
              <a:t>. „pro </a:t>
            </a:r>
            <a:r>
              <a:rPr lang="en-US" sz="1400" dirty="0" err="1"/>
              <a:t>dobré</a:t>
            </a:r>
            <a:r>
              <a:rPr lang="en-US" sz="1400" dirty="0"/>
              <a:t> </a:t>
            </a:r>
            <a:r>
              <a:rPr lang="en-US" sz="1400" dirty="0" err="1"/>
              <a:t>zdraví</a:t>
            </a:r>
            <a:r>
              <a:rPr lang="en-US" sz="1400" dirty="0"/>
              <a:t>“, </a:t>
            </a:r>
            <a:r>
              <a:rPr lang="en-US" sz="1400" dirty="0" err="1"/>
              <a:t>tím</a:t>
            </a:r>
            <a:r>
              <a:rPr lang="en-US" sz="1400" dirty="0"/>
              <a:t> </a:t>
            </a:r>
            <a:r>
              <a:rPr lang="en-US" sz="1400" dirty="0" err="1"/>
              <a:t>více</a:t>
            </a:r>
            <a:r>
              <a:rPr lang="en-US" sz="1400" dirty="0"/>
              <a:t> </a:t>
            </a:r>
            <a:r>
              <a:rPr lang="en-US" sz="1400" dirty="0" err="1"/>
              <a:t>zdravotními</a:t>
            </a:r>
            <a:r>
              <a:rPr lang="en-US" sz="1400" dirty="0"/>
              <a:t> </a:t>
            </a:r>
            <a:r>
              <a:rPr lang="en-US" sz="1400" dirty="0" err="1"/>
              <a:t>tvrzeními</a:t>
            </a:r>
            <a:r>
              <a:rPr lang="en-US" sz="1400" dirty="0"/>
              <a:t> </a:t>
            </a:r>
            <a:r>
              <a:rPr lang="en-US" sz="1400" dirty="0" err="1"/>
              <a:t>ze</a:t>
            </a:r>
            <a:r>
              <a:rPr lang="en-US" sz="1400" dirty="0"/>
              <a:t> </a:t>
            </a:r>
            <a:r>
              <a:rPr lang="en-US" sz="1400" dirty="0" err="1"/>
              <a:t>schválených</a:t>
            </a:r>
            <a:r>
              <a:rPr lang="en-US" sz="1400" dirty="0"/>
              <a:t> </a:t>
            </a:r>
            <a:r>
              <a:rPr lang="en-US" sz="1400" dirty="0" err="1"/>
              <a:t>seznamů</a:t>
            </a:r>
            <a:r>
              <a:rPr lang="en-US" sz="1400" dirty="0"/>
              <a:t> je </a:t>
            </a:r>
            <a:r>
              <a:rPr lang="en-US" sz="1400" dirty="0" err="1"/>
              <a:t>možné</a:t>
            </a:r>
            <a:r>
              <a:rPr lang="en-US" sz="1400" dirty="0"/>
              <a:t> </a:t>
            </a:r>
            <a:r>
              <a:rPr lang="en-US" sz="1400" dirty="0" err="1"/>
              <a:t>jej</a:t>
            </a:r>
            <a:r>
              <a:rPr lang="en-US" sz="1400" dirty="0"/>
              <a:t> </a:t>
            </a:r>
            <a:r>
              <a:rPr lang="en-US" sz="1400" dirty="0" err="1"/>
              <a:t>doprovodit</a:t>
            </a:r>
            <a:r>
              <a:rPr lang="en-US" sz="1400" dirty="0"/>
              <a:t>. </a:t>
            </a:r>
            <a:r>
              <a:rPr lang="cs-CZ" sz="1400" dirty="0" smtClean="0"/>
              <a:t>(</a:t>
            </a:r>
            <a:r>
              <a:rPr lang="cs-CZ" sz="1400" dirty="0"/>
              <a:t>Prováděcí rozhodnutí </a:t>
            </a:r>
            <a:r>
              <a:rPr lang="cs-CZ" sz="1400" dirty="0" smtClean="0"/>
              <a:t>EK 63/2013 )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Aby nedocházelo ke klamání spotřebitele, musí být provozovatelé potravinářských podniků schopni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prokázat souvislost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mezi nespecifickým ZT a schváleným specifickým (doprovodným) ZT.</a:t>
            </a: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>
                <a:solidFill>
                  <a:srgbClr val="9933FF"/>
                </a:solidFill>
              </a:rPr>
              <a:t>Příklady:</a:t>
            </a: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9933FF"/>
                </a:solidFill>
              </a:rPr>
              <a:t>Zdravá kaše </a:t>
            </a:r>
            <a:r>
              <a:rPr lang="cs-CZ" sz="1400" dirty="0" smtClean="0">
                <a:solidFill>
                  <a:srgbClr val="9933FF"/>
                </a:solidFill>
              </a:rPr>
              <a:t>-  velmi obecné </a:t>
            </a:r>
            <a:r>
              <a:rPr lang="cs-CZ" sz="1400" dirty="0">
                <a:solidFill>
                  <a:srgbClr val="9933FF"/>
                </a:solidFill>
              </a:rPr>
              <a:t> </a:t>
            </a:r>
            <a:r>
              <a:rPr lang="cs-CZ" sz="1400" dirty="0" smtClean="0">
                <a:solidFill>
                  <a:srgbClr val="9933FF"/>
                </a:solidFill>
              </a:rPr>
              <a:t>tvrzení, musí být doplněno nejméně jedním schváleným (nebo On hold) zdravotním tvrzením</a:t>
            </a: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9933FF"/>
                </a:solidFill>
              </a:rPr>
              <a:t>Kaše se zdravými ořechy </a:t>
            </a:r>
            <a:r>
              <a:rPr lang="cs-CZ" sz="1400" dirty="0" smtClean="0">
                <a:solidFill>
                  <a:srgbClr val="9933FF"/>
                </a:solidFill>
              </a:rPr>
              <a:t>– tvrzení se musí vztahovat k ořechům</a:t>
            </a:r>
          </a:p>
          <a:p>
            <a:pPr marL="0" indent="0">
              <a:buNone/>
            </a:pPr>
            <a:r>
              <a:rPr lang="cs-CZ" sz="1400" b="1" u="sng" dirty="0" smtClean="0">
                <a:solidFill>
                  <a:srgbClr val="9933FF"/>
                </a:solidFill>
              </a:rPr>
              <a:t>Kaše se zdravými omega 3 mastnými kyselinami </a:t>
            </a:r>
            <a:r>
              <a:rPr lang="cs-CZ" sz="1400" dirty="0" smtClean="0">
                <a:solidFill>
                  <a:srgbClr val="9933FF"/>
                </a:solidFill>
              </a:rPr>
              <a:t>– tvrzení se musí vztahovat k omega 3 mastným kyselinám</a:t>
            </a:r>
          </a:p>
          <a:p>
            <a:pPr marL="82550" indent="0">
              <a:buNone/>
            </a:pPr>
            <a:endParaRPr lang="cs-CZ" sz="1400" dirty="0"/>
          </a:p>
          <a:p>
            <a:pPr marL="825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550" indent="0">
              <a:buNone/>
            </a:pP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Specifické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schválené ZT by </a:t>
            </a:r>
            <a:r>
              <a:rPr lang="cs-CZ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mělo být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uvedeno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„vedle“ 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nespecifického tvrzení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„za“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ním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25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Zaoblený obdélník 3"/>
          <p:cNvSpPr/>
          <p:nvPr/>
        </p:nvSpPr>
        <p:spPr>
          <a:xfrm rot="20534496">
            <a:off x="334025" y="601836"/>
            <a:ext cx="2304256" cy="428814"/>
          </a:xfrm>
          <a:prstGeom prst="roundRect">
            <a:avLst/>
          </a:prstGeom>
          <a:solidFill>
            <a:srgbClr val="92F2FC"/>
          </a:solidFill>
          <a:ln>
            <a:solidFill>
              <a:srgbClr val="C5D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Pro vaše zdraví</a:t>
            </a:r>
            <a:endParaRPr lang="en-US" sz="20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823607" y="89811"/>
            <a:ext cx="1512168" cy="569827"/>
          </a:xfrm>
          <a:prstGeom prst="roundRect">
            <a:avLst/>
          </a:prstGeom>
          <a:solidFill>
            <a:srgbClr val="E4CE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Imunita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 rot="1122394">
            <a:off x="7058866" y="557609"/>
            <a:ext cx="1944216" cy="560901"/>
          </a:xfrm>
          <a:prstGeom prst="roundRect">
            <a:avLst/>
          </a:prstGeom>
          <a:solidFill>
            <a:srgbClr val="FEDE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Pro zdravé srdce</a:t>
            </a:r>
            <a:endParaRPr lang="en-US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7964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0609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Vodítka pro aplikaci nařízení 1924/2006</a:t>
            </a:r>
            <a:endParaRPr lang="en-US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7560840" cy="554461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1600" dirty="0" smtClean="0">
                <a:solidFill>
                  <a:srgbClr val="FF0066"/>
                </a:solidFill>
              </a:rPr>
              <a:t>Vodítka na úrovni EK </a:t>
            </a:r>
          </a:p>
          <a:p>
            <a:pPr marL="0" indent="0">
              <a:buNone/>
            </a:pPr>
            <a:r>
              <a:rPr lang="cs-CZ" sz="1600" dirty="0" smtClean="0"/>
              <a:t>Vodítka z roku 2007</a:t>
            </a:r>
          </a:p>
          <a:p>
            <a:pPr marL="0" indent="0">
              <a:buNone/>
            </a:pPr>
            <a:r>
              <a:rPr lang="cs-CZ" sz="1600" dirty="0" smtClean="0"/>
              <a:t>Prováděcí </a:t>
            </a:r>
            <a:r>
              <a:rPr lang="cs-CZ" sz="1600" dirty="0"/>
              <a:t>rozhodnutí evropské komise 63/2013 pro implementaci zvláštních podmínek stanovených v </a:t>
            </a:r>
            <a:r>
              <a:rPr lang="cs-CZ" sz="1600" dirty="0" smtClean="0"/>
              <a:t>čl.10 nařízení 1924/2006</a:t>
            </a:r>
          </a:p>
          <a:p>
            <a:pPr marL="0" indent="0">
              <a:buNone/>
            </a:pPr>
            <a:r>
              <a:rPr lang="cs-CZ" sz="1600" b="1" dirty="0" smtClean="0">
                <a:solidFill>
                  <a:srgbClr val="5A08C8"/>
                </a:solidFill>
                <a:hlinkClick r:id="rId2"/>
              </a:rPr>
              <a:t>http</a:t>
            </a:r>
            <a:r>
              <a:rPr lang="cs-CZ" sz="1600" b="1" dirty="0">
                <a:solidFill>
                  <a:srgbClr val="5A08C8"/>
                </a:solidFill>
                <a:hlinkClick r:id="rId2"/>
              </a:rPr>
              <a:t>://</a:t>
            </a:r>
            <a:r>
              <a:rPr lang="cs-CZ" sz="1600" b="1" dirty="0" smtClean="0">
                <a:solidFill>
                  <a:srgbClr val="5A08C8"/>
                </a:solidFill>
                <a:hlinkClick r:id="rId2"/>
              </a:rPr>
              <a:t>ec.europa.eu/food/food/labellingnutrition/claims/index_en.htm</a:t>
            </a:r>
            <a:endParaRPr lang="cs-CZ" sz="1600" b="1" dirty="0" smtClean="0">
              <a:solidFill>
                <a:srgbClr val="5A08C8"/>
              </a:solidFill>
            </a:endParaRPr>
          </a:p>
          <a:p>
            <a:pPr marL="457200" lvl="1" indent="0">
              <a:buNone/>
            </a:pPr>
            <a:endParaRPr lang="cs-CZ" sz="1600" b="1" dirty="0">
              <a:solidFill>
                <a:srgbClr val="5A08C8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rgbClr val="FF0066"/>
                </a:solidFill>
              </a:rPr>
              <a:t>Vodítka na úrovni členských států </a:t>
            </a:r>
          </a:p>
          <a:p>
            <a:pPr marL="0" indent="0">
              <a:buNone/>
            </a:pPr>
            <a:r>
              <a:rPr lang="cs-CZ" sz="1600" dirty="0" smtClean="0"/>
              <a:t>Neoficiální dokument </a:t>
            </a:r>
            <a:r>
              <a:rPr lang="cs-CZ" sz="1600" dirty="0"/>
              <a:t>"General </a:t>
            </a:r>
            <a:r>
              <a:rPr lang="cs-CZ" sz="1600" dirty="0" err="1"/>
              <a:t>principles</a:t>
            </a:r>
            <a:r>
              <a:rPr lang="cs-CZ" sz="1600" dirty="0"/>
              <a:t> on flexibility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wording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health</a:t>
            </a:r>
            <a:r>
              <a:rPr lang="cs-CZ" sz="1600" dirty="0"/>
              <a:t> </a:t>
            </a:r>
            <a:r>
              <a:rPr lang="cs-CZ" sz="1600" dirty="0" err="1"/>
              <a:t>cIaims</a:t>
            </a:r>
            <a:r>
              <a:rPr lang="cs-CZ" sz="1600" dirty="0" smtClean="0"/>
              <a:t>“</a:t>
            </a:r>
          </a:p>
          <a:p>
            <a:pPr marL="0" indent="0">
              <a:buNone/>
            </a:pPr>
            <a:r>
              <a:rPr lang="cs-CZ" sz="1600" dirty="0">
                <a:hlinkClick r:id="rId3"/>
              </a:rPr>
              <a:t>https://</a:t>
            </a:r>
            <a:r>
              <a:rPr lang="cs-CZ" sz="1600" dirty="0" smtClean="0">
                <a:hlinkClick r:id="rId3"/>
              </a:rPr>
              <a:t>www.gov.uk/government/uploads/system/uploads/attachment_data/file/217005/health-claims-flexibility-of-wording-principles-UK-19-Dec-2012.pdf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/>
              <a:t>Dokument Food </a:t>
            </a:r>
            <a:r>
              <a:rPr lang="cs-CZ" sz="1600" dirty="0" err="1"/>
              <a:t>Supplements</a:t>
            </a:r>
            <a:r>
              <a:rPr lang="cs-CZ" sz="1600" dirty="0"/>
              <a:t> </a:t>
            </a:r>
            <a:r>
              <a:rPr lang="cs-CZ" sz="1600" dirty="0" err="1"/>
              <a:t>Europe</a:t>
            </a:r>
            <a:r>
              <a:rPr lang="cs-CZ" sz="1600" dirty="0"/>
              <a:t> </a:t>
            </a:r>
            <a:r>
              <a:rPr lang="cs-CZ" sz="1600" dirty="0" err="1"/>
              <a:t>guidance</a:t>
            </a:r>
            <a:r>
              <a:rPr lang="cs-CZ" sz="1600" dirty="0"/>
              <a:t> </a:t>
            </a:r>
            <a:r>
              <a:rPr lang="cs-CZ" sz="1600" dirty="0" err="1"/>
              <a:t>document</a:t>
            </a:r>
            <a:r>
              <a:rPr lang="cs-CZ" sz="1600" dirty="0"/>
              <a:t> on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substantiation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beauty</a:t>
            </a:r>
            <a:r>
              <a:rPr lang="cs-CZ" sz="1600" dirty="0"/>
              <a:t> </a:t>
            </a:r>
            <a:r>
              <a:rPr lang="cs-CZ" sz="1600" dirty="0" err="1"/>
              <a:t>claims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food </a:t>
            </a:r>
            <a:r>
              <a:rPr lang="cs-CZ" sz="1600" dirty="0" err="1"/>
              <a:t>supplements</a:t>
            </a:r>
            <a:r>
              <a:rPr lang="cs-CZ" sz="1600" dirty="0"/>
              <a:t> </a:t>
            </a:r>
            <a:r>
              <a:rPr lang="cs-CZ" sz="1600" u="sng" dirty="0">
                <a:hlinkClick r:id="rId4"/>
              </a:rPr>
              <a:t>http://www.foodsupplementseurope.org/sites/0023/uploads/content/publications/beautyclaims-forfoodsupplements.pdf?1395411850</a:t>
            </a:r>
            <a:endParaRPr lang="cs-CZ" sz="1600" dirty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>
                <a:solidFill>
                  <a:srgbClr val="FF0066"/>
                </a:solidFill>
              </a:rPr>
              <a:t>Vodítka v jednotlivých členských státech</a:t>
            </a:r>
          </a:p>
          <a:p>
            <a:pPr marL="0" indent="0">
              <a:buNone/>
            </a:pPr>
            <a:r>
              <a:rPr lang="cs-CZ" sz="1600" dirty="0" smtClean="0"/>
              <a:t>V ČR</a:t>
            </a:r>
          </a:p>
          <a:p>
            <a:pPr marL="0" indent="0">
              <a:buNone/>
            </a:pPr>
            <a:r>
              <a:rPr lang="en-US" sz="1600" b="1" dirty="0" err="1" smtClean="0"/>
              <a:t>Národní</a:t>
            </a:r>
            <a:r>
              <a:rPr lang="en-US" sz="1600" b="1" dirty="0" smtClean="0"/>
              <a:t> </a:t>
            </a:r>
            <a:r>
              <a:rPr lang="en-US" sz="1600" b="1" dirty="0" err="1"/>
              <a:t>doporučení</a:t>
            </a:r>
            <a:r>
              <a:rPr lang="en-US" sz="1600" b="1" dirty="0"/>
              <a:t> </a:t>
            </a:r>
            <a:r>
              <a:rPr lang="en-US" sz="1600" b="1" dirty="0" err="1"/>
              <a:t>přístupu</a:t>
            </a:r>
            <a:r>
              <a:rPr lang="en-US" sz="1600" b="1" dirty="0"/>
              <a:t> k </a:t>
            </a:r>
            <a:r>
              <a:rPr lang="en-US" sz="1600" b="1" dirty="0" err="1"/>
              <a:t>některým</a:t>
            </a:r>
            <a:r>
              <a:rPr lang="en-US" sz="1600" b="1" dirty="0"/>
              <a:t> </a:t>
            </a:r>
            <a:r>
              <a:rPr lang="en-US" sz="1600" b="1" dirty="0" err="1"/>
              <a:t>označením</a:t>
            </a:r>
            <a:r>
              <a:rPr lang="en-US" sz="1600" b="1" dirty="0"/>
              <a:t> </a:t>
            </a:r>
            <a:r>
              <a:rPr lang="en-US" sz="1600" b="1" dirty="0" err="1"/>
              <a:t>potravin</a:t>
            </a:r>
            <a:r>
              <a:rPr lang="en-US" sz="1600" b="1" dirty="0"/>
              <a:t> </a:t>
            </a:r>
            <a:r>
              <a:rPr lang="en-US" sz="1600" b="1" dirty="0" err="1"/>
              <a:t>zejména</a:t>
            </a:r>
            <a:r>
              <a:rPr lang="en-US" sz="1600" b="1" dirty="0"/>
              <a:t> </a:t>
            </a:r>
            <a:r>
              <a:rPr lang="en-US" sz="1600" b="1" dirty="0" err="1"/>
              <a:t>ve</a:t>
            </a:r>
            <a:r>
              <a:rPr lang="en-US" sz="1600" b="1" dirty="0"/>
              <a:t> </a:t>
            </a:r>
            <a:r>
              <a:rPr lang="en-US" sz="1600" b="1" dirty="0" err="1"/>
              <a:t>vztahu</a:t>
            </a:r>
            <a:r>
              <a:rPr lang="en-US" sz="1600" b="1" dirty="0"/>
              <a:t> k </a:t>
            </a:r>
            <a:r>
              <a:rPr lang="en-US" sz="1600" b="1" dirty="0" err="1"/>
              <a:t>nařízení</a:t>
            </a:r>
            <a:r>
              <a:rPr lang="en-US" sz="1600" b="1" dirty="0"/>
              <a:t> </a:t>
            </a:r>
            <a:r>
              <a:rPr lang="en-US" sz="1600" b="1" dirty="0" err="1"/>
              <a:t>Evropského</a:t>
            </a:r>
            <a:r>
              <a:rPr lang="en-US" sz="1600" b="1" dirty="0"/>
              <a:t> </a:t>
            </a:r>
            <a:r>
              <a:rPr lang="en-US" sz="1600" b="1" dirty="0" err="1"/>
              <a:t>parlamentu</a:t>
            </a:r>
            <a:r>
              <a:rPr lang="en-US" sz="1600" b="1" dirty="0"/>
              <a:t> a </a:t>
            </a:r>
            <a:r>
              <a:rPr lang="en-US" sz="1600" b="1" dirty="0" err="1"/>
              <a:t>Rady</a:t>
            </a:r>
            <a:r>
              <a:rPr lang="en-US" sz="1600" b="1" dirty="0"/>
              <a:t> (ES) č. 1924/2006 </a:t>
            </a:r>
            <a:r>
              <a:rPr lang="en-US" sz="1600" b="1" dirty="0" err="1"/>
              <a:t>ze</a:t>
            </a:r>
            <a:r>
              <a:rPr lang="en-US" sz="1600" b="1" dirty="0"/>
              <a:t> </a:t>
            </a:r>
            <a:r>
              <a:rPr lang="en-US" sz="1600" b="1" dirty="0" err="1"/>
              <a:t>dne</a:t>
            </a:r>
            <a:r>
              <a:rPr lang="en-US" sz="1600" b="1" dirty="0"/>
              <a:t> 20. </a:t>
            </a:r>
            <a:r>
              <a:rPr lang="en-US" sz="1600" b="1" dirty="0" err="1"/>
              <a:t>prosince</a:t>
            </a:r>
            <a:r>
              <a:rPr lang="en-US" sz="1600" b="1" dirty="0"/>
              <a:t> 2006 o </a:t>
            </a:r>
            <a:r>
              <a:rPr lang="en-US" sz="1600" b="1" dirty="0" err="1"/>
              <a:t>výživových</a:t>
            </a:r>
            <a:r>
              <a:rPr lang="en-US" sz="1600" b="1" dirty="0"/>
              <a:t> a </a:t>
            </a:r>
            <a:r>
              <a:rPr lang="en-US" sz="1600" b="1" dirty="0" err="1"/>
              <a:t>zdravotních</a:t>
            </a:r>
            <a:r>
              <a:rPr lang="en-US" sz="1600" b="1" dirty="0"/>
              <a:t> </a:t>
            </a:r>
            <a:r>
              <a:rPr lang="en-US" sz="1600" b="1" dirty="0" err="1"/>
              <a:t>tvrzeních</a:t>
            </a:r>
            <a:r>
              <a:rPr lang="en-US" sz="1600" b="1" dirty="0"/>
              <a:t> </a:t>
            </a:r>
            <a:r>
              <a:rPr lang="en-US" sz="1600" b="1" dirty="0" err="1"/>
              <a:t>při</a:t>
            </a:r>
            <a:r>
              <a:rPr lang="en-US" sz="1600" b="1" dirty="0"/>
              <a:t> </a:t>
            </a:r>
            <a:r>
              <a:rPr lang="en-US" sz="1600" b="1" dirty="0" err="1"/>
              <a:t>označování</a:t>
            </a:r>
            <a:r>
              <a:rPr lang="en-US" sz="1600" b="1" dirty="0"/>
              <a:t> </a:t>
            </a:r>
            <a:r>
              <a:rPr lang="en-US" sz="1600" b="1" dirty="0" err="1"/>
              <a:t>potravin</a:t>
            </a:r>
            <a:r>
              <a:rPr lang="en-US" sz="1600" b="1" dirty="0"/>
              <a:t> </a:t>
            </a: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>
                <a:hlinkClick r:id="rId5"/>
              </a:rPr>
              <a:t>http://eagri.cz/public/web/file/288575/Narodni_doporuceni_pristupu_k_nekterym_oznacenim_potravin_zejmena_ve_vztahu_k_narizeni__ES__c._</a:t>
            </a:r>
            <a:r>
              <a:rPr lang="cs-CZ" sz="1600" b="1" dirty="0" smtClean="0">
                <a:hlinkClick r:id="rId5"/>
              </a:rPr>
              <a:t>1924_2006.pdf</a:t>
            </a: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r>
              <a:rPr lang="cs-CZ" sz="1600" b="1" dirty="0"/>
              <a:t>Vodítka SZPI k problematice zdravotních a výživových tvrzení</a:t>
            </a:r>
          </a:p>
          <a:p>
            <a:pPr marL="0" indent="0">
              <a:buNone/>
            </a:pPr>
            <a:r>
              <a:rPr lang="cs-CZ" sz="1600" b="1" dirty="0">
                <a:hlinkClick r:id="rId6"/>
              </a:rPr>
              <a:t>http://www.szpi.gov.cz/clanek/voditka-k-problematice-zdravotnich-a-vyzivovych-tvrzeni.aspx</a:t>
            </a:r>
            <a:endParaRPr lang="cs-CZ" sz="1600" b="1" dirty="0"/>
          </a:p>
          <a:p>
            <a:pPr marL="0" indent="0">
              <a:buNone/>
            </a:pPr>
            <a:endParaRPr lang="cs-CZ" sz="1600" b="1" dirty="0" smtClean="0"/>
          </a:p>
          <a:p>
            <a:pPr marL="0" indent="0">
              <a:buNone/>
            </a:pPr>
            <a:endParaRPr lang="cs-CZ" sz="1600" b="1" dirty="0"/>
          </a:p>
          <a:p>
            <a:pPr marL="0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00" y="620688"/>
            <a:ext cx="1728192" cy="249263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5689950"/>
            <a:ext cx="1080120" cy="41147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714443"/>
            <a:ext cx="1071562" cy="10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93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1331640" y="338139"/>
            <a:ext cx="6897960" cy="642589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Aktuální stav k </a:t>
            </a:r>
            <a:r>
              <a:rPr lang="cs-CZ" dirty="0" smtClean="0">
                <a:solidFill>
                  <a:schemeClr val="tx1"/>
                </a:solidFill>
              </a:rPr>
              <a:t>17.9.2016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137492624"/>
              </p:ext>
            </p:extLst>
          </p:nvPr>
        </p:nvGraphicFramePr>
        <p:xfrm>
          <a:off x="12917" y="1700808"/>
          <a:ext cx="295232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847799400"/>
              </p:ext>
            </p:extLst>
          </p:nvPr>
        </p:nvGraphicFramePr>
        <p:xfrm>
          <a:off x="3059832" y="1412776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701400973"/>
              </p:ext>
            </p:extLst>
          </p:nvPr>
        </p:nvGraphicFramePr>
        <p:xfrm>
          <a:off x="3203848" y="3953887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733625498"/>
              </p:ext>
            </p:extLst>
          </p:nvPr>
        </p:nvGraphicFramePr>
        <p:xfrm>
          <a:off x="6300192" y="1340768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/>
          <p:cNvGraphicFramePr/>
          <p:nvPr>
            <p:extLst>
              <p:ext uri="{D42A27DB-BD31-4B8C-83A1-F6EECF244321}">
                <p14:modId xmlns:p14="http://schemas.microsoft.com/office/powerpoint/2010/main" val="687673565"/>
              </p:ext>
            </p:extLst>
          </p:nvPr>
        </p:nvGraphicFramePr>
        <p:xfrm>
          <a:off x="6372200" y="3933056"/>
          <a:ext cx="24482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" name="Obdélník 10"/>
          <p:cNvSpPr/>
          <p:nvPr/>
        </p:nvSpPr>
        <p:spPr>
          <a:xfrm>
            <a:off x="899592" y="3573016"/>
            <a:ext cx="13464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Celkem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707904" y="2348880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Čl.13.1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948264" y="2348880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Čl.13.5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3779912" y="4941168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Čl.14.1 a)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7020272" y="4941168"/>
            <a:ext cx="122413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Čl.14.1 b)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5293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27678" cy="905711"/>
          </a:xfrm>
        </p:spPr>
        <p:txBody>
          <a:bodyPr/>
          <a:lstStyle/>
          <a:p>
            <a:r>
              <a:rPr lang="cs-CZ" dirty="0" smtClean="0"/>
              <a:t>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tvrzení schválená pro živiny </a:t>
            </a:r>
          </a:p>
          <a:p>
            <a:pPr marL="0" indent="0">
              <a:buNone/>
            </a:pPr>
            <a:r>
              <a:rPr lang="cs-CZ" sz="1400" dirty="0" smtClean="0"/>
              <a:t>– zejména vitamíny a minerály (chybí 	například tvrzení pro bór, křemík, vitamín K2)</a:t>
            </a:r>
          </a:p>
          <a:p>
            <a:pPr marL="0" indent="0">
              <a:buNone/>
            </a:pPr>
            <a:r>
              <a:rPr lang="cs-CZ" sz="1400" dirty="0" smtClean="0"/>
              <a:t>- ostatní látky (omega 3 mastné kyseliny, betain, vláknina)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Ale i pro potraviny</a:t>
            </a:r>
          </a:p>
          <a:p>
            <a:pPr marL="0" indent="0">
              <a:buNone/>
            </a:pPr>
            <a:endParaRPr lang="cs-CZ" sz="1400" dirty="0" smtClean="0"/>
          </a:p>
          <a:p>
            <a:pPr>
              <a:buFontTx/>
              <a:buChar char="-"/>
            </a:pPr>
            <a:r>
              <a:rPr lang="cs-CZ" sz="1400" dirty="0" smtClean="0"/>
              <a:t>Vlašské ořechy</a:t>
            </a:r>
          </a:p>
          <a:p>
            <a:pPr>
              <a:buFontTx/>
              <a:buChar char="-"/>
            </a:pPr>
            <a:r>
              <a:rPr lang="cs-CZ" sz="1400" dirty="0" smtClean="0"/>
              <a:t> voda</a:t>
            </a:r>
          </a:p>
          <a:p>
            <a:pPr>
              <a:buFontTx/>
              <a:buChar char="-"/>
            </a:pPr>
            <a:r>
              <a:rPr lang="cs-CZ" sz="1400" dirty="0" smtClean="0"/>
              <a:t> </a:t>
            </a:r>
            <a:r>
              <a:rPr lang="cs-CZ" sz="1400" dirty="0"/>
              <a:t>žvýkačky bez </a:t>
            </a:r>
            <a:r>
              <a:rPr lang="cs-CZ" sz="1400" dirty="0" smtClean="0"/>
              <a:t>cukru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FontTx/>
              <a:buChar char="-"/>
            </a:pPr>
            <a:r>
              <a:rPr lang="cs-CZ" sz="1400" dirty="0" smtClean="0"/>
              <a:t>A dokonce pro kategorie potravin</a:t>
            </a:r>
          </a:p>
          <a:p>
            <a:pPr>
              <a:buFontTx/>
              <a:buChar char="-"/>
            </a:pPr>
            <a:endParaRPr lang="cs-CZ" sz="1400" dirty="0"/>
          </a:p>
          <a:p>
            <a:pPr>
              <a:buFontTx/>
              <a:buChar char="-"/>
            </a:pPr>
            <a:r>
              <a:rPr lang="cs-CZ" sz="1400" dirty="0"/>
              <a:t>Maso nebo </a:t>
            </a:r>
            <a:r>
              <a:rPr lang="cs-CZ" sz="1400" dirty="0" smtClean="0"/>
              <a:t>ryby, </a:t>
            </a:r>
          </a:p>
          <a:p>
            <a:pPr>
              <a:buFontTx/>
              <a:buChar char="-"/>
            </a:pPr>
            <a:r>
              <a:rPr lang="cs-CZ" sz="1400" dirty="0"/>
              <a:t>potraviny s nízkým nebo sníženým obsahem nasycených mastných kyselin</a:t>
            </a:r>
            <a:endParaRPr lang="cs-CZ" sz="1400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20888"/>
            <a:ext cx="855539" cy="85553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08" y="4043062"/>
            <a:ext cx="1260140" cy="838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268760"/>
            <a:ext cx="1102593" cy="825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69" y="3466945"/>
            <a:ext cx="1110821" cy="11058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29000"/>
            <a:ext cx="1440160" cy="69555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557" y="5805264"/>
            <a:ext cx="2016224" cy="901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276872"/>
            <a:ext cx="1116140" cy="708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82769233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900" b="1" dirty="0" err="1"/>
              <a:t>Důvodem</a:t>
            </a:r>
            <a:r>
              <a:rPr lang="en-US" sz="1900" b="1" dirty="0"/>
              <a:t> </a:t>
            </a:r>
            <a:r>
              <a:rPr lang="en-US" sz="1900" b="1" dirty="0" err="1"/>
              <a:t>neschválení</a:t>
            </a:r>
            <a:r>
              <a:rPr lang="en-US" sz="1900" b="1" dirty="0"/>
              <a:t> </a:t>
            </a:r>
            <a:r>
              <a:rPr lang="en-US" sz="1900" b="1" dirty="0" err="1"/>
              <a:t>většiny</a:t>
            </a:r>
            <a:r>
              <a:rPr lang="en-US" sz="1900" b="1" dirty="0"/>
              <a:t> </a:t>
            </a:r>
            <a:r>
              <a:rPr lang="en-US" sz="1900" b="1" dirty="0" err="1" smtClean="0"/>
              <a:t>zdravotních</a:t>
            </a:r>
            <a:r>
              <a:rPr lang="cs-CZ" sz="1900" b="1" dirty="0" smtClean="0"/>
              <a:t> </a:t>
            </a:r>
            <a:r>
              <a:rPr lang="en-US" sz="1900" b="1" dirty="0" err="1" smtClean="0"/>
              <a:t>tvrzení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není</a:t>
            </a:r>
            <a:r>
              <a:rPr lang="cs-CZ" sz="1900" b="1" dirty="0" smtClean="0"/>
              <a:t> </a:t>
            </a:r>
            <a:r>
              <a:rPr lang="en-US" sz="1900" b="1" dirty="0" err="1"/>
              <a:t>jejich</a:t>
            </a:r>
            <a:r>
              <a:rPr lang="en-US" sz="1900" b="1" dirty="0"/>
              <a:t> </a:t>
            </a:r>
            <a:r>
              <a:rPr lang="en-US" sz="1900" b="1" dirty="0" err="1"/>
              <a:t>klamavost</a:t>
            </a:r>
            <a:r>
              <a:rPr lang="en-US" sz="1900" b="1" dirty="0"/>
              <a:t> pro </a:t>
            </a:r>
            <a:r>
              <a:rPr lang="en-US" sz="1900" b="1" dirty="0" err="1"/>
              <a:t>spotřebitele</a:t>
            </a:r>
            <a:endParaRPr lang="en-US" sz="1900" dirty="0"/>
          </a:p>
          <a:p>
            <a:pPr marL="0" indent="0">
              <a:buNone/>
            </a:pPr>
            <a:endParaRPr lang="pl-PL" sz="1900" b="1" dirty="0" smtClean="0"/>
          </a:p>
          <a:p>
            <a:pPr marL="0" indent="0">
              <a:buNone/>
            </a:pPr>
            <a:r>
              <a:rPr lang="pl-PL" sz="1900" b="1" dirty="0" smtClean="0"/>
              <a:t>97</a:t>
            </a:r>
            <a:r>
              <a:rPr lang="pl-PL" sz="1900" b="1" dirty="0"/>
              <a:t>% tvrzení na „ostatní </a:t>
            </a:r>
            <a:r>
              <a:rPr lang="pl-PL" sz="1900" b="1" dirty="0" smtClean="0"/>
              <a:t>látky“ </a:t>
            </a:r>
            <a:r>
              <a:rPr lang="en-US" sz="1900" b="1" dirty="0" err="1" smtClean="0"/>
              <a:t>obdrželo</a:t>
            </a:r>
            <a:r>
              <a:rPr lang="en-US" sz="1900" b="1" dirty="0" smtClean="0"/>
              <a:t> </a:t>
            </a:r>
            <a:r>
              <a:rPr lang="en-US" sz="1900" b="1" dirty="0" err="1"/>
              <a:t>negativní</a:t>
            </a:r>
            <a:r>
              <a:rPr lang="en-US" sz="1900" b="1" dirty="0"/>
              <a:t> </a:t>
            </a:r>
            <a:r>
              <a:rPr lang="en-US" sz="1900" b="1" dirty="0" err="1" smtClean="0"/>
              <a:t>stanovisko</a:t>
            </a:r>
            <a:r>
              <a:rPr lang="cs-CZ" sz="1900" b="1" dirty="0" smtClean="0"/>
              <a:t> </a:t>
            </a:r>
            <a:r>
              <a:rPr lang="en-US" sz="1900" b="1" dirty="0" smtClean="0"/>
              <a:t>EFSA </a:t>
            </a:r>
            <a:r>
              <a:rPr lang="en-US" sz="1900" b="1" dirty="0" err="1"/>
              <a:t>přestože</a:t>
            </a:r>
            <a:r>
              <a:rPr lang="en-US" sz="1900" b="1" dirty="0"/>
              <a:t> </a:t>
            </a:r>
            <a:r>
              <a:rPr lang="en-US" sz="1900" b="1" dirty="0" err="1" smtClean="0"/>
              <a:t>odpovídají</a:t>
            </a:r>
            <a:r>
              <a:rPr lang="cs-CZ" sz="1900" b="1" dirty="0" smtClean="0"/>
              <a:t> </a:t>
            </a:r>
            <a:r>
              <a:rPr lang="en-US" sz="1900" b="1" dirty="0" err="1" smtClean="0"/>
              <a:t>nutričním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doporučení</a:t>
            </a:r>
            <a:r>
              <a:rPr lang="cs-CZ" sz="1900" b="1" dirty="0" smtClean="0"/>
              <a:t>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odborní</a:t>
            </a:r>
            <a:r>
              <a:rPr lang="cs-CZ" sz="1900" b="1" dirty="0" err="1" smtClean="0"/>
              <a:t>ků</a:t>
            </a:r>
            <a:endParaRPr lang="en-US" sz="2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</a:rPr>
              <a:t>Dietní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vlákninu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a </a:t>
            </a:r>
            <a:r>
              <a:rPr lang="en-US" dirty="0" smtClean="0"/>
              <a:t> </a:t>
            </a:r>
            <a:r>
              <a:rPr lang="en-US" dirty="0" err="1"/>
              <a:t>trávicí</a:t>
            </a:r>
            <a:r>
              <a:rPr lang="en-US" dirty="0"/>
              <a:t> </a:t>
            </a:r>
            <a:r>
              <a:rPr lang="en-US" dirty="0" err="1"/>
              <a:t>systém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	</a:t>
            </a:r>
            <a:r>
              <a:rPr lang="en-US" dirty="0" err="1" smtClean="0">
                <a:solidFill>
                  <a:srgbClr val="C00000"/>
                </a:solidFill>
              </a:rPr>
              <a:t>Glukosamin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/>
              <a:t>udržování</a:t>
            </a:r>
            <a:r>
              <a:rPr lang="en-US" dirty="0"/>
              <a:t> </a:t>
            </a:r>
            <a:r>
              <a:rPr lang="en-US" dirty="0" err="1"/>
              <a:t>zdraví</a:t>
            </a:r>
            <a:r>
              <a:rPr lang="en-US" dirty="0"/>
              <a:t> </a:t>
            </a:r>
            <a:r>
              <a:rPr lang="en-US" dirty="0" err="1"/>
              <a:t>kloubů</a:t>
            </a:r>
            <a:endParaRPr lang="en-US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Lutein 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zrak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	Brusinky</a:t>
            </a:r>
            <a:r>
              <a:rPr lang="cs-CZ" dirty="0" smtClean="0"/>
              <a:t> a močové cesty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Koenzym Q </a:t>
            </a:r>
            <a:r>
              <a:rPr lang="cs-CZ" dirty="0" smtClean="0"/>
              <a:t>a zdraví srdce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382044"/>
            <a:ext cx="792088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21088"/>
            <a:ext cx="1296144" cy="7513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174132"/>
            <a:ext cx="959790" cy="128137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53136"/>
            <a:ext cx="1181100" cy="96678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697" y="5619924"/>
            <a:ext cx="1474153" cy="9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5478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780928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cs-CZ" sz="1400" b="1" dirty="0" err="1">
                <a:latin typeface="+mj-lt"/>
                <a:cs typeface="Tahoma" pitchFamily="34" charset="0"/>
              </a:rPr>
              <a:t>Schválená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i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neschválená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tvrzení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jsou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publikována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v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registru</a:t>
            </a:r>
            <a:r>
              <a:rPr lang="cs-CZ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společenství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na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err="1">
                <a:latin typeface="+mj-lt"/>
                <a:cs typeface="Tahoma" pitchFamily="34" charset="0"/>
              </a:rPr>
              <a:t>webu</a:t>
            </a:r>
            <a:r>
              <a:rPr lang="en-US" altLang="cs-CZ" sz="1400" b="1" dirty="0">
                <a:latin typeface="+mj-lt"/>
                <a:cs typeface="Tahoma" pitchFamily="34" charset="0"/>
              </a:rPr>
              <a:t> </a:t>
            </a:r>
            <a:r>
              <a:rPr lang="en-US" altLang="cs-CZ" sz="1400" b="1" dirty="0" smtClean="0">
                <a:latin typeface="+mj-lt"/>
                <a:cs typeface="Tahoma" pitchFamily="34" charset="0"/>
              </a:rPr>
              <a:t>EK</a:t>
            </a:r>
            <a:endParaRPr lang="cs-CZ" altLang="cs-CZ" sz="1400" b="1" dirty="0" smtClean="0">
              <a:latin typeface="+mj-lt"/>
              <a:cs typeface="Tahoma" pitchFamily="34" charset="0"/>
            </a:endParaRPr>
          </a:p>
          <a:p>
            <a:pPr marL="0" indent="0">
              <a:buNone/>
              <a:defRPr/>
            </a:pPr>
            <a:r>
              <a:rPr lang="cs-CZ" altLang="cs-CZ" sz="1400" b="1" u="sng" dirty="0" smtClean="0">
                <a:latin typeface="+mj-lt"/>
                <a:hlinkClick r:id="rId2"/>
              </a:rPr>
              <a:t>http</a:t>
            </a:r>
            <a:r>
              <a:rPr lang="cs-CZ" altLang="cs-CZ" sz="1400" b="1" u="sng" dirty="0">
                <a:latin typeface="+mj-lt"/>
                <a:hlinkClick r:id="rId2"/>
              </a:rPr>
              <a:t>://</a:t>
            </a:r>
            <a:r>
              <a:rPr lang="cs-CZ" altLang="cs-CZ" sz="1400" b="1" u="sng" dirty="0" smtClean="0">
                <a:latin typeface="+mj-lt"/>
                <a:hlinkClick r:id="rId2"/>
              </a:rPr>
              <a:t>ec.europa.eu/nuhclaims</a:t>
            </a:r>
            <a:endParaRPr lang="cs-CZ" altLang="cs-CZ" sz="1400" b="1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altLang="cs-CZ" sz="1400" b="1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cs-CZ" altLang="cs-CZ" sz="1400" b="1" u="sng" dirty="0">
              <a:latin typeface="+mj-lt"/>
            </a:endParaRPr>
          </a:p>
          <a:p>
            <a:pPr marL="0" indent="0">
              <a:buNone/>
              <a:defRPr/>
            </a:pPr>
            <a:endParaRPr lang="cs-CZ" altLang="cs-CZ" sz="1400" b="1" u="sng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 smtClean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>
              <a:latin typeface="+mj-lt"/>
            </a:endParaRPr>
          </a:p>
          <a:p>
            <a:pPr>
              <a:lnSpc>
                <a:spcPct val="90000"/>
              </a:lnSpc>
              <a:buNone/>
              <a:defRPr/>
            </a:pPr>
            <a:endParaRPr lang="cs-CZ" altLang="cs-CZ" sz="1400" b="1" dirty="0" smtClean="0">
              <a:latin typeface="+mj-lt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cs-CZ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Kde hledat seznamy schválených i neschválených ZT?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504560" cy="28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8357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Vodítka SZPI ke zdravotním a výživovým tvrzením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74" y="4365104"/>
            <a:ext cx="6048672" cy="23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2" y="2204864"/>
            <a:ext cx="4896544" cy="22654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043311" cy="2428864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9040" y="5291154"/>
            <a:ext cx="2448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solidFill>
                  <a:schemeClr val="bg2">
                    <a:lumMod val="50000"/>
                  </a:schemeClr>
                </a:solidFill>
                <a:hlinkClick r:id="rId5"/>
              </a:rPr>
              <a:t>http://</a:t>
            </a:r>
            <a:r>
              <a:rPr lang="cs-CZ" sz="1100" dirty="0" smtClean="0">
                <a:solidFill>
                  <a:schemeClr val="bg2">
                    <a:lumMod val="50000"/>
                  </a:schemeClr>
                </a:solidFill>
                <a:hlinkClick r:id="rId5"/>
              </a:rPr>
              <a:t>www.szpi.gov.cz/clanek/voditka-k-problematice-zdravotnich-a-vyzivovych-tvrzeni.aspx</a:t>
            </a:r>
            <a:endParaRPr lang="cs-CZ" sz="1100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cs-CZ" sz="1100" b="1" dirty="0"/>
          </a:p>
        </p:txBody>
      </p:sp>
      <p:sp>
        <p:nvSpPr>
          <p:cNvPr id="4" name="Ovál 3"/>
          <p:cNvSpPr/>
          <p:nvPr/>
        </p:nvSpPr>
        <p:spPr>
          <a:xfrm>
            <a:off x="115883" y="4962544"/>
            <a:ext cx="2520279" cy="11813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2995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1979712" y="80577"/>
            <a:ext cx="5041017" cy="61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Vodítka SZPI – příloha 3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-4306" r="17943" b="11963"/>
          <a:stretch/>
        </p:blipFill>
        <p:spPr>
          <a:xfrm>
            <a:off x="611560" y="548680"/>
            <a:ext cx="8136904" cy="36766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6" b="3650"/>
          <a:stretch/>
        </p:blipFill>
        <p:spPr>
          <a:xfrm>
            <a:off x="581196" y="4336527"/>
            <a:ext cx="8167268" cy="2381059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1970487" y="6413094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093512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Tvrzení On hold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…</a:t>
            </a:r>
            <a:r>
              <a:rPr lang="cs-CZ" sz="2800" b="1" i="1" dirty="0">
                <a:solidFill>
                  <a:srgbClr val="FF0000"/>
                </a:solidFill>
              </a:rPr>
              <a:t> tvrzení, jejichž posouzení nebylo ještě dokončeno mohou být nadále používána v souladu s čl. 28 odst. 5 a 6 nařízení (ES) č. </a:t>
            </a:r>
            <a:r>
              <a:rPr lang="cs-CZ" sz="2800" b="1" i="1" dirty="0" smtClean="0">
                <a:solidFill>
                  <a:srgbClr val="FF0000"/>
                </a:solidFill>
              </a:rPr>
              <a:t>1924/2006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dirty="0" smtClean="0"/>
              <a:t>10 </a:t>
            </a:r>
            <a:r>
              <a:rPr lang="cs-CZ" altLang="cs-CZ" dirty="0"/>
              <a:t>tvrzení o kofeinu </a:t>
            </a: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6 </a:t>
            </a:r>
            <a:r>
              <a:rPr lang="cs-CZ" dirty="0"/>
              <a:t>tvrzení o </a:t>
            </a:r>
            <a:r>
              <a:rPr lang="cs-CZ" dirty="0" smtClean="0"/>
              <a:t>PZV</a:t>
            </a:r>
            <a:endParaRPr lang="cs-CZ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b="1" dirty="0">
                <a:solidFill>
                  <a:srgbClr val="00B050"/>
                </a:solidFill>
              </a:rPr>
              <a:t>2078 tvrzení k rostlinným látkám </a:t>
            </a:r>
            <a:r>
              <a:rPr lang="cs-CZ" b="1" dirty="0" err="1">
                <a:solidFill>
                  <a:srgbClr val="00B050"/>
                </a:solidFill>
              </a:rPr>
              <a:t>Botanicals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038152" cy="10887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3084328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91832" y="260648"/>
            <a:ext cx="5960488" cy="1296144"/>
          </a:xfrm>
        </p:spPr>
        <p:txBody>
          <a:bodyPr anchor="t">
            <a:noAutofit/>
          </a:bodyPr>
          <a:lstStyle/>
          <a:p>
            <a:r>
              <a:rPr lang="en-US" altLang="cs-CZ" sz="2400" dirty="0" smtClean="0">
                <a:solidFill>
                  <a:srgbClr val="34309D"/>
                </a:solidFill>
              </a:rPr>
              <a:t>On Hold </a:t>
            </a:r>
            <a:r>
              <a:rPr lang="cs-CZ" altLang="cs-CZ" sz="2400" dirty="0" smtClean="0">
                <a:solidFill>
                  <a:srgbClr val="34309D"/>
                </a:solidFill>
              </a:rPr>
              <a:t>seznam na webových stránkách Evropské komise</a:t>
            </a:r>
            <a:br>
              <a:rPr lang="cs-CZ" altLang="cs-CZ" sz="2400" dirty="0" smtClean="0">
                <a:solidFill>
                  <a:srgbClr val="34309D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436" y="1196752"/>
            <a:ext cx="7499350" cy="5051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 err="1" smtClean="0"/>
              <a:t>Jejich</a:t>
            </a:r>
            <a:r>
              <a:rPr lang="en-US" sz="1400" b="1" dirty="0" smtClean="0"/>
              <a:t> </a:t>
            </a:r>
            <a:r>
              <a:rPr lang="en-US" sz="1400" b="1" dirty="0" err="1"/>
              <a:t>přehled</a:t>
            </a:r>
            <a:r>
              <a:rPr lang="en-US" sz="1400" b="1" dirty="0"/>
              <a:t> je </a:t>
            </a:r>
            <a:r>
              <a:rPr lang="en-US" sz="1400" b="1" dirty="0" err="1"/>
              <a:t>uveden</a:t>
            </a:r>
            <a:r>
              <a:rPr lang="en-US" sz="1400" b="1" dirty="0"/>
              <a:t> </a:t>
            </a:r>
            <a:r>
              <a:rPr lang="en-US" sz="1400" b="1" dirty="0" err="1"/>
              <a:t>pouze</a:t>
            </a:r>
            <a:r>
              <a:rPr lang="en-US" sz="1400" b="1" dirty="0"/>
              <a:t> </a:t>
            </a:r>
            <a:r>
              <a:rPr lang="en-US" sz="1400" b="1" dirty="0" err="1"/>
              <a:t>podle</a:t>
            </a:r>
            <a:r>
              <a:rPr lang="en-US" sz="1400" b="1" dirty="0"/>
              <a:t> ID </a:t>
            </a:r>
            <a:r>
              <a:rPr lang="en-US" sz="1400" b="1" dirty="0" err="1" smtClean="0"/>
              <a:t>čísel</a:t>
            </a:r>
            <a:endParaRPr lang="cs-CZ" sz="1400" b="1" dirty="0" smtClean="0"/>
          </a:p>
          <a:p>
            <a:pPr marL="0" indent="0" algn="ctr">
              <a:buNone/>
            </a:pPr>
            <a:endParaRPr lang="cs-CZ" sz="1400" b="1" dirty="0" smtClean="0"/>
          </a:p>
          <a:p>
            <a:pPr marL="0" indent="0" algn="ctr">
              <a:buNone/>
            </a:pPr>
            <a:r>
              <a:rPr lang="cs-CZ" sz="1400" dirty="0">
                <a:hlinkClick r:id="rId2"/>
              </a:rPr>
              <a:t>http://ec.europa.eu/nuhclaims/</a:t>
            </a:r>
            <a:r>
              <a:rPr lang="cs-CZ" sz="1400" b="1" dirty="0">
                <a:hlinkClick r:id="rId2"/>
              </a:rPr>
              <a:t>CLAIMS</a:t>
            </a:r>
            <a:r>
              <a:rPr lang="cs-CZ" sz="1400" dirty="0">
                <a:hlinkClick r:id="rId2"/>
              </a:rPr>
              <a:t>resources/docs/</a:t>
            </a:r>
            <a:endParaRPr lang="cs-CZ" sz="1400" dirty="0"/>
          </a:p>
          <a:p>
            <a:pPr marL="0" indent="0" algn="ctr">
              <a:buNone/>
            </a:pPr>
            <a:endParaRPr lang="cs-CZ" sz="1400" dirty="0" smtClean="0"/>
          </a:p>
          <a:p>
            <a:pPr marL="0" indent="0" algn="ctr">
              <a:buNone/>
            </a:pPr>
            <a:endParaRPr lang="cs-CZ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8" t="9976" r="718" b="-1252"/>
          <a:stretch/>
        </p:blipFill>
        <p:spPr bwMode="auto">
          <a:xfrm>
            <a:off x="755576" y="2471190"/>
            <a:ext cx="7489549" cy="35850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197106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7794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Vodítka SZPI, příloha 4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2" cy="557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347864" y="6334878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545585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634082"/>
          </a:xfrm>
        </p:spPr>
        <p:txBody>
          <a:bodyPr>
            <a:normAutofit/>
          </a:bodyPr>
          <a:lstStyle/>
          <a:p>
            <a:r>
              <a:rPr lang="cs-CZ" altLang="cs-CZ" sz="24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Mezirezortní skupina pro aplikaci nařízení 1924/2006</a:t>
            </a:r>
            <a:endParaRPr lang="en-US" sz="24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832648"/>
          </a:xfrm>
        </p:spPr>
        <p:txBody>
          <a:bodyPr>
            <a:normAutofit lnSpcReduction="10000"/>
          </a:bodyPr>
          <a:lstStyle/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zemědělství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 zemědělská a potravinářská inspekce 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 veterinární správa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Státního zdravotní ústav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Rada pro televizní a rozhlasové vysílání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Potravinářská komora ČR 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Česká asociace pro speciální potraviny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průmyslu a obchodu (ŽÚ)</a:t>
            </a:r>
          </a:p>
          <a:p>
            <a:pPr marL="82550" indent="0">
              <a:buNone/>
            </a:pP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nemá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žádný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a v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sporu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spočívá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odpovědnost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výklad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soudu</a:t>
            </a:r>
            <a:r>
              <a:rPr lang="cs-CZ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550" indent="0" algn="ctr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eagri.cz/public/web/mze/potraviny/oznacovani-potravin-a-obaly/vyzivova-tvrzeni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82550" indent="0">
              <a:buNone/>
            </a:pPr>
            <a:endParaRPr lang="cs-CZ" sz="1400" dirty="0">
              <a:hlinkClick r:id="rId2"/>
            </a:endParaRPr>
          </a:p>
          <a:p>
            <a:pPr marL="82550" indent="0">
              <a:buNone/>
            </a:pPr>
            <a:endParaRPr lang="en-US" sz="1400" dirty="0"/>
          </a:p>
        </p:txBody>
      </p:sp>
      <p:sp>
        <p:nvSpPr>
          <p:cNvPr id="2" name="Obdélník 1"/>
          <p:cNvSpPr/>
          <p:nvPr/>
        </p:nvSpPr>
        <p:spPr>
          <a:xfrm>
            <a:off x="467544" y="3356992"/>
            <a:ext cx="8213322" cy="957860"/>
          </a:xfrm>
          <a:prstGeom prst="rect">
            <a:avLst/>
          </a:prstGeom>
          <a:solidFill>
            <a:srgbClr val="FEE6B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25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Jednotný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některým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uváděným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potravinách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Vytváření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 pro posuzování slovní flexibility schválených zdravotních tvrzení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124744"/>
            <a:ext cx="2390775" cy="19145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14992"/>
            <a:ext cx="864097" cy="4962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Vodorovný svitek 4"/>
          <p:cNvSpPr/>
          <p:nvPr/>
        </p:nvSpPr>
        <p:spPr>
          <a:xfrm>
            <a:off x="611560" y="4463127"/>
            <a:ext cx="8069306" cy="1656184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některým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(ES) č. 1924/2006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prosince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 o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výživových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3890612" y="4314852"/>
            <a:ext cx="182708" cy="340061"/>
          </a:xfrm>
          <a:prstGeom prst="downArrow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395536" y="2996952"/>
            <a:ext cx="3744416" cy="3600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 flipV="1">
            <a:off x="395536" y="2996952"/>
            <a:ext cx="3677784" cy="36004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43042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778098"/>
          </a:xfrm>
        </p:spPr>
        <p:txBody>
          <a:bodyPr>
            <a:noAutofit/>
          </a:bodyPr>
          <a:lstStyle/>
          <a:p>
            <a:pPr algn="l"/>
            <a:r>
              <a:rPr lang="cs-CZ" sz="3600" i="1" dirty="0">
                <a:solidFill>
                  <a:srgbClr val="00B050"/>
                </a:solidFill>
              </a:rPr>
              <a:t>Reakce na aplikaci nařízení </a:t>
            </a:r>
            <a:r>
              <a:rPr lang="cs-CZ" sz="3600" i="1" dirty="0" smtClean="0">
                <a:solidFill>
                  <a:srgbClr val="00B050"/>
                </a:solidFill>
              </a:rPr>
              <a:t>1924/2006 </a:t>
            </a:r>
            <a:br>
              <a:rPr lang="cs-CZ" sz="3600" i="1" dirty="0" smtClean="0">
                <a:solidFill>
                  <a:srgbClr val="00B050"/>
                </a:solidFill>
              </a:rPr>
            </a:br>
            <a:r>
              <a:rPr lang="cs-CZ" sz="3600" i="1" dirty="0" smtClean="0">
                <a:solidFill>
                  <a:srgbClr val="00B050"/>
                </a:solidFill>
              </a:rPr>
              <a:t>a zkušenosti SZPI</a:t>
            </a:r>
            <a:endParaRPr lang="en-US" sz="3600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121493"/>
            <a:ext cx="8640960" cy="452596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Od </a:t>
            </a:r>
            <a:r>
              <a:rPr lang="cs-CZ" sz="2000" dirty="0"/>
              <a:t>14.12.2012 došlo prudkému nárůstu podnětů od spotřebitelů a ZEJMÉNA konkurenčních </a:t>
            </a:r>
            <a:r>
              <a:rPr lang="cs-CZ" sz="2000" dirty="0" smtClean="0"/>
              <a:t>společností</a:t>
            </a:r>
            <a:endParaRPr lang="cs-CZ" sz="2000" dirty="0"/>
          </a:p>
          <a:p>
            <a:r>
              <a:rPr lang="cs-CZ" sz="2000" dirty="0"/>
              <a:t> Nejčastěji tyto podněty </a:t>
            </a:r>
            <a:r>
              <a:rPr lang="cs-CZ" sz="2000" dirty="0" smtClean="0"/>
              <a:t>cílí </a:t>
            </a:r>
            <a:r>
              <a:rPr lang="cs-CZ" sz="2000" dirty="0"/>
              <a:t>na používání nepovolených zdravotních tvrzení u potravin na </a:t>
            </a:r>
            <a:r>
              <a:rPr lang="cs-CZ" sz="2000" dirty="0" smtClean="0"/>
              <a:t>internetu</a:t>
            </a:r>
          </a:p>
          <a:p>
            <a:r>
              <a:rPr lang="cs-CZ" sz="2000" dirty="0" smtClean="0"/>
              <a:t>Největší problém - </a:t>
            </a:r>
            <a:r>
              <a:rPr lang="cs-CZ" sz="2000" dirty="0"/>
              <a:t>nepovolená léčebná tvrzení u </a:t>
            </a:r>
            <a:r>
              <a:rPr lang="cs-CZ" sz="2000" dirty="0" err="1" smtClean="0"/>
              <a:t>botanicals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PPP se </a:t>
            </a:r>
            <a:r>
              <a:rPr lang="cs-CZ" sz="2000" dirty="0" smtClean="0"/>
              <a:t>snaží přizpůsobit - doplňky </a:t>
            </a:r>
            <a:r>
              <a:rPr lang="cs-CZ" sz="2000" dirty="0"/>
              <a:t>stravy </a:t>
            </a:r>
            <a:r>
              <a:rPr lang="cs-CZ" sz="2000" dirty="0" smtClean="0"/>
              <a:t>přeřazeny do kategorie PZLÚ nebo dokonce registrovány jako léčiva </a:t>
            </a:r>
            <a:r>
              <a:rPr lang="cs-CZ" sz="2000" dirty="0"/>
              <a:t>(</a:t>
            </a:r>
            <a:r>
              <a:rPr lang="cs-CZ" sz="2000" dirty="0" err="1"/>
              <a:t>chondroprotektiva</a:t>
            </a:r>
            <a:r>
              <a:rPr lang="cs-CZ" sz="2000" dirty="0"/>
              <a:t>, brusinky…)</a:t>
            </a:r>
          </a:p>
          <a:p>
            <a:r>
              <a:rPr lang="cs-CZ" sz="2000" dirty="0"/>
              <a:t>Přidávání vitamínů, minerálních látek či rostlin ze seznamu On hold do DS kvůli možnosti použít tvrzení</a:t>
            </a:r>
          </a:p>
          <a:p>
            <a:endParaRPr lang="cs-CZ" sz="2000" dirty="0"/>
          </a:p>
          <a:p>
            <a:pPr marL="1371600" lvl="3" indent="0">
              <a:buNone/>
            </a:pPr>
            <a:r>
              <a:rPr lang="cs-CZ" dirty="0" smtClean="0"/>
              <a:t>Spotřebitelé… </a:t>
            </a:r>
            <a:r>
              <a:rPr lang="cs-CZ" dirty="0"/>
              <a:t>spokojení i nespokojení</a:t>
            </a:r>
            <a:endParaRPr lang="en-US" dirty="0"/>
          </a:p>
          <a:p>
            <a:endParaRPr lang="cs-CZ" sz="2000" dirty="0"/>
          </a:p>
          <a:p>
            <a:endParaRPr lang="cs-CZ" dirty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76672"/>
            <a:ext cx="3168352" cy="19956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0250"/>
            <a:ext cx="1016087" cy="617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16" y="5792435"/>
            <a:ext cx="701495" cy="856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4379856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Constantia" panose="02030602050306030303" pitchFamily="18" charset="0"/>
              </a:rPr>
              <a:t>Velmi </a:t>
            </a:r>
            <a:r>
              <a:rPr lang="cs-CZ" sz="2400" dirty="0">
                <a:latin typeface="Constantia" panose="02030602050306030303" pitchFamily="18" charset="0"/>
              </a:rPr>
              <a:t>kvalitní, díky brusinkám i zdravý a osvěžující výrobek neobvyklé chuti a vzhledu. </a:t>
            </a:r>
            <a:endParaRPr lang="cs-CZ" sz="24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Constantia" panose="02030602050306030303" pitchFamily="18" charset="0"/>
              </a:rPr>
              <a:t>Pro </a:t>
            </a:r>
            <a:r>
              <a:rPr lang="cs-CZ" sz="2400" dirty="0">
                <a:latin typeface="Constantia" panose="02030602050306030303" pitchFamily="18" charset="0"/>
              </a:rPr>
              <a:t>svůj obsah minerálů, vitaminů a antioxidantů je nezastupitelný ve zdravé výživě, zejména při nachlazení</a:t>
            </a:r>
            <a:r>
              <a:rPr lang="cs-CZ" sz="2400" dirty="0" smtClean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64096"/>
          </a:xfrm>
        </p:spPr>
        <p:txBody>
          <a:bodyPr>
            <a:noAutofit/>
          </a:bodyPr>
          <a:lstStyle/>
          <a:p>
            <a:r>
              <a:rPr lang="cs-CZ" sz="2800" i="1" dirty="0"/>
              <a:t>Úkol </a:t>
            </a:r>
            <a:r>
              <a:rPr lang="cs-CZ" sz="2800" i="1" dirty="0" smtClean="0"/>
              <a:t>1 </a:t>
            </a:r>
            <a:br>
              <a:rPr lang="cs-CZ" sz="2800" i="1" dirty="0" smtClean="0"/>
            </a:br>
            <a:r>
              <a:rPr lang="cs-CZ" sz="2800" i="1" dirty="0" smtClean="0"/>
              <a:t>Je </a:t>
            </a:r>
            <a:r>
              <a:rPr lang="cs-CZ" sz="2800" i="1" dirty="0"/>
              <a:t>v textu zdravotní nebo léčebné tvrzení?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933056"/>
            <a:ext cx="7715200" cy="2592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2800" dirty="0" smtClean="0">
                <a:latin typeface="Constantia" panose="02030602050306030303" pitchFamily="18" charset="0"/>
              </a:rPr>
              <a:t>Velmi kvalitní, díky brusinkám i </a:t>
            </a:r>
            <a:r>
              <a:rPr lang="cs-CZ" sz="2800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zdravý </a:t>
            </a:r>
            <a:r>
              <a:rPr lang="cs-CZ" sz="2800" dirty="0" smtClean="0">
                <a:latin typeface="Constantia" panose="02030602050306030303" pitchFamily="18" charset="0"/>
              </a:rPr>
              <a:t>a osvěžující výrobek neobvyklé chuti a vzhledu.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2800" dirty="0" smtClean="0">
                <a:latin typeface="Constantia" panose="02030602050306030303" pitchFamily="18" charset="0"/>
              </a:rPr>
              <a:t>Pro svůj obsah minerálů, vitaminů </a:t>
            </a:r>
            <a:r>
              <a:rPr lang="cs-CZ" sz="2800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a antioxidantů </a:t>
            </a:r>
            <a:r>
              <a:rPr lang="cs-CZ" sz="2800" dirty="0" smtClean="0">
                <a:latin typeface="Constantia" panose="02030602050306030303" pitchFamily="18" charset="0"/>
              </a:rPr>
              <a:t>je nezastupitelný ve zdravé výživě, zejména při </a:t>
            </a:r>
            <a:r>
              <a:rPr lang="cs-CZ" sz="2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nachlazení.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Jedná se o zdravotní tvrzení nespecifická, dále by bylo nutné zkontrolovat, zda jsou doplněna i nějaký, schváleným zdravotním tvrzením specifickým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7123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66" y="1139146"/>
            <a:ext cx="8229600" cy="15841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Výrobek </a:t>
            </a:r>
            <a:r>
              <a:rPr lang="cs-CZ" b="1" u="sng" dirty="0"/>
              <a:t>je směsí medu s mateří kašičkou a pylem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Přispívá k imunitě organismu </a:t>
            </a:r>
            <a:r>
              <a:rPr lang="cs-CZ" dirty="0"/>
              <a:t>a je vhodný při depresi. Napomáhá </a:t>
            </a:r>
            <a:r>
              <a:rPr lang="cs-CZ" dirty="0" smtClean="0"/>
              <a:t>pří menopauze. U </a:t>
            </a:r>
            <a:r>
              <a:rPr lang="cs-CZ" dirty="0"/>
              <a:t>mužů lze použít při onemocnění prostaty. </a:t>
            </a:r>
          </a:p>
          <a:p>
            <a:endParaRPr lang="en-US" sz="16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32048"/>
          </a:xfrm>
        </p:spPr>
        <p:txBody>
          <a:bodyPr>
            <a:noAutofit/>
          </a:bodyPr>
          <a:lstStyle/>
          <a:p>
            <a:pPr algn="l"/>
            <a:r>
              <a:rPr lang="cs-CZ" sz="2800" i="1" dirty="0"/>
              <a:t>Úkol </a:t>
            </a:r>
            <a:r>
              <a:rPr lang="cs-CZ" sz="2800" i="1" dirty="0" smtClean="0"/>
              <a:t>2</a:t>
            </a:r>
            <a:br>
              <a:rPr lang="cs-CZ" sz="2800" i="1" dirty="0" smtClean="0"/>
            </a:br>
            <a:r>
              <a:rPr lang="cs-CZ" sz="2800" i="1" dirty="0" smtClean="0"/>
              <a:t>Je </a:t>
            </a:r>
            <a:r>
              <a:rPr lang="cs-CZ" sz="2800" i="1" dirty="0"/>
              <a:t>v textu zdravotní nebo léčebné tvrzení?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39047"/>
          <a:stretch/>
        </p:blipFill>
        <p:spPr bwMode="auto">
          <a:xfrm>
            <a:off x="532682" y="4221088"/>
            <a:ext cx="7357981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2" y="4869160"/>
            <a:ext cx="7505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6840" y="2844787"/>
            <a:ext cx="7649716" cy="382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Med, mateří kašička ani pyl  nemají schválené žádné zdravotní tvrzení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71794" y="3612475"/>
            <a:ext cx="6264696" cy="382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Mateří kašička a pyl  mají 2 tvrzení na seznamu On hold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2682" y="5265914"/>
            <a:ext cx="8229600" cy="144016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rgbClr val="00B050"/>
                </a:solidFill>
              </a:rPr>
              <a:t>Přispívá k imunitě organismu </a:t>
            </a:r>
            <a:r>
              <a:rPr lang="cs-CZ" dirty="0" smtClean="0"/>
              <a:t>a je </a:t>
            </a:r>
            <a:r>
              <a:rPr lang="cs-CZ" b="1" dirty="0" smtClean="0">
                <a:solidFill>
                  <a:srgbClr val="C00000"/>
                </a:solidFill>
              </a:rPr>
              <a:t>vhodný při depresi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00B050"/>
                </a:solidFill>
              </a:rPr>
              <a:t>Napomáhá pří menopauze</a:t>
            </a:r>
            <a:r>
              <a:rPr lang="cs-CZ" dirty="0" smtClean="0"/>
              <a:t>. U mužů lze použít při </a:t>
            </a:r>
            <a:r>
              <a:rPr lang="cs-CZ" b="1" dirty="0" smtClean="0">
                <a:solidFill>
                  <a:srgbClr val="C00000"/>
                </a:solidFill>
              </a:rPr>
              <a:t>onemocnění prostaty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</a:pPr>
            <a:endParaRPr lang="en-US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193" y="260648"/>
            <a:ext cx="119560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8054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1979712" y="238336"/>
            <a:ext cx="4968552" cy="90872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dirty="0" smtClean="0">
                <a:solidFill>
                  <a:srgbClr val="336600"/>
                </a:solidFill>
                <a:effectLst/>
              </a:rPr>
              <a:t>Právní základ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8496944" cy="557202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Nařízení </a:t>
            </a:r>
            <a:r>
              <a:rPr lang="cs-CZ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(ES) č. 1924/2006 o výživových a zdravotních tvrzeních při </a:t>
            </a:r>
            <a:r>
              <a:rPr lang="cs-CZ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označování potravin</a:t>
            </a:r>
          </a:p>
          <a:p>
            <a:pPr marL="82296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cs-CZ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ařízení</a:t>
            </a:r>
            <a:r>
              <a:rPr lang="cs-CZ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(EU) č. 432/2012</a:t>
            </a:r>
            <a:r>
              <a:rPr lang="cs-CZ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kterým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se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zřizuje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seznam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schválených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zdravotních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při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označování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potravin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jiných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než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o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snížení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rizika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onemocnění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 o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vývoji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zdraví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dětí</a:t>
            </a:r>
            <a:r>
              <a:rPr lang="en-US" sz="1600" dirty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cs-CZ" sz="1600" dirty="0" smtClean="0">
              <a:solidFill>
                <a:srgbClr val="0066FF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Komise (EU) č. 536/2013 ze dne 11. června 2013, kterým se mění nařízení (EU) č. 432/2012, kterým se zřizuje seznam schválených zdravotních tvrzení při označování potravin jiných než tvrzení o snížení rizika onemocnění a o vývoji a zdraví dětí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</a:t>
            </a:r>
            <a:r>
              <a:rPr lang="cs-CZ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Komise (EU) </a:t>
            </a:r>
            <a:r>
              <a:rPr lang="cs-CZ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en-US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1018/2013 </a:t>
            </a:r>
            <a:r>
              <a:rPr lang="pl-PL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23. října 2013, </a:t>
            </a:r>
            <a:r>
              <a:rPr lang="en-US" sz="1600" dirty="0" err="1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</a:t>
            </a:r>
            <a:r>
              <a:rPr lang="en-US" sz="1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mění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(EU) č. 432/2012,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kterým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zřizuje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seznam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schválených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jiných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než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snížení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rizika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onemocnění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o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vývoji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dětí</a:t>
            </a:r>
            <a:r>
              <a:rPr lang="en-US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 komise (</a:t>
            </a:r>
            <a:r>
              <a:rPr lang="cs-CZ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EU) č. 116/2010 </a:t>
            </a:r>
            <a:r>
              <a:rPr lang="pl-PL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</a:t>
            </a:r>
            <a:r>
              <a:rPr lang="pl-PL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 9. února 2010, 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kterým se mění nařízení (ES) č. 1924/2006, pokud jde o seznam výživových tvrzení. </a:t>
            </a: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Nařízení komise (</a:t>
            </a:r>
            <a:r>
              <a:rPr lang="cs-CZ" sz="16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EU) č. 1047/2012 ze dne 8. listopadu 2012, kterým se mění nařízení (ES) č. 1924/2006, pokud jde o seznam výživových tvrzení. </a:t>
            </a:r>
            <a:endParaRPr lang="cs-CZ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sz="16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1600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Jednotlivá </a:t>
            </a:r>
            <a:r>
              <a:rPr lang="cs-CZ" sz="1600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nařízení o zamítnutí/schválení zdravotních tvrzení</a:t>
            </a:r>
          </a:p>
          <a:p>
            <a:pPr marL="82550" indent="0" eaLnBrk="1" fontAlgn="auto" hangingPunct="1">
              <a:buClr>
                <a:schemeClr val="accent6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cs-CZ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116632"/>
            <a:ext cx="1584176" cy="110403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Ovál 3"/>
          <p:cNvSpPr/>
          <p:nvPr/>
        </p:nvSpPr>
        <p:spPr>
          <a:xfrm>
            <a:off x="25202" y="2769670"/>
            <a:ext cx="504056" cy="360040"/>
          </a:xfrm>
          <a:prstGeom prst="ellipse">
            <a:avLst/>
          </a:prstGeom>
          <a:solidFill>
            <a:srgbClr val="C8EBF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ZT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0" y="4653136"/>
            <a:ext cx="52925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>
                <a:solidFill>
                  <a:schemeClr val="tx1"/>
                </a:solidFill>
              </a:rPr>
              <a:t>V</a:t>
            </a:r>
            <a:r>
              <a:rPr lang="cs-CZ" sz="1100" dirty="0" smtClean="0">
                <a:solidFill>
                  <a:schemeClr val="tx1"/>
                </a:solidFill>
              </a:rPr>
              <a:t>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449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764704"/>
            <a:ext cx="5976664" cy="1368152"/>
          </a:xfrm>
          <a:prstGeom prst="rect">
            <a:avLst/>
          </a:prstGeom>
        </p:spPr>
        <p:txBody>
          <a:bodyPr rtlCol="0">
            <a:normAutofit fontScale="25000" lnSpcReduction="20000"/>
          </a:bodyPr>
          <a:lstStyle/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 smtClean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endParaRPr lang="cs-CZ" sz="5700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65760" indent="-283464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 2"/>
              <a:buNone/>
              <a:defRPr/>
            </a:pPr>
            <a:r>
              <a:rPr lang="cs-CZ" sz="19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Děkuji </a:t>
            </a:r>
            <a:r>
              <a:rPr lang="cs-CZ" sz="19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</a:t>
            </a:r>
            <a:r>
              <a:rPr lang="cs-CZ" sz="19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cs-CZ" sz="19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pozornost !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3240360" cy="258196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880583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27584" y="260648"/>
            <a:ext cx="5791200" cy="7596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Pojmy a definice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145435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pPr marL="0" indent="0">
              <a:buNone/>
            </a:pPr>
            <a:r>
              <a:rPr lang="cs-CZ" sz="19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je informace?</a:t>
            </a:r>
          </a:p>
          <a:p>
            <a:pPr marL="0" indent="0">
              <a:buNone/>
            </a:pPr>
            <a:r>
              <a:rPr lang="cs-CZ" sz="19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„informacemi o potravinách“ 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rozumí </a:t>
            </a:r>
            <a:r>
              <a:rPr lang="cs-CZ" sz="1900" b="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informace týkající se potravin zpřístupněné konečnému spotřebiteli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prostřednictvím etikety, jiného průvodního materiálu nebo jinými prostředky, včetně nástrojů moderních technologií nebo slovního sdělení</a:t>
            </a:r>
            <a:r>
              <a:rPr lang="cs-CZ" sz="1900" b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0" indent="0">
              <a:buNone/>
            </a:pPr>
            <a:r>
              <a:rPr lang="cs-CZ" sz="19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</a:t>
            </a:r>
            <a:r>
              <a:rPr lang="cs-CZ" sz="19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(EU) č. </a:t>
            </a:r>
            <a:r>
              <a:rPr lang="cs-CZ" sz="19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1169/2011</a:t>
            </a:r>
          </a:p>
          <a:p>
            <a:pPr marL="0" indent="0">
              <a:buNone/>
            </a:pPr>
            <a:endParaRPr lang="cs-CZ" sz="1900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900" dirty="0" smtClean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</a:t>
            </a:r>
            <a:r>
              <a:rPr lang="cs-CZ" sz="1900" dirty="0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 tvrzení?</a:t>
            </a:r>
          </a:p>
          <a:p>
            <a:pPr marL="0" indent="0">
              <a:buNone/>
              <a:defRPr/>
            </a:pP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tvrzením“ se rozumí jakékoliv </a:t>
            </a:r>
            <a:r>
              <a:rPr lang="cs-CZ" sz="19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sdělení nebo znázornění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které </a:t>
            </a:r>
            <a:r>
              <a:rPr lang="cs-CZ" sz="19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není 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právních předpisů Společenství nebo vnitrostátních právních předpisů </a:t>
            </a:r>
            <a:r>
              <a:rPr lang="cs-CZ" sz="1900" b="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povinné</a:t>
            </a:r>
            <a:r>
              <a:rPr lang="cs-CZ" sz="19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včetně obrázkového, grafického nebo symbolického znázornění v jakékoliv podobě, které </a:t>
            </a:r>
            <a:r>
              <a:rPr lang="cs-CZ" sz="1900" b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potravina má určité vlastnosti.</a:t>
            </a:r>
            <a:endParaRPr lang="cs-CZ" sz="1900" b="0" u="sng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cs-CZ" sz="1900" b="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Nařízení </a:t>
            </a:r>
            <a:r>
              <a:rPr lang="cs-CZ" sz="1900" b="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(ES) č. 1924/2006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16632"/>
            <a:ext cx="1577869" cy="157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9950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152718"/>
            <a:ext cx="6432874" cy="828010"/>
          </a:xfrm>
        </p:spPr>
        <p:txBody>
          <a:bodyPr/>
          <a:lstStyle/>
          <a:p>
            <a:r>
              <a:rPr lang="cs-CZ" dirty="0" smtClean="0"/>
              <a:t>Tvrzení a „Tvrzení“</a:t>
            </a:r>
            <a:endParaRPr lang="en-US" dirty="0"/>
          </a:p>
        </p:txBody>
      </p:sp>
      <p:sp>
        <p:nvSpPr>
          <p:cNvPr id="32" name="Zástupný symbol pro obsah 31"/>
          <p:cNvSpPr>
            <a:spLocks noGrp="1"/>
          </p:cNvSpPr>
          <p:nvPr>
            <p:ph idx="1"/>
          </p:nvPr>
        </p:nvSpPr>
        <p:spPr>
          <a:xfrm>
            <a:off x="179512" y="1074346"/>
            <a:ext cx="8452372" cy="566702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278293" y="4131010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331182" y="4131010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569564" y="4325065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380312" y="4342046"/>
            <a:ext cx="288032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172400" y="4370444"/>
            <a:ext cx="267691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508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632" y="2276872"/>
            <a:ext cx="1800000" cy="7200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Zdravotní tvrzení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2431182" y="2250756"/>
            <a:ext cx="1800000" cy="720000"/>
          </a:xfrm>
          <a:prstGeom prst="flowChartProcess">
            <a:avLst/>
          </a:prstGeom>
          <a:solidFill>
            <a:srgbClr val="C5D7FF"/>
          </a:solidFill>
          <a:ln>
            <a:solidFill>
              <a:srgbClr val="C5D7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Výživová tvrzení</a:t>
            </a:r>
          </a:p>
        </p:txBody>
      </p:sp>
      <p:sp>
        <p:nvSpPr>
          <p:cNvPr id="15" name="Vývojový diagram: postup 14"/>
          <p:cNvSpPr/>
          <p:nvPr/>
        </p:nvSpPr>
        <p:spPr>
          <a:xfrm>
            <a:off x="4563885" y="3280532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přisuzující potravině léčebné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vlastnosti</a:t>
            </a:r>
            <a:endParaRPr lang="cs-CZ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Vývojový diagram: postup 15"/>
          <p:cNvSpPr/>
          <p:nvPr/>
        </p:nvSpPr>
        <p:spPr>
          <a:xfrm>
            <a:off x="4563885" y="2276872"/>
            <a:ext cx="1800000" cy="720000"/>
          </a:xfrm>
          <a:prstGeom prst="flowChartProcess">
            <a:avLst/>
          </a:prstGeom>
          <a:solidFill>
            <a:srgbClr val="CF676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„Léčebná tvrzení“</a:t>
            </a:r>
            <a:endParaRPr lang="cs-CZ" dirty="0"/>
          </a:p>
        </p:txBody>
      </p:sp>
      <p:sp>
        <p:nvSpPr>
          <p:cNvPr id="19" name="Vývojový diagram: postup 18"/>
          <p:cNvSpPr/>
          <p:nvPr/>
        </p:nvSpPr>
        <p:spPr>
          <a:xfrm>
            <a:off x="6831884" y="2276872"/>
            <a:ext cx="1800000" cy="7200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„Jiná tvrzení“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Vývojový diagram: postup 19"/>
          <p:cNvSpPr/>
          <p:nvPr/>
        </p:nvSpPr>
        <p:spPr>
          <a:xfrm>
            <a:off x="6831834" y="3284984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Jiné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dobrovolné 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453177" y="5661248"/>
            <a:ext cx="3772527" cy="720000"/>
          </a:xfrm>
          <a:prstGeom prst="flowChartProcess">
            <a:avLst/>
          </a:prstGeom>
          <a:solidFill>
            <a:srgbClr val="CBF9EA"/>
          </a:solidFill>
          <a:ln>
            <a:solidFill>
              <a:srgbClr val="C5D7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Nařízení (ES) č. 1924/2006</a:t>
            </a:r>
          </a:p>
        </p:txBody>
      </p:sp>
      <p:sp>
        <p:nvSpPr>
          <p:cNvPr id="23" name="Vývojový diagram: postup 22"/>
          <p:cNvSpPr/>
          <p:nvPr/>
        </p:nvSpPr>
        <p:spPr>
          <a:xfrm>
            <a:off x="4651208" y="5661248"/>
            <a:ext cx="1836712" cy="720000"/>
          </a:xfrm>
          <a:prstGeom prst="flowChartProcess">
            <a:avLst/>
          </a:prstGeom>
          <a:solidFill>
            <a:srgbClr val="FF99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400" dirty="0">
                <a:solidFill>
                  <a:schemeClr val="tx1"/>
                </a:solidFill>
              </a:rPr>
              <a:t>Nařízení (EU) č. 1169/2011</a:t>
            </a:r>
          </a:p>
        </p:txBody>
      </p:sp>
      <p:sp>
        <p:nvSpPr>
          <p:cNvPr id="24" name="Vývojový diagram: postup 23"/>
          <p:cNvSpPr/>
          <p:nvPr/>
        </p:nvSpPr>
        <p:spPr>
          <a:xfrm>
            <a:off x="6618524" y="5640153"/>
            <a:ext cx="1138310" cy="720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Jiná </a:t>
            </a: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Vývojový diagram: postup 24"/>
          <p:cNvSpPr/>
          <p:nvPr/>
        </p:nvSpPr>
        <p:spPr>
          <a:xfrm>
            <a:off x="7870936" y="5640153"/>
            <a:ext cx="1138310" cy="720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Žádná 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Elipsa 9"/>
          <p:cNvSpPr txBox="1">
            <a:spLocks/>
          </p:cNvSpPr>
          <p:nvPr/>
        </p:nvSpPr>
        <p:spPr>
          <a:xfrm>
            <a:off x="411341" y="1209328"/>
            <a:ext cx="8193615" cy="50400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Tvrzení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Přímá spojnice 35"/>
          <p:cNvCxnSpPr>
            <a:endCxn id="32" idx="2"/>
          </p:cNvCxnSpPr>
          <p:nvPr/>
        </p:nvCxnSpPr>
        <p:spPr>
          <a:xfrm>
            <a:off x="4405698" y="1844824"/>
            <a:ext cx="0" cy="48965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928312" y="1841578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Tvrzení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384970" y="1863020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Informace</a:t>
            </a:r>
            <a:endParaRPr lang="en-US" sz="1800" dirty="0">
              <a:solidFill>
                <a:schemeClr val="accent6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668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defRPr/>
            </a:pPr>
            <a:r>
              <a:rPr lang="cs-CZ" b="1" dirty="0" smtClean="0">
                <a:solidFill>
                  <a:srgbClr val="FF0000"/>
                </a:solidFill>
              </a:rPr>
              <a:t>1169/2011 a „Léčebná </a:t>
            </a:r>
            <a:r>
              <a:rPr lang="cs-CZ" b="1" dirty="0">
                <a:solidFill>
                  <a:srgbClr val="FF0000"/>
                </a:solidFill>
              </a:rPr>
              <a:t>tvrzení“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320480" cy="1793407"/>
          </a:xfrm>
          <a:prstGeom prst="rect">
            <a:avLst/>
          </a:prstGeom>
          <a:noFill/>
          <a:ln w="9525">
            <a:solidFill>
              <a:srgbClr val="00D1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9552" y="1844824"/>
            <a:ext cx="1728192" cy="5040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Preambule 20</a:t>
            </a:r>
            <a:endParaRPr lang="cs-CZ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94" y="4365104"/>
            <a:ext cx="6762750" cy="2286000"/>
          </a:xfrm>
          <a:prstGeom prst="rect">
            <a:avLst/>
          </a:prstGeom>
          <a:noFill/>
          <a:ln w="127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7" b="16455"/>
          <a:stretch/>
        </p:blipFill>
        <p:spPr>
          <a:xfrm>
            <a:off x="5649215" y="2636912"/>
            <a:ext cx="2376264" cy="136824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446278" y="4797152"/>
            <a:ext cx="1728192" cy="15121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altLang="cs-CZ" sz="1800" b="1" dirty="0">
                <a:solidFill>
                  <a:srgbClr val="CC0066"/>
                </a:solidFill>
                <a:cs typeface="Tahoma" pitchFamily="34" charset="0"/>
              </a:rPr>
              <a:t>kapitola III, článek 7, odstavec 3</a:t>
            </a:r>
            <a:endParaRPr lang="cs-CZ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4854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81" y="3003550"/>
            <a:ext cx="2628900" cy="174307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50106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Co je „léčebné tvrzení“_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3" r="18959" b="-2431"/>
          <a:stretch/>
        </p:blipFill>
        <p:spPr bwMode="auto">
          <a:xfrm>
            <a:off x="497648" y="1124744"/>
            <a:ext cx="4572179" cy="573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 8"/>
          <p:cNvSpPr/>
          <p:nvPr/>
        </p:nvSpPr>
        <p:spPr>
          <a:xfrm>
            <a:off x="4066983" y="6381328"/>
            <a:ext cx="1252975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80" y="2060848"/>
            <a:ext cx="2547975" cy="144016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1656184" cy="13196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873" y="2276872"/>
            <a:ext cx="1549103" cy="165618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8" r="6954" b="24074"/>
          <a:stretch/>
        </p:blipFill>
        <p:spPr>
          <a:xfrm>
            <a:off x="7227267" y="4221088"/>
            <a:ext cx="1693468" cy="15897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8" t="-6501" r="26023" b="-1"/>
          <a:stretch/>
        </p:blipFill>
        <p:spPr>
          <a:xfrm>
            <a:off x="5508104" y="3212453"/>
            <a:ext cx="1258631" cy="14412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157192"/>
            <a:ext cx="1670320" cy="1562325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67118890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136904" cy="504056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/>
            </a:r>
            <a:br>
              <a:rPr lang="cs-CZ" dirty="0" smtClean="0"/>
            </a:br>
            <a:r>
              <a:rPr lang="cs-CZ" sz="2000" b="1" cap="none" dirty="0" smtClean="0"/>
              <a:t>Informace/tvrzení nespadající do rámce nařízení 1924/2006 </a:t>
            </a:r>
            <a:br>
              <a:rPr lang="cs-CZ" sz="2000" b="1" cap="none" dirty="0" smtClean="0"/>
            </a:br>
            <a:r>
              <a:rPr lang="cs-CZ" sz="2000" b="1" cap="none" dirty="0" smtClean="0"/>
              <a:t/>
            </a:r>
            <a:br>
              <a:rPr lang="cs-CZ" sz="2000" b="1" cap="none" dirty="0" smtClean="0"/>
            </a:br>
            <a:r>
              <a:rPr lang="cs-CZ" sz="2000" b="1" u="sng" cap="none" dirty="0" smtClean="0">
                <a:solidFill>
                  <a:srgbClr val="C00000"/>
                </a:solidFill>
              </a:rPr>
              <a:t>CO NENÍ zdravotní ani výživové tvrzení</a:t>
            </a:r>
            <a:endParaRPr lang="cs-CZ" sz="2000" cap="none" dirty="0">
              <a:solidFill>
                <a:srgbClr val="C00000"/>
              </a:solidFill>
            </a:endParaRPr>
          </a:p>
        </p:txBody>
      </p:sp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394549"/>
              </p:ext>
            </p:extLst>
          </p:nvPr>
        </p:nvGraphicFramePr>
        <p:xfrm>
          <a:off x="755579" y="1340769"/>
          <a:ext cx="7410046" cy="454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7894"/>
                <a:gridCol w="1058692"/>
                <a:gridCol w="1058692"/>
                <a:gridCol w="1073191"/>
                <a:gridCol w="1044193"/>
                <a:gridCol w="1058692"/>
                <a:gridCol w="1058692"/>
              </a:tblGrid>
              <a:tr h="50405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Tvrzení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regulovaná jinými předpisy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chemeClr val="tx1"/>
                          </a:solidFill>
                          <a:effectLst/>
                        </a:rPr>
                        <a:t>Tvrzení </a:t>
                      </a: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neregulovaná 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08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aromatech</a:t>
                      </a:r>
                      <a:endParaRPr lang="cs-CZ" sz="12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produkce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jakosti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Jiná 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 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</a:rPr>
                        <a:t>složkách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slogany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</a:rPr>
                        <a:t>jiná</a:t>
                      </a:r>
                      <a:endParaRPr lang="cs-CZ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  <a:tr h="883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Bez umělých aromat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lgerian" panose="04020705040A02060702" pitchFamily="82" charset="0"/>
                        </a:rPr>
                        <a:t>Bio</a:t>
                      </a:r>
                      <a:endParaRPr lang="cs-CZ" sz="2000" dirty="0"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  <a:latin typeface="Gungsuh" panose="02030600000101010101" pitchFamily="18" charset="-127"/>
                          <a:ea typeface="Gungsuh" panose="02030600000101010101" pitchFamily="18" charset="-127"/>
                          <a:cs typeface="Courier New" panose="02070309020205020404" pitchFamily="49" charset="0"/>
                        </a:rPr>
                        <a:t>čerstvý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effectLst/>
                          <a:latin typeface="Baskerville Old Face" panose="02020602080505020303" pitchFamily="18" charset="0"/>
                        </a:rPr>
                        <a:t>Bez lepku</a:t>
                      </a:r>
                      <a:endParaRPr lang="cs-CZ" sz="1100" b="1" dirty="0">
                        <a:effectLst/>
                        <a:latin typeface="Baskerville Old Face" panose="020206020805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C00000"/>
                          </a:solidFill>
                          <a:effectLst/>
                          <a:latin typeface="Bookman Old Style" panose="02050604050505020204" pitchFamily="18" charset="0"/>
                        </a:rPr>
                        <a:t>S čerstvým mlékem</a:t>
                      </a:r>
                      <a:endParaRPr lang="cs-CZ" sz="1100" b="1" dirty="0">
                        <a:solidFill>
                          <a:srgbClr val="C00000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600" b="0" dirty="0" smtClean="0">
                          <a:effectLst/>
                          <a:latin typeface="Harlow Solid Italic" panose="04030604020F02020D02" pitchFamily="82" charset="0"/>
                        </a:rPr>
                        <a:t>vyrobeno s láskou</a:t>
                      </a:r>
                      <a:endParaRPr lang="cs-CZ" sz="1600" b="0" dirty="0">
                        <a:effectLst/>
                        <a:latin typeface="Harlow Solid Italic" panose="04030604020F02020D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  <a:latin typeface="Broadway" panose="04040905080B02020502" pitchFamily="82" charset="0"/>
                        </a:rPr>
                        <a:t>dětský</a:t>
                      </a:r>
                      <a:endParaRPr lang="cs-CZ" sz="1100" dirty="0">
                        <a:effectLst/>
                        <a:latin typeface="Broadway" panose="04040905080B020205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  <a:tr h="122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rgbClr val="FF33CC"/>
                          </a:solidFill>
                          <a:effectLst/>
                          <a:latin typeface="Script MT Bold" panose="03040602040607080904" pitchFamily="66" charset="0"/>
                        </a:rPr>
                        <a:t>Přírodní vanilkové aroma</a:t>
                      </a:r>
                      <a:endParaRPr lang="cs-CZ" sz="1400" b="0" dirty="0">
                        <a:solidFill>
                          <a:srgbClr val="FF33CC"/>
                        </a:solidFill>
                        <a:effectLst/>
                        <a:latin typeface="Script MT Bold" panose="03040602040607080904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Gill Sans Ultra Bold" panose="020B0A02020104020203" pitchFamily="34" charset="-18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rgbClr val="00B050"/>
                          </a:solidFill>
                          <a:effectLst/>
                          <a:latin typeface="Gill Sans Ultra Bold" panose="020B0A02020104020203" pitchFamily="34" charset="-18"/>
                        </a:rPr>
                        <a:t>organický</a:t>
                      </a:r>
                      <a:endParaRPr lang="cs-CZ" sz="1100" dirty="0">
                        <a:solidFill>
                          <a:srgbClr val="00B050"/>
                        </a:solidFill>
                        <a:effectLst/>
                        <a:latin typeface="Gill Sans Ultra Bold" panose="020B0A02020104020203" pitchFamily="34" charset="-18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Franklin Gothic Medium Cond" panose="020B0606030402020204" pitchFamily="34" charset="0"/>
                        </a:rPr>
                        <a:t>přírodní</a:t>
                      </a:r>
                      <a:endParaRPr lang="cs-CZ" sz="1100" dirty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</a:rPr>
                        <a:t>Potravina pro zvláštní </a:t>
                      </a:r>
                      <a:r>
                        <a:rPr lang="cs-CZ" sz="1100" i="1" dirty="0" smtClean="0">
                          <a:effectLst/>
                        </a:rPr>
                        <a:t>lékařské </a:t>
                      </a:r>
                      <a:r>
                        <a:rPr lang="cs-CZ" sz="1100" i="1" dirty="0">
                          <a:effectLst/>
                        </a:rPr>
                        <a:t>účel</a:t>
                      </a:r>
                      <a:r>
                        <a:rPr lang="cs-CZ" sz="1100" dirty="0">
                          <a:effectLst/>
                        </a:rPr>
                        <a:t>y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Bez </a:t>
                      </a:r>
                      <a:r>
                        <a:rPr lang="cs-CZ" sz="1600" b="1" dirty="0" smtClean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konzervačních látek</a:t>
                      </a:r>
                      <a:endParaRPr lang="cs-CZ" sz="1600" b="1" dirty="0">
                        <a:solidFill>
                          <a:schemeClr val="tx1"/>
                        </a:solidFill>
                        <a:effectLst/>
                        <a:latin typeface="Chiller" panose="040204040310070206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200" b="1" dirty="0" smtClean="0">
                          <a:effectLst/>
                          <a:latin typeface="Harrington" panose="04040505050A02020702" pitchFamily="82" charset="0"/>
                        </a:rPr>
                        <a:t>pro</a:t>
                      </a:r>
                      <a:r>
                        <a:rPr lang="cs-CZ" sz="1200" b="1" baseline="0" dirty="0" smtClean="0">
                          <a:effectLst/>
                          <a:latin typeface="Harrington" panose="04040505050A02020702" pitchFamily="82" charset="0"/>
                        </a:rPr>
                        <a:t> spokojené děti</a:t>
                      </a:r>
                      <a:endParaRPr lang="cs-CZ" sz="1200" b="1" dirty="0">
                        <a:effectLst/>
                        <a:latin typeface="Harrington" panose="04040505050A0202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>
                          <a:solidFill>
                            <a:srgbClr val="00B050"/>
                          </a:solidFill>
                          <a:effectLst/>
                          <a:latin typeface="Engravers MT" panose="02090707080505020304" pitchFamily="18" charset="0"/>
                          <a:ea typeface="KaiTi" panose="02010609060101010101" pitchFamily="49" charset="-122"/>
                        </a:rPr>
                        <a:t>Vhodné pro </a:t>
                      </a:r>
                      <a:r>
                        <a:rPr lang="cs-CZ" sz="1100" b="1" dirty="0" smtClean="0">
                          <a:solidFill>
                            <a:srgbClr val="00B050"/>
                          </a:solidFill>
                          <a:effectLst/>
                          <a:latin typeface="Engravers MT" panose="02090707080505020304" pitchFamily="18" charset="0"/>
                          <a:ea typeface="KaiTi" panose="02010609060101010101" pitchFamily="49" charset="-122"/>
                        </a:rPr>
                        <a:t>vegany</a:t>
                      </a:r>
                      <a:endParaRPr lang="cs-CZ" sz="1100" b="1" dirty="0">
                        <a:solidFill>
                          <a:srgbClr val="00B050"/>
                        </a:solidFill>
                        <a:effectLst/>
                        <a:latin typeface="Engravers MT" panose="02090707080505020304" pitchFamily="18" charset="0"/>
                        <a:ea typeface="KaiTi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  <a:tr h="12261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i="1" dirty="0">
                          <a:effectLst/>
                          <a:latin typeface="Lucida Bright" panose="02040602050505020304" pitchFamily="18" charset="0"/>
                        </a:rPr>
                        <a:t>Produkt ekologického zemědělství</a:t>
                      </a:r>
                      <a:endParaRPr lang="cs-CZ" sz="1100" i="1" dirty="0">
                        <a:effectLst/>
                        <a:latin typeface="Lucida Bright" panose="020406020505050203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Felix Titling" panose="04060505060202020A04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 smtClean="0">
                        <a:effectLst/>
                        <a:latin typeface="Felix Titling" panose="04060505060202020A04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Felix Titling" panose="04060505060202020A04" pitchFamily="82" charset="0"/>
                        </a:rPr>
                        <a:t>živý</a:t>
                      </a:r>
                      <a:endParaRPr lang="cs-CZ" sz="2000" dirty="0">
                        <a:effectLst/>
                        <a:latin typeface="Felix Titling" panose="04060505060202020A04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dirty="0" smtClean="0">
                        <a:effectLst/>
                        <a:latin typeface="Harlow Solid Italic" panose="04030604020F02020D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rgbClr val="9933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Pro </a:t>
                      </a:r>
                      <a:r>
                        <a:rPr lang="cs-CZ" sz="1200" b="1" dirty="0">
                          <a:solidFill>
                            <a:srgbClr val="9933FF"/>
                          </a:solidFill>
                          <a:effectLst/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malé děti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100</a:t>
                      </a:r>
                      <a:r>
                        <a:rPr lang="cs-CZ" sz="1100" dirty="0">
                          <a:solidFill>
                            <a:schemeClr val="tx1"/>
                          </a:solidFill>
                          <a:effectLst/>
                          <a:latin typeface="Algerian" panose="04020705040A02060702" pitchFamily="82" charset="0"/>
                        </a:rPr>
                        <a:t>% ovocný</a:t>
                      </a:r>
                      <a:endParaRPr lang="cs-CZ" sz="1100" dirty="0">
                        <a:solidFill>
                          <a:schemeClr val="tx1"/>
                        </a:solidFill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r>
                        <a:rPr lang="cs-CZ" sz="1400" b="1" dirty="0" err="1" smtClean="0">
                          <a:solidFill>
                            <a:srgbClr val="5A08C8"/>
                          </a:solidFill>
                          <a:effectLst/>
                          <a:latin typeface="Lucida Calligraphy" panose="03010101010101010101" pitchFamily="66" charset="0"/>
                        </a:rPr>
                        <a:t>Redbull</a:t>
                      </a:r>
                      <a:r>
                        <a:rPr lang="cs-CZ" sz="1400" b="1" dirty="0" smtClean="0">
                          <a:solidFill>
                            <a:srgbClr val="5A08C8"/>
                          </a:solidFill>
                          <a:effectLst/>
                          <a:latin typeface="Lucida Calligraphy" panose="03010101010101010101" pitchFamily="66" charset="0"/>
                        </a:rPr>
                        <a:t> vám dává křídla</a:t>
                      </a:r>
                      <a:endParaRPr lang="cs-CZ" sz="1400" b="1" dirty="0">
                        <a:solidFill>
                          <a:srgbClr val="5A08C8"/>
                        </a:solidFill>
                        <a:effectLst/>
                        <a:latin typeface="Lucida Calligraphy" panose="030101010101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C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8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D9BB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647825" y="3171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624" y="182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498975" y="10889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290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Obdélník 6"/>
          <p:cNvSpPr>
            <a:spLocks noChangeArrowheads="1"/>
          </p:cNvSpPr>
          <p:nvPr/>
        </p:nvSpPr>
        <p:spPr bwMode="auto">
          <a:xfrm>
            <a:off x="251521" y="188640"/>
            <a:ext cx="864096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547688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096963" indent="-182563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95D63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US" altLang="cs-CZ" sz="1000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sz="4000" b="1" dirty="0" smtClean="0">
                <a:solidFill>
                  <a:srgbClr val="1E03BF"/>
                </a:solidFill>
              </a:rPr>
              <a:t>Zdravotní a výživová tvrzení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sz="2000" b="1" dirty="0">
              <a:solidFill>
                <a:srgbClr val="3B1FA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sz="2000" b="1" dirty="0" smtClean="0">
              <a:solidFill>
                <a:srgbClr val="3B1FA3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sz="2400" b="1" dirty="0" smtClean="0">
                <a:solidFill>
                  <a:srgbClr val="C00000"/>
                </a:solidFill>
              </a:rPr>
              <a:t>Nařízení </a:t>
            </a:r>
            <a:r>
              <a:rPr lang="cs-CZ" sz="2400" b="1" dirty="0">
                <a:solidFill>
                  <a:srgbClr val="C00000"/>
                </a:solidFill>
              </a:rPr>
              <a:t>Evropského parlamentu a Rady (ES) č. 1924/2006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2000" b="1" dirty="0">
                <a:solidFill>
                  <a:srgbClr val="3B1FA3"/>
                </a:solidFill>
              </a:rPr>
              <a:t>ze dnes 20. prosince 2006 o výživových a zdravotních tvrzeních při označování </a:t>
            </a:r>
            <a:r>
              <a:rPr lang="cs-CZ" sz="2000" b="1" dirty="0" smtClean="0">
                <a:solidFill>
                  <a:srgbClr val="3B1FA3"/>
                </a:solidFill>
              </a:rPr>
              <a:t>potravin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2000" b="1" dirty="0" smtClean="0">
              <a:solidFill>
                <a:srgbClr val="602EC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Přijato v prosinci 2006 Radou a Evropským parlamentem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Použitelné od 1. července 2007</a:t>
            </a:r>
            <a:endParaRPr lang="cs-CZ" altLang="cs-CZ" sz="1400" dirty="0">
              <a:solidFill>
                <a:schemeClr val="tx1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cs-CZ" altLang="cs-CZ" sz="1400" u="sng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Cíl</a:t>
            </a:r>
            <a:r>
              <a:rPr lang="cs-CZ" altLang="cs-CZ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vytvořit harmonizovaná pravidla  pro používání výživových </a:t>
            </a: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zdravotních </a:t>
            </a:r>
            <a:r>
              <a:rPr lang="cs-CZ" altLang="cs-CZ" sz="14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platící v celé Evropské </a:t>
            </a:r>
            <a:r>
              <a:rPr lang="cs-CZ" altLang="cs-CZ" sz="1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unii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cs-CZ" altLang="cs-CZ" sz="1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…a zajistit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cs-CZ" altLang="cs-CZ" sz="14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 err="1">
                <a:solidFill>
                  <a:srgbClr val="00A249"/>
                </a:solidFill>
              </a:rPr>
              <a:t>účinné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fungování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vnitřního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trhu</a:t>
            </a:r>
            <a:endParaRPr lang="en-US" sz="1400" b="1" dirty="0">
              <a:solidFill>
                <a:srgbClr val="00A249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00A249"/>
                </a:solidFill>
              </a:rPr>
              <a:t>a </a:t>
            </a:r>
            <a:r>
              <a:rPr lang="en-US" sz="1400" b="1" dirty="0" err="1">
                <a:solidFill>
                  <a:srgbClr val="00A249"/>
                </a:solidFill>
              </a:rPr>
              <a:t>zároveň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i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 smtClean="0">
                <a:solidFill>
                  <a:srgbClr val="00A249"/>
                </a:solidFill>
              </a:rPr>
              <a:t>vysok</a:t>
            </a:r>
            <a:r>
              <a:rPr lang="cs-CZ" sz="1400" b="1" dirty="0" smtClean="0">
                <a:solidFill>
                  <a:srgbClr val="00A249"/>
                </a:solidFill>
              </a:rPr>
              <a:t>ou</a:t>
            </a:r>
            <a:r>
              <a:rPr lang="en-US" sz="1400" b="1" dirty="0" smtClean="0">
                <a:solidFill>
                  <a:srgbClr val="00A249"/>
                </a:solidFill>
              </a:rPr>
              <a:t> </a:t>
            </a:r>
            <a:r>
              <a:rPr lang="en-US" sz="1400" b="1" dirty="0" err="1" smtClean="0">
                <a:solidFill>
                  <a:srgbClr val="00A249"/>
                </a:solidFill>
              </a:rPr>
              <a:t>mír</a:t>
            </a:r>
            <a:r>
              <a:rPr lang="cs-CZ" sz="1400" b="1" dirty="0" smtClean="0">
                <a:solidFill>
                  <a:srgbClr val="00A249"/>
                </a:solidFill>
              </a:rPr>
              <a:t>u</a:t>
            </a:r>
            <a:r>
              <a:rPr lang="en-US" sz="1400" b="1" dirty="0" smtClean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ochrany</a:t>
            </a:r>
            <a:r>
              <a:rPr lang="en-US" sz="1400" b="1" dirty="0">
                <a:solidFill>
                  <a:srgbClr val="00A249"/>
                </a:solidFill>
              </a:rPr>
              <a:t> </a:t>
            </a:r>
            <a:r>
              <a:rPr lang="en-US" sz="1400" b="1" dirty="0" err="1">
                <a:solidFill>
                  <a:srgbClr val="00A249"/>
                </a:solidFill>
              </a:rPr>
              <a:t>spotřebitele</a:t>
            </a:r>
            <a:r>
              <a:rPr lang="en-US" sz="1400" b="1" dirty="0">
                <a:solidFill>
                  <a:srgbClr val="00A249"/>
                </a:solidFill>
              </a:rPr>
              <a:t>.</a:t>
            </a:r>
            <a:endParaRPr lang="cs-CZ" altLang="cs-CZ" sz="1400" b="1" u="sng" dirty="0" smtClean="0">
              <a:solidFill>
                <a:srgbClr val="00A2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849" y="5013176"/>
            <a:ext cx="1944632" cy="14401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876341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12177</TotalTime>
  <Words>2384</Words>
  <Application>Microsoft Office PowerPoint</Application>
  <PresentationFormat>Předvádění na obrazovce (4:3)</PresentationFormat>
  <Paragraphs>532</Paragraphs>
  <Slides>39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Prezentace aplikace PowerPoint</vt:lpstr>
      <vt:lpstr>Informace o potravinách</vt:lpstr>
      <vt:lpstr>Vodítka SZPI ke zdravotním a výživovým tvrzením</vt:lpstr>
      <vt:lpstr>Pojmy a definice</vt:lpstr>
      <vt:lpstr>Tvrzení a „Tvrzení“</vt:lpstr>
      <vt:lpstr>1169/2011 a „Léčebná tvrzení“</vt:lpstr>
      <vt:lpstr>Co je „léčebné tvrzení“_</vt:lpstr>
      <vt:lpstr> Informace/tvrzení nespadající do rámce nařízení 1924/2006   CO NENÍ zdravotní ani výživové tvrzení</vt:lpstr>
      <vt:lpstr>Prezentace aplikace PowerPoint</vt:lpstr>
      <vt:lpstr>Působnost nařízení  </vt:lpstr>
      <vt:lpstr>Obecné zásady pro všechna tvrzení</vt:lpstr>
      <vt:lpstr>Omezení používání zdravotních a výživových tvrzení pro některé kategorie potravin</vt:lpstr>
      <vt:lpstr>Prezentace aplikace PowerPoint</vt:lpstr>
      <vt:lpstr>Výživové tvrzení </vt:lpstr>
      <vt:lpstr>Příklady výživových tvrzení</vt:lpstr>
      <vt:lpstr>Prezentace aplikace PowerPoint</vt:lpstr>
      <vt:lpstr>Srovnávací tvrzení</vt:lpstr>
      <vt:lpstr>Zdravotní tvrzení</vt:lpstr>
      <vt:lpstr>Zdravotní tvrzení na principu zákazu</vt:lpstr>
      <vt:lpstr>Zvláštní podmínky pro uvádění zdravotních tvrzení </vt:lpstr>
      <vt:lpstr>Co je zcela zakázáno?</vt:lpstr>
      <vt:lpstr>Zdravotní tvrzení podle čl. 13 „funkční tvrzení“</vt:lpstr>
      <vt:lpstr>Zdravotní tvrzení podle čl. 14 </vt:lpstr>
      <vt:lpstr>Nespecifická tvrzení  (článek 10, odstavec 3 Nařízení 1924/2006)</vt:lpstr>
      <vt:lpstr>Vodítka pro aplikaci nařízení 1924/2006</vt:lpstr>
      <vt:lpstr>Aktuální stav k 17.9.2016</vt:lpstr>
      <vt:lpstr>Schválená tvrzení</vt:lpstr>
      <vt:lpstr>Neschválená tvrzení</vt:lpstr>
      <vt:lpstr>Kde hledat seznamy schválených i neschválených ZT?</vt:lpstr>
      <vt:lpstr>Prezentace aplikace PowerPoint</vt:lpstr>
      <vt:lpstr>Tvrzení On hold</vt:lpstr>
      <vt:lpstr>On Hold seznam na webových stránkách Evropské komise </vt:lpstr>
      <vt:lpstr>Vodítka SZPI, příloha 4</vt:lpstr>
      <vt:lpstr>Mezirezortní skupina pro aplikaci nařízení 1924/2006</vt:lpstr>
      <vt:lpstr>Reakce na aplikaci nařízení 1924/2006  a zkušenosti SZPI</vt:lpstr>
      <vt:lpstr>Úkol 1  Je v textu zdravotní nebo léčebné tvrzení?  </vt:lpstr>
      <vt:lpstr>Úkol 2 Je v textu zdravotní nebo léčebné tvrzení?  </vt:lpstr>
      <vt:lpstr>Právní základ</vt:lpstr>
      <vt:lpstr>Prezentace aplikace PowerPoint</vt:lpstr>
    </vt:vector>
  </TitlesOfParts>
  <Company>CZPI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zemědělská a potravinářská inspekce</dc:title>
  <dc:creator>Pavla Burešová</dc:creator>
  <cp:lastModifiedBy>Bellofattová Miriam, Ing.</cp:lastModifiedBy>
  <cp:revision>779</cp:revision>
  <cp:lastPrinted>2014-11-10T08:21:37Z</cp:lastPrinted>
  <dcterms:created xsi:type="dcterms:W3CDTF">2003-01-03T13:58:51Z</dcterms:created>
  <dcterms:modified xsi:type="dcterms:W3CDTF">2016-11-04T12:38:01Z</dcterms:modified>
</cp:coreProperties>
</file>