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4AF50-EBDA-4B0B-999B-EA8168642C1E}" type="datetimeFigureOut">
              <a:rPr lang="cs-CZ" smtClean="0"/>
              <a:pPr/>
              <a:t>15.2.2017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0337F-3E57-4D5E-8972-5F1F7F9BE5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4AF50-EBDA-4B0B-999B-EA8168642C1E}" type="datetimeFigureOut">
              <a:rPr lang="cs-CZ" smtClean="0"/>
              <a:pPr/>
              <a:t>15.2.2017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0337F-3E57-4D5E-8972-5F1F7F9BE5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4AF50-EBDA-4B0B-999B-EA8168642C1E}" type="datetimeFigureOut">
              <a:rPr lang="cs-CZ" smtClean="0"/>
              <a:pPr/>
              <a:t>15.2.2017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0337F-3E57-4D5E-8972-5F1F7F9BE5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4AF50-EBDA-4B0B-999B-EA8168642C1E}" type="datetimeFigureOut">
              <a:rPr lang="cs-CZ" smtClean="0"/>
              <a:pPr/>
              <a:t>15.2.2017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0337F-3E57-4D5E-8972-5F1F7F9BE5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4AF50-EBDA-4B0B-999B-EA8168642C1E}" type="datetimeFigureOut">
              <a:rPr lang="cs-CZ" smtClean="0"/>
              <a:pPr/>
              <a:t>15.2.2017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0337F-3E57-4D5E-8972-5F1F7F9BE5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4AF50-EBDA-4B0B-999B-EA8168642C1E}" type="datetimeFigureOut">
              <a:rPr lang="cs-CZ" smtClean="0"/>
              <a:pPr/>
              <a:t>15.2.2017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0337F-3E57-4D5E-8972-5F1F7F9BE5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4AF50-EBDA-4B0B-999B-EA8168642C1E}" type="datetimeFigureOut">
              <a:rPr lang="cs-CZ" smtClean="0"/>
              <a:pPr/>
              <a:t>15.2.2017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0337F-3E57-4D5E-8972-5F1F7F9BE5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4AF50-EBDA-4B0B-999B-EA8168642C1E}" type="datetimeFigureOut">
              <a:rPr lang="cs-CZ" smtClean="0"/>
              <a:pPr/>
              <a:t>15.2.2017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0337F-3E57-4D5E-8972-5F1F7F9BE5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4AF50-EBDA-4B0B-999B-EA8168642C1E}" type="datetimeFigureOut">
              <a:rPr lang="cs-CZ" smtClean="0"/>
              <a:pPr/>
              <a:t>15.2.2017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0337F-3E57-4D5E-8972-5F1F7F9BE5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4AF50-EBDA-4B0B-999B-EA8168642C1E}" type="datetimeFigureOut">
              <a:rPr lang="cs-CZ" smtClean="0"/>
              <a:pPr/>
              <a:t>15.2.2017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0337F-3E57-4D5E-8972-5F1F7F9BE5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4AF50-EBDA-4B0B-999B-EA8168642C1E}" type="datetimeFigureOut">
              <a:rPr lang="cs-CZ" smtClean="0"/>
              <a:pPr/>
              <a:t>15.2.2017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0337F-3E57-4D5E-8972-5F1F7F9BE5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4AF50-EBDA-4B0B-999B-EA8168642C1E}" type="datetimeFigureOut">
              <a:rPr lang="cs-CZ" smtClean="0"/>
              <a:pPr/>
              <a:t>15.2.2017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0337F-3E57-4D5E-8972-5F1F7F9BE5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522721" y="881373"/>
          <a:ext cx="7381440" cy="3996588"/>
        </p:xfrm>
        <a:graphic>
          <a:graphicData uri="http://schemas.openxmlformats.org/drawingml/2006/table">
            <a:tbl>
              <a:tblPr/>
              <a:tblGrid>
                <a:gridCol w="1177920"/>
                <a:gridCol w="3915360"/>
                <a:gridCol w="2288160"/>
              </a:tblGrid>
              <a:tr h="3070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Živina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28452" marR="28452" marT="26344" marB="2634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Funkce (dle schválených tvrzení)</a:t>
                      </a:r>
                    </a:p>
                  </a:txBody>
                  <a:tcPr marL="28452" marR="28452" marT="26344" marB="2634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Významný zdroj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28452" marR="28452" marT="26344" marB="2634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6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Vitamin A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28452" marR="28452" marT="26344" marB="2634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Přispívá k udržení normálního stavu pokožky a zraku, funkci imunitního systému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28452" marR="28452" marT="26344" marB="2634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Játra mladých zvířat, tuňák, vejce, tvrdý sýr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28452" marR="28452" marT="26344" marB="2634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6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Karoteny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28452" marR="28452" marT="26344" marB="2634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Provitamin vitaminu A - tzn. z karotenů se tvoří vitamin A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28452" marR="28452" marT="26344" marB="2634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Mrkev, rajčata, listová zelenina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28452" marR="28452" marT="26344" marB="2634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249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Vitamin D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28452" marR="28452" marT="26344" marB="2634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Přispívá k normálnímu využití vápníku a fosforu, udržení normálního stavu kostí a zubů, činnosti svalů, imunitního systému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28452" marR="28452" marT="26344" marB="2634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Tresčí játra*, ryby, vejce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*</a:t>
                      </a: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Calibri" pitchFamily="34" charset="0"/>
                        </a:rPr>
                        <a:t> Vybírejte si je dle původu – produkty ze znečištěných oblastí (např. Pobaltí) nejsou vhodným zdrojem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Calibri" pitchFamily="34" charset="0"/>
                      </a:endParaRPr>
                    </a:p>
                  </a:txBody>
                  <a:tcPr marL="28452" marR="28452" marT="26344" marB="2634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0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Vitamin E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28452" marR="28452" marT="26344" marB="2634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Pomáhá ochraně buněk jako antioxidant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28452" marR="28452" marT="26344" marB="2634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Ořechy, slunečnicová semena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28452" marR="28452" marT="26344" marB="2634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6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Vitamin K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28452" marR="28452" marT="26344" marB="2634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Přispívá k normální srážlivosti krve a k udržení normálního stavu kostí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28452" marR="28452" marT="26344" marB="2634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Zelená listová zelenina, brokolice, květák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28452" marR="28452" marT="26344" marB="2634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391681" y="423405"/>
          <a:ext cx="7446240" cy="6362682"/>
        </p:xfrm>
        <a:graphic>
          <a:graphicData uri="http://schemas.openxmlformats.org/drawingml/2006/table">
            <a:tbl>
              <a:tblPr/>
              <a:tblGrid>
                <a:gridCol w="1189440"/>
                <a:gridCol w="3948480"/>
                <a:gridCol w="2308320"/>
              </a:tblGrid>
              <a:tr h="3070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Živina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28452" marR="28452" marT="26351" marB="263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Funkce (dle schválených tvrzení)</a:t>
                      </a:r>
                    </a:p>
                  </a:txBody>
                  <a:tcPr marL="28452" marR="28452" marT="26351" marB="263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Významný zdroj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28452" marR="28452" marT="26351" marB="263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65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Thiamin (vitamin B1)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28452" marR="28452" marT="26351" marB="263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Podporuje normální látkovou přeměnu živin na energii, činnosti nervové soustavy, psychické činnosti a činnosti srdce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28452" marR="28452" marT="26351" marB="263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Kvasnice, maso, luštěniny, celozrnné obiloviny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28452" marR="28452" marT="26351" marB="263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0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Riboflavin (vitamin B2)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28452" marR="28452" marT="26351" marB="263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Přispívá k normální látkové přeměně živin na energii, činnosti nervové soustavy, udržení normálního stavu sliznic a pokožky, stavu zraku a metabolismu železa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28452" marR="28452" marT="26351" marB="263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Kvasnice, játra mladých zvířat, vejce, mléčné výrobky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28452" marR="28452" marT="26351" marB="263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0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Niacin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28452" marR="28452" marT="26351" marB="263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Přispívá k normální látkové přeměně živin na energii, činnosti nervové soustavy, psychické činnosti, udržení normálního stavu sliznic a pokožky, přispívá ke snížení míry únavy a vyčerpání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28452" marR="28452" marT="26351" marB="263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Maso, celozrnné obiloviny, kvasnice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28452" marR="28452" marT="26351" marB="263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98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Pyridoxin (Vitamin B6)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28452" marR="28452" marT="26351" marB="263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Podílí se při normální látkové přeměně živin na energii, metabolismu bílkovin a glykogenu, činnosti nervové soustavy, psychické činnosti, tvorbě červených krvinek, funkci imunitního systému, snížení míry únavy a vyčerpání, přispívá k regulaci hormonální aktivity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28452" marR="28452" marT="26351" marB="263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Maso, luštěniny, kvasnice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28452" marR="28452" marT="26351" marB="263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0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Kobalamin (vitamin B12)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28452" marR="28452" marT="26351" marB="263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Přispívá k normální činnosti nervové soustavy, tvorbě červených krvinek, normální funkci imunitního systému a látkové přeměně živin na energii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28452" marR="28452" marT="26351" marB="263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Játra mladých zvířat, vejce, maso, mléčné výrobky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28452" marR="28452" marT="26351" marB="2635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456481" y="1142040"/>
          <a:ext cx="7577280" cy="3558635"/>
        </p:xfrm>
        <a:graphic>
          <a:graphicData uri="http://schemas.openxmlformats.org/drawingml/2006/table">
            <a:tbl>
              <a:tblPr/>
              <a:tblGrid>
                <a:gridCol w="1209600"/>
                <a:gridCol w="4019040"/>
                <a:gridCol w="2348640"/>
              </a:tblGrid>
              <a:tr h="3070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Živina</a:t>
                      </a:r>
                      <a:endParaRPr kumimoji="0" lang="cs-CZ" altLang="cs-CZ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28452" marR="28452" marT="26326" marB="263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Funkce (dle schválených tvrzení)</a:t>
                      </a:r>
                    </a:p>
                  </a:txBody>
                  <a:tcPr marL="28452" marR="28452" marT="26326" marB="263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Významný zdroj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28452" marR="28452" marT="26326" marB="263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02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Folát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(Kyselina listová)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Calibri" pitchFamily="34" charset="0"/>
                      </a:endParaRPr>
                    </a:p>
                  </a:txBody>
                  <a:tcPr marL="28452" marR="28452" marT="26326" marB="263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Podílí se na normální krvetvorbě, funkci imunitního systému, psychické činnosti, snížení míry únavy a vyčerpání, přispívá k růstu zárodečných tkání během těhotenství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28452" marR="28452" marT="26326" marB="263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Játra mladých zvířat, luštěniny, listová zelenina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28452" marR="28452" marT="26326" marB="263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333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Vitamin C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28452" marR="28452" marT="26326" marB="263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Přispívá k udržení normální funkce imunitního systému, tvorbě kolagenu pro normální </a:t>
                      </a:r>
                      <a:r>
                        <a:rPr kumimoji="0" lang="cs-CZ" alt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funkci </a:t>
                      </a: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krevních cév, </a:t>
                      </a:r>
                      <a:r>
                        <a:rPr kumimoji="0" lang="cs-CZ" alt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kostí, chrupavek, dásní, kůže a zubů, přispívá k normální látkové přeměně živin na energii, činnosti nervové soustavy, psychické činnosti, přispívá k ochraně buněk jako antioxidant, přispívá ke snížení míry únavy a vyčerpání, zvyšuje vstřebávání železa</a:t>
                      </a:r>
                      <a:endParaRPr kumimoji="0" lang="cs-CZ" altLang="cs-CZ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28452" marR="28452" marT="26326" marB="263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Černý rybíz, paprika, citrusy, brambory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28452" marR="28452" marT="26326" marB="263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522720" y="1860675"/>
          <a:ext cx="7315200" cy="4626420"/>
        </p:xfrm>
        <a:graphic>
          <a:graphicData uri="http://schemas.openxmlformats.org/drawingml/2006/table">
            <a:tbl>
              <a:tblPr/>
              <a:tblGrid>
                <a:gridCol w="828000"/>
                <a:gridCol w="4127040"/>
                <a:gridCol w="2360160"/>
              </a:tblGrid>
              <a:tr h="3244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Živina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37822" marR="37822" marT="35015" marB="350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Funkce (dle schválených tvrzení)</a:t>
                      </a:r>
                    </a:p>
                  </a:txBody>
                  <a:tcPr marL="37822" marR="37822" marT="35015" marB="350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Významný zdroj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37822" marR="37822" marT="35015" marB="350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38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Vápník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37822" marR="37822" marT="35015" marB="350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Potřebný pro udržení normálního stavu kostí a zubů, přispívá k normální srážlivosti krve, činnosti svalů, funkci nervových přenosů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37822" marR="37822" marT="35015" marB="350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Mléko a mléčné výrobky, brukvovitá zelenina, sardinky s kostmi, mák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37822" marR="37822" marT="35015" marB="350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38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Fosfor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37822" marR="37822" marT="35015" marB="350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Přispívá k udržení normální látkové přeměně živin na energii, stavu kostí a zubů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37822" marR="37822" marT="35015" marB="350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Mléko a mléčné výrobky, luštěniny, maso, vejce, olejnatá semena a ořechy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37822" marR="37822" marT="35015" marB="350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89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Draslík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37822" marR="37822" marT="35015" marB="350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Napomáhá normální činnosti nervové soustavy, svalů a udržení normální hladiny krevního tlaku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37822" marR="37822" marT="35015" marB="350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Luštěniny, ořechy, zelenina a ovoce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37822" marR="37822" marT="35015" marB="350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75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Sodík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37822" marR="37822" marT="35015" marB="350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Snížená konzumace přispívá k udržení normálního krevního tlaku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37822" marR="37822" marT="35015" marB="350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Sůl a potraviny obsahující sůl, přídatné látky se sodíkem či minerální vody obsahující vysoké množství sodíku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37822" marR="37822" marT="35015" marB="350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38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Hořčík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37822" marR="37822" marT="35015" marB="350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Podporuje normální psychickou činnosti, snížení míry únavy a vyčerpání, udržení normálního stavu kostí a zubů a činnosti svalů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37822" marR="37822" marT="35015" marB="350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Ořechy, olejnatá semena, kakao, celozrnné obiloviny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37822" marR="37822" marT="35015" marB="350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1407" name="Nadpis 4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r>
              <a:rPr lang="cs-CZ" altLang="cs-CZ" cap="none" smtClean="0">
                <a:ea typeface="ＭＳ Ｐゴシック" pitchFamily="34" charset="-128"/>
              </a:rPr>
              <a:t>MINERÁLNÍ LÁTKY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Nadpis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r>
              <a:rPr lang="cs-CZ" altLang="cs-CZ" cap="none" smtClean="0">
                <a:ea typeface="ＭＳ Ｐゴシック" pitchFamily="34" charset="-128"/>
              </a:rPr>
              <a:t>STOPOVÉ PRVKY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522720" y="1991730"/>
          <a:ext cx="7446240" cy="3504860"/>
        </p:xfrm>
        <a:graphic>
          <a:graphicData uri="http://schemas.openxmlformats.org/drawingml/2006/table">
            <a:tbl>
              <a:tblPr/>
              <a:tblGrid>
                <a:gridCol w="842400"/>
                <a:gridCol w="4201920"/>
                <a:gridCol w="2401920"/>
              </a:tblGrid>
              <a:tr h="324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Živina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37822" marR="37822" marT="35018" marB="350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Funkce (dle schválených tvrzení)</a:t>
                      </a:r>
                    </a:p>
                  </a:txBody>
                  <a:tcPr marL="37822" marR="37822" marT="35018" marB="350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Významný zdroj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37822" marR="37822" marT="35018" marB="350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89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Železo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37822" marR="37822" marT="35018" marB="350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Přispívá k normální krvetvorbě, přenosu kyslíku v těle a ke snížení míry únavy a vyčerpání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37822" marR="37822" marT="35018" marB="350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Játra mladých zvířat, maso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37822" marR="37822" marT="35018" marB="350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38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Jód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37822" marR="37822" marT="35018" marB="350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Podílí se na normální činnosti nervové soustavy, udržení normálního stavu pokožky a normální činnosti štítné žlázy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37822" marR="37822" marT="35018" marB="350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Ryby a plody moře, mléko a mléčné výrobky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37822" marR="37822" marT="35018" marB="350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89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Zinek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37822" marR="37822" marT="35018" marB="350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Přispívá k normální látkové přeměně živin, udržení normálního stavu pokožky, vlasů, nehtů, kostí, zraku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37822" marR="37822" marT="35018" marB="350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Maso, tvrdý sýr, vejce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37822" marR="37822" marT="35018" marB="350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75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Selen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37822" marR="37822" marT="35018" marB="350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Arial" pitchFamily="34" charset="0"/>
                          <a:cs typeface="Calibri" pitchFamily="34" charset="0"/>
                        </a:rPr>
                        <a:t>Podporuje  udržení normálního stavu vlasů, nehtů, funkci imunitního systému, činnosti štítné žlázy, ochranu buněk jako antioxidant, přispívá k normální spermatogenezi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Calibri" pitchFamily="34" charset="0"/>
                      </a:endParaRPr>
                    </a:p>
                  </a:txBody>
                  <a:tcPr marL="37822" marR="37822" marT="35018" marB="350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Mořské ryby</a:t>
                      </a:r>
                      <a:endParaRPr kumimoji="0" lang="cs-CZ" altLang="cs-CZ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37822" marR="37822" marT="35018" marB="350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570</Words>
  <Application>Microsoft Office PowerPoint</Application>
  <PresentationFormat>Předvádění na obrazovce (4:3)</PresentationFormat>
  <Paragraphs>82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Snímek 1</vt:lpstr>
      <vt:lpstr>Snímek 2</vt:lpstr>
      <vt:lpstr>Snímek 3</vt:lpstr>
      <vt:lpstr>MINERÁLNÍ LÁTKY</vt:lpstr>
      <vt:lpstr>STOPOVÉ PRVKY</vt:lpstr>
    </vt:vector>
  </TitlesOfParts>
  <Company>Masaryk Memorial Cancer Institute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suchodolova</dc:creator>
  <cp:lastModifiedBy>suchodolova</cp:lastModifiedBy>
  <cp:revision>4</cp:revision>
  <dcterms:created xsi:type="dcterms:W3CDTF">2016-10-19T11:03:21Z</dcterms:created>
  <dcterms:modified xsi:type="dcterms:W3CDTF">2017-02-15T07:29:22Z</dcterms:modified>
</cp:coreProperties>
</file>