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63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06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56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90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638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32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226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20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3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70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07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4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49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79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64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3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ACB5185-22C0-435A-A180-ABE5AAC422CF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61B715A-31A7-47D7-AAED-E9E23150F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7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Akuzativy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6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Vyjádření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určení strany se vyjadřuje opisem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174294"/>
              </p:ext>
            </p:extLst>
          </p:nvPr>
        </p:nvGraphicFramePr>
        <p:xfrm>
          <a:off x="1471660" y="3755390"/>
          <a:ext cx="8127999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9334"/>
                <a:gridCol w="3111909"/>
                <a:gridCol w="185675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vpravo,</a:t>
                      </a: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 pravý</a:t>
                      </a:r>
                      <a:endParaRPr lang="cs-CZ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lateris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dextri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l.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dx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vlevo, levý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lateris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sinistri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l. sin.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 obou stranách, </a:t>
                      </a:r>
                      <a:r>
                        <a:rPr lang="cs-CZ" sz="2400" b="0" baseline="0" dirty="0" err="1" smtClean="0">
                          <a:solidFill>
                            <a:schemeClr val="tx1"/>
                          </a:solidFill>
                        </a:rPr>
                        <a:t>oboustraný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lateris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utriusque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l.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utr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Vyjádření stupně poranění,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pomocí </a:t>
            </a:r>
            <a:r>
              <a:rPr lang="cs-CZ" sz="2800" dirty="0" err="1" smtClean="0"/>
              <a:t>genit</a:t>
            </a:r>
            <a:r>
              <a:rPr lang="cs-CZ" sz="2800" dirty="0" smtClean="0"/>
              <a:t>. tvaru spojení substantiva </a:t>
            </a:r>
            <a:r>
              <a:rPr lang="cs-CZ" sz="2800" i="1" dirty="0" smtClean="0"/>
              <a:t>gradus</a:t>
            </a:r>
            <a:r>
              <a:rPr lang="cs-CZ" sz="2800" dirty="0" smtClean="0"/>
              <a:t> s adjektivem v komparativu, superlativu, resp. číslovkou</a:t>
            </a:r>
          </a:p>
          <a:p>
            <a:r>
              <a:rPr lang="cs-CZ" sz="2800" dirty="0" smtClean="0"/>
              <a:t>ruptura </a:t>
            </a:r>
            <a:r>
              <a:rPr lang="cs-CZ" sz="2800" dirty="0" err="1" smtClean="0"/>
              <a:t>lienis</a:t>
            </a:r>
            <a:r>
              <a:rPr lang="cs-CZ" sz="2800" dirty="0" smtClean="0"/>
              <a:t> </a:t>
            </a:r>
            <a:r>
              <a:rPr lang="cs-CZ" sz="2800" b="1" i="1" dirty="0" smtClean="0"/>
              <a:t>gradus </a:t>
            </a:r>
            <a:r>
              <a:rPr lang="cs-CZ" sz="2800" b="1" i="1" dirty="0" err="1" smtClean="0"/>
              <a:t>minoris</a:t>
            </a:r>
            <a:r>
              <a:rPr lang="cs-CZ" sz="2800" b="1" i="1" dirty="0" smtClean="0"/>
              <a:t>/</a:t>
            </a:r>
            <a:r>
              <a:rPr lang="cs-CZ" sz="2800" b="1" i="1" dirty="0" err="1" smtClean="0"/>
              <a:t>majoris</a:t>
            </a:r>
            <a:r>
              <a:rPr lang="cs-CZ" sz="2800" b="1" i="1" dirty="0" smtClean="0"/>
              <a:t>/</a:t>
            </a:r>
            <a:r>
              <a:rPr lang="cs-CZ" sz="2800" b="1" i="1" dirty="0" err="1" smtClean="0"/>
              <a:t>maximi</a:t>
            </a:r>
            <a:endParaRPr lang="cs-CZ" sz="2800" b="1" i="1" dirty="0" smtClean="0"/>
          </a:p>
          <a:p>
            <a:r>
              <a:rPr lang="cs-CZ" sz="2800" dirty="0" err="1" smtClean="0"/>
              <a:t>asthma</a:t>
            </a:r>
            <a:r>
              <a:rPr lang="cs-CZ" sz="2800" dirty="0" smtClean="0"/>
              <a:t> </a:t>
            </a:r>
            <a:r>
              <a:rPr lang="cs-CZ" sz="2800" dirty="0" err="1" smtClean="0"/>
              <a:t>bronchiale</a:t>
            </a:r>
            <a:r>
              <a:rPr lang="cs-CZ" sz="2800" dirty="0" smtClean="0"/>
              <a:t> </a:t>
            </a:r>
            <a:r>
              <a:rPr lang="cs-CZ" sz="2800" b="1" i="1" dirty="0" smtClean="0"/>
              <a:t>gradus </a:t>
            </a:r>
            <a:r>
              <a:rPr lang="cs-CZ" sz="2800" b="1" i="1" dirty="0" err="1" smtClean="0"/>
              <a:t>primi</a:t>
            </a:r>
            <a:r>
              <a:rPr lang="cs-CZ" sz="2800" b="1" i="1" dirty="0" smtClean="0"/>
              <a:t>/</a:t>
            </a:r>
            <a:r>
              <a:rPr lang="cs-CZ" sz="2800" b="1" i="1" dirty="0" err="1" smtClean="0"/>
              <a:t>secundi</a:t>
            </a:r>
            <a:r>
              <a:rPr lang="cs-CZ" sz="2800" b="1" i="1" dirty="0" smtClean="0"/>
              <a:t>/</a:t>
            </a:r>
            <a:r>
              <a:rPr lang="cs-CZ" sz="2800" b="1" i="1" dirty="0" err="1" smtClean="0"/>
              <a:t>tertii</a:t>
            </a:r>
            <a:endParaRPr lang="cs-CZ" sz="2800" b="1" i="1" dirty="0"/>
          </a:p>
        </p:txBody>
      </p:sp>
    </p:spTree>
    <p:extLst>
      <p:ext uri="{BB962C8B-B14F-4D97-AF65-F5344CB8AC3E}">
        <p14:creationId xmlns:p14="http://schemas.microsoft.com/office/powerpoint/2010/main" val="28145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Koncovky se specifickým významem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cs-CZ" sz="2800" dirty="0" err="1" smtClean="0"/>
              <a:t>itis</a:t>
            </a:r>
            <a:r>
              <a:rPr lang="cs-CZ" sz="2800" dirty="0" smtClean="0"/>
              <a:t>/</a:t>
            </a:r>
            <a:r>
              <a:rPr lang="cs-CZ" sz="2800" dirty="0" err="1" smtClean="0"/>
              <a:t>itidis</a:t>
            </a:r>
            <a:r>
              <a:rPr lang="cs-CZ" sz="2800" dirty="0" smtClean="0"/>
              <a:t> (f.) = zánětlivé onemocnění</a:t>
            </a:r>
          </a:p>
          <a:p>
            <a:pPr lvl="1"/>
            <a:r>
              <a:rPr lang="cs-CZ" sz="2600" dirty="0" smtClean="0"/>
              <a:t>hepatitis = zánětlivé onemocnění jater</a:t>
            </a:r>
          </a:p>
          <a:p>
            <a:r>
              <a:rPr lang="cs-CZ" sz="2800" dirty="0" smtClean="0"/>
              <a:t>-</a:t>
            </a:r>
            <a:r>
              <a:rPr lang="cs-CZ" sz="2800" dirty="0" err="1" smtClean="0"/>
              <a:t>oma</a:t>
            </a:r>
            <a:r>
              <a:rPr lang="cs-CZ" sz="2800" dirty="0" smtClean="0"/>
              <a:t>/</a:t>
            </a:r>
            <a:r>
              <a:rPr lang="cs-CZ" sz="2800" dirty="0" err="1" smtClean="0"/>
              <a:t>omatis</a:t>
            </a:r>
            <a:r>
              <a:rPr lang="cs-CZ" sz="2800" dirty="0" smtClean="0"/>
              <a:t> (n.) = nádorové onemocnění</a:t>
            </a:r>
          </a:p>
          <a:p>
            <a:pPr lvl="1"/>
            <a:r>
              <a:rPr lang="cs-CZ" sz="2600" dirty="0" err="1" smtClean="0"/>
              <a:t>myoma</a:t>
            </a:r>
            <a:r>
              <a:rPr lang="cs-CZ" sz="2600" dirty="0" smtClean="0"/>
              <a:t> = svalový nádor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7470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Klinická eponyma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pojmenování nemocí, úrazů atd. dle vlastních jmen osobností</a:t>
            </a:r>
          </a:p>
          <a:p>
            <a:pPr lvl="1"/>
            <a:r>
              <a:rPr lang="cs-CZ" sz="2600" dirty="0" smtClean="0"/>
              <a:t>facies </a:t>
            </a:r>
            <a:r>
              <a:rPr lang="cs-CZ" sz="2600" dirty="0" err="1" smtClean="0"/>
              <a:t>Hippocratica</a:t>
            </a:r>
            <a:r>
              <a:rPr lang="cs-CZ" sz="2600" dirty="0" smtClean="0"/>
              <a:t>, </a:t>
            </a:r>
            <a:r>
              <a:rPr lang="cs-CZ" sz="2600" dirty="0" err="1" smtClean="0"/>
              <a:t>morbus</a:t>
            </a:r>
            <a:r>
              <a:rPr lang="cs-CZ" sz="2600" dirty="0" smtClean="0"/>
              <a:t> Crohn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804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 klinické diagnózy typické užívání zkratek</a:t>
            </a:r>
          </a:p>
          <a:p>
            <a:pPr lvl="1"/>
            <a:r>
              <a:rPr lang="cs-CZ" sz="2600" dirty="0" smtClean="0"/>
              <a:t>CA = </a:t>
            </a:r>
            <a:r>
              <a:rPr lang="cs-CZ" sz="2600" dirty="0" err="1" smtClean="0"/>
              <a:t>carcinoma</a:t>
            </a:r>
            <a:endParaRPr lang="cs-CZ" sz="2600" dirty="0" smtClean="0"/>
          </a:p>
          <a:p>
            <a:pPr lvl="1"/>
            <a:r>
              <a:rPr lang="cs-CZ" sz="2600" dirty="0" smtClean="0"/>
              <a:t>fr. </a:t>
            </a:r>
            <a:r>
              <a:rPr lang="cs-CZ" sz="2600" dirty="0" err="1" smtClean="0"/>
              <a:t>colli</a:t>
            </a:r>
            <a:r>
              <a:rPr lang="cs-CZ" sz="2600" dirty="0" smtClean="0"/>
              <a:t> </a:t>
            </a:r>
            <a:r>
              <a:rPr lang="cs-CZ" sz="2600" dirty="0" err="1" smtClean="0"/>
              <a:t>femoris</a:t>
            </a:r>
            <a:r>
              <a:rPr lang="cs-CZ" sz="2600" dirty="0" smtClean="0"/>
              <a:t> l. sin. = fraktura </a:t>
            </a:r>
            <a:r>
              <a:rPr lang="cs-CZ" sz="2600" dirty="0" err="1" smtClean="0"/>
              <a:t>colli</a:t>
            </a:r>
            <a:r>
              <a:rPr lang="cs-CZ" sz="2600" dirty="0" smtClean="0"/>
              <a:t> </a:t>
            </a:r>
            <a:r>
              <a:rPr lang="cs-CZ" sz="2600" dirty="0" err="1" smtClean="0"/>
              <a:t>femoris</a:t>
            </a:r>
            <a:r>
              <a:rPr lang="cs-CZ" sz="2600" dirty="0" smtClean="0"/>
              <a:t> </a:t>
            </a:r>
            <a:r>
              <a:rPr lang="cs-CZ" sz="2600" dirty="0" err="1" smtClean="0"/>
              <a:t>lateris</a:t>
            </a:r>
            <a:r>
              <a:rPr lang="cs-CZ" sz="2600" dirty="0" smtClean="0"/>
              <a:t> </a:t>
            </a:r>
            <a:r>
              <a:rPr lang="cs-CZ" sz="2600" dirty="0" err="1" smtClean="0"/>
              <a:t>sinistri</a:t>
            </a:r>
            <a:endParaRPr lang="cs-CZ" sz="2600" dirty="0" smtClean="0"/>
          </a:p>
          <a:p>
            <a:pPr lvl="1"/>
            <a:r>
              <a:rPr lang="cs-CZ" sz="2600" dirty="0" smtClean="0"/>
              <a:t>st. p. APPE = status post </a:t>
            </a:r>
            <a:r>
              <a:rPr lang="cs-CZ" sz="2600" dirty="0" err="1" smtClean="0"/>
              <a:t>appendectomiam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602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679544"/>
              </p:ext>
            </p:extLst>
          </p:nvPr>
        </p:nvGraphicFramePr>
        <p:xfrm>
          <a:off x="1760908" y="3110127"/>
          <a:ext cx="815545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130"/>
                <a:gridCol w="1913263"/>
                <a:gridCol w="1897087"/>
                <a:gridCol w="2884979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1.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v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na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raph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diab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t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ven-</a:t>
                      </a:r>
                      <a:r>
                        <a:rPr lang="cs-CZ" sz="2800" b="1" dirty="0" err="1" smtClean="0"/>
                        <a:t>am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raph-</a:t>
                      </a:r>
                      <a:r>
                        <a:rPr lang="cs-CZ" sz="2800" b="1" dirty="0" err="1" smtClean="0"/>
                        <a:t>ēn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diab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t-</a:t>
                      </a:r>
                      <a:r>
                        <a:rPr lang="cs-CZ" sz="2800" b="1" dirty="0" err="1" smtClean="0"/>
                        <a:t>am</a:t>
                      </a:r>
                      <a:r>
                        <a:rPr lang="cs-CZ" sz="2800" b="1" dirty="0" smtClean="0"/>
                        <a:t>/</a:t>
                      </a:r>
                      <a:r>
                        <a:rPr lang="cs-CZ" sz="2800" b="1" dirty="0" err="1" smtClean="0"/>
                        <a:t>ēn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ven-</a:t>
                      </a:r>
                      <a:r>
                        <a:rPr lang="cs-CZ" sz="2800" b="1" dirty="0" err="1" smtClean="0"/>
                        <a:t>ās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raph-</a:t>
                      </a:r>
                      <a:r>
                        <a:rPr lang="cs-CZ" sz="2800" b="1" dirty="0" err="1" smtClean="0"/>
                        <a:t>ās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err="1" smtClean="0"/>
                        <a:t>diabet</a:t>
                      </a:r>
                      <a:r>
                        <a:rPr lang="cs-CZ" sz="2800" b="0" dirty="0" err="1" smtClean="0"/>
                        <a:t>-</a:t>
                      </a:r>
                      <a:r>
                        <a:rPr lang="cs-CZ" sz="2800" b="1" dirty="0" err="1" smtClean="0"/>
                        <a:t>ās</a:t>
                      </a:r>
                      <a:endParaRPr lang="cs-CZ" sz="2800" dirty="0" smtClean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9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868643"/>
              </p:ext>
            </p:extLst>
          </p:nvPr>
        </p:nvGraphicFramePr>
        <p:xfrm>
          <a:off x="1618735" y="2998916"/>
          <a:ext cx="8594195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929"/>
                <a:gridCol w="1605356"/>
                <a:gridCol w="1587931"/>
                <a:gridCol w="2058701"/>
                <a:gridCol w="1958278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2. deklinace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nervus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ptum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nephros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</a:t>
                      </a:r>
                      <a:r>
                        <a:rPr lang="cs-CZ" sz="2800" b="0" dirty="0" err="1" smtClean="0"/>
                        <a:t>ō</a:t>
                      </a:r>
                      <a:r>
                        <a:rPr lang="cs-CZ" sz="2800" dirty="0" err="1" smtClean="0"/>
                        <a:t>lon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nerv-</a:t>
                      </a:r>
                      <a:r>
                        <a:rPr lang="cs-CZ" sz="2800" b="1" dirty="0" smtClean="0"/>
                        <a:t>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pt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um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nephr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on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</a:t>
                      </a:r>
                      <a:r>
                        <a:rPr lang="cs-CZ" sz="2800" b="0" dirty="0" err="1" smtClean="0"/>
                        <a:t>ō</a:t>
                      </a:r>
                      <a:r>
                        <a:rPr lang="cs-CZ" sz="2800" dirty="0" err="1" smtClean="0"/>
                        <a:t>l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on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nerv-</a:t>
                      </a:r>
                      <a:r>
                        <a:rPr lang="cs-CZ" sz="2800" b="1" dirty="0" err="1" smtClean="0"/>
                        <a:t>ōs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</a:t>
                      </a:r>
                      <a:r>
                        <a:rPr lang="cs-CZ" sz="2800" b="0" dirty="0" err="1" smtClean="0"/>
                        <a:t>ē</a:t>
                      </a:r>
                      <a:r>
                        <a:rPr lang="cs-CZ" sz="2800" dirty="0" err="1" smtClean="0"/>
                        <a:t>pt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 smtClean="0"/>
                        <a:t>nephr-</a:t>
                      </a:r>
                      <a:r>
                        <a:rPr lang="cs-CZ" sz="2800" b="1" dirty="0" err="1" smtClean="0"/>
                        <a:t>ōs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</a:t>
                      </a:r>
                      <a:r>
                        <a:rPr lang="cs-CZ" sz="2800" b="0" dirty="0" err="1" smtClean="0"/>
                        <a:t>ō</a:t>
                      </a:r>
                      <a:r>
                        <a:rPr lang="cs-CZ" sz="2800" dirty="0" err="1" smtClean="0"/>
                        <a:t>l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0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872802"/>
              </p:ext>
            </p:extLst>
          </p:nvPr>
        </p:nvGraphicFramePr>
        <p:xfrm>
          <a:off x="1154954" y="2764138"/>
          <a:ext cx="96506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028"/>
                <a:gridCol w="2669060"/>
                <a:gridCol w="1902940"/>
                <a:gridCol w="1458098"/>
                <a:gridCol w="2199502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3.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pulmō</a:t>
                      </a:r>
                      <a:r>
                        <a:rPr lang="cs-CZ" sz="2800" dirty="0" smtClean="0"/>
                        <a:t>/</a:t>
                      </a:r>
                      <a:r>
                        <a:rPr lang="cs-CZ" sz="2800" dirty="0" err="1" smtClean="0"/>
                        <a:t>auris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corpus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rēte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basis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pulmōn-</a:t>
                      </a:r>
                      <a:r>
                        <a:rPr lang="cs-CZ" sz="2800" b="1" dirty="0" err="1" smtClean="0"/>
                        <a:t>em</a:t>
                      </a:r>
                      <a:r>
                        <a:rPr lang="cs-CZ" sz="2800" dirty="0" smtClean="0"/>
                        <a:t>,</a:t>
                      </a:r>
                    </a:p>
                    <a:p>
                      <a:r>
                        <a:rPr lang="cs-CZ" sz="2800" dirty="0" smtClean="0"/>
                        <a:t>aur-</a:t>
                      </a:r>
                      <a:r>
                        <a:rPr lang="cs-CZ" sz="2800" b="1" dirty="0" err="1" smtClean="0"/>
                        <a:t>em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corpus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rēte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bas-</a:t>
                      </a:r>
                      <a:r>
                        <a:rPr lang="cs-CZ" sz="2800" b="1" dirty="0" err="1" smtClean="0"/>
                        <a:t>im</a:t>
                      </a:r>
                      <a:r>
                        <a:rPr lang="cs-CZ" sz="2800" b="1" dirty="0" smtClean="0"/>
                        <a:t>/in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pulmōn-</a:t>
                      </a:r>
                      <a:r>
                        <a:rPr lang="cs-CZ" sz="2800" b="1" dirty="0" err="1" smtClean="0"/>
                        <a:t>ēs</a:t>
                      </a:r>
                      <a:r>
                        <a:rPr lang="cs-CZ" sz="2800" dirty="0" smtClean="0"/>
                        <a:t>,</a:t>
                      </a:r>
                    </a:p>
                    <a:p>
                      <a:r>
                        <a:rPr lang="cs-CZ" sz="2800" dirty="0" smtClean="0"/>
                        <a:t>aur-</a:t>
                      </a:r>
                      <a:r>
                        <a:rPr lang="cs-CZ" sz="2800" b="1" dirty="0" err="1" smtClean="0"/>
                        <a:t>ēs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corpor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rēt-</a:t>
                      </a:r>
                      <a:r>
                        <a:rPr lang="cs-CZ" sz="2800" b="1" dirty="0" err="1" smtClean="0"/>
                        <a:t>ia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bas-</a:t>
                      </a:r>
                      <a:r>
                        <a:rPr lang="cs-CZ" sz="2800" b="1" dirty="0" err="1" smtClean="0"/>
                        <a:t>ēs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9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+ 5.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07524"/>
              </p:ext>
            </p:extLst>
          </p:nvPr>
        </p:nvGraphicFramePr>
        <p:xfrm>
          <a:off x="1928063" y="3231909"/>
          <a:ext cx="7988304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076"/>
                <a:gridCol w="1997076"/>
                <a:gridCol w="1997076"/>
                <a:gridCol w="1997076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4.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5. deklinace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ductus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genū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faciēs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sg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duct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genū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em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 </a:t>
                      </a:r>
                      <a:r>
                        <a:rPr lang="cs-CZ" sz="2800" dirty="0" err="1" smtClean="0"/>
                        <a:t>pl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duct-</a:t>
                      </a:r>
                      <a:r>
                        <a:rPr lang="cs-CZ" sz="2800" b="1" dirty="0" err="1" smtClean="0"/>
                        <a:t>ūs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ua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faci-ēs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3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Akuzativa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197303"/>
              </p:ext>
            </p:extLst>
          </p:nvPr>
        </p:nvGraphicFramePr>
        <p:xfrm>
          <a:off x="976183" y="2875349"/>
          <a:ext cx="1046617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406"/>
                <a:gridCol w="1507524"/>
                <a:gridCol w="1322173"/>
                <a:gridCol w="1248033"/>
                <a:gridCol w="1173892"/>
                <a:gridCol w="1248032"/>
                <a:gridCol w="963827"/>
                <a:gridCol w="850214"/>
                <a:gridCol w="1411073"/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dekl.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2. 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3.dekl.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4. 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5. dekl.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M+F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ak.sg.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am</a:t>
                      </a:r>
                      <a:r>
                        <a:rPr lang="cs-CZ" sz="2400" b="1" dirty="0" smtClean="0"/>
                        <a:t>/</a:t>
                      </a:r>
                      <a:r>
                        <a:rPr lang="cs-CZ" sz="2400" b="1" dirty="0" err="1" smtClean="0"/>
                        <a:t>ēn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um/on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um/on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em</a:t>
                      </a:r>
                      <a:r>
                        <a:rPr lang="cs-CZ" sz="2400" b="1" dirty="0" smtClean="0"/>
                        <a:t>/</a:t>
                      </a:r>
                      <a:r>
                        <a:rPr lang="cs-CZ" sz="2400" b="1" dirty="0" err="1" smtClean="0"/>
                        <a:t>im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=</a:t>
                      </a:r>
                      <a:r>
                        <a:rPr lang="cs-CZ" sz="2400" b="1" baseline="0" dirty="0" smtClean="0"/>
                        <a:t> </a:t>
                      </a:r>
                      <a:r>
                        <a:rPr lang="cs-CZ" sz="2400" b="1" baseline="0" dirty="0" err="1" smtClean="0"/>
                        <a:t>nom</a:t>
                      </a:r>
                      <a:r>
                        <a:rPr lang="cs-CZ" sz="2400" b="1" baseline="0" dirty="0" smtClean="0"/>
                        <a:t>.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um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ū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em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ak</a:t>
                      </a:r>
                      <a:r>
                        <a:rPr lang="cs-CZ" sz="2400" dirty="0" smtClean="0"/>
                        <a:t>. </a:t>
                      </a:r>
                      <a:r>
                        <a:rPr lang="cs-CZ" sz="2400" dirty="0" err="1" smtClean="0"/>
                        <a:t>pl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ās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ōs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a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ēs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a/</a:t>
                      </a:r>
                      <a:r>
                        <a:rPr lang="cs-CZ" sz="2400" b="1" dirty="0" err="1" smtClean="0"/>
                        <a:t>ia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ūs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ua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ēs</a:t>
                      </a:r>
                      <a:endParaRPr lang="cs-CZ" sz="2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82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4789"/>
              </p:ext>
            </p:extLst>
          </p:nvPr>
        </p:nvGraphicFramePr>
        <p:xfrm>
          <a:off x="550580" y="2737971"/>
          <a:ext cx="1128283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12"/>
                <a:gridCol w="921877"/>
                <a:gridCol w="877978"/>
                <a:gridCol w="907244"/>
                <a:gridCol w="1024308"/>
                <a:gridCol w="1331600"/>
                <a:gridCol w="1024308"/>
                <a:gridCol w="1419398"/>
                <a:gridCol w="770669"/>
                <a:gridCol w="770670"/>
                <a:gridCol w="770669"/>
              </a:tblGrid>
              <a:tr h="370840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1. + 2. dekl.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3. dekl.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komp.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superlativ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M+F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M+F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am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em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nom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em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nom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am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pl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ōs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ās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ēs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ia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ēs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ōs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ās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2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s </a:t>
            </a:r>
            <a:r>
              <a:rPr lang="cs-CZ" dirty="0" err="1" smtClean="0"/>
              <a:t>abl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947777"/>
              </p:ext>
            </p:extLst>
          </p:nvPr>
        </p:nvGraphicFramePr>
        <p:xfrm>
          <a:off x="1154954" y="3127936"/>
          <a:ext cx="88249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228"/>
                <a:gridCol w="2206228"/>
                <a:gridCol w="2206228"/>
                <a:gridCol w="220622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ā, ab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od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ē, ex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cum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prō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dē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sine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8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s </a:t>
            </a:r>
            <a:r>
              <a:rPr lang="cs-CZ" dirty="0" err="1" smtClean="0"/>
              <a:t>ak</a:t>
            </a:r>
            <a:r>
              <a:rPr lang="cs-CZ" dirty="0" smtClean="0"/>
              <a:t>. + </a:t>
            </a:r>
            <a:r>
              <a:rPr lang="cs-CZ" dirty="0" err="1" smtClean="0"/>
              <a:t>abl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263182"/>
              </p:ext>
            </p:extLst>
          </p:nvPr>
        </p:nvGraphicFramePr>
        <p:xfrm>
          <a:off x="1686642" y="3237680"/>
          <a:ext cx="8824915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983"/>
                <a:gridCol w="1764983"/>
                <a:gridCol w="1764983"/>
                <a:gridCol w="1764983"/>
                <a:gridCol w="1764983"/>
              </a:tblGrid>
              <a:tr h="370840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abl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kam?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do, na 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(do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žíly)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kde?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v, na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(v žíle)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sub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kam?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pod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(stůl)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kde?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pod (stolem)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9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167</TotalTime>
  <Words>419</Words>
  <Application>Microsoft Office PowerPoint</Application>
  <PresentationFormat>Širokoúhlá obrazovka</PresentationFormat>
  <Paragraphs>185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Iontový efekt</vt:lpstr>
      <vt:lpstr>Akuzativy</vt:lpstr>
      <vt:lpstr>1. deklinace</vt:lpstr>
      <vt:lpstr>2. deklinace</vt:lpstr>
      <vt:lpstr>3. deklinace</vt:lpstr>
      <vt:lpstr>4. + 5. deklinace</vt:lpstr>
      <vt:lpstr>Akuzativa</vt:lpstr>
      <vt:lpstr>Adjektiva</vt:lpstr>
      <vt:lpstr>Předložky s abl.</vt:lpstr>
      <vt:lpstr>Předložky s ak. + abl.</vt:lpstr>
      <vt:lpstr>Vyjádření strany</vt:lpstr>
      <vt:lpstr>Vyjádření stupně poranění, onemocnění</vt:lpstr>
      <vt:lpstr>Koncovky se specifickým významem</vt:lpstr>
      <vt:lpstr>Klinická eponyma</vt:lpstr>
      <vt:lpstr>Zkratky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Akuzativy</dc:title>
  <dc:creator>Soňa Žákovská</dc:creator>
  <cp:lastModifiedBy>LF Lektor</cp:lastModifiedBy>
  <cp:revision>13</cp:revision>
  <dcterms:created xsi:type="dcterms:W3CDTF">2016-11-23T13:05:22Z</dcterms:created>
  <dcterms:modified xsi:type="dcterms:W3CDTF">2016-11-24T09:40:24Z</dcterms:modified>
</cp:coreProperties>
</file>