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7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41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23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83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30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81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943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694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14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0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5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2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63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17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2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3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D9CE37B-B6EA-4287-BD5F-0B8EBA59F159}" type="datetimeFigureOut">
              <a:rPr lang="cs-CZ" smtClean="0"/>
              <a:t>8. 11. 2016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8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a 5.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82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 smtClean="0"/>
              <a:t>gen. </a:t>
            </a:r>
            <a:r>
              <a:rPr lang="cs-CZ" altLang="cs-CZ" dirty="0" err="1" smtClean="0"/>
              <a:t>sg</a:t>
            </a:r>
            <a:r>
              <a:rPr lang="cs-CZ" altLang="cs-CZ" dirty="0" smtClean="0"/>
              <a:t>. = </a:t>
            </a:r>
            <a:r>
              <a:rPr lang="cs-CZ" altLang="cs-CZ" b="1" i="1" dirty="0" smtClean="0"/>
              <a:t>-</a:t>
            </a:r>
            <a:r>
              <a:rPr lang="cs-CZ" altLang="cs-CZ" b="1" i="1" dirty="0" err="1"/>
              <a:t>ūs</a:t>
            </a:r>
            <a:r>
              <a:rPr lang="cs-CZ" altLang="cs-CZ" dirty="0"/>
              <a:t> </a:t>
            </a:r>
          </a:p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 err="1" smtClean="0"/>
              <a:t>nom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sg</a:t>
            </a:r>
            <a:r>
              <a:rPr lang="cs-CZ" altLang="cs-CZ" dirty="0" smtClean="0"/>
              <a:t>: </a:t>
            </a:r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 smtClean="0"/>
              <a:t>maskulina</a:t>
            </a:r>
            <a:r>
              <a:rPr lang="cs-CZ" altLang="cs-CZ" dirty="0"/>
              <a:t>: </a:t>
            </a:r>
            <a:r>
              <a:rPr lang="cs-CZ" altLang="cs-CZ" b="1" i="1" dirty="0"/>
              <a:t>-</a:t>
            </a:r>
            <a:r>
              <a:rPr lang="cs-CZ" altLang="cs-CZ" b="1" i="1" dirty="0" err="1"/>
              <a:t>us</a:t>
            </a:r>
            <a:r>
              <a:rPr lang="cs-CZ" altLang="cs-CZ" b="1" i="1" dirty="0"/>
              <a:t>/-</a:t>
            </a:r>
            <a:r>
              <a:rPr lang="cs-CZ" altLang="cs-CZ" b="1" i="1" dirty="0" err="1"/>
              <a:t>ūs</a:t>
            </a:r>
            <a:r>
              <a:rPr lang="cs-CZ" altLang="cs-CZ" dirty="0"/>
              <a:t> 	</a:t>
            </a:r>
            <a:endParaRPr lang="cs-CZ" altLang="cs-CZ" dirty="0" smtClean="0"/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 smtClean="0"/>
              <a:t>vzor</a:t>
            </a:r>
            <a:r>
              <a:rPr lang="cs-CZ" altLang="cs-CZ" dirty="0"/>
              <a:t>: </a:t>
            </a:r>
            <a:r>
              <a:rPr lang="cs-CZ" altLang="cs-CZ" i="1" dirty="0" err="1" smtClean="0"/>
              <a:t>ductus</a:t>
            </a:r>
            <a:r>
              <a:rPr lang="cs-CZ" altLang="cs-CZ" i="1" dirty="0" smtClean="0"/>
              <a:t>, </a:t>
            </a:r>
            <a:r>
              <a:rPr lang="cs-CZ" altLang="cs-CZ" dirty="0" err="1"/>
              <a:t>ū</a:t>
            </a:r>
            <a:r>
              <a:rPr lang="cs-CZ" altLang="cs-CZ" i="1" dirty="0" err="1" smtClean="0"/>
              <a:t>s</a:t>
            </a:r>
            <a:r>
              <a:rPr lang="cs-CZ" altLang="cs-CZ" i="1" dirty="0" smtClean="0"/>
              <a:t>, m. </a:t>
            </a:r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dirty="0" smtClean="0"/>
              <a:t>neutra: </a:t>
            </a:r>
            <a:r>
              <a:rPr lang="cs-CZ" b="1" i="1" dirty="0" smtClean="0"/>
              <a:t>-</a:t>
            </a:r>
            <a:r>
              <a:rPr lang="cs-CZ" altLang="cs-CZ" b="1" i="1" dirty="0"/>
              <a:t>ū</a:t>
            </a:r>
            <a:r>
              <a:rPr lang="cs-CZ" b="1" i="1" dirty="0" smtClean="0"/>
              <a:t>/</a:t>
            </a:r>
            <a:r>
              <a:rPr lang="cs-CZ" altLang="cs-CZ" b="1" i="1" dirty="0" smtClean="0"/>
              <a:t>-</a:t>
            </a:r>
            <a:r>
              <a:rPr lang="cs-CZ" altLang="cs-CZ" b="1" i="1" dirty="0" err="1" smtClean="0"/>
              <a:t>ūs</a:t>
            </a:r>
            <a:r>
              <a:rPr lang="cs-CZ" altLang="cs-CZ" b="1" i="1" dirty="0" smtClean="0"/>
              <a:t>    </a:t>
            </a:r>
          </a:p>
          <a:p>
            <a:pPr marL="674370" lvl="1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 smtClean="0"/>
              <a:t>vzor: </a:t>
            </a:r>
            <a:r>
              <a:rPr lang="cs-CZ" altLang="cs-CZ" dirty="0"/>
              <a:t> </a:t>
            </a:r>
            <a:r>
              <a:rPr lang="cs-CZ" altLang="cs-CZ" dirty="0" err="1" smtClean="0"/>
              <a:t>genū</a:t>
            </a:r>
            <a:r>
              <a:rPr lang="cs-CZ" altLang="cs-CZ" dirty="0" smtClean="0"/>
              <a:t>, </a:t>
            </a:r>
            <a:r>
              <a:rPr lang="cs-CZ" altLang="cs-CZ" dirty="0" err="1"/>
              <a:t>ū</a:t>
            </a:r>
            <a:r>
              <a:rPr lang="cs-CZ" altLang="cs-CZ" dirty="0" err="1" smtClean="0"/>
              <a:t>s</a:t>
            </a:r>
            <a:r>
              <a:rPr lang="cs-CZ" altLang="cs-CZ" dirty="0" smtClean="0"/>
              <a:t>, n.</a:t>
            </a:r>
            <a:r>
              <a:rPr lang="cs-CZ" altLang="cs-CZ" b="1" i="1" dirty="0" smtClean="0"/>
              <a:t>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deklinace (</a:t>
            </a:r>
            <a:r>
              <a:rPr lang="cs-CZ" altLang="cs-CZ" dirty="0" err="1"/>
              <a:t>ductus</a:t>
            </a:r>
            <a:r>
              <a:rPr lang="cs-CZ" altLang="cs-CZ" dirty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753052"/>
              </p:ext>
            </p:extLst>
          </p:nvPr>
        </p:nvGraphicFramePr>
        <p:xfrm>
          <a:off x="1155700" y="2603500"/>
          <a:ext cx="8824914" cy="2609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100"/>
                <a:gridCol w="3246120"/>
                <a:gridCol w="414369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ductus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</a:t>
                      </a: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</a:t>
                      </a: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53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 (genu)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7544723"/>
              </p:ext>
            </p:extLst>
          </p:nvPr>
        </p:nvGraphicFramePr>
        <p:xfrm>
          <a:off x="1155700" y="2603500"/>
          <a:ext cx="8824914" cy="2666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980"/>
                <a:gridCol w="3063240"/>
                <a:gridCol w="376269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sg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pl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ua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ua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3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sz="2400" dirty="0" smtClean="0"/>
              <a:t>gen. </a:t>
            </a:r>
            <a:r>
              <a:rPr lang="cs-CZ" altLang="cs-CZ" sz="2400" dirty="0" err="1" smtClean="0"/>
              <a:t>sg</a:t>
            </a:r>
            <a:r>
              <a:rPr lang="cs-CZ" altLang="cs-CZ" sz="2400" dirty="0" smtClean="0"/>
              <a:t>. = </a:t>
            </a:r>
            <a:r>
              <a:rPr lang="cs-CZ" altLang="cs-CZ" sz="2400" b="1" i="1" dirty="0"/>
              <a:t>-</a:t>
            </a:r>
            <a:r>
              <a:rPr lang="cs-CZ" altLang="cs-CZ" sz="2400" b="1" i="1" dirty="0" err="1"/>
              <a:t>ēī</a:t>
            </a:r>
            <a:r>
              <a:rPr lang="cs-CZ" altLang="cs-CZ" sz="2400" b="1" i="1" dirty="0"/>
              <a:t> </a:t>
            </a:r>
            <a:r>
              <a:rPr lang="cs-CZ" altLang="cs-CZ" sz="2400" b="1" i="1" dirty="0" smtClean="0"/>
              <a:t>/-</a:t>
            </a:r>
            <a:r>
              <a:rPr lang="cs-CZ" altLang="cs-CZ" sz="2400" b="1" i="1" dirty="0" err="1"/>
              <a:t>eī</a:t>
            </a:r>
            <a:endParaRPr lang="cs-CZ" altLang="cs-CZ" sz="2400" dirty="0"/>
          </a:p>
          <a:p>
            <a:pPr lvl="1">
              <a:lnSpc>
                <a:spcPct val="120000"/>
              </a:lnSpc>
            </a:pPr>
            <a:r>
              <a:rPr lang="cs-CZ" altLang="cs-CZ" sz="2200" dirty="0" smtClean="0"/>
              <a:t>ke </a:t>
            </a:r>
            <a:r>
              <a:rPr lang="cs-CZ" altLang="cs-CZ" sz="2200" dirty="0"/>
              <a:t>zkracování dochází, pokud před </a:t>
            </a:r>
            <a:r>
              <a:rPr lang="cs-CZ" altLang="cs-CZ" sz="2200" b="1" dirty="0"/>
              <a:t>–</a:t>
            </a:r>
            <a:r>
              <a:rPr lang="cs-CZ" altLang="cs-CZ" sz="2200" b="1" dirty="0" err="1"/>
              <a:t>ēs</a:t>
            </a:r>
            <a:r>
              <a:rPr lang="cs-CZ" altLang="cs-CZ" sz="2200" dirty="0"/>
              <a:t> v </a:t>
            </a:r>
            <a:r>
              <a:rPr lang="cs-CZ" altLang="cs-CZ" sz="2200" dirty="0" err="1"/>
              <a:t>nom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sg</a:t>
            </a:r>
            <a:r>
              <a:rPr lang="cs-CZ" altLang="cs-CZ" sz="2200" dirty="0"/>
              <a:t>. předchází souhláska (</a:t>
            </a:r>
            <a:r>
              <a:rPr lang="cs-CZ" altLang="cs-CZ" sz="2200" i="1" dirty="0" err="1"/>
              <a:t>rēs</a:t>
            </a:r>
            <a:r>
              <a:rPr lang="cs-CZ" altLang="cs-CZ" sz="2200" i="1" dirty="0"/>
              <a:t>, </a:t>
            </a:r>
            <a:r>
              <a:rPr lang="cs-CZ" altLang="cs-CZ" sz="2200" i="1" dirty="0" err="1"/>
              <a:t>eī</a:t>
            </a:r>
            <a:r>
              <a:rPr lang="cs-CZ" altLang="cs-CZ" sz="2200" dirty="0"/>
              <a:t>)</a:t>
            </a:r>
          </a:p>
          <a:p>
            <a:pPr>
              <a:lnSpc>
                <a:spcPct val="120000"/>
              </a:lnSpc>
            </a:pPr>
            <a:r>
              <a:rPr lang="cs-CZ" altLang="cs-CZ" sz="2400" dirty="0"/>
              <a:t>hlavně </a:t>
            </a:r>
            <a:r>
              <a:rPr lang="cs-CZ" altLang="cs-CZ" sz="2400" dirty="0" smtClean="0"/>
              <a:t>feminina, výjimečně maskulinum (</a:t>
            </a:r>
            <a:r>
              <a:rPr lang="cs-CZ" altLang="cs-CZ" sz="2400" dirty="0" err="1" smtClean="0"/>
              <a:t>di</a:t>
            </a:r>
            <a:r>
              <a:rPr lang="cs-CZ" altLang="cs-CZ" sz="2400" dirty="0" err="1"/>
              <a:t>ē</a:t>
            </a:r>
            <a:r>
              <a:rPr lang="cs-CZ" altLang="cs-CZ" sz="2400" dirty="0" err="1" smtClean="0"/>
              <a:t>s</a:t>
            </a:r>
            <a:r>
              <a:rPr lang="cs-CZ" altLang="cs-CZ" sz="2400" dirty="0" smtClean="0"/>
              <a:t>, </a:t>
            </a:r>
            <a:r>
              <a:rPr lang="cs-CZ" altLang="cs-CZ" sz="2400" i="1" dirty="0" err="1" smtClean="0"/>
              <a:t>ē</a:t>
            </a:r>
            <a:r>
              <a:rPr lang="cs-CZ" altLang="cs-CZ" sz="2400" dirty="0" err="1"/>
              <a:t>ī</a:t>
            </a:r>
            <a:r>
              <a:rPr lang="cs-CZ" altLang="cs-CZ" sz="2400" dirty="0" smtClean="0"/>
              <a:t>, m.)</a:t>
            </a:r>
          </a:p>
          <a:p>
            <a:pPr>
              <a:lnSpc>
                <a:spcPct val="120000"/>
              </a:lnSpc>
            </a:pPr>
            <a:r>
              <a:rPr lang="cs-CZ" altLang="cs-CZ" sz="2400" dirty="0" smtClean="0"/>
              <a:t>vzor</a:t>
            </a:r>
            <a:r>
              <a:rPr lang="cs-CZ" altLang="cs-CZ" sz="2400" dirty="0"/>
              <a:t>: </a:t>
            </a:r>
            <a:r>
              <a:rPr lang="cs-CZ" altLang="cs-CZ" sz="2400" i="1" dirty="0" err="1"/>
              <a:t>faciēs</a:t>
            </a:r>
            <a:r>
              <a:rPr lang="cs-CZ" altLang="cs-CZ" sz="2400" i="1" dirty="0"/>
              <a:t> 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 (facies)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190557"/>
              </p:ext>
            </p:extLst>
          </p:nvPr>
        </p:nvGraphicFramePr>
        <p:xfrm>
          <a:off x="1154954" y="3152140"/>
          <a:ext cx="8824914" cy="2545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66"/>
                <a:gridCol w="3078480"/>
                <a:gridCol w="4036268"/>
              </a:tblGrid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+mn-lt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sg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pl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cs-CZ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ēī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ēr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3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200" b="1" i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faci-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200" b="1" i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26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Latinské substantivní přípony (deminutiva)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908706"/>
              </p:ext>
            </p:extLst>
          </p:nvPr>
        </p:nvGraphicFramePr>
        <p:xfrm>
          <a:off x="1154954" y="3075940"/>
          <a:ext cx="9833086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766"/>
                <a:gridCol w="2468880"/>
                <a:gridCol w="2301240"/>
                <a:gridCol w="2362200"/>
              </a:tblGrid>
              <a:tr h="2311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přípona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význam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příklad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překlad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-(c)</a:t>
                      </a:r>
                      <a:r>
                        <a:rPr lang="cs-CZ" sz="2800" dirty="0" err="1" smtClean="0"/>
                        <a:t>ulus</a:t>
                      </a:r>
                      <a:r>
                        <a:rPr lang="cs-CZ" sz="2800" dirty="0" smtClean="0"/>
                        <a:t>, a, 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zdrobněliny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denticulus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zoubek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r>
                        <a:rPr lang="cs-CZ" sz="2800" dirty="0" err="1" smtClean="0"/>
                        <a:t>ellus</a:t>
                      </a:r>
                      <a:r>
                        <a:rPr lang="cs-CZ" sz="2800" dirty="0" smtClean="0"/>
                        <a:t>, a, 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cerebellum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mozeček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 </a:t>
                      </a:r>
                      <a:r>
                        <a:rPr lang="cs-CZ" sz="2800" dirty="0" err="1" smtClean="0"/>
                        <a:t>olu</a:t>
                      </a:r>
                      <a:r>
                        <a:rPr lang="cs-CZ" sz="2800" dirty="0" smtClean="0"/>
                        <a:t>, a, 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arteriola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tepénka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20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Latinské substantivní přípony (deminutiva)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zdrobněliny se tvoří od slovního základu pomocí přípony</a:t>
            </a:r>
          </a:p>
          <a:p>
            <a:r>
              <a:rPr lang="cs-CZ" sz="2000" dirty="0" smtClean="0"/>
              <a:t>rod odvozeného substantiva zůstává zachován</a:t>
            </a:r>
          </a:p>
          <a:p>
            <a:r>
              <a:rPr lang="cs-CZ" sz="2000" dirty="0" smtClean="0"/>
              <a:t>všechna deminutiva jsou substantivy 1. a 2. deklinace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457010"/>
              </p:ext>
            </p:extLst>
          </p:nvPr>
        </p:nvGraphicFramePr>
        <p:xfrm>
          <a:off x="1471660" y="4148666"/>
          <a:ext cx="812799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220"/>
                <a:gridCol w="2516446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-(c)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ulus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, a, um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dens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vena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denticulus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  <a:r>
                        <a:rPr lang="cs-CZ" sz="2800" b="0" dirty="0" err="1" smtClean="0">
                          <a:solidFill>
                            <a:schemeClr val="tx1"/>
                          </a:solidFill>
                        </a:rPr>
                        <a:t>venula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</a:t>
                      </a:r>
                      <a:r>
                        <a:rPr lang="cs-CZ" sz="2800" dirty="0" err="1" smtClean="0"/>
                        <a:t>ellus</a:t>
                      </a:r>
                      <a:r>
                        <a:rPr lang="cs-CZ" sz="2800" dirty="0" smtClean="0"/>
                        <a:t>, a, 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cerebrum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cerebellum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 </a:t>
                      </a:r>
                      <a:r>
                        <a:rPr lang="cs-CZ" sz="2800" dirty="0" err="1" smtClean="0"/>
                        <a:t>olu</a:t>
                      </a:r>
                      <a:r>
                        <a:rPr lang="cs-CZ" sz="2800" dirty="0" smtClean="0"/>
                        <a:t>, a, um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/>
                        <a:t>arteria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arteriola</a:t>
                      </a:r>
                      <a:endParaRPr lang="cs-CZ" sz="28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29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adjektiv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řecká adjektiva s příponou </a:t>
            </a:r>
            <a:r>
              <a:rPr lang="cs-CZ" sz="2400" b="1" i="1" dirty="0" smtClean="0"/>
              <a:t>-</a:t>
            </a:r>
            <a:r>
              <a:rPr lang="cs-CZ" sz="2400" b="1" i="1" dirty="0" err="1" smtClean="0"/>
              <a:t>īdeus</a:t>
            </a:r>
            <a:r>
              <a:rPr lang="cs-CZ" sz="2400" dirty="0" smtClean="0"/>
              <a:t>, </a:t>
            </a:r>
            <a:r>
              <a:rPr lang="cs-CZ" sz="2400" b="1" i="1" dirty="0" smtClean="0"/>
              <a:t>-</a:t>
            </a:r>
            <a:r>
              <a:rPr lang="cs-CZ" sz="2400" b="1" i="1" dirty="0" err="1"/>
              <a:t>ī</a:t>
            </a:r>
            <a:r>
              <a:rPr lang="cs-CZ" sz="2400" b="1" i="1" dirty="0" err="1" smtClean="0"/>
              <a:t>dea</a:t>
            </a:r>
            <a:r>
              <a:rPr lang="cs-CZ" sz="2400" dirty="0" smtClean="0"/>
              <a:t>, </a:t>
            </a:r>
            <a:r>
              <a:rPr lang="cs-CZ" sz="2400" b="1" i="1" dirty="0" smtClean="0"/>
              <a:t>-</a:t>
            </a:r>
            <a:r>
              <a:rPr lang="cs-CZ" sz="2400" b="1" i="1" dirty="0" err="1" smtClean="0"/>
              <a:t>īdeum</a:t>
            </a:r>
            <a:endParaRPr lang="cs-CZ" sz="2400" b="1" i="1" dirty="0" smtClean="0"/>
          </a:p>
          <a:p>
            <a:r>
              <a:rPr lang="cs-CZ" sz="2400" dirty="0" smtClean="0"/>
              <a:t>vyjádření podobnosti tvaru</a:t>
            </a:r>
          </a:p>
          <a:p>
            <a:pPr lvl="1"/>
            <a:r>
              <a:rPr lang="cs-CZ" sz="2200" dirty="0" smtClean="0"/>
              <a:t>sutura </a:t>
            </a:r>
            <a:r>
              <a:rPr lang="cs-CZ" sz="2200" dirty="0" err="1" smtClean="0"/>
              <a:t>lamboidea</a:t>
            </a:r>
            <a:r>
              <a:rPr lang="cs-CZ" sz="2200" dirty="0" smtClean="0"/>
              <a:t> (šev podobný řeckému písmeni </a:t>
            </a:r>
            <a:r>
              <a:rPr lang="el-GR" sz="2200" dirty="0" smtClean="0"/>
              <a:t>Λ</a:t>
            </a:r>
            <a:r>
              <a:rPr lang="cs-CZ" sz="2200" dirty="0" smtClean="0"/>
              <a:t>)</a:t>
            </a:r>
          </a:p>
          <a:p>
            <a:pPr lvl="1"/>
            <a:r>
              <a:rPr lang="cs-CZ" sz="2200" dirty="0" err="1" smtClean="0"/>
              <a:t>musculus</a:t>
            </a:r>
            <a:r>
              <a:rPr lang="cs-CZ" sz="2200" dirty="0" smtClean="0"/>
              <a:t> </a:t>
            </a:r>
            <a:r>
              <a:rPr lang="cs-CZ" sz="2200" dirty="0" err="1" smtClean="0"/>
              <a:t>deltoideus</a:t>
            </a:r>
            <a:r>
              <a:rPr lang="cs-CZ" sz="2200" dirty="0" smtClean="0"/>
              <a:t> (sval podobný řeckému písmeni </a:t>
            </a:r>
            <a:r>
              <a:rPr lang="el-GR" sz="2200" dirty="0" smtClean="0"/>
              <a:t>Δ</a:t>
            </a:r>
            <a:r>
              <a:rPr lang="cs-CZ" sz="2200" dirty="0" smtClean="0"/>
              <a:t>)</a:t>
            </a:r>
          </a:p>
          <a:p>
            <a:pPr lvl="1"/>
            <a:r>
              <a:rPr lang="cs-CZ" sz="2200" dirty="0" smtClean="0"/>
              <a:t>os </a:t>
            </a:r>
            <a:r>
              <a:rPr lang="cs-CZ" sz="2200" dirty="0" err="1" smtClean="0"/>
              <a:t>hyoideum</a:t>
            </a:r>
            <a:r>
              <a:rPr lang="cs-CZ" sz="2200" dirty="0" smtClean="0"/>
              <a:t> (kost podobná řeckému písmeni </a:t>
            </a:r>
            <a:r>
              <a:rPr lang="el-GR" sz="2200" dirty="0" smtClean="0"/>
              <a:t>υ</a:t>
            </a:r>
            <a:r>
              <a:rPr lang="cs-CZ" sz="2200" dirty="0" smtClean="0"/>
              <a:t>)</a:t>
            </a:r>
          </a:p>
          <a:p>
            <a:pPr lvl="1"/>
            <a:endParaRPr lang="cs-CZ" sz="2200" dirty="0" smtClean="0"/>
          </a:p>
          <a:p>
            <a:pPr marL="400050"/>
            <a:r>
              <a:rPr lang="cs-CZ" sz="2200" dirty="0" smtClean="0"/>
              <a:t>v </a:t>
            </a:r>
            <a:r>
              <a:rPr lang="cs-CZ" sz="2200" dirty="0" err="1" smtClean="0"/>
              <a:t>anat</a:t>
            </a:r>
            <a:r>
              <a:rPr lang="cs-CZ" sz="2200" dirty="0" smtClean="0"/>
              <a:t>. nomenklatuře časté spojení adjektiva vytvořeného tímto způsobem se substantivem </a:t>
            </a:r>
            <a:r>
              <a:rPr lang="cs-CZ" sz="2200" dirty="0" err="1" smtClean="0"/>
              <a:t>processus</a:t>
            </a:r>
            <a:r>
              <a:rPr lang="cs-CZ" sz="2200" dirty="0" smtClean="0"/>
              <a:t> (např. </a:t>
            </a:r>
            <a:r>
              <a:rPr lang="cs-CZ" sz="2200" dirty="0" err="1" smtClean="0"/>
              <a:t>processus</a:t>
            </a:r>
            <a:r>
              <a:rPr lang="cs-CZ" sz="2200" dirty="0" smtClean="0"/>
              <a:t> </a:t>
            </a:r>
            <a:r>
              <a:rPr lang="cs-CZ" sz="2200" dirty="0" err="1" smtClean="0"/>
              <a:t>coronoideus</a:t>
            </a:r>
            <a:r>
              <a:rPr lang="cs-CZ" sz="2200" dirty="0" smtClean="0"/>
              <a:t> = věnčitý výběžek)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92304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</TotalTime>
  <Words>309</Words>
  <Application>Microsoft Office PowerPoint</Application>
  <PresentationFormat>Širokoúhlá obrazovka</PresentationFormat>
  <Paragraphs>97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2</vt:lpstr>
      <vt:lpstr>Wingdings 3</vt:lpstr>
      <vt:lpstr>Iontový efekt</vt:lpstr>
      <vt:lpstr>4. a 5. deklinace</vt:lpstr>
      <vt:lpstr>4. deklinace</vt:lpstr>
      <vt:lpstr>4. deklinace (ductus)</vt:lpstr>
      <vt:lpstr>4. deklinace (genu)</vt:lpstr>
      <vt:lpstr>5. deklinace</vt:lpstr>
      <vt:lpstr>5. deklinace (facies)</vt:lpstr>
      <vt:lpstr>Latinské substantivní přípony (deminutiva)</vt:lpstr>
      <vt:lpstr>Latinské substantivní přípony (deminutiva)</vt:lpstr>
      <vt:lpstr>Odvozování adjektiv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 5. deklinace</dc:title>
  <dc:creator>Soňa Žákovská</dc:creator>
  <cp:lastModifiedBy>syrano</cp:lastModifiedBy>
  <cp:revision>8</cp:revision>
  <dcterms:created xsi:type="dcterms:W3CDTF">2015-12-14T09:54:56Z</dcterms:created>
  <dcterms:modified xsi:type="dcterms:W3CDTF">2016-11-08T20:15:38Z</dcterms:modified>
</cp:coreProperties>
</file>