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69" r:id="rId17"/>
    <p:sldId id="272" r:id="rId18"/>
    <p:sldId id="270" r:id="rId19"/>
    <p:sldId id="27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4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25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91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453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4241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90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47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88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9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99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9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10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48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89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36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25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7BB99-7CF2-433F-A5F1-EBA2E6B64F9C}" type="datetimeFigureOut">
              <a:rPr lang="cs-CZ" smtClean="0"/>
              <a:t>20. 9. 2016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83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med.muni.cz/clanek-657-terminologia-graeco-latina-medica-pro-studijni-obory-fyzioterapie-a-vseobecna-sestr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+ výslovnost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cs-CZ" dirty="0"/>
              <a:t>Výslovnost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14901"/>
            <a:ext cx="8596668" cy="4526461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S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vyslovuje se [z], pokud: 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se vyskytuje uprostřed slova mezi dvěma samohláskami, např. </a:t>
            </a:r>
          </a:p>
          <a:p>
            <a:pPr lvl="3"/>
            <a:r>
              <a:rPr lang="cs-CZ" sz="1600" i="1" dirty="0">
                <a:solidFill>
                  <a:schemeClr val="tx1"/>
                </a:solidFill>
              </a:rPr>
              <a:t>os </a:t>
            </a:r>
            <a:r>
              <a:rPr lang="cs-CZ" sz="1600" i="1" dirty="0" err="1">
                <a:solidFill>
                  <a:schemeClr val="tx1"/>
                </a:solidFill>
              </a:rPr>
              <a:t>nasale</a:t>
            </a:r>
            <a:r>
              <a:rPr lang="cs-CZ" sz="1600" i="1" dirty="0">
                <a:solidFill>
                  <a:schemeClr val="tx1"/>
                </a:solidFill>
              </a:rPr>
              <a:t>, </a:t>
            </a:r>
            <a:r>
              <a:rPr lang="cs-CZ" sz="1600" i="1" dirty="0" err="1">
                <a:solidFill>
                  <a:schemeClr val="tx1"/>
                </a:solidFill>
              </a:rPr>
              <a:t>adhesiones</a:t>
            </a:r>
            <a:r>
              <a:rPr lang="cs-CZ" sz="1600" i="1" dirty="0">
                <a:solidFill>
                  <a:schemeClr val="tx1"/>
                </a:solidFill>
              </a:rPr>
              <a:t>, </a:t>
            </a:r>
            <a:r>
              <a:rPr lang="cs-CZ" sz="1600" i="1" dirty="0" err="1">
                <a:solidFill>
                  <a:schemeClr val="tx1"/>
                </a:solidFill>
              </a:rPr>
              <a:t>mesencephalon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endParaRPr lang="cs-CZ" sz="1600" dirty="0">
              <a:solidFill>
                <a:schemeClr val="tx1"/>
              </a:solidFill>
            </a:endParaRP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tomuto grafému předchází samohláska a za ním následuje </a:t>
            </a:r>
            <a:r>
              <a:rPr lang="cs-CZ" sz="1600" i="1" dirty="0">
                <a:solidFill>
                  <a:schemeClr val="tx1"/>
                </a:solidFill>
              </a:rPr>
              <a:t>m</a:t>
            </a:r>
            <a:r>
              <a:rPr lang="cs-CZ" sz="1600" dirty="0">
                <a:solidFill>
                  <a:schemeClr val="tx1"/>
                </a:solidFill>
              </a:rPr>
              <a:t>, např. </a:t>
            </a:r>
          </a:p>
          <a:p>
            <a:pPr lvl="3"/>
            <a:r>
              <a:rPr lang="cs-CZ" sz="1600" dirty="0">
                <a:solidFill>
                  <a:schemeClr val="tx1"/>
                </a:solidFill>
              </a:rPr>
              <a:t>plasma, infantilismus, aneurysma </a:t>
            </a:r>
          </a:p>
          <a:p>
            <a:pPr lvl="1"/>
            <a:r>
              <a:rPr lang="pl-PL" dirty="0">
                <a:solidFill>
                  <a:schemeClr val="tx1"/>
                </a:solidFill>
              </a:rPr>
              <a:t>následuje po grafémech </a:t>
            </a:r>
            <a:r>
              <a:rPr lang="pl-PL" i="1" dirty="0">
                <a:solidFill>
                  <a:schemeClr val="tx1"/>
                </a:solidFill>
              </a:rPr>
              <a:t>l, r, </a:t>
            </a:r>
            <a:r>
              <a:rPr lang="pl-PL" dirty="0">
                <a:solidFill>
                  <a:schemeClr val="tx1"/>
                </a:solidFill>
              </a:rPr>
              <a:t>nebo </a:t>
            </a:r>
            <a:r>
              <a:rPr lang="pl-PL" i="1" dirty="0">
                <a:solidFill>
                  <a:schemeClr val="tx1"/>
                </a:solidFill>
              </a:rPr>
              <a:t>n</a:t>
            </a:r>
            <a:r>
              <a:rPr lang="pl-PL" dirty="0">
                <a:solidFill>
                  <a:schemeClr val="tx1"/>
                </a:solidFill>
              </a:rPr>
              <a:t>, např. </a:t>
            </a:r>
          </a:p>
          <a:p>
            <a:pPr lvl="2"/>
            <a:r>
              <a:rPr lang="cs-CZ" sz="1600" i="1" dirty="0" err="1">
                <a:solidFill>
                  <a:schemeClr val="tx1"/>
                </a:solidFill>
              </a:rPr>
              <a:t>pulsus</a:t>
            </a:r>
            <a:r>
              <a:rPr lang="cs-CZ" sz="1600" i="1" dirty="0">
                <a:solidFill>
                  <a:schemeClr val="tx1"/>
                </a:solidFill>
              </a:rPr>
              <a:t>, metatarsus, </a:t>
            </a:r>
            <a:r>
              <a:rPr lang="cs-CZ" sz="1600" i="1" dirty="0" err="1">
                <a:solidFill>
                  <a:schemeClr val="tx1"/>
                </a:solidFill>
              </a:rPr>
              <a:t>mensis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pl-PL" dirty="0">
                <a:solidFill>
                  <a:schemeClr val="tx1"/>
                </a:solidFill>
              </a:rPr>
              <a:t>v ostatních případech se vyslovuje jako [s]: </a:t>
            </a:r>
          </a:p>
          <a:p>
            <a:pPr lvl="2"/>
            <a:r>
              <a:rPr lang="cs-CZ" sz="1600" i="1" dirty="0">
                <a:solidFill>
                  <a:schemeClr val="tx1"/>
                </a:solidFill>
              </a:rPr>
              <a:t>os </a:t>
            </a:r>
            <a:r>
              <a:rPr lang="cs-CZ" sz="1600" i="1" dirty="0" err="1">
                <a:solidFill>
                  <a:schemeClr val="tx1"/>
                </a:solidFill>
              </a:rPr>
              <a:t>sacrum</a:t>
            </a:r>
            <a:r>
              <a:rPr lang="cs-CZ" sz="1600" i="1" dirty="0">
                <a:solidFill>
                  <a:schemeClr val="tx1"/>
                </a:solidFill>
              </a:rPr>
              <a:t>, </a:t>
            </a:r>
            <a:r>
              <a:rPr lang="cs-CZ" sz="1600" i="1" dirty="0" err="1">
                <a:solidFill>
                  <a:schemeClr val="tx1"/>
                </a:solidFill>
              </a:rPr>
              <a:t>strangulatio</a:t>
            </a:r>
            <a:r>
              <a:rPr lang="cs-CZ" sz="1600" i="1" dirty="0">
                <a:solidFill>
                  <a:schemeClr val="tx1"/>
                </a:solidFill>
              </a:rPr>
              <a:t>, </a:t>
            </a:r>
            <a:r>
              <a:rPr lang="cs-CZ" sz="1600" i="1" dirty="0" err="1">
                <a:solidFill>
                  <a:schemeClr val="tx1"/>
                </a:solidFill>
              </a:rPr>
              <a:t>systema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! Pozor na výslovnost zdvojeného -</a:t>
            </a:r>
            <a:r>
              <a:rPr lang="cs-CZ" dirty="0" err="1">
                <a:solidFill>
                  <a:schemeClr val="tx1"/>
                </a:solidFill>
              </a:rPr>
              <a:t>ss</a:t>
            </a:r>
            <a:r>
              <a:rPr lang="cs-CZ" dirty="0">
                <a:solidFill>
                  <a:schemeClr val="tx1"/>
                </a:solidFill>
              </a:rPr>
              <a:t>-! </a:t>
            </a:r>
          </a:p>
          <a:p>
            <a:pPr lvl="3"/>
            <a:r>
              <a:rPr lang="pt-BR" sz="1600" i="1" dirty="0">
                <a:solidFill>
                  <a:schemeClr val="tx1"/>
                </a:solidFill>
              </a:rPr>
              <a:t>ossa </a:t>
            </a:r>
            <a:r>
              <a:rPr lang="pt-BR" sz="1600" dirty="0">
                <a:solidFill>
                  <a:schemeClr val="tx1"/>
                </a:solidFill>
              </a:rPr>
              <a:t>[ossa] </a:t>
            </a:r>
            <a:r>
              <a:rPr lang="pt-BR" sz="1600" i="1" dirty="0">
                <a:solidFill>
                  <a:schemeClr val="tx1"/>
                </a:solidFill>
              </a:rPr>
              <a:t>– intestinum crassum </a:t>
            </a:r>
            <a:r>
              <a:rPr lang="pt-BR" sz="1600" dirty="0">
                <a:solidFill>
                  <a:schemeClr val="tx1"/>
                </a:solidFill>
              </a:rPr>
              <a:t>[krassum] 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07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176"/>
          </a:xfrm>
        </p:spPr>
        <p:txBody>
          <a:bodyPr/>
          <a:lstStyle/>
          <a:p>
            <a:r>
              <a:rPr lang="cs-CZ" dirty="0"/>
              <a:t>Výslovnost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4777"/>
            <a:ext cx="8596668" cy="467658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altLang="cs-CZ" sz="2400" b="1" dirty="0">
                <a:solidFill>
                  <a:schemeClr val="tx1"/>
                </a:solidFill>
              </a:rPr>
              <a:t>Skupiny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hlásek</a:t>
            </a:r>
          </a:p>
          <a:p>
            <a:pPr lvl="1"/>
            <a:r>
              <a:rPr lang="cs-CZ" sz="2400" b="1" dirty="0">
                <a:solidFill>
                  <a:schemeClr val="tx1"/>
                </a:solidFill>
              </a:rPr>
              <a:t>i/y</a:t>
            </a:r>
            <a:r>
              <a:rPr lang="cs-CZ" sz="2400" dirty="0">
                <a:solidFill>
                  <a:schemeClr val="tx1"/>
                </a:solidFill>
              </a:rPr>
              <a:t> + samohláska </a:t>
            </a:r>
            <a:r>
              <a:rPr lang="cs-CZ" altLang="cs-CZ" sz="2400" dirty="0">
                <a:solidFill>
                  <a:schemeClr val="tx1"/>
                </a:solidFill>
              </a:rPr>
              <a:t>[</a:t>
            </a:r>
            <a:r>
              <a:rPr lang="cs-CZ" altLang="cs-CZ" sz="2400" dirty="0" err="1">
                <a:solidFill>
                  <a:schemeClr val="tx1"/>
                </a:solidFill>
              </a:rPr>
              <a:t>ij</a:t>
            </a:r>
            <a:r>
              <a:rPr lang="cs-CZ" altLang="cs-CZ" sz="2400" dirty="0">
                <a:solidFill>
                  <a:schemeClr val="tx1"/>
                </a:solidFill>
              </a:rPr>
              <a:t>]</a:t>
            </a:r>
          </a:p>
          <a:p>
            <a:pPr lvl="2"/>
            <a:r>
              <a:rPr lang="cs-CZ" sz="2400" i="1" dirty="0" err="1">
                <a:solidFill>
                  <a:schemeClr val="tx1"/>
                </a:solidFill>
              </a:rPr>
              <a:t>arteria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myometrium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qu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/</a:t>
            </a:r>
            <a:r>
              <a:rPr lang="cs-CZ" altLang="cs-CZ" sz="2400" b="1" dirty="0" err="1" smtClean="0">
                <a:solidFill>
                  <a:schemeClr val="tx1"/>
                </a:solidFill>
              </a:rPr>
              <a:t>ngu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chemeClr val="tx1"/>
                </a:solidFill>
              </a:rPr>
              <a:t>[</a:t>
            </a:r>
            <a:r>
              <a:rPr lang="cs-CZ" altLang="cs-CZ" sz="2400" dirty="0" err="1">
                <a:solidFill>
                  <a:schemeClr val="tx1"/>
                </a:solidFill>
              </a:rPr>
              <a:t>kv</a:t>
            </a:r>
            <a:r>
              <a:rPr lang="cs-CZ" altLang="cs-CZ" sz="2400" dirty="0">
                <a:solidFill>
                  <a:schemeClr val="tx1"/>
                </a:solidFill>
              </a:rPr>
              <a:t>/</a:t>
            </a:r>
            <a:r>
              <a:rPr lang="cs-CZ" altLang="cs-CZ" sz="2400" dirty="0" err="1">
                <a:solidFill>
                  <a:schemeClr val="tx1"/>
                </a:solidFill>
              </a:rPr>
              <a:t>ngv</a:t>
            </a:r>
            <a:r>
              <a:rPr lang="cs-CZ" altLang="cs-CZ" sz="2400" dirty="0">
                <a:solidFill>
                  <a:schemeClr val="tx1"/>
                </a:solidFill>
              </a:rPr>
              <a:t>]	(</a:t>
            </a:r>
            <a:r>
              <a:rPr lang="cs-CZ" altLang="cs-CZ" sz="2400" i="1" dirty="0" err="1">
                <a:solidFill>
                  <a:schemeClr val="tx1"/>
                </a:solidFill>
              </a:rPr>
              <a:t>aqua</a:t>
            </a:r>
            <a:r>
              <a:rPr lang="cs-CZ" altLang="cs-CZ" sz="2400" dirty="0">
                <a:solidFill>
                  <a:schemeClr val="tx1"/>
                </a:solidFill>
              </a:rPr>
              <a:t>, </a:t>
            </a:r>
            <a:r>
              <a:rPr lang="cs-CZ" altLang="cs-CZ" sz="2400" i="1" dirty="0">
                <a:solidFill>
                  <a:schemeClr val="tx1"/>
                </a:solidFill>
              </a:rPr>
              <a:t>lingua</a:t>
            </a:r>
            <a:r>
              <a:rPr lang="cs-CZ" altLang="cs-CZ" sz="2400" dirty="0" smtClean="0">
                <a:solidFill>
                  <a:schemeClr val="tx1"/>
                </a:solidFill>
              </a:rPr>
              <a:t>)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>
                <a:solidFill>
                  <a:schemeClr val="tx1"/>
                </a:solidFill>
              </a:rPr>
              <a:t>di, ti, ni</a:t>
            </a:r>
            <a:r>
              <a:rPr lang="cs-CZ" altLang="cs-CZ" sz="2400" dirty="0">
                <a:solidFill>
                  <a:schemeClr val="tx1"/>
                </a:solidFill>
              </a:rPr>
              <a:t> [</a:t>
            </a:r>
            <a:r>
              <a:rPr lang="cs-CZ" altLang="cs-CZ" sz="2400" dirty="0" err="1">
                <a:solidFill>
                  <a:schemeClr val="tx1"/>
                </a:solidFill>
              </a:rPr>
              <a:t>dy</a:t>
            </a:r>
            <a:r>
              <a:rPr lang="cs-CZ" altLang="cs-CZ" sz="2400" dirty="0">
                <a:solidFill>
                  <a:schemeClr val="tx1"/>
                </a:solidFill>
              </a:rPr>
              <a:t>, ty, </a:t>
            </a:r>
            <a:r>
              <a:rPr lang="cs-CZ" altLang="cs-CZ" sz="2400" dirty="0" err="1">
                <a:solidFill>
                  <a:schemeClr val="tx1"/>
                </a:solidFill>
              </a:rPr>
              <a:t>ny</a:t>
            </a:r>
            <a:r>
              <a:rPr lang="cs-CZ" altLang="cs-CZ" sz="2400" dirty="0">
                <a:solidFill>
                  <a:schemeClr val="tx1"/>
                </a:solidFill>
              </a:rPr>
              <a:t>]	</a:t>
            </a:r>
            <a:r>
              <a:rPr lang="cs-CZ" altLang="cs-CZ" sz="2400" i="1" dirty="0">
                <a:solidFill>
                  <a:schemeClr val="tx1"/>
                </a:solidFill>
              </a:rPr>
              <a:t>diabetes</a:t>
            </a:r>
            <a:r>
              <a:rPr lang="cs-CZ" altLang="cs-CZ" sz="2400" dirty="0">
                <a:solidFill>
                  <a:schemeClr val="tx1"/>
                </a:solidFill>
              </a:rPr>
              <a:t>, </a:t>
            </a:r>
            <a:r>
              <a:rPr lang="cs-CZ" altLang="cs-CZ" sz="2400" i="1" dirty="0" err="1">
                <a:solidFill>
                  <a:schemeClr val="tx1"/>
                </a:solidFill>
              </a:rPr>
              <a:t>tibia</a:t>
            </a:r>
            <a:r>
              <a:rPr lang="cs-CZ" altLang="cs-CZ" sz="2400" dirty="0">
                <a:solidFill>
                  <a:schemeClr val="tx1"/>
                </a:solidFill>
              </a:rPr>
              <a:t>, </a:t>
            </a:r>
            <a:r>
              <a:rPr lang="cs-CZ" altLang="cs-CZ" sz="2400" i="1" dirty="0" err="1">
                <a:solidFill>
                  <a:schemeClr val="tx1"/>
                </a:solidFill>
              </a:rPr>
              <a:t>pneumonia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</a:pP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smtClean="0">
                <a:solidFill>
                  <a:schemeClr val="tx1"/>
                </a:solidFill>
              </a:rPr>
              <a:t>výjimka</a:t>
            </a:r>
            <a:r>
              <a:rPr lang="cs-CZ" altLang="cs-CZ" sz="2400" dirty="0">
                <a:solidFill>
                  <a:schemeClr val="tx1"/>
                </a:solidFill>
              </a:rPr>
              <a:t>: </a:t>
            </a:r>
            <a:r>
              <a:rPr lang="cs-CZ" altLang="cs-CZ" sz="2400" b="1" dirty="0">
                <a:solidFill>
                  <a:schemeClr val="tx1"/>
                </a:solidFill>
              </a:rPr>
              <a:t>ti</a:t>
            </a:r>
            <a:r>
              <a:rPr lang="cs-CZ" altLang="cs-CZ" sz="2400" dirty="0">
                <a:solidFill>
                  <a:schemeClr val="tx1"/>
                </a:solidFill>
              </a:rPr>
              <a:t> + samohláska: [</a:t>
            </a:r>
            <a:r>
              <a:rPr lang="cs-CZ" altLang="cs-CZ" sz="2400" dirty="0" err="1">
                <a:solidFill>
                  <a:schemeClr val="tx1"/>
                </a:solidFill>
              </a:rPr>
              <a:t>ci</a:t>
            </a:r>
            <a:r>
              <a:rPr lang="cs-CZ" altLang="cs-CZ" sz="2400" dirty="0">
                <a:solidFill>
                  <a:schemeClr val="tx1"/>
                </a:solidFill>
              </a:rPr>
              <a:t>]	</a:t>
            </a:r>
            <a:r>
              <a:rPr lang="cs-CZ" altLang="cs-CZ" sz="2400" i="1" dirty="0" err="1">
                <a:solidFill>
                  <a:schemeClr val="tx1"/>
                </a:solidFill>
              </a:rPr>
              <a:t>substantia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</a:p>
          <a:p>
            <a:pPr lvl="2">
              <a:lnSpc>
                <a:spcPct val="120000"/>
              </a:lnSpc>
            </a:pPr>
            <a:r>
              <a:rPr lang="cs-CZ" altLang="cs-CZ" sz="2400" b="1" dirty="0">
                <a:solidFill>
                  <a:schemeClr val="tx1"/>
                </a:solidFill>
              </a:rPr>
              <a:t>!X </a:t>
            </a:r>
            <a:r>
              <a:rPr lang="cs-CZ" altLang="cs-CZ" sz="2400" dirty="0">
                <a:solidFill>
                  <a:schemeClr val="tx1"/>
                </a:solidFill>
              </a:rPr>
              <a:t>pokud </a:t>
            </a:r>
            <a:r>
              <a:rPr lang="cs-CZ" altLang="cs-CZ" sz="2400" b="1" dirty="0">
                <a:solidFill>
                  <a:schemeClr val="tx1"/>
                </a:solidFill>
              </a:rPr>
              <a:t>ti</a:t>
            </a:r>
            <a:r>
              <a:rPr lang="cs-CZ" altLang="cs-CZ" sz="2400" dirty="0">
                <a:solidFill>
                  <a:schemeClr val="tx1"/>
                </a:solidFill>
              </a:rPr>
              <a:t> předchází </a:t>
            </a:r>
            <a:r>
              <a:rPr lang="cs-CZ" altLang="cs-CZ" sz="2400" b="1" dirty="0">
                <a:solidFill>
                  <a:schemeClr val="tx1"/>
                </a:solidFill>
              </a:rPr>
              <a:t>s, t, x</a:t>
            </a:r>
            <a:r>
              <a:rPr lang="cs-CZ" altLang="cs-CZ" sz="2400" dirty="0">
                <a:solidFill>
                  <a:schemeClr val="tx1"/>
                </a:solidFill>
              </a:rPr>
              <a:t> nebo se jedná o slovo původem řecké, pak čteme [ty]	(</a:t>
            </a:r>
            <a:r>
              <a:rPr lang="cs-CZ" altLang="cs-CZ" sz="2400" i="1" dirty="0">
                <a:solidFill>
                  <a:schemeClr val="tx1"/>
                </a:solidFill>
              </a:rPr>
              <a:t>ostium)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>
                <a:solidFill>
                  <a:schemeClr val="tx1"/>
                </a:solidFill>
              </a:rPr>
              <a:t>ex</a:t>
            </a:r>
            <a:r>
              <a:rPr lang="cs-CZ" altLang="cs-CZ" sz="2400" dirty="0">
                <a:solidFill>
                  <a:schemeClr val="tx1"/>
                </a:solidFill>
              </a:rPr>
              <a:t> + </a:t>
            </a:r>
            <a:r>
              <a:rPr lang="cs-CZ" altLang="cs-CZ" sz="2400" dirty="0" smtClean="0">
                <a:solidFill>
                  <a:schemeClr val="tx1"/>
                </a:solidFill>
              </a:rPr>
              <a:t>samohláska [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egz</a:t>
            </a:r>
            <a:r>
              <a:rPr lang="cs-CZ" altLang="cs-CZ" sz="2400" dirty="0">
                <a:solidFill>
                  <a:schemeClr val="tx1"/>
                </a:solidFill>
              </a:rPr>
              <a:t>]	</a:t>
            </a:r>
            <a:r>
              <a:rPr lang="cs-CZ" altLang="cs-CZ" sz="2400" i="1" dirty="0">
                <a:solidFill>
                  <a:schemeClr val="tx1"/>
                </a:solidFill>
              </a:rPr>
              <a:t>exitus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50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937"/>
          </a:xfrm>
        </p:spPr>
        <p:txBody>
          <a:bodyPr/>
          <a:lstStyle/>
          <a:p>
            <a:r>
              <a:rPr lang="cs-CZ" dirty="0"/>
              <a:t>Výslovnost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87607"/>
            <a:ext cx="8596668" cy="455375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2400" b="1" dirty="0" smtClean="0">
                <a:solidFill>
                  <a:schemeClr val="tx1"/>
                </a:solidFill>
              </a:rPr>
              <a:t>Skupiny hlásek</a:t>
            </a:r>
          </a:p>
          <a:p>
            <a:pPr lvl="1">
              <a:lnSpc>
                <a:spcPct val="120000"/>
              </a:lnSpc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ph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chemeClr val="tx1"/>
                </a:solidFill>
              </a:rPr>
              <a:t>[f]	</a:t>
            </a:r>
            <a:r>
              <a:rPr lang="cs-CZ" altLang="cs-CZ" sz="2400" i="1" dirty="0" err="1" smtClean="0">
                <a:solidFill>
                  <a:schemeClr val="tx1"/>
                </a:solidFill>
              </a:rPr>
              <a:t>raphē</a:t>
            </a:r>
            <a:r>
              <a:rPr lang="cs-CZ" altLang="cs-CZ" sz="2400" i="1" dirty="0">
                <a:solidFill>
                  <a:schemeClr val="tx1"/>
                </a:solidFill>
              </a:rPr>
              <a:t>, </a:t>
            </a:r>
            <a:r>
              <a:rPr lang="cs-CZ" altLang="cs-CZ" sz="2400" i="1" dirty="0" err="1">
                <a:solidFill>
                  <a:schemeClr val="tx1"/>
                </a:solidFill>
              </a:rPr>
              <a:t>phalanx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 err="1">
                <a:solidFill>
                  <a:schemeClr val="tx1"/>
                </a:solidFill>
              </a:rPr>
              <a:t>rh</a:t>
            </a:r>
            <a:r>
              <a:rPr lang="cs-CZ" altLang="cs-CZ" sz="2400" dirty="0">
                <a:solidFill>
                  <a:schemeClr val="tx1"/>
                </a:solidFill>
              </a:rPr>
              <a:t> [r]	</a:t>
            </a:r>
            <a:r>
              <a:rPr lang="cs-CZ" altLang="cs-CZ" sz="2400" i="1" dirty="0" err="1">
                <a:solidFill>
                  <a:schemeClr val="tx1"/>
                </a:solidFill>
              </a:rPr>
              <a:t>haemorrhagia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 err="1">
                <a:solidFill>
                  <a:schemeClr val="tx1"/>
                </a:solidFill>
              </a:rPr>
              <a:t>th</a:t>
            </a:r>
            <a:r>
              <a:rPr lang="cs-CZ" altLang="cs-CZ" sz="2400" dirty="0">
                <a:solidFill>
                  <a:schemeClr val="tx1"/>
                </a:solidFill>
              </a:rPr>
              <a:t> [t]	</a:t>
            </a:r>
            <a:r>
              <a:rPr lang="cs-CZ" altLang="cs-CZ" sz="2400" i="1" dirty="0" err="1">
                <a:solidFill>
                  <a:schemeClr val="tx1"/>
                </a:solidFill>
              </a:rPr>
              <a:t>thorax</a:t>
            </a:r>
            <a:endParaRPr lang="cs-CZ" altLang="cs-CZ" sz="2400" i="1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Písmena </a:t>
            </a:r>
            <a:r>
              <a:rPr lang="cs-CZ" sz="2400" i="1" dirty="0">
                <a:solidFill>
                  <a:schemeClr val="tx1"/>
                </a:solidFill>
              </a:rPr>
              <a:t>ch, k, </a:t>
            </a:r>
            <a:r>
              <a:rPr lang="cs-CZ" sz="2400" i="1" dirty="0" err="1">
                <a:solidFill>
                  <a:schemeClr val="tx1"/>
                </a:solidFill>
              </a:rPr>
              <a:t>ph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rh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th</a:t>
            </a:r>
            <a:r>
              <a:rPr lang="cs-CZ" sz="2400" i="1" dirty="0">
                <a:solidFill>
                  <a:schemeClr val="tx1"/>
                </a:solidFill>
              </a:rPr>
              <a:t>, y, z </a:t>
            </a:r>
            <a:r>
              <a:rPr lang="cs-CZ" sz="2400" dirty="0">
                <a:solidFill>
                  <a:schemeClr val="tx1"/>
                </a:solidFill>
              </a:rPr>
              <a:t>svědčí o řeckém původu slova: </a:t>
            </a:r>
          </a:p>
          <a:p>
            <a:pPr lvl="1"/>
            <a:r>
              <a:rPr lang="cs-CZ" sz="2400" i="1" dirty="0" err="1">
                <a:solidFill>
                  <a:schemeClr val="tx1"/>
                </a:solidFill>
              </a:rPr>
              <a:t>chole</a:t>
            </a:r>
            <a:r>
              <a:rPr lang="cs-CZ" sz="2400" i="1" dirty="0">
                <a:solidFill>
                  <a:schemeClr val="tx1"/>
                </a:solidFill>
              </a:rPr>
              <a:t>, skeleton, </a:t>
            </a:r>
            <a:r>
              <a:rPr lang="cs-CZ" sz="2400" i="1" dirty="0" err="1" smtClean="0">
                <a:solidFill>
                  <a:schemeClr val="tx1"/>
                </a:solidFill>
              </a:rPr>
              <a:t>rhaphe</a:t>
            </a:r>
            <a:r>
              <a:rPr lang="cs-CZ" sz="2400" i="1" dirty="0">
                <a:solidFill>
                  <a:schemeClr val="tx1"/>
                </a:solidFill>
              </a:rPr>
              <a:t>, rhinitis, </a:t>
            </a:r>
            <a:r>
              <a:rPr lang="cs-CZ" sz="2400" i="1" dirty="0" err="1">
                <a:solidFill>
                  <a:schemeClr val="tx1"/>
                </a:solidFill>
              </a:rPr>
              <a:t>therapia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cystis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eczema</a:t>
            </a:r>
            <a:endParaRPr lang="cs-CZ" altLang="cs-CZ" sz="24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83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528"/>
          </a:xfrm>
        </p:spPr>
        <p:txBody>
          <a:bodyPr/>
          <a:lstStyle/>
          <a:p>
            <a:r>
              <a:rPr lang="cs-CZ" dirty="0" smtClean="0"/>
              <a:t>Délka slabik a přízvuk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51129"/>
            <a:ext cx="8596668" cy="469023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altLang="cs-CZ" sz="1900" b="1" dirty="0">
                <a:solidFill>
                  <a:schemeClr val="tx1"/>
                </a:solidFill>
              </a:rPr>
              <a:t>Délka slabik</a:t>
            </a:r>
          </a:p>
          <a:p>
            <a:pPr lvl="1">
              <a:spcBef>
                <a:spcPts val="600"/>
              </a:spcBef>
            </a:pPr>
            <a:r>
              <a:rPr lang="cs-CZ" sz="1900" dirty="0">
                <a:solidFill>
                  <a:schemeClr val="tx1"/>
                </a:solidFill>
              </a:rPr>
              <a:t>vyznačuje se vodorovnou čárkou nad příslušnou samohláskou </a:t>
            </a:r>
          </a:p>
          <a:p>
            <a:pPr lvl="1">
              <a:spcBef>
                <a:spcPts val="600"/>
              </a:spcBef>
            </a:pPr>
            <a:r>
              <a:rPr lang="cs-CZ" sz="1900" dirty="0">
                <a:solidFill>
                  <a:schemeClr val="tx1"/>
                </a:solidFill>
              </a:rPr>
              <a:t>přirozená délka</a:t>
            </a:r>
          </a:p>
          <a:p>
            <a:pPr lvl="2">
              <a:spcBef>
                <a:spcPts val="600"/>
              </a:spcBef>
            </a:pPr>
            <a:r>
              <a:rPr lang="cs-CZ" sz="1900" dirty="0">
                <a:solidFill>
                  <a:schemeClr val="tx1"/>
                </a:solidFill>
              </a:rPr>
              <a:t>slabika je dlouhá, pokud obsahuje dlouhou samohlásku nebo dvojhlásku </a:t>
            </a:r>
            <a:r>
              <a:rPr lang="cs-CZ" sz="1900" dirty="0" smtClean="0">
                <a:solidFill>
                  <a:schemeClr val="tx1"/>
                </a:solidFill>
              </a:rPr>
              <a:t>(</a:t>
            </a:r>
            <a:r>
              <a:rPr lang="cs-CZ" sz="1900" i="1" dirty="0" err="1">
                <a:solidFill>
                  <a:schemeClr val="tx1"/>
                </a:solidFill>
              </a:rPr>
              <a:t>vēna</a:t>
            </a:r>
            <a:r>
              <a:rPr lang="cs-CZ" sz="1900" i="1" dirty="0">
                <a:solidFill>
                  <a:schemeClr val="tx1"/>
                </a:solidFill>
              </a:rPr>
              <a:t>, </a:t>
            </a:r>
            <a:r>
              <a:rPr lang="cs-CZ" sz="1900" i="1" dirty="0" err="1" smtClean="0">
                <a:solidFill>
                  <a:schemeClr val="tx1"/>
                </a:solidFill>
              </a:rPr>
              <a:t>oedēma</a:t>
            </a:r>
            <a:r>
              <a:rPr lang="cs-CZ" sz="1900" dirty="0" smtClean="0">
                <a:solidFill>
                  <a:schemeClr val="tx1"/>
                </a:solidFill>
              </a:rPr>
              <a:t>)</a:t>
            </a:r>
            <a:endParaRPr lang="cs-CZ" sz="19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cs-CZ" sz="1900" dirty="0" smtClean="0">
                <a:solidFill>
                  <a:schemeClr val="tx1"/>
                </a:solidFill>
              </a:rPr>
              <a:t>poziční </a:t>
            </a:r>
            <a:r>
              <a:rPr lang="cs-CZ" sz="1900" dirty="0">
                <a:solidFill>
                  <a:schemeClr val="tx1"/>
                </a:solidFill>
              </a:rPr>
              <a:t>délka</a:t>
            </a:r>
          </a:p>
          <a:p>
            <a:pPr lvl="2">
              <a:spcBef>
                <a:spcPts val="600"/>
              </a:spcBef>
            </a:pPr>
            <a:r>
              <a:rPr lang="cs-CZ" sz="1900" dirty="0">
                <a:solidFill>
                  <a:schemeClr val="tx1"/>
                </a:solidFill>
              </a:rPr>
              <a:t>slabika může být dlouhá i tehdy, pokud za krátkou samohláskou následuje skupina souhlásek </a:t>
            </a:r>
            <a:r>
              <a:rPr lang="cs-CZ" sz="1900" dirty="0" smtClean="0">
                <a:solidFill>
                  <a:schemeClr val="tx1"/>
                </a:solidFill>
              </a:rPr>
              <a:t>(</a:t>
            </a:r>
            <a:r>
              <a:rPr lang="cs-CZ" sz="1900" i="1" dirty="0" err="1">
                <a:solidFill>
                  <a:schemeClr val="tx1"/>
                </a:solidFill>
              </a:rPr>
              <a:t>maxilla</a:t>
            </a:r>
            <a:r>
              <a:rPr lang="cs-CZ" sz="1900" i="1" dirty="0">
                <a:solidFill>
                  <a:schemeClr val="tx1"/>
                </a:solidFill>
              </a:rPr>
              <a:t>, </a:t>
            </a:r>
            <a:r>
              <a:rPr lang="cs-CZ" sz="1900" i="1" dirty="0" err="1">
                <a:solidFill>
                  <a:schemeClr val="tx1"/>
                </a:solidFill>
              </a:rPr>
              <a:t>dēcubitus</a:t>
            </a:r>
            <a:r>
              <a:rPr lang="cs-CZ" sz="1900" i="1" dirty="0">
                <a:solidFill>
                  <a:schemeClr val="tx1"/>
                </a:solidFill>
              </a:rPr>
              <a:t> </a:t>
            </a:r>
            <a:r>
              <a:rPr lang="cs-CZ" sz="1900" i="1" dirty="0" err="1" smtClean="0">
                <a:solidFill>
                  <a:schemeClr val="tx1"/>
                </a:solidFill>
              </a:rPr>
              <a:t>profundus</a:t>
            </a:r>
            <a:r>
              <a:rPr lang="cs-CZ" sz="1900" dirty="0" smtClean="0">
                <a:solidFill>
                  <a:schemeClr val="tx1"/>
                </a:solidFill>
              </a:rPr>
              <a:t>)</a:t>
            </a:r>
            <a:endParaRPr lang="cs-CZ" sz="19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cs-CZ" altLang="cs-CZ" sz="1900" b="1" dirty="0" smtClean="0">
                <a:solidFill>
                  <a:schemeClr val="tx1"/>
                </a:solidFill>
              </a:rPr>
              <a:t>Přízvuk</a:t>
            </a:r>
            <a:endParaRPr lang="cs-CZ" altLang="cs-CZ" sz="19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cs-CZ" altLang="cs-CZ" sz="1900" dirty="0">
                <a:solidFill>
                  <a:schemeClr val="tx1"/>
                </a:solidFill>
              </a:rPr>
              <a:t>u dvojslabičných slov je na druhé slabice od </a:t>
            </a:r>
            <a:r>
              <a:rPr lang="cs-CZ" altLang="cs-CZ" sz="1900" dirty="0" smtClean="0">
                <a:solidFill>
                  <a:schemeClr val="tx1"/>
                </a:solidFill>
              </a:rPr>
              <a:t>konce (</a:t>
            </a:r>
            <a:r>
              <a:rPr lang="cs-CZ" altLang="cs-CZ" sz="1900" b="1" i="1" dirty="0" err="1">
                <a:solidFill>
                  <a:schemeClr val="tx1"/>
                </a:solidFill>
              </a:rPr>
              <a:t>pul</a:t>
            </a:r>
            <a:r>
              <a:rPr lang="cs-CZ" altLang="cs-CZ" sz="1900" i="1" dirty="0" err="1">
                <a:solidFill>
                  <a:schemeClr val="tx1"/>
                </a:solidFill>
              </a:rPr>
              <a:t>mo</a:t>
            </a:r>
            <a:r>
              <a:rPr lang="cs-CZ" altLang="cs-CZ" sz="1900" dirty="0">
                <a:solidFill>
                  <a:schemeClr val="tx1"/>
                </a:solidFill>
              </a:rPr>
              <a:t>, </a:t>
            </a:r>
            <a:r>
              <a:rPr lang="cs-CZ" altLang="cs-CZ" sz="1900" b="1" i="1" dirty="0" smtClean="0">
                <a:solidFill>
                  <a:schemeClr val="tx1"/>
                </a:solidFill>
              </a:rPr>
              <a:t>cer</a:t>
            </a:r>
            <a:r>
              <a:rPr lang="cs-CZ" altLang="cs-CZ" sz="1900" i="1" dirty="0" smtClean="0">
                <a:solidFill>
                  <a:schemeClr val="tx1"/>
                </a:solidFill>
              </a:rPr>
              <a:t>vix</a:t>
            </a:r>
            <a:r>
              <a:rPr lang="cs-CZ" altLang="cs-CZ" sz="1900" dirty="0" smtClean="0">
                <a:solidFill>
                  <a:schemeClr val="tx1"/>
                </a:solidFill>
              </a:rPr>
              <a:t>)</a:t>
            </a:r>
            <a:endParaRPr lang="cs-CZ" altLang="cs-CZ" sz="19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cs-CZ" altLang="cs-CZ" sz="1900" dirty="0" smtClean="0">
                <a:solidFill>
                  <a:schemeClr val="tx1"/>
                </a:solidFill>
              </a:rPr>
              <a:t>u </a:t>
            </a:r>
            <a:r>
              <a:rPr lang="cs-CZ" altLang="cs-CZ" sz="1900" dirty="0">
                <a:solidFill>
                  <a:schemeClr val="tx1"/>
                </a:solidFill>
              </a:rPr>
              <a:t>tří- a víceslabičných slov se přízvuk řídí délkou předposlední slabiky</a:t>
            </a:r>
          </a:p>
          <a:p>
            <a:pPr lvl="2">
              <a:spcBef>
                <a:spcPts val="600"/>
              </a:spcBef>
            </a:pPr>
            <a:r>
              <a:rPr lang="cs-CZ" altLang="cs-CZ" sz="1900" dirty="0">
                <a:solidFill>
                  <a:schemeClr val="tx1"/>
                </a:solidFill>
              </a:rPr>
              <a:t>je-li dlouhá, je přízvuk na </a:t>
            </a:r>
            <a:r>
              <a:rPr lang="cs-CZ" altLang="cs-CZ" sz="1900" dirty="0" smtClean="0">
                <a:solidFill>
                  <a:schemeClr val="tx1"/>
                </a:solidFill>
              </a:rPr>
              <a:t>ní (</a:t>
            </a:r>
            <a:r>
              <a:rPr lang="cs-CZ" altLang="cs-CZ" sz="1900" i="1" dirty="0" err="1">
                <a:solidFill>
                  <a:schemeClr val="tx1"/>
                </a:solidFill>
              </a:rPr>
              <a:t>medi</a:t>
            </a:r>
            <a:r>
              <a:rPr lang="cs-CZ" altLang="cs-CZ" sz="1900" b="1" i="1" dirty="0" err="1">
                <a:solidFill>
                  <a:schemeClr val="tx1"/>
                </a:solidFill>
              </a:rPr>
              <a:t>c</a:t>
            </a:r>
            <a:r>
              <a:rPr lang="en-US" altLang="cs-CZ" sz="1900" b="1" i="1" dirty="0">
                <a:solidFill>
                  <a:schemeClr val="tx1"/>
                </a:solidFill>
                <a:cs typeface="Arial" charset="0"/>
              </a:rPr>
              <a:t>ī</a:t>
            </a:r>
            <a:r>
              <a:rPr lang="cs-CZ" altLang="cs-CZ" sz="1900" i="1" dirty="0">
                <a:solidFill>
                  <a:schemeClr val="tx1"/>
                </a:solidFill>
                <a:cs typeface="Arial" charset="0"/>
              </a:rPr>
              <a:t>na, </a:t>
            </a:r>
            <a:r>
              <a:rPr lang="cs-CZ" altLang="cs-CZ" sz="1900" i="1" dirty="0" err="1">
                <a:solidFill>
                  <a:schemeClr val="tx1"/>
                </a:solidFill>
                <a:cs typeface="Arial" charset="0"/>
              </a:rPr>
              <a:t>pa</a:t>
            </a:r>
            <a:r>
              <a:rPr lang="cs-CZ" altLang="cs-CZ" sz="1900" b="1" i="1" dirty="0" err="1">
                <a:solidFill>
                  <a:schemeClr val="tx1"/>
                </a:solidFill>
                <a:cs typeface="Arial" charset="0"/>
              </a:rPr>
              <a:t>pi</a:t>
            </a:r>
            <a:r>
              <a:rPr lang="cs-CZ" altLang="cs-CZ" sz="1900" i="1" dirty="0" err="1">
                <a:solidFill>
                  <a:schemeClr val="tx1"/>
                </a:solidFill>
                <a:cs typeface="Arial" charset="0"/>
              </a:rPr>
              <a:t>lla</a:t>
            </a:r>
            <a:r>
              <a:rPr lang="cs-CZ" altLang="cs-CZ" sz="1900" dirty="0" smtClean="0">
                <a:solidFill>
                  <a:schemeClr val="tx1"/>
                </a:solidFill>
              </a:rPr>
              <a:t>)</a:t>
            </a:r>
            <a:endParaRPr lang="cs-CZ" altLang="cs-CZ" sz="1900" dirty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</a:pPr>
            <a:r>
              <a:rPr lang="cs-CZ" altLang="cs-CZ" sz="1900" dirty="0" smtClean="0">
                <a:solidFill>
                  <a:schemeClr val="tx1"/>
                </a:solidFill>
              </a:rPr>
              <a:t>je-li </a:t>
            </a:r>
            <a:r>
              <a:rPr lang="cs-CZ" altLang="cs-CZ" sz="1900" dirty="0">
                <a:solidFill>
                  <a:schemeClr val="tx1"/>
                </a:solidFill>
              </a:rPr>
              <a:t>krátká, je přízvuk na třetí slabice od </a:t>
            </a:r>
            <a:r>
              <a:rPr lang="cs-CZ" altLang="cs-CZ" sz="1900" dirty="0" smtClean="0">
                <a:solidFill>
                  <a:schemeClr val="tx1"/>
                </a:solidFill>
              </a:rPr>
              <a:t>konce (</a:t>
            </a:r>
            <a:r>
              <a:rPr lang="cs-CZ" altLang="cs-CZ" sz="1900" i="1" dirty="0" err="1">
                <a:solidFill>
                  <a:schemeClr val="tx1"/>
                </a:solidFill>
                <a:cs typeface="Arial" charset="0"/>
              </a:rPr>
              <a:t>cor</a:t>
            </a:r>
            <a:r>
              <a:rPr lang="en-US" altLang="cs-CZ" sz="1900" i="1" dirty="0">
                <a:solidFill>
                  <a:schemeClr val="tx1"/>
                </a:solidFill>
                <a:cs typeface="Arial" charset="0"/>
              </a:rPr>
              <a:t>ō</a:t>
            </a:r>
            <a:r>
              <a:rPr lang="cs-CZ" altLang="cs-CZ" sz="1900" b="1" i="1" dirty="0">
                <a:solidFill>
                  <a:schemeClr val="tx1"/>
                </a:solidFill>
                <a:cs typeface="Arial" charset="0"/>
              </a:rPr>
              <a:t>n</a:t>
            </a:r>
            <a:r>
              <a:rPr lang="en-US" altLang="cs-CZ" sz="1900" b="1" i="1" dirty="0" smtClean="0">
                <a:solidFill>
                  <a:schemeClr val="tx1"/>
                </a:solidFill>
                <a:cs typeface="Arial" charset="0"/>
              </a:rPr>
              <a:t>ā</a:t>
            </a:r>
            <a:r>
              <a:rPr lang="cs-CZ" altLang="cs-CZ" sz="1900" i="1" dirty="0" err="1" smtClean="0">
                <a:solidFill>
                  <a:schemeClr val="tx1"/>
                </a:solidFill>
                <a:cs typeface="Arial" charset="0"/>
              </a:rPr>
              <a:t>rius</a:t>
            </a:r>
            <a:r>
              <a:rPr lang="cs-CZ" altLang="cs-CZ" sz="1900" i="1" dirty="0">
                <a:solidFill>
                  <a:schemeClr val="tx1"/>
                </a:solidFill>
                <a:cs typeface="Arial" charset="0"/>
              </a:rPr>
              <a:t>, </a:t>
            </a:r>
            <a:r>
              <a:rPr lang="cs-CZ" altLang="cs-CZ" sz="1900" b="1" i="1" dirty="0" smtClean="0">
                <a:solidFill>
                  <a:schemeClr val="tx1"/>
                </a:solidFill>
                <a:cs typeface="Arial" charset="0"/>
              </a:rPr>
              <a:t>hu</a:t>
            </a:r>
            <a:r>
              <a:rPr lang="cs-CZ" altLang="cs-CZ" sz="1900" i="1" dirty="0" smtClean="0">
                <a:solidFill>
                  <a:schemeClr val="tx1"/>
                </a:solidFill>
                <a:cs typeface="Arial" charset="0"/>
              </a:rPr>
              <a:t>merus)</a:t>
            </a:r>
            <a:endParaRPr lang="cs-CZ" altLang="cs-CZ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53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900"/>
          </a:xfrm>
        </p:spPr>
        <p:txBody>
          <a:bodyPr/>
          <a:lstStyle/>
          <a:p>
            <a:r>
              <a:rPr lang="cs-CZ" dirty="0" err="1" smtClean="0"/>
              <a:t>Hippocratis</a:t>
            </a:r>
            <a:r>
              <a:rPr lang="cs-CZ" dirty="0" smtClean="0"/>
              <a:t> ius </a:t>
            </a:r>
            <a:r>
              <a:rPr lang="cs-CZ" dirty="0" err="1" smtClean="0"/>
              <a:t>iurandum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33501"/>
            <a:ext cx="8596668" cy="4707862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Per </a:t>
            </a:r>
            <a:r>
              <a:rPr lang="cs-CZ" sz="2000" dirty="0" err="1" smtClean="0">
                <a:solidFill>
                  <a:schemeClr val="tx1"/>
                </a:solidFill>
              </a:rPr>
              <a:t>Apollinem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medicum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Aesculapium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Hygiamque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Panaceam</a:t>
            </a:r>
            <a:r>
              <a:rPr lang="cs-CZ" sz="2000" dirty="0" smtClean="0">
                <a:solidFill>
                  <a:schemeClr val="tx1"/>
                </a:solidFill>
              </a:rPr>
              <a:t> iure </a:t>
            </a:r>
            <a:r>
              <a:rPr lang="cs-CZ" sz="2000" dirty="0" err="1" smtClean="0">
                <a:solidFill>
                  <a:schemeClr val="tx1"/>
                </a:solidFill>
              </a:rPr>
              <a:t>iurando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affirmo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Deos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Deasque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omnes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testor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me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quantum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viribus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iudicio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valuero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quod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nunc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iuro</a:t>
            </a:r>
            <a:r>
              <a:rPr lang="cs-CZ" sz="2000" dirty="0" smtClean="0">
                <a:solidFill>
                  <a:schemeClr val="tx1"/>
                </a:solidFill>
              </a:rPr>
              <a:t> et ex </a:t>
            </a:r>
            <a:r>
              <a:rPr lang="cs-CZ" sz="2000" dirty="0" err="1" smtClean="0">
                <a:solidFill>
                  <a:schemeClr val="tx1"/>
                </a:solidFill>
              </a:rPr>
              <a:t>scripto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spondeo</a:t>
            </a:r>
            <a:r>
              <a:rPr lang="cs-CZ" sz="2000" dirty="0" smtClean="0">
                <a:solidFill>
                  <a:schemeClr val="tx1"/>
                </a:solidFill>
              </a:rPr>
              <a:t> plane </a:t>
            </a:r>
            <a:r>
              <a:rPr lang="cs-CZ" sz="2000" dirty="0" err="1" smtClean="0">
                <a:solidFill>
                  <a:schemeClr val="tx1"/>
                </a:solidFill>
              </a:rPr>
              <a:t>observaturum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Praeceptorem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quidem</a:t>
            </a:r>
            <a:r>
              <a:rPr lang="cs-CZ" sz="2000" dirty="0" smtClean="0">
                <a:solidFill>
                  <a:schemeClr val="tx1"/>
                </a:solidFill>
              </a:rPr>
              <a:t> qui </a:t>
            </a:r>
            <a:r>
              <a:rPr lang="cs-CZ" sz="2000" dirty="0" err="1" smtClean="0">
                <a:solidFill>
                  <a:schemeClr val="tx1"/>
                </a:solidFill>
              </a:rPr>
              <a:t>me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hanc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artem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edocuit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parentum</a:t>
            </a:r>
            <a:r>
              <a:rPr lang="cs-CZ" sz="2000" dirty="0" smtClean="0">
                <a:solidFill>
                  <a:schemeClr val="tx1"/>
                </a:solidFill>
              </a:rPr>
              <a:t> loco </a:t>
            </a:r>
            <a:r>
              <a:rPr lang="cs-CZ" sz="2000" dirty="0" err="1" smtClean="0">
                <a:solidFill>
                  <a:schemeClr val="tx1"/>
                </a:solidFill>
              </a:rPr>
              <a:t>habiturum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eique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cum</a:t>
            </a:r>
            <a:r>
              <a:rPr lang="cs-CZ" sz="2000" dirty="0" smtClean="0">
                <a:solidFill>
                  <a:schemeClr val="tx1"/>
                </a:solidFill>
              </a:rPr>
              <a:t> ad </a:t>
            </a:r>
            <a:r>
              <a:rPr lang="cs-CZ" sz="2000" dirty="0" err="1" smtClean="0">
                <a:solidFill>
                  <a:schemeClr val="tx1"/>
                </a:solidFill>
              </a:rPr>
              <a:t>victum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tum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etiam</a:t>
            </a:r>
            <a:r>
              <a:rPr lang="cs-CZ" sz="2000" dirty="0" smtClean="0">
                <a:solidFill>
                  <a:schemeClr val="tx1"/>
                </a:solidFill>
              </a:rPr>
              <a:t> ad </a:t>
            </a:r>
            <a:r>
              <a:rPr lang="cs-CZ" sz="2000" dirty="0" err="1" smtClean="0">
                <a:solidFill>
                  <a:schemeClr val="tx1"/>
                </a:solidFill>
              </a:rPr>
              <a:t>usum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necessaria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grato</a:t>
            </a:r>
            <a:r>
              <a:rPr lang="cs-CZ" sz="2000" dirty="0" smtClean="0">
                <a:solidFill>
                  <a:schemeClr val="tx1"/>
                </a:solidFill>
              </a:rPr>
              <a:t> animo </a:t>
            </a:r>
            <a:r>
              <a:rPr lang="cs-CZ" sz="2000" dirty="0" err="1" smtClean="0">
                <a:solidFill>
                  <a:schemeClr val="tx1"/>
                </a:solidFill>
              </a:rPr>
              <a:t>communicaturum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suppeditaturum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Eiusque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posteros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apud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eodem</a:t>
            </a:r>
            <a:r>
              <a:rPr lang="cs-CZ" sz="2000" dirty="0" smtClean="0">
                <a:solidFill>
                  <a:schemeClr val="tx1"/>
                </a:solidFill>
              </a:rPr>
              <a:t> loco quo </a:t>
            </a:r>
            <a:r>
              <a:rPr lang="cs-CZ" sz="2000" dirty="0" err="1" smtClean="0">
                <a:solidFill>
                  <a:schemeClr val="tx1"/>
                </a:solidFill>
              </a:rPr>
              <a:t>germanos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fratres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fore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eosque</a:t>
            </a:r>
            <a:r>
              <a:rPr lang="cs-CZ" sz="2000" dirty="0" smtClean="0">
                <a:solidFill>
                  <a:schemeClr val="tx1"/>
                </a:solidFill>
              </a:rPr>
              <a:t> si </a:t>
            </a:r>
            <a:r>
              <a:rPr lang="cs-CZ" sz="2000" dirty="0" err="1" smtClean="0">
                <a:solidFill>
                  <a:schemeClr val="tx1"/>
                </a:solidFill>
              </a:rPr>
              <a:t>hanc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artem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addiscere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volent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absque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mercede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syngrapha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edocturum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Praeceptionum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quoque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auditionum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totiusque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reliquae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disciplinae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cum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meos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eius</a:t>
            </a:r>
            <a:r>
              <a:rPr lang="cs-CZ" sz="2000" dirty="0" smtClean="0">
                <a:solidFill>
                  <a:schemeClr val="tx1"/>
                </a:solidFill>
              </a:rPr>
              <a:t> qui </a:t>
            </a:r>
            <a:r>
              <a:rPr lang="cs-CZ" sz="2000" dirty="0" err="1" smtClean="0">
                <a:solidFill>
                  <a:schemeClr val="tx1"/>
                </a:solidFill>
              </a:rPr>
              <a:t>me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edocuit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liberos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tum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discipulos</a:t>
            </a:r>
            <a:r>
              <a:rPr lang="cs-CZ" sz="2000" dirty="0" smtClean="0">
                <a:solidFill>
                  <a:schemeClr val="tx1"/>
                </a:solidFill>
              </a:rPr>
              <a:t> qui </a:t>
            </a:r>
            <a:r>
              <a:rPr lang="cs-CZ" sz="2000" dirty="0" err="1" smtClean="0">
                <a:solidFill>
                  <a:schemeClr val="tx1"/>
                </a:solidFill>
              </a:rPr>
              <a:t>Medico</a:t>
            </a:r>
            <a:r>
              <a:rPr lang="cs-CZ" sz="2000" dirty="0" smtClean="0">
                <a:solidFill>
                  <a:schemeClr val="tx1"/>
                </a:solidFill>
              </a:rPr>
              <a:t> iure </a:t>
            </a:r>
            <a:r>
              <a:rPr lang="cs-CZ" sz="2000" dirty="0" err="1" smtClean="0">
                <a:solidFill>
                  <a:schemeClr val="tx1"/>
                </a:solidFill>
              </a:rPr>
              <a:t>iurando</a:t>
            </a:r>
            <a:r>
              <a:rPr lang="cs-CZ" sz="2000" dirty="0" smtClean="0">
                <a:solidFill>
                  <a:schemeClr val="tx1"/>
                </a:solidFill>
              </a:rPr>
              <a:t> nomen </a:t>
            </a:r>
            <a:r>
              <a:rPr lang="cs-CZ" sz="2000" dirty="0" err="1" smtClean="0">
                <a:solidFill>
                  <a:schemeClr val="tx1"/>
                </a:solidFill>
              </a:rPr>
              <a:t>fidemque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dederint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participes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facturum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aliorum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praeterea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neminem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Victus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quoque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rationem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quantum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facultate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iudicio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consequi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potero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aegris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utilem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praes</a:t>
            </a:r>
            <a:r>
              <a:rPr lang="cs-CZ" sz="2000" dirty="0" err="1">
                <a:solidFill>
                  <a:schemeClr val="tx1"/>
                </a:solidFill>
              </a:rPr>
              <a:t>c</a:t>
            </a:r>
            <a:r>
              <a:rPr lang="cs-CZ" sz="2000" dirty="0" err="1" smtClean="0">
                <a:solidFill>
                  <a:schemeClr val="tx1"/>
                </a:solidFill>
              </a:rPr>
              <a:t>ripturum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eosque</a:t>
            </a:r>
            <a:r>
              <a:rPr lang="cs-CZ" sz="2000" dirty="0" smtClean="0">
                <a:solidFill>
                  <a:schemeClr val="tx1"/>
                </a:solidFill>
              </a:rPr>
              <a:t> ab omni </a:t>
            </a:r>
            <a:r>
              <a:rPr lang="cs-CZ" sz="2000" dirty="0" err="1" smtClean="0">
                <a:solidFill>
                  <a:schemeClr val="tx1"/>
                </a:solidFill>
              </a:rPr>
              <a:t>noxia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iniuria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vindicaturum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Neque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cuiusquam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precibus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adductus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alicui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medicamentum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lethale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propinabo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neque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huius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rei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author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ero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17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/>
          <a:lstStyle/>
          <a:p>
            <a:r>
              <a:rPr lang="cs-CZ" dirty="0" err="1"/>
              <a:t>Hippocratis</a:t>
            </a:r>
            <a:r>
              <a:rPr lang="cs-CZ" dirty="0"/>
              <a:t> ius </a:t>
            </a:r>
            <a:r>
              <a:rPr lang="cs-CZ" dirty="0" err="1"/>
              <a:t>iurandum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57301"/>
            <a:ext cx="8596668" cy="4784062"/>
          </a:xfrm>
        </p:spPr>
        <p:txBody>
          <a:bodyPr>
            <a:normAutofit lnSpcReduction="10000"/>
          </a:bodyPr>
          <a:lstStyle/>
          <a:p>
            <a:r>
              <a:rPr lang="cs-CZ" sz="2000" dirty="0" err="1" smtClean="0">
                <a:solidFill>
                  <a:schemeClr val="tx1"/>
                </a:solidFill>
              </a:rPr>
              <a:t>Neque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simili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ratione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mulieri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pessum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subdititium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ad </a:t>
            </a:r>
            <a:r>
              <a:rPr lang="cs-CZ" sz="2000" dirty="0" err="1">
                <a:solidFill>
                  <a:schemeClr val="tx1"/>
                </a:solidFill>
              </a:rPr>
              <a:t>foetum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corrumpendum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exhibebo</a:t>
            </a:r>
            <a:r>
              <a:rPr lang="cs-CZ" sz="2000" dirty="0">
                <a:solidFill>
                  <a:schemeClr val="tx1"/>
                </a:solidFill>
              </a:rPr>
              <a:t>: sed </a:t>
            </a:r>
            <a:r>
              <a:rPr lang="cs-CZ" sz="2000" dirty="0" err="1">
                <a:solidFill>
                  <a:schemeClr val="tx1"/>
                </a:solidFill>
              </a:rPr>
              <a:t>castam</a:t>
            </a:r>
            <a:r>
              <a:rPr lang="cs-CZ" sz="2000" dirty="0">
                <a:solidFill>
                  <a:schemeClr val="tx1"/>
                </a:solidFill>
              </a:rPr>
              <a:t> et ab omni </a:t>
            </a:r>
            <a:r>
              <a:rPr lang="cs-CZ" sz="2000" dirty="0" err="1">
                <a:solidFill>
                  <a:schemeClr val="tx1"/>
                </a:solidFill>
              </a:rPr>
              <a:t>scelere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puram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vitam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artem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meam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perpetuo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praestabo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 err="1">
                <a:solidFill>
                  <a:schemeClr val="tx1"/>
                </a:solidFill>
              </a:rPr>
              <a:t>Neque</a:t>
            </a:r>
            <a:r>
              <a:rPr lang="cs-CZ" sz="2000" dirty="0">
                <a:solidFill>
                  <a:schemeClr val="tx1"/>
                </a:solidFill>
              </a:rPr>
              <a:t> vero </a:t>
            </a:r>
            <a:r>
              <a:rPr lang="cs-CZ" sz="2000" dirty="0" err="1">
                <a:solidFill>
                  <a:schemeClr val="tx1"/>
                </a:solidFill>
              </a:rPr>
              <a:t>calculo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laborantes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secabo</a:t>
            </a:r>
            <a:r>
              <a:rPr lang="cs-CZ" sz="2000" dirty="0">
                <a:solidFill>
                  <a:schemeClr val="tx1"/>
                </a:solidFill>
              </a:rPr>
              <a:t>, sed </a:t>
            </a:r>
            <a:r>
              <a:rPr lang="cs-CZ" sz="2000" dirty="0" err="1">
                <a:solidFill>
                  <a:schemeClr val="tx1"/>
                </a:solidFill>
              </a:rPr>
              <a:t>magistris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eius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artis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peritis</a:t>
            </a:r>
            <a:r>
              <a:rPr lang="cs-CZ" sz="2000" dirty="0">
                <a:solidFill>
                  <a:schemeClr val="tx1"/>
                </a:solidFill>
              </a:rPr>
              <a:t> id </a:t>
            </a:r>
            <a:r>
              <a:rPr lang="cs-CZ" sz="2000" dirty="0" err="1">
                <a:solidFill>
                  <a:schemeClr val="tx1"/>
                </a:solidFill>
              </a:rPr>
              <a:t>muneris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concedam</a:t>
            </a:r>
            <a:r>
              <a:rPr lang="cs-CZ" sz="2000" dirty="0">
                <a:solidFill>
                  <a:schemeClr val="tx1"/>
                </a:solidFill>
              </a:rPr>
              <a:t>. In </a:t>
            </a:r>
            <a:r>
              <a:rPr lang="cs-CZ" sz="2000" dirty="0" err="1">
                <a:solidFill>
                  <a:schemeClr val="tx1"/>
                </a:solidFill>
              </a:rPr>
              <a:t>quancunque</a:t>
            </a:r>
            <a:r>
              <a:rPr lang="cs-CZ" sz="2000" dirty="0">
                <a:solidFill>
                  <a:schemeClr val="tx1"/>
                </a:solidFill>
              </a:rPr>
              <a:t> autem </a:t>
            </a:r>
            <a:r>
              <a:rPr lang="cs-CZ" sz="2000" dirty="0" err="1">
                <a:solidFill>
                  <a:schemeClr val="tx1"/>
                </a:solidFill>
              </a:rPr>
              <a:t>domum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ingressus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fuero</a:t>
            </a:r>
            <a:r>
              <a:rPr lang="cs-CZ" sz="2000" dirty="0">
                <a:solidFill>
                  <a:schemeClr val="tx1"/>
                </a:solidFill>
              </a:rPr>
              <a:t>, ad </a:t>
            </a:r>
            <a:r>
              <a:rPr lang="cs-CZ" sz="2000" dirty="0" err="1">
                <a:solidFill>
                  <a:schemeClr val="tx1"/>
                </a:solidFill>
              </a:rPr>
              <a:t>aegrotantium</a:t>
            </a:r>
            <a:r>
              <a:rPr lang="cs-CZ" sz="2000" dirty="0">
                <a:solidFill>
                  <a:schemeClr val="tx1"/>
                </a:solidFill>
              </a:rPr>
              <a:t> salutem </a:t>
            </a:r>
            <a:r>
              <a:rPr lang="cs-CZ" sz="2000" dirty="0" err="1">
                <a:solidFill>
                  <a:schemeClr val="tx1"/>
                </a:solidFill>
              </a:rPr>
              <a:t>ingrediar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omnem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iniuriae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inferendae</a:t>
            </a:r>
            <a:r>
              <a:rPr lang="cs-CZ" sz="2000" dirty="0">
                <a:solidFill>
                  <a:schemeClr val="tx1"/>
                </a:solidFill>
              </a:rPr>
              <a:t> et </a:t>
            </a:r>
            <a:r>
              <a:rPr lang="cs-CZ" sz="2000" dirty="0" err="1">
                <a:solidFill>
                  <a:schemeClr val="tx1"/>
                </a:solidFill>
              </a:rPr>
              <a:t>corruptelae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suspicionem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procul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fugiens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tum</a:t>
            </a:r>
            <a:r>
              <a:rPr lang="cs-CZ" sz="2000" dirty="0">
                <a:solidFill>
                  <a:schemeClr val="tx1"/>
                </a:solidFill>
              </a:rPr>
              <a:t> vel </a:t>
            </a:r>
            <a:r>
              <a:rPr lang="cs-CZ" sz="2000" dirty="0" err="1">
                <a:solidFill>
                  <a:schemeClr val="tx1"/>
                </a:solidFill>
              </a:rPr>
              <a:t>maxime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rerum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venerearum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cupiditatem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erga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mulieres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iuxta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ac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viros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ingenuos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servos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 err="1">
                <a:solidFill>
                  <a:schemeClr val="tx1"/>
                </a:solidFill>
              </a:rPr>
              <a:t>Quae</a:t>
            </a:r>
            <a:r>
              <a:rPr lang="cs-CZ" sz="2000" dirty="0">
                <a:solidFill>
                  <a:schemeClr val="tx1"/>
                </a:solidFill>
              </a:rPr>
              <a:t> vero inter </a:t>
            </a:r>
            <a:r>
              <a:rPr lang="cs-CZ" sz="2000" dirty="0" err="1">
                <a:solidFill>
                  <a:schemeClr val="tx1"/>
                </a:solidFill>
              </a:rPr>
              <a:t>curandum</a:t>
            </a:r>
            <a:r>
              <a:rPr lang="cs-CZ" sz="2000" dirty="0">
                <a:solidFill>
                  <a:schemeClr val="tx1"/>
                </a:solidFill>
              </a:rPr>
              <a:t>, aut </a:t>
            </a:r>
            <a:r>
              <a:rPr lang="cs-CZ" sz="2000" dirty="0" err="1">
                <a:solidFill>
                  <a:schemeClr val="tx1"/>
                </a:solidFill>
              </a:rPr>
              <a:t>etiam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Medicinam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minime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faciens</a:t>
            </a:r>
            <a:r>
              <a:rPr lang="cs-CZ" sz="2000" dirty="0">
                <a:solidFill>
                  <a:schemeClr val="tx1"/>
                </a:solidFill>
              </a:rPr>
              <a:t>, in </a:t>
            </a:r>
            <a:r>
              <a:rPr lang="cs-CZ" sz="2000" dirty="0" err="1">
                <a:solidFill>
                  <a:schemeClr val="tx1"/>
                </a:solidFill>
              </a:rPr>
              <a:t>communi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hominum</a:t>
            </a:r>
            <a:r>
              <a:rPr lang="cs-CZ" sz="2000" dirty="0">
                <a:solidFill>
                  <a:schemeClr val="tx1"/>
                </a:solidFill>
              </a:rPr>
              <a:t> vita, vel </a:t>
            </a:r>
            <a:r>
              <a:rPr lang="cs-CZ" sz="2000" dirty="0" err="1">
                <a:solidFill>
                  <a:schemeClr val="tx1"/>
                </a:solidFill>
              </a:rPr>
              <a:t>videro</a:t>
            </a:r>
            <a:r>
              <a:rPr lang="cs-CZ" sz="2000" dirty="0">
                <a:solidFill>
                  <a:schemeClr val="tx1"/>
                </a:solidFill>
              </a:rPr>
              <a:t>, vel </a:t>
            </a:r>
            <a:r>
              <a:rPr lang="cs-CZ" sz="2000" dirty="0" err="1">
                <a:solidFill>
                  <a:schemeClr val="tx1"/>
                </a:solidFill>
              </a:rPr>
              <a:t>audiero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quae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minime</a:t>
            </a:r>
            <a:r>
              <a:rPr lang="cs-CZ" sz="2000" dirty="0">
                <a:solidFill>
                  <a:schemeClr val="tx1"/>
                </a:solidFill>
              </a:rPr>
              <a:t> in </a:t>
            </a:r>
            <a:r>
              <a:rPr lang="cs-CZ" sz="2000" dirty="0" err="1">
                <a:solidFill>
                  <a:schemeClr val="tx1"/>
                </a:solidFill>
              </a:rPr>
              <a:t>vulgus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efferi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oporteat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ea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arcana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esse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ratus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silebo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r>
              <a:rPr lang="cs-CZ" sz="2000" dirty="0">
                <a:solidFill>
                  <a:schemeClr val="tx1"/>
                </a:solidFill>
              </a:rPr>
              <a:t>Hoc </a:t>
            </a:r>
            <a:r>
              <a:rPr lang="cs-CZ" sz="2000" dirty="0" err="1">
                <a:solidFill>
                  <a:schemeClr val="tx1"/>
                </a:solidFill>
              </a:rPr>
              <a:t>igitur</a:t>
            </a:r>
            <a:r>
              <a:rPr lang="cs-CZ" sz="2000" dirty="0">
                <a:solidFill>
                  <a:schemeClr val="tx1"/>
                </a:solidFill>
              </a:rPr>
              <a:t> ius </a:t>
            </a:r>
            <a:r>
              <a:rPr lang="cs-CZ" sz="2000" dirty="0" err="1">
                <a:solidFill>
                  <a:schemeClr val="tx1"/>
                </a:solidFill>
              </a:rPr>
              <a:t>iurandum</a:t>
            </a:r>
            <a:r>
              <a:rPr lang="cs-CZ" sz="2000" dirty="0">
                <a:solidFill>
                  <a:schemeClr val="tx1"/>
                </a:solidFill>
              </a:rPr>
              <a:t> si </a:t>
            </a:r>
            <a:r>
              <a:rPr lang="cs-CZ" sz="2000" dirty="0" err="1">
                <a:solidFill>
                  <a:schemeClr val="tx1"/>
                </a:solidFill>
              </a:rPr>
              <a:t>religiose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smtClean="0">
                <a:solidFill>
                  <a:schemeClr val="tx1"/>
                </a:solidFill>
              </a:rPr>
              <a:t>observaro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ac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minime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irritum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fecero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mihi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liceat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summa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apud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omnes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existimatione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perpetuo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vitam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felicem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degere</a:t>
            </a:r>
            <a:r>
              <a:rPr lang="cs-CZ" sz="2000" dirty="0">
                <a:solidFill>
                  <a:schemeClr val="tx1"/>
                </a:solidFill>
              </a:rPr>
              <a:t> et </a:t>
            </a:r>
            <a:r>
              <a:rPr lang="cs-CZ" sz="2000" dirty="0" err="1">
                <a:solidFill>
                  <a:schemeClr val="tx1"/>
                </a:solidFill>
              </a:rPr>
              <a:t>artis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uberrimum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fructum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percipere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 err="1">
                <a:solidFill>
                  <a:schemeClr val="tx1"/>
                </a:solidFill>
              </a:rPr>
              <a:t>Quos</a:t>
            </a:r>
            <a:r>
              <a:rPr lang="cs-CZ" sz="2000" dirty="0">
                <a:solidFill>
                  <a:schemeClr val="tx1"/>
                </a:solidFill>
              </a:rPr>
              <a:t> si </a:t>
            </a:r>
            <a:r>
              <a:rPr lang="cs-CZ" sz="2000" dirty="0" err="1">
                <a:solidFill>
                  <a:schemeClr val="tx1"/>
                </a:solidFill>
              </a:rPr>
              <a:t>illud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violavero</a:t>
            </a:r>
            <a:r>
              <a:rPr lang="cs-CZ" sz="2000" dirty="0">
                <a:solidFill>
                  <a:schemeClr val="tx1"/>
                </a:solidFill>
              </a:rPr>
              <a:t> et </a:t>
            </a:r>
            <a:r>
              <a:rPr lang="cs-CZ" sz="2000" dirty="0" err="1">
                <a:solidFill>
                  <a:schemeClr val="tx1"/>
                </a:solidFill>
              </a:rPr>
              <a:t>peieravero</a:t>
            </a:r>
            <a:r>
              <a:rPr lang="cs-CZ" sz="2000" dirty="0">
                <a:solidFill>
                  <a:schemeClr val="tx1"/>
                </a:solidFill>
              </a:rPr>
              <a:t>, contrario </a:t>
            </a:r>
            <a:r>
              <a:rPr lang="cs-CZ" sz="2000" dirty="0" err="1">
                <a:solidFill>
                  <a:schemeClr val="tx1"/>
                </a:solidFill>
              </a:rPr>
              <a:t>mihi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contingant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0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937"/>
          </a:xfrm>
        </p:spPr>
        <p:txBody>
          <a:bodyPr>
            <a:normAutofit fontScale="90000"/>
          </a:bodyPr>
          <a:lstStyle/>
          <a:p>
            <a:r>
              <a:rPr lang="cs-CZ" dirty="0"/>
              <a:t>Latinské názvosloví gramatických kategorií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318315"/>
              </p:ext>
            </p:extLst>
          </p:nvPr>
        </p:nvGraphicFramePr>
        <p:xfrm>
          <a:off x="677863" y="1433513"/>
          <a:ext cx="859631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/>
                <a:gridCol w="2865437"/>
                <a:gridCol w="2865437"/>
              </a:tblGrid>
              <a:tr h="370840">
                <a:tc rowSpan="6"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SLOVNÍ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DRUHY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Podstatná jména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Substantiva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Přídavná jména</a:t>
                      </a:r>
                      <a:endParaRPr lang="cs-CZ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Adjektiva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Číslovky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Numeralia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Slovesa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Verba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Příslovce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Adverbia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Přeložky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Prepozice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85524"/>
              </p:ext>
            </p:extLst>
          </p:nvPr>
        </p:nvGraphicFramePr>
        <p:xfrm>
          <a:off x="677334" y="3955778"/>
          <a:ext cx="859666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556"/>
                <a:gridCol w="2865556"/>
                <a:gridCol w="2865556"/>
              </a:tblGrid>
              <a:tr h="0">
                <a:tc rowSpan="3"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GRAMATICKÝ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ROD  SUBSTANTIV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mužský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maskulinum (m.)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+mn-lt"/>
                        </a:rPr>
                        <a:t>ženský</a:t>
                      </a:r>
                      <a:endParaRPr lang="cs-CZ" b="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femininum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(f.)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n-lt"/>
                        </a:rPr>
                        <a:t>střední</a:t>
                      </a:r>
                      <a:endParaRPr lang="cs-CZ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+mn-lt"/>
                        </a:rPr>
                        <a:t>neutrum</a:t>
                      </a:r>
                      <a:r>
                        <a:rPr lang="cs-CZ" b="1" baseline="0" dirty="0" smtClean="0">
                          <a:latin typeface="+mn-lt"/>
                        </a:rPr>
                        <a:t> (n.)</a:t>
                      </a:r>
                      <a:endParaRPr lang="cs-CZ" b="1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92854"/>
              </p:ext>
            </p:extLst>
          </p:nvPr>
        </p:nvGraphicFramePr>
        <p:xfrm>
          <a:off x="677334" y="5350283"/>
          <a:ext cx="8596668" cy="76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556"/>
                <a:gridCol w="2865556"/>
                <a:gridCol w="2865556"/>
              </a:tblGrid>
              <a:tr h="382655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GRAMATICKÉ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ČÍSLO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jednotné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singulár (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sg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.)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82655">
                <a:tc>
                  <a:txBody>
                    <a:bodyPr/>
                    <a:lstStyle/>
                    <a:p>
                      <a:endParaRPr lang="cs-CZ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+mn-lt"/>
                        </a:rPr>
                        <a:t>množné</a:t>
                      </a:r>
                      <a:endParaRPr lang="cs-CZ" b="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plurál (</a:t>
                      </a:r>
                      <a:r>
                        <a:rPr lang="cs-CZ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.)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5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Latinské názvosloví gramatických kategorií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694080"/>
              </p:ext>
            </p:extLst>
          </p:nvPr>
        </p:nvGraphicFramePr>
        <p:xfrm>
          <a:off x="677863" y="2160588"/>
          <a:ext cx="859631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/>
                <a:gridCol w="2865437"/>
                <a:gridCol w="2865437"/>
              </a:tblGrid>
              <a:tr h="370840">
                <a:tc rowSpan="6"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PÁDY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 pád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nominativ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+mn-lt"/>
                        </a:rPr>
                        <a:t>2. pád</a:t>
                      </a:r>
                      <a:endParaRPr lang="cs-CZ" b="1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+mn-lt"/>
                        </a:rPr>
                        <a:t>genitiv</a:t>
                      </a:r>
                      <a:endParaRPr lang="cs-CZ" b="1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latin typeface="+mn-lt"/>
                        </a:rPr>
                        <a:t>3. pád</a:t>
                      </a:r>
                      <a:endParaRPr lang="cs-CZ" b="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+mn-lt"/>
                        </a:rPr>
                        <a:t>dativ</a:t>
                      </a:r>
                      <a:endParaRPr lang="cs-CZ" b="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+mn-lt"/>
                        </a:rPr>
                        <a:t>4. pád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+mn-lt"/>
                        </a:rPr>
                        <a:t>akuzativ</a:t>
                      </a:r>
                      <a:endParaRPr lang="cs-CZ" b="1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latin typeface="+mn-lt"/>
                        </a:rPr>
                        <a:t>5. pád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+mn-lt"/>
                        </a:rPr>
                        <a:t>vokativ</a:t>
                      </a:r>
                      <a:endParaRPr lang="cs-CZ" b="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+mn-lt"/>
                        </a:rPr>
                        <a:t>6. 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+mn-lt"/>
                        </a:rPr>
                        <a:t>ablativ</a:t>
                      </a:r>
                      <a:endParaRPr lang="cs-CZ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8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Syntaktická struktura víceslovných lékařských termínů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chemeClr val="tx1"/>
                </a:solidFill>
              </a:rPr>
              <a:t>Dvouslovné termíny</a:t>
            </a:r>
          </a:p>
          <a:p>
            <a:pPr lvl="1">
              <a:lnSpc>
                <a:spcPct val="90000"/>
              </a:lnSpc>
            </a:pPr>
            <a:r>
              <a:rPr lang="cs-CZ" altLang="cs-CZ" sz="1900" dirty="0" err="1">
                <a:solidFill>
                  <a:schemeClr val="tx1"/>
                </a:solidFill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</a:rPr>
              <a:t>. + </a:t>
            </a:r>
            <a:r>
              <a:rPr lang="cs-CZ" altLang="cs-CZ" sz="1900" dirty="0" err="1">
                <a:solidFill>
                  <a:schemeClr val="tx1"/>
                </a:solidFill>
              </a:rPr>
              <a:t>adj</a:t>
            </a:r>
            <a:r>
              <a:rPr lang="cs-CZ" altLang="cs-CZ" sz="1900" dirty="0">
                <a:solidFill>
                  <a:schemeClr val="tx1"/>
                </a:solidFill>
              </a:rPr>
              <a:t>. v </a:t>
            </a:r>
            <a:r>
              <a:rPr lang="cs-CZ" altLang="cs-CZ" sz="1900" dirty="0" err="1">
                <a:solidFill>
                  <a:schemeClr val="tx1"/>
                </a:solidFill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</a:rPr>
              <a:t>. </a:t>
            </a:r>
            <a:r>
              <a:rPr lang="cs-CZ" altLang="cs-CZ" sz="1900" dirty="0" err="1">
                <a:solidFill>
                  <a:schemeClr val="tx1"/>
                </a:solidFill>
              </a:rPr>
              <a:t>sg</a:t>
            </a:r>
            <a:r>
              <a:rPr lang="cs-CZ" altLang="cs-CZ" sz="1900" dirty="0">
                <a:solidFill>
                  <a:schemeClr val="tx1"/>
                </a:solidFill>
              </a:rPr>
              <a:t>.:</a:t>
            </a:r>
          </a:p>
          <a:p>
            <a:pPr lvl="2">
              <a:lnSpc>
                <a:spcPct val="90000"/>
              </a:lnSpc>
            </a:pPr>
            <a:r>
              <a:rPr lang="cs-CZ" altLang="cs-CZ" sz="1700" i="1" dirty="0" err="1">
                <a:solidFill>
                  <a:schemeClr val="tx1"/>
                </a:solidFill>
              </a:rPr>
              <a:t>costa</a:t>
            </a:r>
            <a:r>
              <a:rPr lang="cs-CZ" altLang="cs-CZ" sz="1700" i="1" dirty="0">
                <a:solidFill>
                  <a:schemeClr val="tx1"/>
                </a:solidFill>
              </a:rPr>
              <a:t> vera </a:t>
            </a:r>
            <a:r>
              <a:rPr lang="cs-CZ" altLang="cs-CZ" sz="1700" dirty="0">
                <a:solidFill>
                  <a:schemeClr val="tx1"/>
                </a:solidFill>
              </a:rPr>
              <a:t>(pravé žebro); </a:t>
            </a:r>
            <a:r>
              <a:rPr lang="cs-CZ" altLang="cs-CZ" sz="1700" i="1" dirty="0">
                <a:solidFill>
                  <a:schemeClr val="tx1"/>
                </a:solidFill>
              </a:rPr>
              <a:t>fibula </a:t>
            </a:r>
            <a:r>
              <a:rPr lang="cs-CZ" altLang="cs-CZ" sz="1700" i="1" dirty="0" err="1">
                <a:solidFill>
                  <a:schemeClr val="tx1"/>
                </a:solidFill>
              </a:rPr>
              <a:t>fracta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dirty="0">
                <a:solidFill>
                  <a:schemeClr val="tx1"/>
                </a:solidFill>
              </a:rPr>
              <a:t>(zlomená lýtková kost)</a:t>
            </a:r>
          </a:p>
          <a:p>
            <a:pPr lvl="1">
              <a:lnSpc>
                <a:spcPct val="90000"/>
              </a:lnSpc>
            </a:pPr>
            <a:r>
              <a:rPr lang="cs-CZ" altLang="cs-CZ" sz="1900" dirty="0" err="1">
                <a:solidFill>
                  <a:schemeClr val="tx1"/>
                </a:solidFill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</a:rPr>
              <a:t>. v </a:t>
            </a:r>
            <a:r>
              <a:rPr lang="cs-CZ" altLang="cs-CZ" sz="1900" dirty="0" err="1">
                <a:solidFill>
                  <a:schemeClr val="tx1"/>
                </a:solidFill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</a:rPr>
              <a:t>. + </a:t>
            </a:r>
            <a:r>
              <a:rPr lang="cs-CZ" altLang="cs-CZ" sz="1900" dirty="0" err="1">
                <a:solidFill>
                  <a:schemeClr val="tx1"/>
                </a:solidFill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</a:rPr>
              <a:t>. v gen</a:t>
            </a:r>
            <a:r>
              <a:rPr lang="cs-CZ" altLang="cs-CZ" sz="1900" dirty="0" smtClean="0">
                <a:solidFill>
                  <a:schemeClr val="tx1"/>
                </a:solidFill>
              </a:rPr>
              <a:t>.(</a:t>
            </a:r>
            <a:r>
              <a:rPr lang="cs-CZ" altLang="cs-CZ" sz="1900" dirty="0">
                <a:solidFill>
                  <a:schemeClr val="tx1"/>
                </a:solidFill>
              </a:rPr>
              <a:t>druhé substantivum má funkci </a:t>
            </a:r>
            <a:r>
              <a:rPr lang="cs-CZ" altLang="cs-CZ" sz="1900" b="1" dirty="0">
                <a:solidFill>
                  <a:schemeClr val="tx1"/>
                </a:solidFill>
              </a:rPr>
              <a:t>neshodného přívlastku</a:t>
            </a:r>
            <a:r>
              <a:rPr lang="cs-CZ" altLang="cs-CZ" sz="1900" dirty="0">
                <a:solidFill>
                  <a:schemeClr val="tx1"/>
                </a:solidFill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altLang="cs-CZ" sz="1700" i="1" dirty="0">
                <a:solidFill>
                  <a:schemeClr val="tx1"/>
                </a:solidFill>
              </a:rPr>
              <a:t>spina </a:t>
            </a:r>
            <a:r>
              <a:rPr lang="cs-CZ" altLang="cs-CZ" sz="1700" i="1" dirty="0" err="1">
                <a:solidFill>
                  <a:schemeClr val="tx1"/>
                </a:solidFill>
              </a:rPr>
              <a:t>scapulae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dirty="0">
                <a:solidFill>
                  <a:schemeClr val="tx1"/>
                </a:solidFill>
              </a:rPr>
              <a:t>(trn lopatky); </a:t>
            </a:r>
            <a:r>
              <a:rPr lang="cs-CZ" altLang="cs-CZ" sz="1700" i="1" dirty="0" err="1">
                <a:solidFill>
                  <a:schemeClr val="tx1"/>
                </a:solidFill>
              </a:rPr>
              <a:t>fractura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i="1" dirty="0" err="1">
                <a:solidFill>
                  <a:schemeClr val="tx1"/>
                </a:solidFill>
              </a:rPr>
              <a:t>fibulae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dirty="0">
                <a:solidFill>
                  <a:schemeClr val="tx1"/>
                </a:solidFill>
              </a:rPr>
              <a:t>(zlomenina lýtkové kosti)</a:t>
            </a:r>
          </a:p>
          <a:p>
            <a:pPr lvl="1">
              <a:lnSpc>
                <a:spcPct val="90000"/>
              </a:lnSpc>
            </a:pPr>
            <a:r>
              <a:rPr lang="cs-CZ" altLang="cs-CZ" sz="1900" dirty="0" err="1">
                <a:solidFill>
                  <a:schemeClr val="tx1"/>
                </a:solidFill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</a:rPr>
              <a:t>. v </a:t>
            </a:r>
            <a:r>
              <a:rPr lang="cs-CZ" altLang="cs-CZ" sz="1900" dirty="0" err="1">
                <a:solidFill>
                  <a:schemeClr val="tx1"/>
                </a:solidFill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</a:rPr>
              <a:t>. + </a:t>
            </a:r>
            <a:r>
              <a:rPr lang="cs-CZ" altLang="cs-CZ" sz="1900" dirty="0" err="1">
                <a:solidFill>
                  <a:schemeClr val="tx1"/>
                </a:solidFill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</a:rPr>
              <a:t>. v předložkovém </a:t>
            </a:r>
            <a:r>
              <a:rPr lang="cs-CZ" altLang="cs-CZ" sz="1900" dirty="0" err="1">
                <a:solidFill>
                  <a:schemeClr val="tx1"/>
                </a:solidFill>
              </a:rPr>
              <a:t>akuz</a:t>
            </a:r>
            <a:r>
              <a:rPr lang="cs-CZ" altLang="cs-CZ" sz="1900" dirty="0">
                <a:solidFill>
                  <a:schemeClr val="tx1"/>
                </a:solidFill>
              </a:rPr>
              <a:t>. nebo </a:t>
            </a:r>
            <a:r>
              <a:rPr lang="cs-CZ" altLang="cs-CZ" sz="1900" dirty="0" err="1">
                <a:solidFill>
                  <a:schemeClr val="tx1"/>
                </a:solidFill>
              </a:rPr>
              <a:t>abl</a:t>
            </a:r>
            <a:r>
              <a:rPr lang="cs-CZ" altLang="cs-CZ" sz="1900" dirty="0">
                <a:solidFill>
                  <a:schemeClr val="tx1"/>
                </a:solidFill>
              </a:rPr>
              <a:t>. </a:t>
            </a:r>
          </a:p>
          <a:p>
            <a:pPr lvl="2">
              <a:lnSpc>
                <a:spcPct val="90000"/>
              </a:lnSpc>
            </a:pPr>
            <a:r>
              <a:rPr lang="cs-CZ" altLang="cs-CZ" sz="1700" i="1" dirty="0">
                <a:solidFill>
                  <a:schemeClr val="tx1"/>
                </a:solidFill>
              </a:rPr>
              <a:t>AK: </a:t>
            </a:r>
            <a:r>
              <a:rPr lang="cs-CZ" altLang="cs-CZ" sz="1700" i="1" dirty="0" err="1">
                <a:solidFill>
                  <a:schemeClr val="tx1"/>
                </a:solidFill>
              </a:rPr>
              <a:t>medicamentum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i="1" dirty="0" err="1">
                <a:solidFill>
                  <a:schemeClr val="tx1"/>
                </a:solidFill>
              </a:rPr>
              <a:t>contra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i="1" dirty="0" err="1">
                <a:solidFill>
                  <a:schemeClr val="tx1"/>
                </a:solidFill>
              </a:rPr>
              <a:t>dolorem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dirty="0">
                <a:solidFill>
                  <a:schemeClr val="tx1"/>
                </a:solidFill>
              </a:rPr>
              <a:t>(lék proti bolesti)</a:t>
            </a:r>
          </a:p>
          <a:p>
            <a:pPr lvl="2">
              <a:lnSpc>
                <a:spcPct val="90000"/>
              </a:lnSpc>
            </a:pPr>
            <a:r>
              <a:rPr lang="cs-CZ" altLang="cs-CZ" sz="1700" i="1" dirty="0">
                <a:solidFill>
                  <a:schemeClr val="tx1"/>
                </a:solidFill>
              </a:rPr>
              <a:t>ABL: </a:t>
            </a:r>
            <a:r>
              <a:rPr lang="cs-CZ" altLang="cs-CZ" sz="1700" i="1" dirty="0" err="1">
                <a:solidFill>
                  <a:schemeClr val="tx1"/>
                </a:solidFill>
              </a:rPr>
              <a:t>suppositoria</a:t>
            </a:r>
            <a:r>
              <a:rPr lang="cs-CZ" altLang="cs-CZ" sz="1700" i="1" dirty="0">
                <a:solidFill>
                  <a:schemeClr val="tx1"/>
                </a:solidFill>
              </a:rPr>
              <a:t> pro </a:t>
            </a:r>
            <a:r>
              <a:rPr lang="cs-CZ" altLang="cs-CZ" sz="1700" i="1" dirty="0" err="1">
                <a:solidFill>
                  <a:schemeClr val="tx1"/>
                </a:solidFill>
              </a:rPr>
              <a:t>adultis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dirty="0">
                <a:solidFill>
                  <a:schemeClr val="tx1"/>
                </a:solidFill>
              </a:rPr>
              <a:t>(čípky pro dospělé)</a:t>
            </a:r>
            <a:endParaRPr lang="cs-CZ" altLang="cs-CZ" sz="19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chemeClr val="tx1"/>
                </a:solidFill>
              </a:rPr>
              <a:t>Víceslovné termíny využívají různé kombinace těchto typů spojení, př.</a:t>
            </a:r>
          </a:p>
          <a:p>
            <a:pPr lvl="1">
              <a:lnSpc>
                <a:spcPct val="90000"/>
              </a:lnSpc>
            </a:pPr>
            <a:r>
              <a:rPr lang="cs-CZ" altLang="cs-CZ" sz="1900" i="1" dirty="0">
                <a:solidFill>
                  <a:schemeClr val="tx1"/>
                </a:solidFill>
              </a:rPr>
              <a:t>status gravis post </a:t>
            </a:r>
            <a:r>
              <a:rPr lang="cs-CZ" altLang="cs-CZ" sz="1900" i="1" dirty="0" err="1">
                <a:solidFill>
                  <a:schemeClr val="tx1"/>
                </a:solidFill>
              </a:rPr>
              <a:t>infarctum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parietis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anterioris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ventriculi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cordis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sinistri</a:t>
            </a:r>
            <a:endParaRPr lang="cs-CZ" altLang="cs-CZ" sz="19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1900" dirty="0">
                <a:solidFill>
                  <a:schemeClr val="tx1"/>
                </a:solidFill>
              </a:rPr>
              <a:t>těžký stav po infarktu přední stěny levé srdeční komory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5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Citátová slova a vazby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57351"/>
            <a:ext cx="8596668" cy="4384012"/>
          </a:xfrm>
        </p:spPr>
        <p:txBody>
          <a:bodyPr>
            <a:normAutofit/>
          </a:bodyPr>
          <a:lstStyle/>
          <a:p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n</a:t>
            </a:r>
            <a:r>
              <a:rPr lang="cs-CZ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elze překládat</a:t>
            </a:r>
            <a:r>
              <a:rPr lang="en-US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doslovně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, u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číme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se je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zpam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ě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ti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jako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fráze</a:t>
            </a:r>
            <a:endParaRPr lang="en-US" altLang="cs-CZ" sz="2200" dirty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cs-CZ" altLang="cs-CZ" sz="2200" b="1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b="1" dirty="0" err="1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partus</a:t>
            </a:r>
            <a:r>
              <a:rPr lang="en-US" altLang="cs-CZ" sz="2200" b="1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b="1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extra </a:t>
            </a:r>
            <a:r>
              <a:rPr lang="en-US" altLang="cs-CZ" sz="2200" b="1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muros</a:t>
            </a:r>
            <a:r>
              <a:rPr lang="en-US" altLang="cs-CZ" sz="2200" b="1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		   </a:t>
            </a:r>
            <a:endParaRPr lang="cs-CZ" altLang="cs-CZ" sz="2200" dirty="0" smtClean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/>
            <a:r>
              <a:rPr lang="en-US" altLang="cs-CZ" sz="2200" i="1" dirty="0" err="1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doslova</a:t>
            </a:r>
            <a:r>
              <a:rPr lang="cs-CZ" altLang="cs-CZ" sz="2200" i="1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  <a:r>
              <a:rPr lang="en-US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„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porod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mimo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zdi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“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		</a:t>
            </a:r>
            <a:endParaRPr lang="cs-CZ" altLang="cs-CZ" sz="2200" dirty="0" smtClean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/>
            <a:r>
              <a:rPr lang="cs-CZ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význam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porod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mimo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zdravotnické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zařízení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“. </a:t>
            </a:r>
          </a:p>
          <a:p>
            <a:pPr>
              <a:buFontTx/>
              <a:buNone/>
            </a:pPr>
            <a:endParaRPr lang="cs-CZ" altLang="cs-CZ" sz="2200" dirty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n-US" altLang="cs-CZ" sz="2200" b="1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dura/pia </a:t>
            </a:r>
            <a:r>
              <a:rPr lang="en-US" altLang="cs-CZ" sz="2200" b="1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mater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		</a:t>
            </a:r>
            <a:endParaRPr lang="cs-CZ" altLang="cs-CZ" sz="2200" dirty="0" smtClean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/>
            <a:r>
              <a:rPr lang="cs-CZ" altLang="cs-CZ" sz="2200" i="1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d</a:t>
            </a:r>
            <a:r>
              <a:rPr lang="en-US" altLang="cs-CZ" sz="2200" i="1" dirty="0" err="1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oslova</a:t>
            </a:r>
            <a:r>
              <a:rPr lang="cs-CZ" altLang="cs-CZ" sz="2200" i="1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  <a:r>
              <a:rPr lang="en-US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„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tvrdá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/jemná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matka</a:t>
            </a:r>
            <a:r>
              <a:rPr lang="en-US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“</a:t>
            </a:r>
            <a:endParaRPr lang="cs-CZ" altLang="cs-CZ" sz="2200" dirty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/>
            <a:r>
              <a:rPr lang="cs-CZ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význam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„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tvrdá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měkká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plena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mozková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”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5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4894073"/>
          </a:xfrm>
        </p:spPr>
        <p:txBody>
          <a:bodyPr>
            <a:noAutofit/>
          </a:bodyPr>
          <a:lstStyle/>
          <a:p>
            <a:r>
              <a:rPr lang="cs-CZ" sz="1700" b="1" dirty="0" smtClean="0">
                <a:solidFill>
                  <a:schemeClr val="tx1"/>
                </a:solidFill>
              </a:rPr>
              <a:t>Povinně:</a:t>
            </a:r>
          </a:p>
          <a:p>
            <a:pPr lvl="1"/>
            <a:r>
              <a:rPr lang="cs-CZ" sz="1800" dirty="0"/>
              <a:t>skripta </a:t>
            </a:r>
            <a:r>
              <a:rPr lang="cs-CZ" sz="1800" i="1" u="sng" dirty="0" err="1">
                <a:hlinkClick r:id="rId2"/>
              </a:rPr>
              <a:t>Terminologia</a:t>
            </a:r>
            <a:r>
              <a:rPr lang="cs-CZ" sz="1800" i="1" u="sng" dirty="0">
                <a:hlinkClick r:id="rId2"/>
              </a:rPr>
              <a:t> </a:t>
            </a:r>
            <a:r>
              <a:rPr lang="cs-CZ" sz="1800" i="1" u="sng" dirty="0" err="1">
                <a:hlinkClick r:id="rId2"/>
              </a:rPr>
              <a:t>Graeco</a:t>
            </a:r>
            <a:r>
              <a:rPr lang="cs-CZ" sz="1800" i="1" u="sng" dirty="0">
                <a:hlinkClick r:id="rId2"/>
              </a:rPr>
              <a:t>-latina </a:t>
            </a:r>
            <a:r>
              <a:rPr lang="cs-CZ" sz="1800" i="1" u="sng" dirty="0" err="1">
                <a:hlinkClick r:id="rId2"/>
              </a:rPr>
              <a:t>medica</a:t>
            </a:r>
            <a:r>
              <a:rPr lang="cs-CZ" sz="1800" i="1" u="sng" dirty="0">
                <a:hlinkClick r:id="rId2"/>
              </a:rPr>
              <a:t>.</a:t>
            </a:r>
            <a:r>
              <a:rPr lang="cs-CZ" sz="1800" u="sng" dirty="0">
                <a:hlinkClick r:id="rId2"/>
              </a:rPr>
              <a:t> Brno: MU, 2016.</a:t>
            </a:r>
            <a:endParaRPr lang="cs-CZ" sz="1800" dirty="0"/>
          </a:p>
          <a:p>
            <a:r>
              <a:rPr lang="cs-CZ" sz="1600" dirty="0" smtClean="0">
                <a:solidFill>
                  <a:schemeClr val="tx1"/>
                </a:solidFill>
              </a:rPr>
              <a:t>Doporučená </a:t>
            </a:r>
            <a:r>
              <a:rPr lang="cs-CZ" sz="1600" dirty="0" smtClean="0">
                <a:solidFill>
                  <a:schemeClr val="tx1"/>
                </a:solidFill>
              </a:rPr>
              <a:t>literatura:</a:t>
            </a:r>
          </a:p>
          <a:p>
            <a:pPr lvl="1"/>
            <a:r>
              <a:rPr lang="cs-CZ" altLang="cs-CZ" dirty="0" smtClean="0">
                <a:solidFill>
                  <a:schemeClr val="tx1"/>
                </a:solidFill>
              </a:rPr>
              <a:t>Kábrt, Jan – Kábrt, Jan jr.: </a:t>
            </a:r>
            <a:r>
              <a:rPr lang="cs-CZ" altLang="cs-CZ" b="1" dirty="0" smtClean="0">
                <a:solidFill>
                  <a:schemeClr val="tx1"/>
                </a:solidFill>
              </a:rPr>
              <a:t>Lexicon </a:t>
            </a:r>
            <a:r>
              <a:rPr lang="cs-CZ" altLang="cs-CZ" b="1" dirty="0" err="1" smtClean="0">
                <a:solidFill>
                  <a:schemeClr val="tx1"/>
                </a:solidFill>
              </a:rPr>
              <a:t>medicum</a:t>
            </a:r>
            <a:r>
              <a:rPr lang="cs-CZ" altLang="cs-CZ" b="1" dirty="0" smtClean="0">
                <a:solidFill>
                  <a:schemeClr val="tx1"/>
                </a:solidFill>
              </a:rPr>
              <a:t>.</a:t>
            </a:r>
            <a:r>
              <a:rPr lang="cs-CZ" altLang="cs-CZ" dirty="0" smtClean="0">
                <a:solidFill>
                  <a:schemeClr val="tx1"/>
                </a:solidFill>
              </a:rPr>
              <a:t> Praha: </a:t>
            </a:r>
            <a:r>
              <a:rPr lang="cs-CZ" altLang="cs-CZ" dirty="0" err="1" smtClean="0">
                <a:solidFill>
                  <a:schemeClr val="tx1"/>
                </a:solidFill>
              </a:rPr>
              <a:t>Galén</a:t>
            </a:r>
            <a:r>
              <a:rPr lang="cs-CZ" altLang="cs-CZ" dirty="0" smtClean="0">
                <a:solidFill>
                  <a:schemeClr val="tx1"/>
                </a:solidFill>
              </a:rPr>
              <a:t>, 2004. (2., dopl. a </a:t>
            </a:r>
            <a:r>
              <a:rPr lang="cs-CZ" altLang="cs-CZ" dirty="0" err="1" smtClean="0">
                <a:solidFill>
                  <a:schemeClr val="tx1"/>
                </a:solidFill>
              </a:rPr>
              <a:t>přeprac</a:t>
            </a:r>
            <a:r>
              <a:rPr lang="cs-CZ" altLang="cs-CZ" dirty="0" smtClean="0">
                <a:solidFill>
                  <a:schemeClr val="tx1"/>
                </a:solidFill>
              </a:rPr>
              <a:t>. vyd</a:t>
            </a:r>
            <a:r>
              <a:rPr lang="cs-CZ" altLang="cs-CZ" dirty="0" smtClean="0">
                <a:solidFill>
                  <a:schemeClr val="tx1"/>
                </a:solidFill>
              </a:rPr>
              <a:t>.)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Marečková, Elena – Reichová, Hana: </a:t>
            </a:r>
            <a:r>
              <a:rPr lang="cs-CZ" altLang="cs-CZ" b="1" dirty="0">
                <a:solidFill>
                  <a:schemeClr val="tx1"/>
                </a:solidFill>
              </a:rPr>
              <a:t>Úvod do lékařské terminologie.</a:t>
            </a:r>
            <a:r>
              <a:rPr lang="cs-CZ" altLang="cs-CZ" dirty="0">
                <a:solidFill>
                  <a:schemeClr val="tx1"/>
                </a:solidFill>
              </a:rPr>
              <a:t> Základy latiny s přihlédnutím k řečtině. Brno: MU, 2013. (ne starší než z r. 2004)</a:t>
            </a:r>
            <a:endParaRPr lang="cs-CZ" altLang="cs-CZ" dirty="0" smtClean="0">
              <a:solidFill>
                <a:schemeClr val="tx1"/>
              </a:solidFill>
            </a:endParaRPr>
          </a:p>
          <a:p>
            <a:pPr lvl="1"/>
            <a:r>
              <a:rPr lang="cs-CZ" altLang="cs-CZ" dirty="0" err="1" smtClean="0">
                <a:solidFill>
                  <a:schemeClr val="tx1"/>
                </a:solidFill>
              </a:rPr>
              <a:t>Dauber</a:t>
            </a:r>
            <a:r>
              <a:rPr lang="cs-CZ" altLang="cs-CZ" dirty="0" smtClean="0">
                <a:solidFill>
                  <a:schemeClr val="tx1"/>
                </a:solidFill>
              </a:rPr>
              <a:t> Wolfgang: </a:t>
            </a:r>
            <a:r>
              <a:rPr lang="cs-CZ" altLang="cs-CZ" b="1" dirty="0" err="1" smtClean="0">
                <a:solidFill>
                  <a:schemeClr val="tx1"/>
                </a:solidFill>
              </a:rPr>
              <a:t>Feneisův</a:t>
            </a:r>
            <a:r>
              <a:rPr lang="cs-CZ" altLang="cs-CZ" b="1" dirty="0" smtClean="0">
                <a:solidFill>
                  <a:schemeClr val="tx1"/>
                </a:solidFill>
              </a:rPr>
              <a:t> obrazový slovník anatomie.</a:t>
            </a:r>
            <a:r>
              <a:rPr lang="cs-CZ" altLang="cs-CZ" dirty="0" smtClean="0">
                <a:solidFill>
                  <a:schemeClr val="tx1"/>
                </a:solidFill>
              </a:rPr>
              <a:t> Praha: </a:t>
            </a:r>
            <a:r>
              <a:rPr lang="cs-CZ" altLang="cs-CZ" dirty="0" err="1" smtClean="0">
                <a:solidFill>
                  <a:schemeClr val="tx1"/>
                </a:solidFill>
              </a:rPr>
              <a:t>Grada</a:t>
            </a:r>
            <a:r>
              <a:rPr lang="cs-CZ" altLang="cs-CZ" dirty="0" smtClean="0">
                <a:solidFill>
                  <a:schemeClr val="tx1"/>
                </a:solidFill>
              </a:rPr>
              <a:t>, 2007. (překlad 9., zcela přepracovaného vydání)</a:t>
            </a:r>
          </a:p>
          <a:p>
            <a:pPr lvl="1"/>
            <a:r>
              <a:rPr lang="cs-CZ" altLang="cs-CZ" dirty="0" smtClean="0">
                <a:solidFill>
                  <a:schemeClr val="tx1"/>
                </a:solidFill>
              </a:rPr>
              <a:t>Martin Vejražka, Dana Svobodová: </a:t>
            </a:r>
            <a:r>
              <a:rPr lang="cs-CZ" altLang="cs-CZ" b="1" dirty="0" err="1" smtClean="0">
                <a:solidFill>
                  <a:schemeClr val="tx1"/>
                </a:solidFill>
              </a:rPr>
              <a:t>Terminologiae</a:t>
            </a:r>
            <a:r>
              <a:rPr lang="cs-CZ" altLang="cs-CZ" b="1" dirty="0" smtClean="0">
                <a:solidFill>
                  <a:schemeClr val="tx1"/>
                </a:solidFill>
              </a:rPr>
              <a:t> </a:t>
            </a:r>
            <a:r>
              <a:rPr lang="cs-CZ" altLang="cs-CZ" b="1" dirty="0" err="1" smtClean="0">
                <a:solidFill>
                  <a:schemeClr val="tx1"/>
                </a:solidFill>
              </a:rPr>
              <a:t>medicae</a:t>
            </a:r>
            <a:r>
              <a:rPr lang="cs-CZ" altLang="cs-CZ" b="1" dirty="0" smtClean="0">
                <a:solidFill>
                  <a:schemeClr val="tx1"/>
                </a:solidFill>
              </a:rPr>
              <a:t> </a:t>
            </a:r>
            <a:r>
              <a:rPr lang="cs-CZ" altLang="cs-CZ" b="1" dirty="0" err="1" smtClean="0">
                <a:solidFill>
                  <a:schemeClr val="tx1"/>
                </a:solidFill>
              </a:rPr>
              <a:t>Ianua</a:t>
            </a:r>
            <a:r>
              <a:rPr lang="cs-CZ" altLang="cs-CZ" b="1" dirty="0" smtClean="0">
                <a:solidFill>
                  <a:schemeClr val="tx1"/>
                </a:solidFill>
              </a:rPr>
              <a:t>.</a:t>
            </a:r>
            <a:r>
              <a:rPr lang="cs-CZ" altLang="cs-CZ" dirty="0" smtClean="0">
                <a:solidFill>
                  <a:schemeClr val="tx1"/>
                </a:solidFill>
              </a:rPr>
              <a:t> Úvod do problematiky řeckolatinské lékařské terminologie pro studenty magisterského studia lékařství. Praha: Academia, 2002 (1. vydání).</a:t>
            </a:r>
          </a:p>
          <a:p>
            <a:pPr lvl="1"/>
            <a:r>
              <a:rPr lang="cs-CZ" altLang="cs-CZ" dirty="0" smtClean="0">
                <a:solidFill>
                  <a:schemeClr val="tx1"/>
                </a:solidFill>
              </a:rPr>
              <a:t>Šimon, František: </a:t>
            </a:r>
            <a:r>
              <a:rPr lang="cs-CZ" altLang="cs-CZ" b="1" dirty="0" smtClean="0">
                <a:solidFill>
                  <a:schemeClr val="tx1"/>
                </a:solidFill>
              </a:rPr>
              <a:t>Latinská </a:t>
            </a:r>
            <a:r>
              <a:rPr lang="cs-CZ" altLang="cs-CZ" b="1" dirty="0" err="1" smtClean="0">
                <a:solidFill>
                  <a:schemeClr val="tx1"/>
                </a:solidFill>
              </a:rPr>
              <a:t>lekárska</a:t>
            </a:r>
            <a:r>
              <a:rPr lang="cs-CZ" altLang="cs-CZ" b="1" dirty="0" smtClean="0">
                <a:solidFill>
                  <a:schemeClr val="tx1"/>
                </a:solidFill>
              </a:rPr>
              <a:t> </a:t>
            </a:r>
            <a:r>
              <a:rPr lang="cs-CZ" altLang="cs-CZ" b="1" dirty="0" err="1" smtClean="0">
                <a:solidFill>
                  <a:schemeClr val="tx1"/>
                </a:solidFill>
              </a:rPr>
              <a:t>terminológia</a:t>
            </a:r>
            <a:r>
              <a:rPr lang="cs-CZ" altLang="cs-CZ" b="1" dirty="0" smtClean="0">
                <a:solidFill>
                  <a:schemeClr val="tx1"/>
                </a:solidFill>
              </a:rPr>
              <a:t>.</a:t>
            </a:r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</a:rPr>
              <a:t>Martin: </a:t>
            </a:r>
            <a:r>
              <a:rPr lang="cs-CZ" altLang="cs-CZ" dirty="0" err="1" smtClean="0">
                <a:solidFill>
                  <a:schemeClr val="tx1"/>
                </a:solidFill>
              </a:rPr>
              <a:t>Osveta</a:t>
            </a:r>
            <a:r>
              <a:rPr lang="cs-CZ" altLang="cs-CZ" dirty="0" smtClean="0">
                <a:solidFill>
                  <a:schemeClr val="tx1"/>
                </a:solidFill>
              </a:rPr>
              <a:t>, 1990. (1. vydání)</a:t>
            </a:r>
          </a:p>
          <a:p>
            <a:pPr lvl="1"/>
            <a:r>
              <a:rPr lang="cs-CZ" altLang="cs-CZ" sz="1400" dirty="0" smtClean="0">
                <a:solidFill>
                  <a:schemeClr val="tx1"/>
                </a:solidFill>
              </a:rPr>
              <a:t>Novotný</a:t>
            </a:r>
            <a:r>
              <a:rPr lang="cs-CZ" altLang="cs-CZ" sz="1400" dirty="0" smtClean="0">
                <a:solidFill>
                  <a:schemeClr val="tx1"/>
                </a:solidFill>
              </a:rPr>
              <a:t>, František: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Základní latinská mluvnice.</a:t>
            </a:r>
            <a:r>
              <a:rPr lang="cs-CZ" altLang="cs-CZ" sz="1400" dirty="0" smtClean="0">
                <a:solidFill>
                  <a:schemeClr val="tx1"/>
                </a:solidFill>
              </a:rPr>
              <a:t> Jinočany 1992</a:t>
            </a:r>
            <a:r>
              <a:rPr lang="cs-CZ" altLang="cs-CZ" sz="1400" baseline="30000" dirty="0" smtClean="0">
                <a:solidFill>
                  <a:schemeClr val="tx1"/>
                </a:solidFill>
              </a:rPr>
              <a:t>2</a:t>
            </a:r>
            <a:r>
              <a:rPr lang="cs-CZ" altLang="cs-CZ" sz="1400" dirty="0" smtClean="0">
                <a:solidFill>
                  <a:schemeClr val="tx1"/>
                </a:solidFill>
              </a:rPr>
              <a:t>. (první vydání 1957)</a:t>
            </a:r>
          </a:p>
          <a:p>
            <a:pPr lvl="1"/>
            <a:r>
              <a:rPr lang="cs-CZ" altLang="cs-CZ" sz="1400" dirty="0" err="1" smtClean="0">
                <a:solidFill>
                  <a:schemeClr val="tx1"/>
                </a:solidFill>
              </a:rPr>
              <a:t>Panhuis</a:t>
            </a:r>
            <a:r>
              <a:rPr lang="cs-CZ" altLang="cs-CZ" sz="1400" dirty="0" smtClean="0">
                <a:solidFill>
                  <a:schemeClr val="tx1"/>
                </a:solidFill>
              </a:rPr>
              <a:t>, D.: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Gramatika latiny. </a:t>
            </a:r>
            <a:r>
              <a:rPr lang="cs-CZ" altLang="cs-CZ" sz="1400" dirty="0" smtClean="0">
                <a:solidFill>
                  <a:schemeClr val="tx1"/>
                </a:solidFill>
              </a:rPr>
              <a:t>Přel. L.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Pultrová</a:t>
            </a:r>
            <a:r>
              <a:rPr lang="cs-CZ" altLang="cs-CZ" sz="1400" dirty="0" smtClean="0">
                <a:solidFill>
                  <a:schemeClr val="tx1"/>
                </a:solidFill>
              </a:rPr>
              <a:t>. Praha: Academia, 2014.</a:t>
            </a:r>
          </a:p>
          <a:p>
            <a:pPr lvl="1"/>
            <a:r>
              <a:rPr lang="cs-CZ" altLang="cs-CZ" sz="1400" dirty="0" smtClean="0">
                <a:solidFill>
                  <a:schemeClr val="tx1"/>
                </a:solidFill>
              </a:rPr>
              <a:t>Pražák, J. M. – Novotný, F. – Sedláček, J.: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Latinsko-český slovník</a:t>
            </a:r>
            <a:r>
              <a:rPr lang="cs-CZ" altLang="cs-CZ" sz="1400" dirty="0" smtClean="0">
                <a:solidFill>
                  <a:schemeClr val="tx1"/>
                </a:solidFill>
              </a:rPr>
              <a:t>. Praha 1955</a:t>
            </a:r>
            <a:r>
              <a:rPr lang="cs-CZ" altLang="cs-CZ" sz="1400" baseline="30000" dirty="0" smtClean="0">
                <a:solidFill>
                  <a:schemeClr val="tx1"/>
                </a:solidFill>
              </a:rPr>
              <a:t>17</a:t>
            </a:r>
            <a:r>
              <a:rPr lang="cs-CZ" altLang="cs-CZ" sz="1400" dirty="0" smtClean="0">
                <a:solidFill>
                  <a:schemeClr val="tx1"/>
                </a:solidFill>
              </a:rPr>
              <a:t>. (poslední přetisk 1999)</a:t>
            </a:r>
          </a:p>
          <a:p>
            <a:pPr lvl="1"/>
            <a:r>
              <a:rPr lang="cs-CZ" altLang="cs-CZ" sz="1400" dirty="0" err="1" smtClean="0">
                <a:solidFill>
                  <a:schemeClr val="tx1"/>
                </a:solidFill>
              </a:rPr>
              <a:t>Quitt</a:t>
            </a:r>
            <a:r>
              <a:rPr lang="cs-CZ" altLang="cs-CZ" sz="1400" dirty="0" smtClean="0">
                <a:solidFill>
                  <a:schemeClr val="tx1"/>
                </a:solidFill>
              </a:rPr>
              <a:t> Z. –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Kucharský</a:t>
            </a:r>
            <a:r>
              <a:rPr lang="cs-CZ" altLang="cs-CZ" sz="1400" dirty="0" smtClean="0">
                <a:solidFill>
                  <a:schemeClr val="tx1"/>
                </a:solidFill>
              </a:rPr>
              <a:t> P.: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Česko-latinský slovník starověké a současné latiny.</a:t>
            </a:r>
            <a:r>
              <a:rPr lang="cs-CZ" altLang="cs-CZ" sz="1400" dirty="0" smtClean="0">
                <a:solidFill>
                  <a:schemeClr val="tx1"/>
                </a:solidFill>
              </a:rPr>
              <a:t> Praha: SPN, 1992.</a:t>
            </a:r>
          </a:p>
          <a:p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5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3415"/>
          </a:xfrm>
        </p:spPr>
        <p:txBody>
          <a:bodyPr/>
          <a:lstStyle/>
          <a:p>
            <a:r>
              <a:rPr lang="cs-CZ" dirty="0" smtClean="0"/>
              <a:t>Cíle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33015"/>
            <a:ext cx="8596668" cy="4608347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základní orientace v lékařské terminologii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porozumění zákonitostem z oblasti morfologie a syntaxe latinských a latinizovaných lékařských termínů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pochopení významu termínů na základě: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A) analýzy slovotvorné struktury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B) rozpoznání syntaktické struktury u víceslovných termínů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vytváření jazykově korektních spojení při překladu do latiny (zejména u anatomických termínů)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znalost synonymních způsobů vyjádření (zejména v klinické terminologii)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náležité užití termínů v kontextu studovaného oboru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cca 800 slovíček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05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Anatomické termíny</a:t>
            </a:r>
            <a:endParaRPr lang="cs-CZ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16" y="1584089"/>
            <a:ext cx="8430567" cy="485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1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Klinické termíny</a:t>
            </a:r>
            <a:endParaRPr lang="cs-CZ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72583"/>
            <a:ext cx="8573922" cy="47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0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Palatino Linotype" panose="02040502050505030304" pitchFamily="18" charset="0"/>
              </a:rPr>
              <a:t>Uplatnění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7334" y="1514900"/>
            <a:ext cx="8503920" cy="4955851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</a:t>
            </a:r>
            <a:r>
              <a:rPr lang="cs-CZ" b="1" dirty="0" smtClean="0">
                <a:solidFill>
                  <a:schemeClr val="tx1"/>
                </a:solidFill>
              </a:rPr>
              <a:t>natomická </a:t>
            </a:r>
            <a:r>
              <a:rPr lang="cs-CZ" b="1" dirty="0">
                <a:solidFill>
                  <a:schemeClr val="tx1"/>
                </a:solidFill>
              </a:rPr>
              <a:t>nomenklatura: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latinské </a:t>
            </a:r>
            <a:r>
              <a:rPr lang="cs-CZ" sz="1800" dirty="0">
                <a:solidFill>
                  <a:schemeClr val="tx1"/>
                </a:solidFill>
              </a:rPr>
              <a:t>názvosloví (TA = </a:t>
            </a:r>
            <a:r>
              <a:rPr lang="cs-CZ" sz="1800" dirty="0" err="1">
                <a:solidFill>
                  <a:schemeClr val="tx1"/>
                </a:solidFill>
              </a:rPr>
              <a:t>Terminologia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Anatomica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oficiální</a:t>
            </a:r>
            <a:r>
              <a:rPr lang="cs-CZ" sz="1800" dirty="0">
                <a:solidFill>
                  <a:schemeClr val="tx1"/>
                </a:solidFill>
              </a:rPr>
              <a:t>, mezinárodně uznávaná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revizi </a:t>
            </a:r>
            <a:r>
              <a:rPr lang="cs-CZ" sz="1800" dirty="0">
                <a:solidFill>
                  <a:schemeClr val="tx1"/>
                </a:solidFill>
              </a:rPr>
              <a:t>schvaluje a vydává FCAT (poslední vydání z r. 1998)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K</a:t>
            </a:r>
            <a:r>
              <a:rPr lang="cs-CZ" b="1" dirty="0" smtClean="0">
                <a:solidFill>
                  <a:schemeClr val="tx1"/>
                </a:solidFill>
              </a:rPr>
              <a:t>linická </a:t>
            </a:r>
            <a:r>
              <a:rPr lang="cs-CZ" b="1" dirty="0">
                <a:solidFill>
                  <a:schemeClr val="tx1"/>
                </a:solidFill>
              </a:rPr>
              <a:t>a patologická </a:t>
            </a:r>
            <a:r>
              <a:rPr lang="cs-CZ" b="1" dirty="0" smtClean="0">
                <a:solidFill>
                  <a:schemeClr val="tx1"/>
                </a:solidFill>
              </a:rPr>
              <a:t>terminologie: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dosud </a:t>
            </a:r>
            <a:r>
              <a:rPr lang="cs-CZ" sz="1800" dirty="0">
                <a:solidFill>
                  <a:schemeClr val="tx1"/>
                </a:solidFill>
              </a:rPr>
              <a:t>nebyla kodifikována na mezinárodní úrovni, i když existují dokumenty, které ji částečně suplují (MKN 10, SNOMED apod.)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 </a:t>
            </a:r>
            <a:r>
              <a:rPr lang="cs-CZ" sz="1800" dirty="0">
                <a:solidFill>
                  <a:schemeClr val="tx1"/>
                </a:solidFill>
              </a:rPr>
              <a:t>této oblasti lékařské terminologie se užívají i termíny přejaté z různých dalších jazyků, resp. se latinské a řecké výrazy počešťují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latina </a:t>
            </a:r>
            <a:r>
              <a:rPr lang="cs-CZ" sz="1800" dirty="0">
                <a:solidFill>
                  <a:schemeClr val="tx1"/>
                </a:solidFill>
              </a:rPr>
              <a:t>se uplatňuje v názvech nemocí, úrazů a operačních zákroků, nejčastěji v hospitalizačních a operačních diagnózách: </a:t>
            </a:r>
          </a:p>
          <a:p>
            <a:pPr lvl="2"/>
            <a:r>
              <a:rPr lang="cs-CZ" sz="1800" i="1" dirty="0" err="1" smtClean="0">
                <a:solidFill>
                  <a:schemeClr val="tx1"/>
                </a:solidFill>
              </a:rPr>
              <a:t>morbus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hypertonicus</a:t>
            </a:r>
            <a:r>
              <a:rPr lang="cs-CZ" sz="1800" i="1" dirty="0">
                <a:solidFill>
                  <a:schemeClr val="tx1"/>
                </a:solidFill>
              </a:rPr>
              <a:t>, diabetes </a:t>
            </a:r>
            <a:r>
              <a:rPr lang="cs-CZ" sz="1800" i="1" dirty="0" err="1">
                <a:solidFill>
                  <a:schemeClr val="tx1"/>
                </a:solidFill>
              </a:rPr>
              <a:t>mellitus</a:t>
            </a:r>
            <a:r>
              <a:rPr lang="cs-CZ" sz="1800" i="1" dirty="0">
                <a:solidFill>
                  <a:schemeClr val="tx1"/>
                </a:solidFill>
              </a:rPr>
              <a:t>, </a:t>
            </a:r>
            <a:r>
              <a:rPr lang="cs-CZ" sz="1800" i="1" dirty="0" err="1">
                <a:solidFill>
                  <a:schemeClr val="tx1"/>
                </a:solidFill>
              </a:rPr>
              <a:t>arthrosis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  <a:p>
            <a:pPr lvl="2"/>
            <a:r>
              <a:rPr lang="cs-CZ" sz="1800" i="1" dirty="0" err="1" smtClean="0">
                <a:solidFill>
                  <a:schemeClr val="tx1"/>
                </a:solidFill>
              </a:rPr>
              <a:t>Fractura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costarum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complicata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  <a:p>
            <a:pPr lvl="2"/>
            <a:r>
              <a:rPr lang="cs-CZ" sz="1800" i="1" dirty="0" err="1" smtClean="0">
                <a:solidFill>
                  <a:schemeClr val="tx1"/>
                </a:solidFill>
              </a:rPr>
              <a:t>extractio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chirurgica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Uplatnění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7334" y="1446663"/>
            <a:ext cx="8596668" cy="459469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F</a:t>
            </a:r>
            <a:r>
              <a:rPr lang="cs-CZ" b="1" dirty="0" smtClean="0">
                <a:solidFill>
                  <a:schemeClr val="tx1"/>
                </a:solidFill>
              </a:rPr>
              <a:t>armakologické </a:t>
            </a:r>
            <a:r>
              <a:rPr lang="cs-CZ" b="1" dirty="0">
                <a:solidFill>
                  <a:schemeClr val="tx1"/>
                </a:solidFill>
              </a:rPr>
              <a:t>a recepturní názvosloví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kodifikovaná </a:t>
            </a:r>
            <a:r>
              <a:rPr lang="cs-CZ" sz="1800" dirty="0">
                <a:solidFill>
                  <a:schemeClr val="tx1"/>
                </a:solidFill>
              </a:rPr>
              <a:t>nomenklatura (Český lékopis 2009; vychází z mezinárodně uznávaného Evropského lékopisu)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zahrnuje </a:t>
            </a:r>
            <a:r>
              <a:rPr lang="cs-CZ" sz="1800" dirty="0">
                <a:solidFill>
                  <a:schemeClr val="tx1"/>
                </a:solidFill>
              </a:rPr>
              <a:t>názvosloví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léčivých </a:t>
            </a:r>
            <a:r>
              <a:rPr lang="cs-CZ" sz="1800" dirty="0">
                <a:solidFill>
                  <a:schemeClr val="tx1"/>
                </a:solidFill>
              </a:rPr>
              <a:t>a pomocných látek (</a:t>
            </a:r>
            <a:r>
              <a:rPr lang="cs-CZ" sz="1800" i="1" dirty="0" err="1">
                <a:solidFill>
                  <a:schemeClr val="tx1"/>
                </a:solidFill>
              </a:rPr>
              <a:t>acidum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phosphoricum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lékových </a:t>
            </a:r>
            <a:r>
              <a:rPr lang="cs-CZ" sz="1800" dirty="0">
                <a:solidFill>
                  <a:schemeClr val="tx1"/>
                </a:solidFill>
              </a:rPr>
              <a:t>skupin (</a:t>
            </a:r>
            <a:r>
              <a:rPr lang="cs-CZ" sz="1800" i="1" dirty="0" err="1">
                <a:solidFill>
                  <a:schemeClr val="tx1"/>
                </a:solidFill>
              </a:rPr>
              <a:t>analgetica</a:t>
            </a:r>
            <a:r>
              <a:rPr lang="cs-CZ" sz="1800" i="1" dirty="0">
                <a:solidFill>
                  <a:schemeClr val="tx1"/>
                </a:solidFill>
              </a:rPr>
              <a:t>, </a:t>
            </a:r>
            <a:r>
              <a:rPr lang="cs-CZ" sz="1800" i="1" dirty="0" err="1">
                <a:solidFill>
                  <a:schemeClr val="tx1"/>
                </a:solidFill>
              </a:rPr>
              <a:t>antibiotica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drog </a:t>
            </a:r>
            <a:r>
              <a:rPr lang="cs-CZ" sz="1800" dirty="0">
                <a:solidFill>
                  <a:schemeClr val="tx1"/>
                </a:solidFill>
              </a:rPr>
              <a:t>a jejích částí (</a:t>
            </a:r>
            <a:r>
              <a:rPr lang="cs-CZ" sz="1800" i="1" dirty="0" err="1">
                <a:solidFill>
                  <a:schemeClr val="tx1"/>
                </a:solidFill>
              </a:rPr>
              <a:t>chamomillae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romanae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flos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forem </a:t>
            </a:r>
            <a:r>
              <a:rPr lang="cs-CZ" sz="1800" dirty="0">
                <a:solidFill>
                  <a:schemeClr val="tx1"/>
                </a:solidFill>
              </a:rPr>
              <a:t>farmaceutických přípravků a prostředků (</a:t>
            </a:r>
            <a:r>
              <a:rPr lang="cs-CZ" sz="1800" i="1" dirty="0" err="1">
                <a:solidFill>
                  <a:schemeClr val="tx1"/>
                </a:solidFill>
              </a:rPr>
              <a:t>tabulettae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obductae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R</a:t>
            </a:r>
            <a:r>
              <a:rPr lang="cs-CZ" b="1" dirty="0" smtClean="0">
                <a:solidFill>
                  <a:schemeClr val="tx1"/>
                </a:solidFill>
              </a:rPr>
              <a:t>eceptura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ústřední </a:t>
            </a:r>
            <a:r>
              <a:rPr lang="cs-CZ" sz="1800" dirty="0">
                <a:solidFill>
                  <a:schemeClr val="tx1"/>
                </a:solidFill>
              </a:rPr>
              <a:t>část receptu se vypisuje v latinských frázích (často převedených do zkratek)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Výslovnost latinských grafémů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60311"/>
            <a:ext cx="8596668" cy="45810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altLang="cs-CZ" sz="2600" b="1" dirty="0" smtClean="0">
                <a:solidFill>
                  <a:schemeClr val="tx1"/>
                </a:solidFill>
              </a:rPr>
              <a:t>SAMOHLÁSKY</a:t>
            </a:r>
          </a:p>
          <a:p>
            <a:pPr lvl="1">
              <a:lnSpc>
                <a:spcPct val="120000"/>
              </a:lnSpc>
            </a:pPr>
            <a:r>
              <a:rPr lang="cs-CZ" altLang="cs-CZ" sz="2400" b="1" dirty="0" smtClean="0">
                <a:solidFill>
                  <a:schemeClr val="tx1"/>
                </a:solidFill>
              </a:rPr>
              <a:t>Dvojhlásky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</a:pPr>
            <a:r>
              <a:rPr lang="cs-CZ" altLang="cs-CZ" sz="2400" b="1" dirty="0" err="1">
                <a:solidFill>
                  <a:schemeClr val="tx1"/>
                </a:solidFill>
              </a:rPr>
              <a:t>ae</a:t>
            </a:r>
            <a:r>
              <a:rPr lang="cs-CZ" altLang="cs-CZ" sz="2400" b="1" dirty="0">
                <a:solidFill>
                  <a:schemeClr val="tx1"/>
                </a:solidFill>
              </a:rPr>
              <a:t>/</a:t>
            </a:r>
            <a:r>
              <a:rPr lang="cs-CZ" altLang="cs-CZ" sz="2400" b="1" dirty="0" err="1">
                <a:solidFill>
                  <a:schemeClr val="tx1"/>
                </a:solidFill>
              </a:rPr>
              <a:t>oe</a:t>
            </a:r>
            <a:r>
              <a:rPr lang="cs-CZ" altLang="cs-CZ" sz="2400" dirty="0">
                <a:solidFill>
                  <a:schemeClr val="tx1"/>
                </a:solidFill>
              </a:rPr>
              <a:t> [é] (</a:t>
            </a:r>
            <a:r>
              <a:rPr lang="cs-CZ" altLang="cs-CZ" sz="2400" i="1" dirty="0" err="1">
                <a:solidFill>
                  <a:schemeClr val="tx1"/>
                </a:solidFill>
              </a:rPr>
              <a:t>anaemia</a:t>
            </a:r>
            <a:r>
              <a:rPr lang="cs-CZ" altLang="cs-CZ" sz="2400" dirty="0">
                <a:solidFill>
                  <a:schemeClr val="tx1"/>
                </a:solidFill>
              </a:rPr>
              <a:t>, </a:t>
            </a:r>
            <a:r>
              <a:rPr lang="cs-CZ" altLang="cs-CZ" sz="2400" i="1" dirty="0" err="1">
                <a:solidFill>
                  <a:schemeClr val="tx1"/>
                </a:solidFill>
              </a:rPr>
              <a:t>lagoena</a:t>
            </a:r>
            <a:r>
              <a:rPr lang="cs-CZ" altLang="cs-CZ" sz="2400" dirty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120000"/>
              </a:lnSpc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		X</a:t>
            </a:r>
          </a:p>
          <a:p>
            <a:pPr lvl="2">
              <a:lnSpc>
                <a:spcPct val="120000"/>
              </a:lnSpc>
            </a:pPr>
            <a:r>
              <a:rPr lang="cs-CZ" sz="2400" b="1" dirty="0" err="1" smtClean="0">
                <a:solidFill>
                  <a:schemeClr val="tx1"/>
                </a:solidFill>
              </a:rPr>
              <a:t>oē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na konci slov není dvojhláska, čteme tedy</a:t>
            </a:r>
            <a:r>
              <a:rPr lang="cs-CZ" altLang="cs-CZ" sz="2400" dirty="0">
                <a:solidFill>
                  <a:schemeClr val="tx1"/>
                </a:solidFill>
              </a:rPr>
              <a:t>[</a:t>
            </a:r>
            <a:r>
              <a:rPr lang="cs-CZ" altLang="cs-CZ" sz="2400" dirty="0" err="1">
                <a:solidFill>
                  <a:schemeClr val="tx1"/>
                </a:solidFill>
              </a:rPr>
              <a:t>oé</a:t>
            </a:r>
            <a:r>
              <a:rPr lang="cs-CZ" altLang="cs-CZ" sz="2400" dirty="0">
                <a:solidFill>
                  <a:schemeClr val="tx1"/>
                </a:solidFill>
              </a:rPr>
              <a:t>]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altLang="cs-CZ" sz="2400" i="1" dirty="0">
                <a:solidFill>
                  <a:schemeClr val="tx1"/>
                </a:solidFill>
              </a:rPr>
              <a:t>		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                 </a:t>
            </a:r>
            <a:r>
              <a:rPr lang="cs-CZ" altLang="cs-CZ" sz="2400" i="1" dirty="0" err="1" smtClean="0">
                <a:solidFill>
                  <a:schemeClr val="tx1"/>
                </a:solidFill>
              </a:rPr>
              <a:t>dyspn</a:t>
            </a:r>
            <a:r>
              <a:rPr lang="cs-CZ" altLang="cs-CZ" sz="2400" i="1" dirty="0" err="1" smtClean="0">
                <a:solidFill>
                  <a:schemeClr val="tx1"/>
                </a:solidFill>
              </a:rPr>
              <a:t>oē</a:t>
            </a:r>
            <a:r>
              <a:rPr lang="cs-CZ" altLang="cs-CZ" sz="2400" dirty="0" smtClean="0">
                <a:solidFill>
                  <a:schemeClr val="tx1"/>
                </a:solidFill>
              </a:rPr>
              <a:t> [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dyspn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oé</a:t>
            </a:r>
            <a:r>
              <a:rPr lang="cs-CZ" altLang="cs-CZ" sz="2400" dirty="0">
                <a:solidFill>
                  <a:schemeClr val="tx1"/>
                </a:solidFill>
              </a:rPr>
              <a:t>] </a:t>
            </a:r>
          </a:p>
          <a:p>
            <a:pPr marL="548640" lvl="1" indent="-274320" defTabSz="914400">
              <a:lnSpc>
                <a:spcPct val="120000"/>
              </a:lnSpc>
              <a:spcBef>
                <a:spcPct val="20000"/>
              </a:spcBef>
              <a:buClr>
                <a:srgbClr val="FFBD47"/>
              </a:buClr>
              <a:buSzPct val="70000"/>
              <a:buFont typeface="Wingdings"/>
              <a:buChar char=""/>
            </a:pPr>
            <a:endParaRPr lang="cs-CZ" altLang="cs-CZ" sz="1300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56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824"/>
          </a:xfrm>
        </p:spPr>
        <p:txBody>
          <a:bodyPr/>
          <a:lstStyle/>
          <a:p>
            <a:r>
              <a:rPr lang="cs-CZ" dirty="0" smtClean="0"/>
              <a:t>Výslovnost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01255"/>
            <a:ext cx="8596668" cy="45401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altLang="cs-CZ" sz="2600" b="1" dirty="0">
                <a:solidFill>
                  <a:schemeClr val="tx1"/>
                </a:solidFill>
              </a:rPr>
              <a:t>SOUHLÁSKY</a:t>
            </a:r>
          </a:p>
          <a:p>
            <a:pPr lvl="1">
              <a:lnSpc>
                <a:spcPct val="120000"/>
              </a:lnSpc>
            </a:pPr>
            <a:r>
              <a:rPr lang="cs-CZ" sz="2300" b="1" dirty="0">
                <a:solidFill>
                  <a:schemeClr val="tx1"/>
                </a:solidFill>
              </a:rPr>
              <a:t>C </a:t>
            </a:r>
            <a:endParaRPr lang="cs-CZ" sz="23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</a:pPr>
            <a:r>
              <a:rPr lang="pl-PL" sz="2200" dirty="0">
                <a:solidFill>
                  <a:schemeClr val="tx1"/>
                </a:solidFill>
              </a:rPr>
              <a:t>vyslovuje se jako [k], pokud: </a:t>
            </a:r>
          </a:p>
          <a:p>
            <a:pPr lvl="3">
              <a:lnSpc>
                <a:spcPct val="120000"/>
              </a:lnSpc>
            </a:pPr>
            <a:r>
              <a:rPr lang="cs-CZ" sz="2100" dirty="0">
                <a:solidFill>
                  <a:schemeClr val="tx1"/>
                </a:solidFill>
              </a:rPr>
              <a:t>za ním následuje </a:t>
            </a:r>
            <a:r>
              <a:rPr lang="cs-CZ" sz="2100" b="1" i="1" dirty="0">
                <a:solidFill>
                  <a:schemeClr val="tx1"/>
                </a:solidFill>
              </a:rPr>
              <a:t>a, o, u</a:t>
            </a:r>
            <a:r>
              <a:rPr lang="cs-CZ" sz="2100" dirty="0">
                <a:solidFill>
                  <a:schemeClr val="tx1"/>
                </a:solidFill>
              </a:rPr>
              <a:t>: </a:t>
            </a:r>
            <a:r>
              <a:rPr lang="cs-CZ" sz="2100" i="1" dirty="0" err="1">
                <a:solidFill>
                  <a:schemeClr val="tx1"/>
                </a:solidFill>
              </a:rPr>
              <a:t>scapula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scabies</a:t>
            </a:r>
            <a:r>
              <a:rPr lang="cs-CZ" sz="2100" i="1" dirty="0">
                <a:solidFill>
                  <a:schemeClr val="tx1"/>
                </a:solidFill>
              </a:rPr>
              <a:t> </a:t>
            </a:r>
            <a:endParaRPr lang="cs-CZ" sz="2100" dirty="0">
              <a:solidFill>
                <a:schemeClr val="tx1"/>
              </a:solidFill>
            </a:endParaRPr>
          </a:p>
          <a:p>
            <a:pPr lvl="3">
              <a:lnSpc>
                <a:spcPct val="120000"/>
              </a:lnSpc>
            </a:pPr>
            <a:r>
              <a:rPr lang="cs-CZ" sz="2100" dirty="0">
                <a:solidFill>
                  <a:schemeClr val="tx1"/>
                </a:solidFill>
              </a:rPr>
              <a:t>za ním následuje souhláska: </a:t>
            </a:r>
            <a:r>
              <a:rPr lang="cs-CZ" sz="2100" i="1" dirty="0" err="1">
                <a:solidFill>
                  <a:schemeClr val="tx1"/>
                </a:solidFill>
              </a:rPr>
              <a:t>cranium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vulnus</a:t>
            </a:r>
            <a:r>
              <a:rPr lang="cs-CZ" sz="2100" i="1" dirty="0">
                <a:solidFill>
                  <a:schemeClr val="tx1"/>
                </a:solidFill>
              </a:rPr>
              <a:t> </a:t>
            </a:r>
            <a:r>
              <a:rPr lang="cs-CZ" sz="2100" i="1" dirty="0" err="1">
                <a:solidFill>
                  <a:schemeClr val="tx1"/>
                </a:solidFill>
              </a:rPr>
              <a:t>sclopetarium</a:t>
            </a:r>
            <a:r>
              <a:rPr lang="cs-CZ" sz="2100" i="1" dirty="0">
                <a:solidFill>
                  <a:schemeClr val="tx1"/>
                </a:solidFill>
              </a:rPr>
              <a:t> </a:t>
            </a:r>
            <a:endParaRPr lang="cs-CZ" sz="2100" dirty="0">
              <a:solidFill>
                <a:schemeClr val="tx1"/>
              </a:solidFill>
            </a:endParaRPr>
          </a:p>
          <a:p>
            <a:pPr lvl="3">
              <a:lnSpc>
                <a:spcPct val="120000"/>
              </a:lnSpc>
            </a:pPr>
            <a:r>
              <a:rPr lang="pl-PL" sz="2100" dirty="0">
                <a:solidFill>
                  <a:schemeClr val="tx1"/>
                </a:solidFill>
              </a:rPr>
              <a:t>je na konci slova: </a:t>
            </a:r>
            <a:r>
              <a:rPr lang="pl-PL" sz="2100" i="1" dirty="0">
                <a:solidFill>
                  <a:schemeClr val="tx1"/>
                </a:solidFill>
              </a:rPr>
              <a:t>lac </a:t>
            </a:r>
            <a:endParaRPr lang="pl-PL" sz="21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</a:pPr>
            <a:r>
              <a:rPr lang="pl-PL" sz="2200" dirty="0">
                <a:solidFill>
                  <a:schemeClr val="tx1"/>
                </a:solidFill>
              </a:rPr>
              <a:t>vyslovuje se jako [c], pokud: </a:t>
            </a:r>
          </a:p>
          <a:p>
            <a:pPr lvl="3">
              <a:lnSpc>
                <a:spcPct val="120000"/>
              </a:lnSpc>
            </a:pPr>
            <a:r>
              <a:rPr lang="cs-CZ" sz="2100" dirty="0">
                <a:solidFill>
                  <a:schemeClr val="tx1"/>
                </a:solidFill>
              </a:rPr>
              <a:t>za ním následuje vyslovované [e/é] nebo [i/í], zapsané jako </a:t>
            </a:r>
            <a:r>
              <a:rPr lang="cs-CZ" sz="2100" i="1" dirty="0">
                <a:solidFill>
                  <a:schemeClr val="tx1"/>
                </a:solidFill>
              </a:rPr>
              <a:t>e, </a:t>
            </a:r>
            <a:r>
              <a:rPr lang="cs-CZ" sz="2100" i="1" dirty="0" err="1">
                <a:solidFill>
                  <a:schemeClr val="tx1"/>
                </a:solidFill>
              </a:rPr>
              <a:t>ae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oe</a:t>
            </a:r>
            <a:r>
              <a:rPr lang="cs-CZ" sz="2100" i="1" dirty="0">
                <a:solidFill>
                  <a:schemeClr val="tx1"/>
                </a:solidFill>
              </a:rPr>
              <a:t>, i, y </a:t>
            </a:r>
            <a:endParaRPr lang="cs-CZ" sz="2100" dirty="0">
              <a:solidFill>
                <a:schemeClr val="tx1"/>
              </a:solidFill>
            </a:endParaRPr>
          </a:p>
          <a:p>
            <a:pPr lvl="3">
              <a:lnSpc>
                <a:spcPct val="120000"/>
              </a:lnSpc>
            </a:pPr>
            <a:r>
              <a:rPr lang="cs-CZ" sz="2100" i="1" dirty="0">
                <a:solidFill>
                  <a:schemeClr val="tx1"/>
                </a:solidFill>
              </a:rPr>
              <a:t>cervix </a:t>
            </a:r>
            <a:r>
              <a:rPr lang="cs-CZ" sz="2100" i="1" dirty="0" err="1">
                <a:solidFill>
                  <a:schemeClr val="tx1"/>
                </a:solidFill>
              </a:rPr>
              <a:t>uteri</a:t>
            </a:r>
            <a:r>
              <a:rPr lang="cs-CZ" sz="2100" i="1" dirty="0">
                <a:solidFill>
                  <a:schemeClr val="tx1"/>
                </a:solidFill>
              </a:rPr>
              <a:t>, intestinum </a:t>
            </a:r>
            <a:r>
              <a:rPr lang="cs-CZ" sz="2100" i="1" dirty="0" err="1">
                <a:solidFill>
                  <a:schemeClr val="tx1"/>
                </a:solidFill>
              </a:rPr>
              <a:t>caecum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coeliakia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suspicio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cystis</a:t>
            </a:r>
            <a:r>
              <a:rPr lang="cs-CZ" sz="2100" i="1" dirty="0">
                <a:solidFill>
                  <a:schemeClr val="tx1"/>
                </a:solidFill>
              </a:rPr>
              <a:t> </a:t>
            </a:r>
            <a:endParaRPr lang="cs-CZ" sz="21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81295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1081</Words>
  <Application>Microsoft Office PowerPoint</Application>
  <PresentationFormat>Širokoúhlá obrazovka</PresentationFormat>
  <Paragraphs>174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Cambria</vt:lpstr>
      <vt:lpstr>Palatino Linotype</vt:lpstr>
      <vt:lpstr>Trebuchet MS</vt:lpstr>
      <vt:lpstr>Wingdings</vt:lpstr>
      <vt:lpstr>Wingdings 3</vt:lpstr>
      <vt:lpstr>Faseta</vt:lpstr>
      <vt:lpstr>Úvod + výslovnost</vt:lpstr>
      <vt:lpstr>Literatura</vt:lpstr>
      <vt:lpstr>Cíle předmětu</vt:lpstr>
      <vt:lpstr>Anatomické termíny</vt:lpstr>
      <vt:lpstr>Klinické termíny</vt:lpstr>
      <vt:lpstr>Uplatnění</vt:lpstr>
      <vt:lpstr>Uplatnění</vt:lpstr>
      <vt:lpstr>Výslovnost latinských grafémů</vt:lpstr>
      <vt:lpstr>Výslovnost</vt:lpstr>
      <vt:lpstr>Výslovnost</vt:lpstr>
      <vt:lpstr>Výslovnost</vt:lpstr>
      <vt:lpstr>Výslovnost</vt:lpstr>
      <vt:lpstr>Délka slabik a přízvuk</vt:lpstr>
      <vt:lpstr>Hippocratis ius iurandum</vt:lpstr>
      <vt:lpstr>Hippocratis ius iurandum</vt:lpstr>
      <vt:lpstr>Latinské názvosloví gramatických kategorií</vt:lpstr>
      <vt:lpstr>Latinské názvosloví gramatických kategorií</vt:lpstr>
      <vt:lpstr>Syntaktická struktura víceslovných lékařských termínů</vt:lpstr>
      <vt:lpstr>Citátová slova a vazby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+ výslovnost</dc:title>
  <dc:creator>syrano</dc:creator>
  <cp:lastModifiedBy>syrano</cp:lastModifiedBy>
  <cp:revision>15</cp:revision>
  <dcterms:created xsi:type="dcterms:W3CDTF">2016-09-19T06:53:51Z</dcterms:created>
  <dcterms:modified xsi:type="dcterms:W3CDTF">2016-09-20T15:38:20Z</dcterms:modified>
</cp:coreProperties>
</file>