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72" r:id="rId7"/>
    <p:sldId id="271" r:id="rId8"/>
    <p:sldId id="279" r:id="rId9"/>
    <p:sldId id="280" r:id="rId10"/>
    <p:sldId id="273" r:id="rId11"/>
    <p:sldId id="274" r:id="rId12"/>
    <p:sldId id="275" r:id="rId13"/>
    <p:sldId id="276" r:id="rId14"/>
    <p:sldId id="277" r:id="rId15"/>
    <p:sldId id="278" r:id="rId16"/>
    <p:sldId id="281" r:id="rId17"/>
    <p:sldId id="282" r:id="rId18"/>
    <p:sldId id="284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61" r:id="rId27"/>
    <p:sldId id="262" r:id="rId28"/>
    <p:sldId id="268" r:id="rId29"/>
    <p:sldId id="269" r:id="rId30"/>
    <p:sldId id="263" r:id="rId31"/>
    <p:sldId id="264" r:id="rId32"/>
    <p:sldId id="265" r:id="rId33"/>
    <p:sldId id="266" r:id="rId34"/>
    <p:sldId id="267" r:id="rId35"/>
    <p:sldId id="291" r:id="rId36"/>
    <p:sldId id="292" r:id="rId37"/>
    <p:sldId id="293" r:id="rId38"/>
    <p:sldId id="294" r:id="rId39"/>
    <p:sldId id="295" r:id="rId40"/>
    <p:sldId id="270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4AFEAB-2CD1-4684-905C-52E7A2A96C3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4AFEAB-2CD1-4684-905C-52E7A2A96C3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4AFEAB-2CD1-4684-905C-52E7A2A96C3A}" type="datetimeFigureOut">
              <a:rPr lang="cs-CZ" smtClean="0"/>
              <a:pPr/>
              <a:t>9.11.2016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80119"/>
          </a:xfrm>
        </p:spPr>
        <p:txBody>
          <a:bodyPr>
            <a:normAutofit/>
          </a:bodyPr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Výživa ve sportu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Mgr. Kateřina Hortová</a:t>
            </a:r>
          </a:p>
        </p:txBody>
      </p:sp>
      <p:pic>
        <p:nvPicPr>
          <p:cNvPr id="11272" name="Picture 8" descr="http://farm4.staticflickr.com/3381/3472321290_7ea420de26.jpg"/>
          <p:cNvPicPr>
            <a:picLocks noChangeAspect="1" noChangeArrowheads="1"/>
          </p:cNvPicPr>
          <p:nvPr/>
        </p:nvPicPr>
        <p:blipFill>
          <a:blip r:embed="rId2" cstate="print"/>
          <a:srcRect l="8504" t="21580" b="19865"/>
          <a:stretch>
            <a:fillRect/>
          </a:stretch>
        </p:blipFill>
        <p:spPr bwMode="auto">
          <a:xfrm>
            <a:off x="1835696" y="1491788"/>
            <a:ext cx="3600400" cy="344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Hlavní zdroj E pro většinu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(mozek, sítnice, erytrocyty…)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50 – 70 % příjmu z CEP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Zásadní zdroj energie při FA (vyšší intenzity)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Energetická zásoba → glykogen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Ochrana tělesných B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Strukturní – účast na výstavbě tkání (součást pojiva, nukleotidů, nukleových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kys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atd.)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Sacharidy ve výživě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Monosacharidy (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ribosa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glukosa, fruktosa…)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Oligosacharidy (sacharosa, maltosa, laktosa)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Polysacharidy (škrob)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Rozdělení sacharidů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ekomarket.ba/images/products/94525229m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339" y="3789040"/>
            <a:ext cx="4048125" cy="268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GI vs. GN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Výsledek obrázku pro glycemic index and glycemic 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4749"/>
            <a:ext cx="7200800" cy="32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0318" t="64436" r="32670" b="21564"/>
          <a:stretch/>
        </p:blipFill>
        <p:spPr>
          <a:xfrm>
            <a:off x="1331640" y="4581128"/>
            <a:ext cx="6768752" cy="14401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Jaterní glykogen 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4 % v lačném stavu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6 – 8 % (10 %) po S pokrmu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100 – 120 g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 12 – 18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lačnění vyčerpán (noční lačnění)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Svalový glykogen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 – 2 %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asi 3x více než v játrech (200 – 500 g); 10 g/kg svalů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↑ množství ve svalových vláknech typu II (o 10 – 25 %)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Rezerva E – glykogen 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Inzulin dependentní transport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Inzulin stimuluje GLUT4 → glukosa do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Tuková, svalová tkáň, játra a střevo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Non-inzulin dependentní transport</a:t>
            </a:r>
          </a:p>
          <a:p>
            <a:pPr lvl="1">
              <a:lnSpc>
                <a:spcPct val="150000"/>
              </a:lnSpc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Facilitovaná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difuze bez potřeby E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CNS, krevní elementy, endotelové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sacharidů I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pload.wikimedia.org/wikipedia/commons/thumb/9/9c/Metabolismus_inzulin-glukosa.jpg/400px-Metabolismus_inzulin-gluk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631736"/>
            <a:ext cx="3600400" cy="210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sacharidů I</a:t>
            </a:r>
            <a:endParaRPr lang="cs-CZ" dirty="0"/>
          </a:p>
        </p:txBody>
      </p:sp>
      <p:pic>
        <p:nvPicPr>
          <p:cNvPr id="4" name="Picture 4" descr="http://upload.wikimedia.org/wikipedia/commons/thumb/a/aa/Propojen%C3%AD_PPC_a_glykol%C3%BDzy.jpg/550px-Propojen%C3%AD_PPC_a_glykol%C3%BD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6084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Nejsou zásadním zdrojem E, 15-20 % (30-60 %) z CEP 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Funkce: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Strukturní (složka buněčných struktur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cytoskelet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biomembrána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Metabolická (enzymy, transportní bílkoviny, nutriční význam, udržení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koloidněonkotického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tlaku, funkce pufrů)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Informační (signální protein, regulační hormony, imunoglobuliny)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Bílkoviny ve výživě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Esenciální AK: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Val,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Ileu,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Lys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Leu,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Met, His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Podmíněně esenciální AK: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Cys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Tyr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Pro,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Biologická hodnota B:</a:t>
            </a:r>
          </a:p>
          <a:p>
            <a:pPr lvl="1"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Přítomnost esenciálních AK (živočišné → výhodnější)</a:t>
            </a:r>
          </a:p>
          <a:p>
            <a:pPr lvl="1"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Natrávení a vstřebání ve střevě → využitelnost (rostlinné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 40 %, B masa 70 %, B vaječného bílku 87 %, B MM 95 %)</a:t>
            </a:r>
          </a:p>
          <a:p>
            <a:pPr lvl="1"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Dusíková rovnováha – pozitivní/negativní bilance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Aminokyseliny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Nadbytečné AK → degradace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Odstranění aminoskupiny (deaminace/transaminace)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Uhlíkatá kostra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ketogenní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glukogenní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AK) → oxidováno nebo uloženo ve formě S či T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Pool AK – vnitřní hotovost AK (100-120 g)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AK volně v krvi cca 5 g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¾ všech AK uskladněno ve svalech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bílkovin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bílkovin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tudiumbiochemie.cz/metabolismus/bi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721" y="1481286"/>
            <a:ext cx="5506591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Rychlostní a silové sporty</a:t>
            </a:r>
          </a:p>
          <a:p>
            <a:pPr lvl="1"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Sprinty, lední hokej, veslování, kanoistika, americký fotbal, box, fitness, sportovní gymnastika, vzpírání…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Technické sporty</a:t>
            </a:r>
          </a:p>
          <a:p>
            <a:pPr lvl="1"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Stolní tenis, balet, tanec, skoky na lyžích…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Vytrvalostní sporty</a:t>
            </a:r>
          </a:p>
          <a:p>
            <a:pPr lvl="1"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Běhy na dlouhé tratě, cyklistika, běh na lyžích, biatlon, triatlon…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Druhy sportů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Oxidace AK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Játra - nejdůležitější pro metabolismus a oxidaci AK → schopny oxidovat většinu AK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Svaly oxidují Val, Leu,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(při ↑ intenzitách jako zdroj E - glukoneogeneze)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Alaninový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glukosový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cyklus – při katabolických stavech (Ala → jater →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pyruvát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opět jako zdroj E – glukoneogeneze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bílkovin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bílkovin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pload.wikimedia.org/wikipedia/commons/f/f0/Alaninov%C3%BD_cyk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92888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tuků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nature.com/aps/journal/v32/n2/images/aps2010196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04251"/>
            <a:ext cx="7359774" cy="4877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tuků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apbrwww5.apsu.edu/thompsonj/Anatomy%20&amp;%20Physiology/2020/2020%20Exam%20Reviews/Exam%204/lipoprotein%20diagram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1"/>
            <a:ext cx="6638553" cy="460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Předstupeň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-oxidace je přestup MK do matrix mitochondrie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MK s více než 12C nepronikne sama do matrix mitochondrie → přenašeč (karnitin) →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-oxidace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tuků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pektrum.de/lexika/images/biok/fff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141" y="3440394"/>
            <a:ext cx="6005339" cy="3156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MK oxidovány v játrech, svalech, myokardu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MK jako zdroj E pro svaly: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Intramuskulární zdroje</a:t>
            </a:r>
          </a:p>
          <a:p>
            <a:pPr lvl="1">
              <a:lnSpc>
                <a:spcPct val="150000"/>
              </a:lnSpc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Adipocyty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Chylomikrony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VLDL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 intenzita FA → E z VMK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Dostatek O2, karnitinu, enzymů…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tuků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Energetická potřeba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Muži – 3000 – 4000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Ženy – 2000 – 3000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Živiny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Sacharidy 5-7 g/kg 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Bílkoviny 1,8 – 2,5 g/kg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Tuky 0,8-1,2 g/kg 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: B : T   60 – 65 % : 15 – 20 % :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%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↑ aktivní tělesné hmoty → pozitivní EB o 300 – 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/den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Strava pravidelná – 6 dávek /den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 anabolický efekt navyšujeme zejména sacharidy 7 – 8 g/kg 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Dodržovat pitný režim (kulturisti, boxeři, judisti…)</a:t>
            </a: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portuj.com/storage/200711012030_Asafa%20Powell%20rieti%209,74%20rek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607418"/>
            <a:ext cx="21145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Výživa před výkonem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Strava lehce stravitelná cca 3 – 4 hod. před výkonem (minimum vlákniny, T, střední množství S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nižším GI a méně B)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Výživa v průběhu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Příjem tekutin (iontové nápoje) – S v nápoji u všech aktivit nad 30 min. (oddálí únavu, zlepší koncentraci, pozitivní vliv na reakce, šetří B…)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Výživa po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tekutá (do 30 min.)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proteino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–sacharidový koktejl s AMK (příjem S a B </a:t>
            </a:r>
            <a:r>
              <a:rPr lang="cs-CZ" sz="1600" dirty="0" smtClean="0">
                <a:latin typeface="Times New Roman"/>
                <a:cs typeface="Times New Roman"/>
              </a:rPr>
              <a:t>→ lepší celková regenerace → 3:1)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tuhá strava (do hodiny) – bohatá na S a B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Objemová fáze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Pozitivní energetická bilance (důležité je množství, kvalita a načasování stravy)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 10 – 18 %, S 60 – 70 %, T 20 – 25 %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 není potřeba výrazně navyšovat (začátečník x pokročilý)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Nejvíce zastoupené S (pozor na vysoký příjem jednoduchých cukrů)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T 20 % z CEP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Rýsovací fáze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Negativní energetická bilance (není příliš vhodné v závodním období)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Radikální 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 20 – 30 %, S 45 – 55 %, T 20 – 25 %  </a:t>
            </a:r>
            <a:r>
              <a:rPr lang="cs-CZ" sz="1800" dirty="0" smtClean="0">
                <a:latin typeface="Times New Roman"/>
                <a:cs typeface="Times New Roman"/>
              </a:rPr>
              <a:t>→ u fitness sportovců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/>
                <a:cs typeface="Times New Roman"/>
              </a:rPr>
              <a:t>Optimální příjem živin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>
                <a:latin typeface="Times New Roman"/>
                <a:cs typeface="Times New Roman"/>
              </a:rPr>
              <a:t>B 10 – 15 %, S 55 – 60 %, T do 30 % → zohlednit čas pro dosažení ideální hmotnosti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IV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Systém ATP – CP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Zásoby ATP ve svalu → energie max. do 3-6 sec. trvání výkonu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Spotřebované ATP re-syntetizováno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kreatinfosfátem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(CP)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CP poskytuje energii až do 15 sec. trvání výkonu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Převažuje u rychlých a silových sportů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Zdroje energie při anaerobní FA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ATP z glukózy a svalového a jaterního glykogenu bez přítomnosti O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→ tvorba laktátu </a:t>
            </a:r>
            <a:r>
              <a:rPr lang="cs-CZ" sz="2000" dirty="0" smtClean="0">
                <a:latin typeface="Times New Roman"/>
                <a:cs typeface="Times New Roman"/>
              </a:rPr>
              <a:t>→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metabolické acidózy </a:t>
            </a:r>
            <a:r>
              <a:rPr lang="cs-CZ" sz="2000" dirty="0" smtClean="0">
                <a:latin typeface="Times New Roman"/>
                <a:cs typeface="Times New Roman"/>
              </a:rPr>
              <a:t>→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zhoršená utilizace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Glc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 výkonů od cca 10 sec. – 2 min.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 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Energetická potřeba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Muži – 3000 – 3500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Ženy – 2000 – 2500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Živiny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5 – 7 g/kg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 1,2 – 1,5 g/kg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 0,8-1,2 g/kg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: B : T    60 % : 15 % : 25 %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Technické sporty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kulturissimo.cz/useruploads/images/redakce/2012/09/d_baletgala_lka_irina_perren.jpg"/>
          <p:cNvPicPr>
            <a:picLocks noChangeAspect="1" noChangeArrowheads="1"/>
          </p:cNvPicPr>
          <p:nvPr/>
        </p:nvPicPr>
        <p:blipFill>
          <a:blip r:embed="rId2" cstate="print"/>
          <a:srcRect l="10080" t="9219" r="12641" b="1660"/>
          <a:stretch>
            <a:fillRect/>
          </a:stretch>
        </p:blipFill>
        <p:spPr bwMode="auto">
          <a:xfrm>
            <a:off x="5652120" y="2492896"/>
            <a:ext cx="331236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před výkonem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Strava lehce stravitelná cca 3 – 4 hod. před výkonem (minimum vlákniny, T, střední množství S 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nižším GI a méně B)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v průběhu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 (iontové nápoje)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případě turnajů x zápasů– ovoce, sacharidové tyčinky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po výkonu</a:t>
            </a:r>
          </a:p>
          <a:p>
            <a:pPr lvl="1">
              <a:lnSpc>
                <a:spcPct val="15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Potřeba doplnit svalový glykogen</a:t>
            </a:r>
          </a:p>
          <a:p>
            <a:pPr lvl="2">
              <a:lnSpc>
                <a:spcPct val="15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1. fáze – velmi rychlá, 30 – 60 min. po výkonu, na inzulinu nezávislá</a:t>
            </a:r>
          </a:p>
          <a:p>
            <a:pPr lvl="2">
              <a:lnSpc>
                <a:spcPct val="15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2. fáze – pomalejší, ovlivněná inzulinem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Technické sporty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Energetická potřeba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Muži – 3500 – 5000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Ženy – 2500 – 3500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Živiny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Nutná kompenzace velkého EV → ↑ příjem 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8 – 12 g/kg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 1,3 – 1,7 g/kg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 1,0 – 1,2 g/kg 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 (horké a vlhké počasí)</a:t>
            </a: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Vytrvalostní sporty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rirodni-matrace.cz/files/image/A/0520_Landis_Doping_Cycling_ful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04797"/>
            <a:ext cx="3816424" cy="254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před výkonem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Lehce stravitelná (↑ množství S se středním až nižším GI) a malé množství B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Dostatečný příjem tekutin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v průběhu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Iontové nápoje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Energetické gely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Sacharidové tyčinky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Ovoce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Důležité správné načasování i složení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po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tekutá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proteino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–sacharidový koktejl s AMK – co nejdříve po výkonu a s vysokým GI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tuhá strava – vysoký obsah S a střední obsah B</a:t>
            </a:r>
          </a:p>
          <a:p>
            <a:pPr lvl="1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Vytrvalostní sporty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Závodní den (z pohledu S)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Doplnění S před výkonem (3 – 4 hod.) individuální (metabolismus, citlivost k inzulinu…) 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vstup do aktivity s vyšší glykémií </a:t>
            </a:r>
            <a:r>
              <a:rPr lang="cs-CZ" sz="1600" dirty="0" smtClean="0">
                <a:latin typeface="Times New Roman"/>
                <a:cs typeface="Times New Roman"/>
              </a:rPr>
              <a:t>→ snížená závislost na svalovém glykogenu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Pozor na vysoké dávky rychlých S těsně (45 – 30 min.) před výkonem – zvýšení hladiny inzulinu → snížení využívání MK → svaly závislé na S → hypoglykémie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Příjem S cca 5 min. před výkonem neovlivní vyplavení inzulinu, díky nástupu adrenalinu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S při výkonu šetří svalový glykogen (u aktivit nad 30 min.) – lépe dodávat v menších dávkách a častěji; po cca 1 hod. S ve formě gelu, ovoce, tyčinky… + nápoj, po cca 3 hod. BCAA + S + nápoj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S po výkonu – re-syntéza glykogenu a ochrana svalů před </a:t>
            </a:r>
            <a:r>
              <a:rPr lang="cs-CZ" sz="1600" dirty="0" err="1" smtClean="0">
                <a:latin typeface="Times New Roman"/>
                <a:cs typeface="Times New Roman"/>
              </a:rPr>
              <a:t>proteokatabolismem</a:t>
            </a:r>
            <a:r>
              <a:rPr lang="cs-CZ" sz="1600" dirty="0" smtClean="0">
                <a:latin typeface="Times New Roman"/>
                <a:cs typeface="Times New Roman"/>
              </a:rPr>
              <a:t>; S : B 4:1</a:t>
            </a:r>
          </a:p>
          <a:p>
            <a:pPr lvl="1">
              <a:lnSpc>
                <a:spcPct val="150000"/>
              </a:lnSpc>
            </a:pPr>
            <a:endParaRPr lang="cs-CZ" sz="1600" dirty="0" smtClean="0">
              <a:latin typeface="Times New Roman"/>
              <a:cs typeface="Times New Roman"/>
            </a:endParaRPr>
          </a:p>
          <a:p>
            <a:pPr lvl="1"/>
            <a:endParaRPr lang="cs-CZ" sz="1600" dirty="0" smtClean="0">
              <a:latin typeface="Times New Roman"/>
              <a:cs typeface="Times New Roman"/>
            </a:endParaRPr>
          </a:p>
          <a:p>
            <a:pPr lvl="1"/>
            <a:endParaRPr lang="cs-CZ" sz="1600" dirty="0" smtClean="0">
              <a:latin typeface="Times New Roman"/>
              <a:cs typeface="Times New Roman"/>
            </a:endParaRPr>
          </a:p>
          <a:p>
            <a:pPr lvl="1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Vytrvalostní sporty III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Sportovní aktivita → ztráta tekutin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Pot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Moč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Stolice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Vydechovaný vzduch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Vypařování kůží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Ztráty tekutin ovlivněny: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Klimatické podmínky (teplota, vlhkost, rychlost větru)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Úroveň FA (typ FA, trénovanost)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Tělesný povrch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Složení těla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Aklimatizace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Špatná hydratace (→ dehydratace) negativně ovlivňuje výkon: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↑ katabolické stavy (↑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glykogenolýzy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proteolýzy) → vyšší ztráta svalového glykogenu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 V krevní plazmy → klesá srdeční výdej a svaly méně zásobeny krví (↓ O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živin) → využití vlastní zásoby energie (svalový glykogen) + horší odplavení metabolitů, laktátu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 tvorba potu → nebezpečí přehřátí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 přívod krve ke svalům vede ke ↓ oxidaci T a naopak ke ↑ oxidaci S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Hydratace při FA: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Před výkonem vypít cca 0,5 l tekutin a během FA popíjet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Tekutiny nevolit příliš studené (10 – 15 °C)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Hypotonický nápoj → rychlejší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rehydratace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Koncentrace S 3 – 6 % (maltodextrin, glukóza, sacharóza)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Obsah elektrolytů při výkonu Na:K = 3 – 4:1 (Na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↑ absorpci S a H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 v tenkém střevě)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Nápoj během výkonu nemusí obsahovat vitaminy ani minerální látky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Dávky během výkonu 150 – 300 ml/15 – 20 min.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Obsah elektrolytů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výkonu Na:K = 1:3 (K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důležitý pro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resyntézu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glykogenu)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prvních 30 min. vypít 500 – 1000 ml a poté každou hodinu 500 – 1000 ml do dosažení 150 % ztráty potu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Elektrolyty + S v nápoji mají velký přínos pro regeneraci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Zdroje energie při aerobní FA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Za dostatečné dodávky O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→ E pro svalovou buňku z: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Aerobní glykolýzy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β-oxidace MK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Oxidace AK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 plné zužitkování MK potřeba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pyruvátu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→ „tuky hoří v plameni cukrů“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Převažuje u vytrvalostních sportů</a:t>
            </a:r>
          </a:p>
          <a:p>
            <a:pPr>
              <a:lnSpc>
                <a:spcPct val="150000"/>
              </a:lnSpc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 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0" dirty="0" smtClean="0">
                <a:effectLst/>
                <a:latin typeface="Times New Roman" pitchFamily="18" charset="0"/>
                <a:cs typeface="Times New Roman" pitchFamily="18" charset="0"/>
              </a:rPr>
              <a:t>Děkuji za pozornost</a:t>
            </a:r>
            <a:endParaRPr lang="cs-CZ" sz="4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omaa.org.uk/sites/default/files/Boxing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01408" cy="457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MAUGHAN J. R., BURKE L. M.,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Výživa ve sportu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Galén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VILIKUS Z. a kol.,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Výživa sportovců a sportovní výkon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Karolinum, 2012.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LEDVINA M., STOKLASOVÁ A., CERMAN J.,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Biochemie pro studující medicíny I. a II. díl.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Karolinum, 2004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Použitá literatura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 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536"/>
          <p:cNvGraphicFramePr>
            <a:graphicFrameLocks/>
          </p:cNvGraphicFramePr>
          <p:nvPr/>
        </p:nvGraphicFramePr>
        <p:xfrm>
          <a:off x="359595" y="1268760"/>
          <a:ext cx="8532885" cy="5040119"/>
        </p:xfrm>
        <a:graphic>
          <a:graphicData uri="http://schemas.openxmlformats.org/drawingml/2006/table">
            <a:tbl>
              <a:tblPr/>
              <a:tblGrid>
                <a:gridCol w="1433572"/>
                <a:gridCol w="1146274"/>
                <a:gridCol w="1455446"/>
                <a:gridCol w="1598366"/>
                <a:gridCol w="1400029"/>
                <a:gridCol w="1499198"/>
              </a:tblGrid>
              <a:tr h="54579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Podíl jednotlivých substrátů na tvorbě ATP při svalové práci (%)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81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Běh 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ATP/CP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Glykogen svalový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anaerobní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oxidace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Glykogen svalový 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aerobní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oxidace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Glykogen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jaterní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Mastné kyseliny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1 500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5 000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10 000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Maraton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Druh sportu</a:t>
            </a:r>
          </a:p>
          <a:p>
            <a:pPr lvl="1" algn="just">
              <a:lnSpc>
                <a:spcPct val="150000"/>
              </a:lnSpc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Aerobní sporty – mírná až střední déle trvající zátěž</a:t>
            </a:r>
          </a:p>
          <a:p>
            <a:pPr lvl="1" algn="just">
              <a:lnSpc>
                <a:spcPct val="150000"/>
              </a:lnSpc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Anaerobní sporty – krátká, intenzivní zátěž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s://humanphysiology2011.wikispaces.com/file/view/muscle_fuel_consumption_during_exercise.jpg/218930078/418x472/muscle_fuel_consumption_during_exerc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24847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Sprinty 100-200 m dříve považováno za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alaktátovou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zónu; anaerobní glykolýza od prvních sekund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coachr.org/energysy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29600" cy="3888432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1331640" y="364502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O jakého jedince se jedná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pohlaví, věk, složení těla, výkonnost, zdravotní stav, další specifika…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Cíl, čeho chceme dosáhnout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maximální výkon (rychlostní, silový,vytrvalostní)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regenerace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tvorba energetických zásob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nárůst svalové hmoty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redukce tukových zásob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relaxace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Určení potřeby 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Gymnastka, 22 let, 160 cm, 52,5 kg, ATH 45 kg, tréninkový den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KEV: 1344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(56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Běžný EV: 1344x1,3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FAEV: trénink 120 min </a:t>
            </a:r>
            <a:r>
              <a:rPr lang="cs-CZ" dirty="0" smtClean="0">
                <a:latin typeface="Times New Roman"/>
                <a:cs typeface="Times New Roman"/>
              </a:rPr>
              <a:t>→ 56x2x4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/>
                <a:cs typeface="Times New Roman"/>
              </a:rPr>
              <a:t>CEV: 1747+448=2195 </a:t>
            </a:r>
            <a:r>
              <a:rPr lang="cs-CZ" dirty="0" err="1" smtClean="0">
                <a:latin typeface="Times New Roman"/>
                <a:cs typeface="Times New Roman"/>
              </a:rPr>
              <a:t>kcal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Příklad potřeby E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9566</TotalTime>
  <Words>1772</Words>
  <Application>Microsoft Office PowerPoint</Application>
  <PresentationFormat>Předvádění na obrazovce (4:3)</PresentationFormat>
  <Paragraphs>313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9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Shluk</vt:lpstr>
      <vt:lpstr>Výživa ve sportu</vt:lpstr>
      <vt:lpstr>Druhy sportů</vt:lpstr>
      <vt:lpstr>Různý výkon, různý zdroj E </vt:lpstr>
      <vt:lpstr>Různý výkon, různý zdroj E </vt:lpstr>
      <vt:lpstr>Různý výkon, různý zdroj E </vt:lpstr>
      <vt:lpstr>Různý výkon, různý zdroj E</vt:lpstr>
      <vt:lpstr>Prezentace aplikace PowerPoint</vt:lpstr>
      <vt:lpstr>Určení potřeby E</vt:lpstr>
      <vt:lpstr>Příklad potřeby E</vt:lpstr>
      <vt:lpstr>Sacharidy ve výživě</vt:lpstr>
      <vt:lpstr>Rozdělení sacharidů</vt:lpstr>
      <vt:lpstr>GI vs. GN</vt:lpstr>
      <vt:lpstr>Rezerva E – glykogen </vt:lpstr>
      <vt:lpstr>Metabolismus sacharidů I</vt:lpstr>
      <vt:lpstr>Metabolismus sacharidů I</vt:lpstr>
      <vt:lpstr>Bílkoviny ve výživě</vt:lpstr>
      <vt:lpstr>Aminokyseliny </vt:lpstr>
      <vt:lpstr>Metabolismus bílkovin</vt:lpstr>
      <vt:lpstr>Metabolismus bílkovin</vt:lpstr>
      <vt:lpstr>Metabolismus bílkovin</vt:lpstr>
      <vt:lpstr>Metabolismus bílkovin</vt:lpstr>
      <vt:lpstr>Metabolismus tuků</vt:lpstr>
      <vt:lpstr>Metabolismus tuků</vt:lpstr>
      <vt:lpstr>Metabolismus tuků</vt:lpstr>
      <vt:lpstr>Metabolismus tuků</vt:lpstr>
      <vt:lpstr>Silové a dynamické sporty I</vt:lpstr>
      <vt:lpstr>Silové a dynamické sporty II</vt:lpstr>
      <vt:lpstr>Silové a dynamické sporty III</vt:lpstr>
      <vt:lpstr>Silové a dynamické sporty IV</vt:lpstr>
      <vt:lpstr>Technické sporty I</vt:lpstr>
      <vt:lpstr>Technické sporty II</vt:lpstr>
      <vt:lpstr>Vytrvalostní sporty I</vt:lpstr>
      <vt:lpstr>Vytrvalostní sporty II</vt:lpstr>
      <vt:lpstr>Vytrvalostní sporty III</vt:lpstr>
      <vt:lpstr>Pitný režim</vt:lpstr>
      <vt:lpstr>Pitný režim</vt:lpstr>
      <vt:lpstr>Pitný režim</vt:lpstr>
      <vt:lpstr>Pitný režim</vt:lpstr>
      <vt:lpstr>Pitný režim</vt:lpstr>
      <vt:lpstr>Děkuji za pozornost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ve sportu</dc:title>
  <dc:creator>Standard</dc:creator>
  <cp:lastModifiedBy>Hortová Kateřina</cp:lastModifiedBy>
  <cp:revision>130</cp:revision>
  <dcterms:created xsi:type="dcterms:W3CDTF">2013-04-01T17:43:08Z</dcterms:created>
  <dcterms:modified xsi:type="dcterms:W3CDTF">2016-11-09T14:17:53Z</dcterms:modified>
</cp:coreProperties>
</file>